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13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9200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667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890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627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6935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49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86650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1493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9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9556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F6861BC-3DFD-477C-BF82-F1C4EEC18547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FE746F-1BAE-48D9-A564-EFEA3872496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231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988840"/>
            <a:ext cx="9036496" cy="1296144"/>
          </a:xfrm>
        </p:spPr>
        <p:txBody>
          <a:bodyPr>
            <a:noAutofit/>
          </a:bodyPr>
          <a:lstStyle/>
          <a:p>
            <a:r>
              <a:rPr lang="ru-RU" sz="5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переходных </a:t>
            </a:r>
            <a:r>
              <a:rPr lang="ru-RU" sz="5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</a:t>
            </a:r>
            <a:endParaRPr lang="be-BY" sz="5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51" y="3429000"/>
            <a:ext cx="925676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переходных процессов методом интеграла Дюамеля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(интеграла наложения)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988840"/>
            <a:ext cx="9036496" cy="1296144"/>
          </a:xfrm>
        </p:spPr>
        <p:txBody>
          <a:bodyPr>
            <a:noAutofit/>
          </a:bodyPr>
          <a:lstStyle/>
          <a:p>
            <a:r>
              <a:rPr lang="ru-RU" sz="5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переходных </a:t>
            </a:r>
            <a:r>
              <a:rPr lang="ru-RU" sz="5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</a:t>
            </a:r>
            <a:endParaRPr lang="be-BY" sz="5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51" y="3429000"/>
            <a:ext cx="838723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интеграла Дюамеля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(интеграла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наложения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решении переходных процессов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4216050"/>
                <a:ext cx="9649071" cy="30963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Определяем переходную проводимость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y(t).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Интервал времени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dirty="0"/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4216050"/>
                <a:ext cx="9649071" cy="3096344"/>
              </a:xfrm>
              <a:blipFill rotWithShape="0">
                <a:blip r:embed="rId2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оловок 2"/>
          <p:cNvSpPr txBox="1">
            <a:spLocks/>
          </p:cNvSpPr>
          <p:nvPr/>
        </p:nvSpPr>
        <p:spPr>
          <a:xfrm>
            <a:off x="539552" y="1312805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входе сигнал: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77562"/>
            <a:ext cx="8619777" cy="2965152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7505" y="472648"/>
            <a:ext cx="8136904" cy="777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интеграла Дюамеля (интеграла наложения) </a:t>
            </a:r>
          </a:p>
          <a:p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решении переходных процессов</a:t>
            </a:r>
            <a:endParaRPr lang="ru-RU" sz="2200" dirty="0">
              <a:solidFill>
                <a:schemeClr val="tx2"/>
              </a:solidFill>
            </a:endParaRPr>
          </a:p>
          <a:p>
            <a:pPr algn="ctr"/>
            <a:endParaRPr lang="be-BY" sz="32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31912" y="413048"/>
            <a:ext cx="7704856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be-BY" sz="32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6"/>
                <a:ext cx="8856984" cy="547260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Интервал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ru-RU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Интервал времени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dirty="0"/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ru-RU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dirty="0"/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6"/>
                <a:ext cx="8856984" cy="5472608"/>
              </a:xfrm>
              <a:blipFill rotWithShape="0">
                <a:blip r:embed="rId2"/>
                <a:stretch>
                  <a:fillRect l="-1032" t="-1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107505" y="472648"/>
            <a:ext cx="8136904" cy="777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интеграла Дюамеля (интеграла наложения) </a:t>
            </a:r>
          </a:p>
          <a:p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решении переходных процессов</a:t>
            </a:r>
            <a:endParaRPr lang="ru-RU" sz="2200" dirty="0">
              <a:solidFill>
                <a:schemeClr val="tx2"/>
              </a:solidFill>
            </a:endParaRPr>
          </a:p>
          <a:p>
            <a:pPr algn="ctr"/>
            <a:endParaRPr lang="be-BY" sz="32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426695"/>
            <a:ext cx="5173457" cy="32002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746270"/>
            <a:ext cx="4937756" cy="2680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634301" y="910756"/>
                <a:ext cx="2863230" cy="3385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latin typeface="Cambria Math" panose="02040503050406030204" pitchFamily="18" charset="0"/>
                  </a:rPr>
                  <a:t>Пример:</a:t>
                </a:r>
              </a:p>
              <a:p>
                <a:r>
                  <a:rPr lang="ru-RU" sz="2800" dirty="0" smtClean="0">
                    <a:latin typeface="Cambria Math" panose="02040503050406030204" pitchFamily="18" charset="0"/>
                  </a:rPr>
                  <a:t>Дано</a:t>
                </a:r>
                <a:r>
                  <a:rPr lang="ru-RU" sz="2800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ru-RU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 Ом;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Ом</m:t>
                    </m:r>
                  </m:oMath>
                </a14:m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=0,004 Гн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01" y="910756"/>
                <a:ext cx="2863230" cy="3385542"/>
              </a:xfrm>
              <a:prstGeom prst="rect">
                <a:avLst/>
              </a:prstGeom>
              <a:blipFill rotWithShape="0">
                <a:blip r:embed="rId4"/>
                <a:stretch>
                  <a:fillRect l="-4255" t="-17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107505" y="472648"/>
            <a:ext cx="8136904" cy="777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интеграла Дюамеля (интеграла наложения) </a:t>
            </a:r>
          </a:p>
          <a:p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решении переходных процессов</a:t>
            </a:r>
            <a:endParaRPr lang="ru-RU" sz="2200" dirty="0">
              <a:solidFill>
                <a:schemeClr val="tx2"/>
              </a:solidFill>
            </a:endParaRPr>
          </a:p>
          <a:p>
            <a:pPr algn="ctr"/>
            <a:endParaRPr lang="be-BY" sz="32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ru-RU" dirty="0" smtClean="0"/>
                  <a:t>Классическим методом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уст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=0,5.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=−357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уст.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уст.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357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443034" y="40466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интеграла Дюамеля (интеграла наложения) </a:t>
            </a:r>
          </a:p>
          <a:p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решении переходных процессов</a:t>
            </a:r>
            <a:endParaRPr lang="ru-RU" sz="2200" dirty="0">
              <a:solidFill>
                <a:schemeClr val="tx2"/>
              </a:solidFill>
            </a:endParaRPr>
          </a:p>
          <a:p>
            <a:pPr algn="ctr"/>
            <a:endParaRPr lang="be-BY" sz="32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49867"/>
                <a:ext cx="9144000" cy="57722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Аналитическая форма входного сигнала:</a:t>
                </a:r>
              </a:p>
              <a:p>
                <a:pPr marL="0" indent="0">
                  <a:buNone/>
                </a:pP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100−80000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в.</m:t>
                    </m:r>
                  </m:oMath>
                </a14:m>
                <a:r>
                  <a:rPr lang="ru-RU" b="0" i="1" dirty="0" smtClean="0">
                    <a:latin typeface="Cambria Math" panose="02040503050406030204" pitchFamily="18" charset="0"/>
                  </a:rPr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3.</a:t>
                </a:r>
                <a:r>
                  <a:rPr lang="ru-RU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i="1" dirty="0" smtClean="0">
                    <a:latin typeface="Cambria Math" panose="02040503050406030204" pitchFamily="18" charset="0"/>
                  </a:rPr>
                  <a:t>для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≤2,5∗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dirty="0"/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50−50</m:t>
                      </m:r>
                      <m:sSup>
                        <m:sSupPr>
                          <m:ctrlPr>
                            <a:rPr lang="ru-R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е</m:t>
                          </m:r>
                        </m:e>
                        <m:sup>
                          <m:r>
                            <a:rPr lang="ru-R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−357е</m:t>
                          </m:r>
                        </m:sup>
                      </m:sSup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ru-R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,5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0,5</m:t>
                              </m:r>
                              <m:sSup>
                                <m:sSupPr>
                                  <m:ctrlPr>
                                    <a:rPr lang="ru-RU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е</m:t>
                                  </m:r>
                                </m:e>
                                <m:sup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−357</m:t>
                                  </m:r>
                                  <m:d>
                                    <m:dPr>
                                      <m:ctrlPr>
                                        <a:rPr lang="ru-RU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ru-R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−8∗</m:t>
                              </m:r>
                              <m:sSup>
                                <m:sSupPr>
                                  <m:ctrlPr>
                                    <a:rPr lang="ru-RU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162−4</m:t>
                    </m:r>
                    <m:sSup>
                      <m:sSupPr>
                        <m:ctrlP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∗10</m:t>
                        </m:r>
                      </m:e>
                      <m:sup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−162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−357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. (</a:t>
                </a:r>
                <a:r>
                  <a:rPr lang="ru-RU" dirty="0" smtClean="0"/>
                  <a:t>А)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</a:t>
                </a:r>
                <a:r>
                  <a:rPr lang="ru-RU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для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≥2,5∗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=−11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−357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(A)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49867"/>
                <a:ext cx="9144000" cy="5772299"/>
              </a:xfrm>
              <a:blipFill rotWithShape="0">
                <a:blip r:embed="rId2"/>
                <a:stretch>
                  <a:fillRect l="-867" t="-19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107505" y="472648"/>
            <a:ext cx="8136904" cy="777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интеграла Дюамеля (интеграла наложения) </a:t>
            </a:r>
          </a:p>
          <a:p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решении переходных процессов</a:t>
            </a:r>
            <a:endParaRPr lang="ru-RU" sz="2200" dirty="0">
              <a:solidFill>
                <a:schemeClr val="tx2"/>
              </a:solidFill>
            </a:endParaRPr>
          </a:p>
          <a:p>
            <a:pPr algn="ctr"/>
            <a:endParaRPr lang="be-BY" sz="32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196752"/>
            <a:ext cx="7886700" cy="3964952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07505" y="472648"/>
            <a:ext cx="8136904" cy="777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интеграла Дюамеля (интеграла наложения) </a:t>
            </a:r>
          </a:p>
          <a:p>
            <a:r>
              <a:rPr lang="ru-RU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решении переходных процессов</a:t>
            </a:r>
            <a:endParaRPr lang="ru-RU" sz="2200" dirty="0">
              <a:solidFill>
                <a:schemeClr val="tx2"/>
              </a:solidFill>
            </a:endParaRPr>
          </a:p>
          <a:p>
            <a:pPr algn="ctr"/>
            <a:endParaRPr lang="be-BY" sz="32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5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9579"/>
            <a:ext cx="9144000" cy="1143197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переходных процессов методом интеграла Дюамеля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(интеграла наложения)</a:t>
            </a:r>
            <a:endParaRPr lang="be-BY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92896"/>
            <a:ext cx="7632848" cy="4041995"/>
          </a:xfrm>
        </p:spPr>
        <p:txBody>
          <a:bodyPr/>
          <a:lstStyle/>
          <a:p>
            <a:pPr marL="0" indent="0">
              <a:buNone/>
            </a:pPr>
            <a:r>
              <a:rPr lang="be-BY" sz="3200" dirty="0" smtClean="0"/>
              <a:t>- </a:t>
            </a:r>
            <a:r>
              <a:rPr lang="be-BY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реакция цепи на единичную функцию при нулевых начальных условиях: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be-BY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be-BY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Переходная проводимость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Y(t);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Переходная характеристика напряжения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Переходное сопротивление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Z(t);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Переходная характеристика тока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(t).</a:t>
            </a:r>
            <a:endParaRPr lang="be-BY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be-BY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be-BY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411383"/>
            <a:ext cx="9468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Переходные </a:t>
            </a:r>
            <a:r>
              <a:rPr lang="be-BY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</a:t>
            </a:r>
            <a:endParaRPr lang="be-BY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e-BY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элекстрический </a:t>
            </a:r>
            <a:r>
              <a:rPr lang="be-BY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цепей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143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43198"/>
                <a:ext cx="7992888" cy="545415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be-BY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Переходная проводимость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Y(t)</a:t>
                </a:r>
                <a:endParaRPr lang="be-BY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be-BY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Реакция </a:t>
                </a:r>
                <a:r>
                  <a:rPr lang="be-BY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электрической цепи численно равная току при воздействии на эту цепь единичной функции напряжения при нулевых начальных условиях.</a:t>
                </a:r>
              </a:p>
              <a:p>
                <a:pPr marL="0" indent="0">
                  <a:buNone/>
                </a:pPr>
                <a:endParaRPr lang="en-US" sz="4800" dirty="0" smtClean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:endParaRPr lang="en-US" sz="4800" dirty="0" smtClean="0"/>
              </a:p>
              <a:p>
                <a:pPr marL="0" indent="0">
                  <a:buNone/>
                </a:pPr>
                <a:endParaRPr lang="en-US" sz="4800" dirty="0" smtClean="0"/>
              </a:p>
              <a:p>
                <a:pPr marL="0" indent="0">
                  <a:buNone/>
                </a:pPr>
                <a:r>
                  <a:rPr lang="en-US" sz="4800" dirty="0" smtClean="0"/>
                  <a:t>  Y(t)=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4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4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4800" dirty="0" smtClean="0"/>
                  <a:t>=</a:t>
                </a:r>
                <a:r>
                  <a:rPr lang="en-US" sz="4800" dirty="0" err="1" smtClean="0"/>
                  <a:t>i</a:t>
                </a:r>
                <a:r>
                  <a:rPr lang="en-US" sz="4800" dirty="0" smtClean="0"/>
                  <a:t>(t)=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4800" dirty="0" smtClean="0"/>
                  <a:t>).</a:t>
                </a:r>
              </a:p>
              <a:p>
                <a:pPr marL="0" indent="0">
                  <a:buNone/>
                </a:pPr>
                <a:endParaRPr lang="en-US" sz="4800" dirty="0" smtClean="0"/>
              </a:p>
              <a:p>
                <a:pPr marL="0" indent="0">
                  <a:buNone/>
                </a:pPr>
                <a:endParaRPr lang="be-BY" sz="4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43198"/>
                <a:ext cx="7992888" cy="5454154"/>
              </a:xfrm>
              <a:blipFill rotWithShape="0">
                <a:blip r:embed="rId2"/>
                <a:stretch>
                  <a:fillRect l="-1373" t="-25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777" y="2621328"/>
            <a:ext cx="5545553" cy="2695462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167468"/>
            <a:ext cx="9144000" cy="1143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переходных процессов методом интеграла Дюамеля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(интеграла наложения)</a:t>
            </a:r>
            <a:endParaRPr lang="be-BY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7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268760"/>
                <a:ext cx="7704856" cy="5400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Переходная 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характеристика </a:t>
                </a: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напряжения</a:t>
                </a:r>
                <a:endParaRPr lang="ru-RU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Реакция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электрической цепи численно равная напряжению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 воздействии на эту электрическую цепь единичной функции напряжения при нулевых начальных условиях.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>
                  <a:buFontTx/>
                  <a:buChar char="-"/>
                </a:pPr>
                <a:endParaRPr lang="en-US" dirty="0" smtClean="0"/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>
                  <a:buFontTx/>
                  <a:buChar char="-"/>
                </a:pPr>
                <a:endParaRPr lang="en-US" dirty="0" smtClean="0"/>
              </a:p>
              <a:p>
                <a:pPr>
                  <a:buFontTx/>
                  <a:buChar char="-"/>
                </a:pPr>
                <a:endParaRPr lang="en-US" dirty="0" smtClean="0"/>
              </a:p>
              <a:p>
                <a:pPr>
                  <a:buFontTx/>
                  <a:buChar char="-"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sz="4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48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4800" dirty="0" smtClean="0"/>
                  <a:t>(t)=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4800" dirty="0" smtClean="0"/>
                  <a:t>=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𝑟𝐶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4800" dirty="0" smtClean="0"/>
                  <a:t>.</a:t>
                </a:r>
                <a:endParaRPr lang="en-US" sz="4800" dirty="0"/>
              </a:p>
              <a:p>
                <a:pPr>
                  <a:buFontTx/>
                  <a:buChar char="-"/>
                </a:pPr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268760"/>
                <a:ext cx="7704856" cy="5400600"/>
              </a:xfrm>
              <a:blipFill rotWithShape="0">
                <a:blip r:embed="rId2"/>
                <a:stretch>
                  <a:fillRect l="-1582" t="-2709" r="-10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36912"/>
            <a:ext cx="5766348" cy="233313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167468"/>
            <a:ext cx="9144000" cy="1143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переходных процессов методом интеграла Дюамеля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(интеграла наложения)</a:t>
            </a:r>
            <a:endParaRPr lang="be-BY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5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712968" cy="5400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ru-RU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Переходное сопротивление</a:t>
                </a:r>
                <a:endParaRPr lang="ru-RU" sz="4000" dirty="0" smtClean="0"/>
              </a:p>
              <a:p>
                <a:pPr marL="0" indent="0">
                  <a:buNone/>
                </a:pPr>
                <a:r>
                  <a:rPr lang="ru-RU" dirty="0" smtClean="0"/>
                  <a:t>-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еакция электрической цепи численно равная напряжению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Z(t)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 воздействии на эту электрическую цепь единичной функции тока при начальных условиях.</a:t>
                </a: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b="0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уст.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уст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712968" cy="5400600"/>
              </a:xfrm>
              <a:blipFill rotWithShape="0">
                <a:blip r:embed="rId2"/>
                <a:stretch>
                  <a:fillRect l="-1399" t="-2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5" y="2528184"/>
            <a:ext cx="3744416" cy="194627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167468"/>
            <a:ext cx="9144000" cy="1143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переходных процессов методом интеграла Дюамеля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(интеграла наложения)</a:t>
            </a:r>
            <a:endParaRPr lang="be-BY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340768"/>
                <a:ext cx="8335838" cy="537321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Переходная характеристика тока</a:t>
                </a:r>
                <a:endParaRPr lang="ru-RU" sz="3500" dirty="0" smtClean="0"/>
              </a:p>
              <a:p>
                <a:pPr marL="0" indent="0">
                  <a:buNone/>
                </a:pPr>
                <a:r>
                  <a:rPr lang="ru-RU" dirty="0" smtClean="0"/>
                  <a:t>-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Реакция электрической цепи численно равная току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 воздействии на эту электрическую цепь единичной функции тока при нулевых начальных условиях.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=0;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уст.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уст.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уст.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340768"/>
                <a:ext cx="8335838" cy="5373215"/>
              </a:xfrm>
              <a:blipFill rotWithShape="0">
                <a:blip r:embed="rId2"/>
                <a:stretch>
                  <a:fillRect l="-1683" t="-3178" r="-12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708920"/>
            <a:ext cx="4248472" cy="195295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167468"/>
            <a:ext cx="9144000" cy="1143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переходных процессов методом интеграла Дюамеля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(интеграла наложения)</a:t>
            </a:r>
            <a:endParaRPr lang="be-BY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988840"/>
            <a:ext cx="9036496" cy="1296144"/>
          </a:xfrm>
        </p:spPr>
        <p:txBody>
          <a:bodyPr>
            <a:noAutofit/>
          </a:bodyPr>
          <a:lstStyle/>
          <a:p>
            <a:r>
              <a:rPr lang="ru-RU" sz="5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переходных </a:t>
            </a:r>
            <a:r>
              <a:rPr lang="ru-RU" sz="5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</a:t>
            </a:r>
            <a:endParaRPr lang="be-BY" sz="5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5" y="3429000"/>
            <a:ext cx="6624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нтеграл Дюамеля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(интеграла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наложения)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3573016"/>
                <a:ext cx="7776864" cy="30475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момент времени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цепь воздействует сигнал 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ru-RU" sz="2400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𝑡𝑔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m:rPr>
                        <m:nor/>
                      </m:rPr>
                      <a:rPr lang="el-GR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400" dirty="0" smtClean="0"/>
                  <a:t>,</a:t>
                </a:r>
                <a:endParaRPr lang="ru-RU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l-G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3573016"/>
                <a:ext cx="7776864" cy="3047590"/>
              </a:xfrm>
              <a:blipFill rotWithShape="0">
                <a:blip r:embed="rId2"/>
                <a:stretch>
                  <a:fillRect l="-1254" t="-1600" b="-2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66" y="1366402"/>
            <a:ext cx="8579083" cy="2304256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79512" y="260648"/>
            <a:ext cx="7704856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Интеграл Дюамеля </a:t>
            </a:r>
            <a:r>
              <a:rPr lang="ru-RU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(интеграл </a:t>
            </a:r>
            <a:r>
              <a:rPr lang="ru-RU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наложения)</a:t>
            </a:r>
            <a:endParaRPr lang="be-BY" sz="32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121316"/>
                <a:ext cx="7886700" cy="489654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искомого тока: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y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 dirty="0"/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sty m:val="p"/>
                          </m:rPr>
                          <a:rPr lang="el-G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  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1-ая форма</a:t>
                </a:r>
              </a:p>
              <a:p>
                <a:pPr marL="0" indent="0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 smtClean="0"/>
                  <a:t>  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2-ая форма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′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t</m:t>
                        </m:r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sty m:val="p"/>
                          </m:rPr>
                          <a:rPr lang="el-G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 smtClean="0"/>
                  <a:t>     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3-яя форма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sty m:val="p"/>
                          </m:rPr>
                          <a:rPr lang="el-G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 smtClean="0"/>
                  <a:t>    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4-ая форма</a:t>
                </a:r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1316"/>
                <a:ext cx="7886700" cy="4896544"/>
              </a:xfrm>
              <a:blipFill rotWithShape="0">
                <a:blip r:embed="rId2"/>
                <a:stretch>
                  <a:fillRect l="-1237" t="-9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179512" y="260648"/>
            <a:ext cx="7704856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Интеграл Дюамеля </a:t>
            </a:r>
            <a:r>
              <a:rPr lang="ru-RU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(интеграл </a:t>
            </a:r>
            <a:r>
              <a:rPr lang="ru-RU" sz="28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наложения)</a:t>
            </a:r>
            <a:endParaRPr lang="be-BY" sz="32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2B24BAB4-1319-40E6-8276-672F4610126C}" vid="{9319E8FC-3EC0-4B27-917D-BC234E05F0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214</TotalTime>
  <Words>322</Words>
  <Application>Microsoft Office PowerPoint</Application>
  <PresentationFormat>Экран (4:3)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Times New Roman</vt:lpstr>
      <vt:lpstr>Тема1</vt:lpstr>
      <vt:lpstr>Расчет переходных процессов</vt:lpstr>
      <vt:lpstr>Расчет переходных процессов методом интеграла Дюамеля (интеграла наложения)</vt:lpstr>
      <vt:lpstr>Презентация PowerPoint</vt:lpstr>
      <vt:lpstr>Презентация PowerPoint</vt:lpstr>
      <vt:lpstr>Презентация PowerPoint</vt:lpstr>
      <vt:lpstr>Презентация PowerPoint</vt:lpstr>
      <vt:lpstr>Расчет переходных процессов</vt:lpstr>
      <vt:lpstr>Презентация PowerPoint</vt:lpstr>
      <vt:lpstr>Презентация PowerPoint</vt:lpstr>
      <vt:lpstr>Расчет переходных процессов</vt:lpstr>
      <vt:lpstr>Презентация PowerPoint</vt:lpstr>
      <vt:lpstr>Презентация PowerPoint</vt:lpstr>
      <vt:lpstr>Презентация PowerPoint</vt:lpstr>
      <vt:lpstr> Применение интеграла Дюамеля (интеграла наложения)  при решении переходных процессов 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Переходные процессы в электрических цепях. Классический метод расчета.</dc:title>
  <dc:creator>Санек</dc:creator>
  <cp:lastModifiedBy>Катюха</cp:lastModifiedBy>
  <cp:revision>21</cp:revision>
  <dcterms:created xsi:type="dcterms:W3CDTF">2015-03-22T23:15:29Z</dcterms:created>
  <dcterms:modified xsi:type="dcterms:W3CDTF">2015-06-03T09:05:35Z</dcterms:modified>
</cp:coreProperties>
</file>