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8FB15-F1D3-4C7C-B58A-76BEE0EE74E8}" type="datetimeFigureOut">
              <a:rPr lang="be-BY" smtClean="0"/>
              <a:t>23.03.21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EB61-8BBA-4A17-96E7-AC70D7F590BC}" type="slidenum">
              <a:rPr lang="be-BY" smtClean="0"/>
              <a:t>‹#›</a:t>
            </a:fld>
            <a:endParaRPr lang="be-BY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8FB15-F1D3-4C7C-B58A-76BEE0EE74E8}" type="datetimeFigureOut">
              <a:rPr lang="be-BY" smtClean="0"/>
              <a:t>23.03.21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EB61-8BBA-4A17-96E7-AC70D7F590BC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8FB15-F1D3-4C7C-B58A-76BEE0EE74E8}" type="datetimeFigureOut">
              <a:rPr lang="be-BY" smtClean="0"/>
              <a:t>23.03.21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EB61-8BBA-4A17-96E7-AC70D7F590BC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8FB15-F1D3-4C7C-B58A-76BEE0EE74E8}" type="datetimeFigureOut">
              <a:rPr lang="be-BY" smtClean="0"/>
              <a:t>23.03.21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EB61-8BBA-4A17-96E7-AC70D7F590BC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8FB15-F1D3-4C7C-B58A-76BEE0EE74E8}" type="datetimeFigureOut">
              <a:rPr lang="be-BY" smtClean="0"/>
              <a:t>23.03.21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EB61-8BBA-4A17-96E7-AC70D7F590BC}" type="slidenum">
              <a:rPr lang="be-BY" smtClean="0"/>
              <a:t>‹#›</a:t>
            </a:fld>
            <a:endParaRPr lang="be-BY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8FB15-F1D3-4C7C-B58A-76BEE0EE74E8}" type="datetimeFigureOut">
              <a:rPr lang="be-BY" smtClean="0"/>
              <a:t>23.03.21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EB61-8BBA-4A17-96E7-AC70D7F590BC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8FB15-F1D3-4C7C-B58A-76BEE0EE74E8}" type="datetimeFigureOut">
              <a:rPr lang="be-BY" smtClean="0"/>
              <a:t>23.03.21</a:t>
            </a:fld>
            <a:endParaRPr lang="be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EB61-8BBA-4A17-96E7-AC70D7F590BC}" type="slidenum">
              <a:rPr lang="be-BY" smtClean="0"/>
              <a:t>‹#›</a:t>
            </a:fld>
            <a:endParaRPr lang="be-BY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8FB15-F1D3-4C7C-B58A-76BEE0EE74E8}" type="datetimeFigureOut">
              <a:rPr lang="be-BY" smtClean="0"/>
              <a:t>23.03.21</a:t>
            </a:fld>
            <a:endParaRPr lang="be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EB61-8BBA-4A17-96E7-AC70D7F590BC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8FB15-F1D3-4C7C-B58A-76BEE0EE74E8}" type="datetimeFigureOut">
              <a:rPr lang="be-BY" smtClean="0"/>
              <a:t>23.03.21</a:t>
            </a:fld>
            <a:endParaRPr lang="be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EB61-8BBA-4A17-96E7-AC70D7F590BC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8FB15-F1D3-4C7C-B58A-76BEE0EE74E8}" type="datetimeFigureOut">
              <a:rPr lang="be-BY" smtClean="0"/>
              <a:t>23.03.21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EB61-8BBA-4A17-96E7-AC70D7F590BC}" type="slidenum">
              <a:rPr lang="be-BY" smtClean="0"/>
              <a:t>‹#›</a:t>
            </a:fld>
            <a:endParaRPr lang="be-BY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8FB15-F1D3-4C7C-B58A-76BEE0EE74E8}" type="datetimeFigureOut">
              <a:rPr lang="be-BY" smtClean="0"/>
              <a:t>23.03.21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EB61-8BBA-4A17-96E7-AC70D7F590BC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1A8FB15-F1D3-4C7C-B58A-76BEE0EE74E8}" type="datetimeFigureOut">
              <a:rPr lang="be-BY" smtClean="0"/>
              <a:t>23.03.21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0A0EB61-8BBA-4A17-96E7-AC70D7F590BC}" type="slidenum">
              <a:rPr lang="be-BY" smtClean="0"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371600"/>
            <a:ext cx="8424936" cy="1927225"/>
          </a:xfrm>
        </p:spPr>
        <p:txBody>
          <a:bodyPr/>
          <a:lstStyle/>
          <a:p>
            <a:r>
              <a:rPr lang="ru-RU" sz="4000" dirty="0" smtClean="0"/>
              <a:t>Применение преобразования </a:t>
            </a:r>
            <a:r>
              <a:rPr lang="ru-RU" sz="4000" dirty="0" err="1" smtClean="0"/>
              <a:t>лапласа</a:t>
            </a:r>
            <a:r>
              <a:rPr lang="ru-RU" sz="4000" dirty="0" smtClean="0"/>
              <a:t> к расчету переходных процессов</a:t>
            </a:r>
            <a:endParaRPr lang="be-BY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6640" cy="1752600"/>
          </a:xfrm>
        </p:spPr>
        <p:txBody>
          <a:bodyPr/>
          <a:lstStyle/>
          <a:p>
            <a:r>
              <a:rPr lang="ru-RU" dirty="0" smtClean="0"/>
              <a:t>Обратное преобразование Лапласа (нахождение оригинала по изображению)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2706626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ru-RU" sz="2700" dirty="0" smtClean="0"/>
              <a:t/>
            </a:r>
            <a:br>
              <a:rPr lang="ru-RU" sz="2700" dirty="0" smtClean="0"/>
            </a:br>
            <a:r>
              <a:rPr lang="ru-RU" sz="2700" dirty="0"/>
              <a:t/>
            </a:r>
            <a:br>
              <a:rPr lang="ru-RU" sz="2700" dirty="0"/>
            </a:br>
            <a:r>
              <a:rPr lang="ru-RU" sz="2700" dirty="0" smtClean="0"/>
              <a:t/>
            </a:r>
            <a:br>
              <a:rPr lang="ru-RU" sz="2700" dirty="0" smtClean="0"/>
            </a:br>
            <a:r>
              <a:rPr lang="ru-RU" sz="2400" dirty="0" smtClean="0"/>
              <a:t>Таблицы оригинала и изображения.</a:t>
            </a:r>
            <a:r>
              <a:rPr lang="be-BY" sz="2400" dirty="0"/>
              <a:t/>
            </a:r>
            <a:br>
              <a:rPr lang="be-BY" sz="2400" dirty="0"/>
            </a:br>
            <a:r>
              <a:rPr lang="be-BY" dirty="0"/>
              <a:t/>
            </a:r>
            <a:br>
              <a:rPr lang="be-BY" dirty="0"/>
            </a:b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457200" y="908721"/>
              <a:ext cx="8229600" cy="60160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14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114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431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F(p)</a:t>
                          </a:r>
                          <a:endParaRPr lang="be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f(t)</a:t>
                          </a:r>
                          <a:endParaRPr lang="be-BY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431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be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be-BY" i="1" smtClean="0">
                                  <a:latin typeface="Cambria Math"/>
                                  <a:ea typeface="Cambria Math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eqArrPr>
                                    <m:e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funcPr>
                                        <m:fName>
                                          <m:limLow>
                                            <m:limLow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limLow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lim</m:t>
                                              </m:r>
                                            </m:e>
                                            <m:lim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l-GR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τ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→0</m:t>
                                              </m:r>
                                            </m:lim>
                                          </m:limLow>
                                        </m:fName>
                                        <m:e>
                                          <m:f>
                                            <m:f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l-GR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τ</m:t>
                                              </m:r>
                                            </m:den>
                                          </m:f>
                                        </m:e>
                                      </m:func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    </m:t>
                                      </m:r>
                                      <m:r>
                                        <a:rPr lang="ru-RU" b="0" i="1" smtClean="0">
                                          <a:latin typeface="Cambria Math"/>
                                          <a:ea typeface="Cambria Math"/>
                                        </a:rPr>
                                        <m:t>при 0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&lt;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&lt;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l-GR" b="0" i="1" smtClean="0">
                                          <a:latin typeface="Cambria Math"/>
                                          <a:ea typeface="Cambria Math"/>
                                        </a:rPr>
                                        <m:t>τ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0     </m:t>
                                      </m:r>
                                      <m:r>
                                        <a:rPr lang="ru-RU" b="0" i="1" smtClean="0">
                                          <a:latin typeface="Cambria Math"/>
                                          <a:ea typeface="Cambria Math"/>
                                        </a:rPr>
                                        <m:t>при 0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&gt;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&gt;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l-GR" b="0" i="1" smtClean="0">
                                          <a:latin typeface="Cambria Math"/>
                                          <a:ea typeface="Cambria Math"/>
                                        </a:rPr>
                                        <m:t>τ</m:t>
                                      </m:r>
                                    </m:e>
                                  </m:eqArr>
                                </m:e>
                              </m:d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be-BY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4312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be-B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be-BY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4312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be-B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be-BY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</a:t>
                          </a:r>
                          <a:endParaRPr lang="be-BY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4312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be-B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be-BY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be-B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be-BY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!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/>
                                  </a:rPr>
                                  <m:t>   </m:t>
                                </m:r>
                                <m:r>
                                  <a:rPr lang="ru-RU" b="0" i="1" smtClean="0">
                                    <a:latin typeface="Cambria Math"/>
                                  </a:rPr>
                                  <m:t>−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−целое полож.</m:t>
                                </m:r>
                                <m:r>
                                  <a:rPr lang="ru-RU" b="0" i="1" smtClean="0">
                                    <a:latin typeface="Cambria Math"/>
                                  </a:rPr>
                                  <m:t> число</m:t>
                                </m:r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4312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be-B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be-B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𝑎𝑡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4312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be-B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be-B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/>
                                  </a:rPr>
                                  <m:t>(1−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𝑎𝑡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4312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be-B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be-BY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be-B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be-BY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𝑎𝑡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𝑎𝑡</m:t>
                                </m:r>
                                <m:r>
                                  <a:rPr lang="en-US" b="0" i="0" smtClean="0">
                                    <a:latin typeface="Cambria Math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44312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be-B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be-BY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be-B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𝑎𝑡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457200" y="908721"/>
              <a:ext cx="8229600" cy="60160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14800"/>
                    <a:gridCol w="4114800"/>
                  </a:tblGrid>
                  <a:tr h="4431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F(p)</a:t>
                          </a:r>
                          <a:endParaRPr lang="be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f(t)</a:t>
                          </a:r>
                          <a:endParaRPr lang="be-BY" dirty="0"/>
                        </a:p>
                      </a:txBody>
                      <a:tcPr/>
                    </a:tc>
                  </a:tr>
                  <a:tr h="9671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be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96" t="-49367" r="-741" b="-480380"/>
                          </a:stretch>
                        </a:blipFill>
                      </a:tcPr>
                    </a:tc>
                  </a:tr>
                  <a:tr h="6530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6" t="-218519" r="-100741" b="-6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be-BY" dirty="0"/>
                        </a:p>
                      </a:txBody>
                      <a:tcPr/>
                    </a:tc>
                  </a:tr>
                  <a:tr h="6530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6" t="-321495" r="-100741" b="-5084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</a:t>
                          </a:r>
                          <a:endParaRPr lang="be-BY" dirty="0"/>
                        </a:p>
                      </a:txBody>
                      <a:tcPr/>
                    </a:tc>
                  </a:tr>
                  <a:tr h="68014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6" t="-406306" r="-100741" b="-3900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96" t="-406306" r="-741" b="-390090"/>
                          </a:stretch>
                        </a:blipFill>
                      </a:tcPr>
                    </a:tc>
                  </a:tr>
                  <a:tr h="65303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6" t="-525234" r="-100741" b="-3046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96" t="-525234" r="-741" b="-304673"/>
                          </a:stretch>
                        </a:blipFill>
                      </a:tcPr>
                    </a:tc>
                  </a:tr>
                  <a:tr h="65551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6" t="-619444" r="-100741" b="-2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96" t="-619444" r="-741" b="-201852"/>
                          </a:stretch>
                        </a:blipFill>
                      </a:tcPr>
                    </a:tc>
                  </a:tr>
                  <a:tr h="65551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6" t="-726168" r="-100741" b="-1037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96" t="-726168" r="-741" b="-103738"/>
                          </a:stretch>
                        </a:blipFill>
                      </a:tcPr>
                    </a:tc>
                  </a:tr>
                  <a:tr h="65551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6" t="-818519" r="-100741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96" t="-818519" r="-741" b="-277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55713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ru-RU" sz="2700" dirty="0" smtClean="0"/>
              <a:t/>
            </a:r>
            <a:br>
              <a:rPr lang="ru-RU" sz="2700" dirty="0" smtClean="0"/>
            </a:br>
            <a:r>
              <a:rPr lang="ru-RU" sz="2700" dirty="0"/>
              <a:t/>
            </a:r>
            <a:br>
              <a:rPr lang="ru-RU" sz="2700" dirty="0"/>
            </a:br>
            <a:r>
              <a:rPr lang="ru-RU" sz="2700" dirty="0" smtClean="0"/>
              <a:t/>
            </a:r>
            <a:br>
              <a:rPr lang="ru-RU" sz="2700" dirty="0" smtClean="0"/>
            </a:br>
            <a:r>
              <a:rPr lang="ru-RU" sz="2400" dirty="0"/>
              <a:t>Таблицы оригинала и изображения.</a:t>
            </a:r>
            <a:r>
              <a:rPr lang="be-BY" sz="2400" dirty="0"/>
              <a:t/>
            </a:r>
            <a:br>
              <a:rPr lang="be-BY" sz="2400" dirty="0"/>
            </a:br>
            <a:r>
              <a:rPr lang="be-BY" dirty="0"/>
              <a:t/>
            </a:r>
            <a:br>
              <a:rPr lang="be-BY" dirty="0"/>
            </a:b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457200" y="981075"/>
              <a:ext cx="8229600" cy="28536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14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114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F(p)</a:t>
                          </a:r>
                          <a:endParaRPr lang="be-BY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f(t)</a:t>
                          </a:r>
                          <a:endParaRPr lang="be-BY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be-B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be-BY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be-B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1−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𝑎𝑡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𝑎𝑡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be-B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)(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be-B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𝑎𝑡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𝑏𝑡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be-B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)(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be-B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𝑏𝑒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𝑏𝑡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𝑎𝑡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be-B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be-BY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𝑎𝑡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be-BY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457200" y="981075"/>
              <a:ext cx="8229600" cy="28536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14800"/>
                    <a:gridCol w="41148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 smtClean="0"/>
                            <a:t>F(p)</a:t>
                          </a:r>
                          <a:endParaRPr lang="be-BY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f(t)</a:t>
                          </a:r>
                          <a:endParaRPr lang="be-BY" dirty="0"/>
                        </a:p>
                      </a:txBody>
                      <a:tcPr/>
                    </a:tc>
                  </a:tr>
                  <a:tr h="60991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6" t="-65347" r="-100741" b="-3069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96" t="-65347" r="-741" b="-306931"/>
                          </a:stretch>
                        </a:blipFill>
                      </a:tcPr>
                    </a:tc>
                  </a:tr>
                  <a:tr h="65551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6" t="-156075" r="-100741" b="-1897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96" t="-156075" r="-741" b="-189720"/>
                          </a:stretch>
                        </a:blipFill>
                      </a:tcPr>
                    </a:tc>
                  </a:tr>
                  <a:tr h="60991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6" t="-271287" r="-100741" b="-1009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96" t="-271287" r="-741" b="-100990"/>
                          </a:stretch>
                        </a:blipFill>
                      </a:tcPr>
                    </a:tc>
                  </a:tr>
                  <a:tr h="60744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6" t="-375000" r="-100741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96" t="-375000" r="-741" b="-2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84460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80120"/>
          </a:xfrm>
        </p:spPr>
        <p:txBody>
          <a:bodyPr>
            <a:normAutofit fontScale="90000"/>
          </a:bodyPr>
          <a:lstStyle/>
          <a:p>
            <a:r>
              <a:rPr lang="ru-RU" sz="2700" dirty="0" smtClean="0"/>
              <a:t/>
            </a:r>
            <a:br>
              <a:rPr lang="ru-RU" sz="2700" dirty="0" smtClean="0"/>
            </a:br>
            <a:r>
              <a:rPr lang="ru-RU" sz="2700" dirty="0"/>
              <a:t/>
            </a:r>
            <a:br>
              <a:rPr lang="ru-RU" sz="2700" dirty="0"/>
            </a:br>
            <a:r>
              <a:rPr lang="ru-RU" sz="2700" dirty="0" smtClean="0"/>
              <a:t>Обратное </a:t>
            </a:r>
            <a:r>
              <a:rPr lang="ru-RU" sz="2700" dirty="0"/>
              <a:t>преобразование Лапласа (нахождение оригинала по изображению)</a:t>
            </a:r>
            <a:r>
              <a:rPr lang="be-BY" dirty="0"/>
              <a:t/>
            </a:r>
            <a:br>
              <a:rPr lang="be-BY" dirty="0"/>
            </a:b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2"/>
                <a:ext cx="8229600" cy="52802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Из теории функции комплексного переменного известно, что если функция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F(p) </a:t>
                </a:r>
                <a:r>
                  <a:rPr lang="ru-RU" sz="2000" dirty="0" err="1" smtClean="0">
                    <a:latin typeface="Times New Roman" pitchFamily="18" charset="0"/>
                    <a:cs typeface="Times New Roman" pitchFamily="18" charset="0"/>
                  </a:rPr>
                  <a:t>аналитична</a:t>
                </a: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 в полуплоскости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Re  p&gt;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, </a:t>
                </a: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стремится к нулю при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sz="20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</m:e>
                    </m:d>
                    <m:r>
                      <a:rPr lang="ru-RU" sz="20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→∞</m:t>
                    </m:r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 и интеграл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𝑐</m:t>
                        </m:r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∞</m:t>
                        </m:r>
                      </m:sub>
                      <m:sup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𝑐</m:t>
                        </m:r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𝑑𝑝</m:t>
                        </m:r>
                      </m:e>
                    </m:nary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абсолютно сходится, то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F(p) </a:t>
                </a: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 является изображением функции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𝜋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𝑗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𝑐</m:t>
                          </m:r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𝑐</m:t>
                          </m:r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𝐹</m:t>
                          </m:r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𝑝𝑡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𝑑𝑝</m:t>
                          </m:r>
                        </m:e>
                      </m:nary>
                    </m:oMath>
                  </m:oMathPara>
                </a14:m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Эта формула обратного преобразования Лапласа представляет собой решение интегрального уравнения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𝐹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</m:e>
                    </m:d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𝑓</m:t>
                        </m:r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𝑝𝑡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относительно функции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0" indent="457200">
                  <a:buNone/>
                </a:pP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Записывается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:</a:t>
                </a:r>
                <a:endParaRPr lang="ru-RU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45720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be-BY" sz="20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be-BY" sz="20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𝐹</m:t>
                          </m:r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ru-RU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Путь интегрирования – любая бесконечная прямая, параллельная мнимой оси и расположенная на расстоянии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&gt;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от последней.</a:t>
                </a:r>
              </a:p>
              <a:p>
                <a:pPr marL="0" indent="0">
                  <a:buNone/>
                </a:pPr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2"/>
                <a:ext cx="8229600" cy="5280248"/>
              </a:xfrm>
              <a:blipFill rotWithShape="1">
                <a:blip r:embed="rId2"/>
                <a:stretch>
                  <a:fillRect l="-741" t="-577" r="-1111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6391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80120"/>
          </a:xfrm>
        </p:spPr>
        <p:txBody>
          <a:bodyPr>
            <a:normAutofit fontScale="90000"/>
          </a:bodyPr>
          <a:lstStyle/>
          <a:p>
            <a:r>
              <a:rPr lang="ru-RU" sz="2700" dirty="0" smtClean="0"/>
              <a:t/>
            </a:r>
            <a:br>
              <a:rPr lang="ru-RU" sz="2700" dirty="0" smtClean="0"/>
            </a:br>
            <a:r>
              <a:rPr lang="ru-RU" sz="2700" dirty="0"/>
              <a:t/>
            </a:r>
            <a:br>
              <a:rPr lang="ru-RU" sz="2700" dirty="0"/>
            </a:br>
            <a:r>
              <a:rPr lang="ru-RU" sz="2700" dirty="0" smtClean="0"/>
              <a:t>Обратное </a:t>
            </a:r>
            <a:r>
              <a:rPr lang="ru-RU" sz="2700" dirty="0"/>
              <a:t>преобразование Лапласа (нахождение оригинала по изображению)</a:t>
            </a:r>
            <a:r>
              <a:rPr lang="be-BY" dirty="0"/>
              <a:t/>
            </a:r>
            <a:br>
              <a:rPr lang="be-BY" dirty="0"/>
            </a:b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2"/>
                <a:ext cx="8229600" cy="52802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>
                    <a:latin typeface="Times New Roman" pitchFamily="18" charset="0"/>
                    <a:cs typeface="Times New Roman" pitchFamily="18" charset="0"/>
                  </a:rPr>
                  <a:t>При практическом решении путь интегрирования вдоль бесконечной прямой заменяется на замкнутый контур.</a:t>
                </a:r>
              </a:p>
              <a:p>
                <a:pPr marL="0" indent="457200">
                  <a:buNone/>
                </a:pPr>
                <a:r>
                  <a:rPr lang="ru-RU" dirty="0" smtClean="0">
                    <a:latin typeface="Times New Roman" pitchFamily="18" charset="0"/>
                    <a:cs typeface="Times New Roman" pitchFamily="18" charset="0"/>
                  </a:rPr>
                  <a:t>Тогда применяем теорему о вычетах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marL="0" indent="45720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cs typeface="Times New Roman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cs typeface="Times New Roman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cs typeface="Times New Roman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/>
                              <a:cs typeface="Times New Roman" pitchFamily="18" charset="0"/>
                            </a:rPr>
                            <m:t>𝑅𝑒𝑠𝐹</m:t>
                          </m:r>
                          <m:r>
                            <a:rPr lang="en-US" b="0" i="1" smtClean="0">
                              <a:latin typeface="Cambria Math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  <a:cs typeface="Times New Roman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/>
                              <a:cs typeface="Times New Roman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cs typeface="Times New Roman" pitchFamily="18" charset="0"/>
                                </a:rPr>
                                <m:t>𝑝𝑡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/>
                          <a:cs typeface="Times New Roman" pitchFamily="18" charset="0"/>
                        </a:rPr>
                        <m:t>               (</m:t>
                      </m:r>
                      <m:r>
                        <a:rPr lang="en-US" b="0" i="1" smtClean="0">
                          <a:latin typeface="Cambria Math"/>
                          <a:cs typeface="Times New Roman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  <a:cs typeface="Times New Roman" pitchFamily="18" charset="0"/>
                        </a:rPr>
                        <m:t>&gt;0)</m:t>
                      </m:r>
                    </m:oMath>
                  </m:oMathPara>
                </a14:m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latin typeface="Times New Roman" pitchFamily="18" charset="0"/>
                    <a:cs typeface="Times New Roman" pitchFamily="18" charset="0"/>
                  </a:rPr>
                  <a:t>Здесь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- </a:t>
                </a:r>
                <a:r>
                  <a:rPr lang="ru-RU" dirty="0" smtClean="0">
                    <a:latin typeface="Times New Roman" pitchFamily="18" charset="0"/>
                    <a:cs typeface="Times New Roman" pitchFamily="18" charset="0"/>
                  </a:rPr>
                  <a:t>оригинал функции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F(p) , </a:t>
                </a:r>
                <a:r>
                  <a:rPr lang="ru-RU" dirty="0" smtClean="0">
                    <a:latin typeface="Times New Roman" pitchFamily="18" charset="0"/>
                    <a:cs typeface="Times New Roman" pitchFamily="18" charset="0"/>
                  </a:rPr>
                  <a:t>где сумма вычетов берется по всем особым точкам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dirty="0" smtClean="0">
                    <a:latin typeface="Times New Roman" pitchFamily="18" charset="0"/>
                    <a:cs typeface="Times New Roman" pitchFamily="18" charset="0"/>
                  </a:rPr>
                  <a:t>функции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F(p).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2"/>
                <a:ext cx="8229600" cy="5280248"/>
              </a:xfrm>
              <a:blipFill rotWithShape="0">
                <a:blip r:embed="rId2"/>
                <a:stretch>
                  <a:fillRect l="-1111" t="-9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971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ru-RU" sz="2700" dirty="0" smtClean="0"/>
              <a:t/>
            </a:r>
            <a:br>
              <a:rPr lang="ru-RU" sz="2700" dirty="0" smtClean="0"/>
            </a:br>
            <a:r>
              <a:rPr lang="ru-RU" sz="2700" dirty="0"/>
              <a:t/>
            </a:r>
            <a:br>
              <a:rPr lang="ru-RU" sz="2700" dirty="0"/>
            </a:br>
            <a:r>
              <a:rPr lang="ru-RU" sz="2700" dirty="0" smtClean="0"/>
              <a:t/>
            </a:r>
            <a:br>
              <a:rPr lang="ru-RU" sz="2700" dirty="0" smtClean="0"/>
            </a:br>
            <a:r>
              <a:rPr lang="ru-RU" sz="2400" dirty="0" smtClean="0"/>
              <a:t>Теорема </a:t>
            </a:r>
            <a:r>
              <a:rPr lang="ru-RU" sz="2400" dirty="0"/>
              <a:t>разложения.</a:t>
            </a:r>
            <a:r>
              <a:rPr lang="be-BY" sz="2400" dirty="0"/>
              <a:t/>
            </a:r>
            <a:br>
              <a:rPr lang="be-BY" sz="2400" dirty="0"/>
            </a:br>
            <a:r>
              <a:rPr lang="be-BY" dirty="0"/>
              <a:t/>
            </a:r>
            <a:br>
              <a:rPr lang="be-BY" dirty="0"/>
            </a:b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8229600" cy="54962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Пусть изображение задано в виде правильной дроби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000" b="0" i="0" smtClean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𝐹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</m:e>
                    </m:d>
                    <m:r>
                      <a:rPr lang="ru-RU" sz="20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, </a:t>
                </a: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причем числитель и знаменатель не имеют общих корней.</a:t>
                </a:r>
                <a:r>
                  <a:rPr lang="ru-RU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Положение полюсов функции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F(p) </a:t>
                </a: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определяется корнями уравнения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</m:e>
                    </m:d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=0</m:t>
                    </m:r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.</a:t>
                </a:r>
              </a:p>
              <a:p>
                <a:pPr marL="0" indent="457200">
                  <a:buNone/>
                </a:pP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Пусть имеем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n-</a:t>
                </a: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корней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 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 , …,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.</a:t>
                </a: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 При этом возможны два случая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: a) </a:t>
                </a: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все корни простые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;  </a:t>
                </a: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б) некоторые или все корни кратные. </a:t>
                </a:r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457200">
                  <a:buNone/>
                </a:pP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Рассмотрим эти случаи в отдельности.</a:t>
                </a:r>
              </a:p>
              <a:p>
                <a:pPr marL="0" indent="0">
                  <a:buNone/>
                </a:pPr>
                <a:endParaRPr lang="ru-RU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ru-RU" sz="2000" b="1" dirty="0" smtClean="0">
                    <a:latin typeface="Times New Roman" pitchFamily="18" charset="0"/>
                    <a:cs typeface="Times New Roman" pitchFamily="18" charset="0"/>
                  </a:rPr>
                  <a:t>а) Случай простых корней</a:t>
                </a:r>
                <a:endParaRPr lang="ru-RU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Теория функции комплексного переменного утверждает, что вычет функции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)/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по полюсу первого порядка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равен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𝑅𝑒𝑠</m:t>
                          </m:r>
                        </m:e>
                        <m:sub>
                          <m:sSub>
                            <m:sSubPr>
                              <m:ctrlPr>
                                <a:rPr lang="ru-RU" sz="200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f>
                        <m:fPr>
                          <m:ctrlPr>
                            <a:rPr lang="ru-RU" sz="20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00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ru-RU" sz="200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/>
                                  <a:cs typeface="Times New Roman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/>
                                  <a:cs typeface="Times New Roman" pitchFamily="18" charset="0"/>
                                </a:rPr>
                                <m:t>𝑝</m:t>
                              </m:r>
                              <m:r>
                                <a:rPr lang="en-US" sz="2000" i="1">
                                  <a:latin typeface="Cambria Math"/>
                                  <a:cs typeface="Times New Roman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  <a:cs typeface="Times New Roman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  <a:cs typeface="Times New Roman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  <a:cs typeface="Times New Roman" pitchFamily="18" charset="0"/>
                                </a:rPr>
                                <m:t>)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/>
                                      <a:cs typeface="Times New Roman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/>
                                      <a:cs typeface="Times New Roman" pitchFamily="18" charset="0"/>
                                    </a:rPr>
                                    <m:t>𝑝</m:t>
                                  </m:r>
                                  <m:r>
                                    <a:rPr lang="en-US" sz="2000" i="1">
                                      <a:latin typeface="Cambria Math"/>
                                      <a:cs typeface="Times New Roman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/>
                                      <a:cs typeface="Times New Roman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/>
                                      <a:cs typeface="Times New Roman" pitchFamily="18" charset="0"/>
                                    </a:rPr>
                                    <m:t>𝑝</m:t>
                                  </m:r>
                                  <m:r>
                                    <a:rPr lang="en-US" sz="2000" i="1">
                                      <a:latin typeface="Cambria Math"/>
                                      <a:cs typeface="Times New Roman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Если в формуле обратного преобразования функция комплексного переменного представима как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0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00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ru-RU" sz="200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den>
                    </m:f>
                    <m:sSup>
                      <m:sSupPr>
                        <m:ctrlPr>
                          <a:rPr lang="ru-RU" sz="20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𝑝𝑡</m:t>
                        </m:r>
                      </m:sup>
                    </m:sSup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, </a:t>
                </a: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причем корни простые, то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:</a:t>
                </a:r>
                <a:endParaRPr lang="ru-RU" sz="20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8229600" cy="5496272"/>
              </a:xfrm>
              <a:blipFill rotWithShape="0"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3139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ru-RU" sz="2700" dirty="0" smtClean="0"/>
              <a:t/>
            </a:r>
            <a:br>
              <a:rPr lang="ru-RU" sz="2700" dirty="0" smtClean="0"/>
            </a:br>
            <a:r>
              <a:rPr lang="ru-RU" sz="2700" dirty="0"/>
              <a:t/>
            </a:r>
            <a:br>
              <a:rPr lang="ru-RU" sz="2700" dirty="0"/>
            </a:br>
            <a:r>
              <a:rPr lang="ru-RU" sz="2700" dirty="0" smtClean="0"/>
              <a:t/>
            </a:r>
            <a:br>
              <a:rPr lang="ru-RU" sz="2700" dirty="0" smtClean="0"/>
            </a:br>
            <a:r>
              <a:rPr lang="ru-RU" sz="2400" dirty="0" smtClean="0"/>
              <a:t>Теорема </a:t>
            </a:r>
            <a:r>
              <a:rPr lang="ru-RU" sz="2400" dirty="0"/>
              <a:t>разложения.</a:t>
            </a:r>
            <a:r>
              <a:rPr lang="be-BY" sz="2400" dirty="0"/>
              <a:t/>
            </a:r>
            <a:br>
              <a:rPr lang="be-BY" sz="2400" dirty="0"/>
            </a:br>
            <a:r>
              <a:rPr lang="be-BY" dirty="0"/>
              <a:t/>
            </a:r>
            <a:br>
              <a:rPr lang="be-BY" dirty="0"/>
            </a:br>
            <a:endParaRPr lang="be-BY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8229600" cy="54962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𝐹</m:t>
                      </m:r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i="1" smtClean="0">
                          <a:latin typeface="Cambria Math"/>
                          <a:cs typeface="Times New Roman" pitchFamily="18" charset="0"/>
                        </a:rPr>
                        <m:t>≓</m:t>
                      </m:r>
                      <m:nary>
                        <m:naryPr>
                          <m:chr m:val="∑"/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Sup>
                                    <m:sSub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  <m:sup/>
                                  </m:sSub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000" i="1" smtClean="0"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2000" i="1" smtClean="0">
                                                  <a:latin typeface="Cambria Math" panose="02040503050406030204" pitchFamily="18" charset="0"/>
                                                  <a:cs typeface="Times New Roman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/>
                                                  <a:cs typeface="Times New Roman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0" i="1" smtClean="0">
                                                  <a:latin typeface="Cambria Math"/>
                                                  <a:cs typeface="Times New Roman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b="0" i="1" smtClean="0">
                                              <a:latin typeface="Cambria Math"/>
                                              <a:cs typeface="Times New Roman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/>
                                              <a:cs typeface="Times New Roman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/>
                                              <a:cs typeface="Times New Roman" pitchFamily="18" charset="0"/>
                                            </a:rPr>
                                            <m:t>)</m:t>
                                          </m:r>
                                        </m:num>
                                        <m:den>
                                          <m:r>
                                            <a:rPr lang="en-US" sz="2000" b="0" i="1" smtClean="0">
                                              <a:latin typeface="Cambria Math"/>
                                              <a:cs typeface="Times New Roman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/>
                                              <a:cs typeface="Times New Roman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  <a:cs typeface="Times New Roman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/>
                                                  <a:cs typeface="Times New Roman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0" i="1" smtClean="0">
                                                  <a:latin typeface="Cambria Math"/>
                                                  <a:cs typeface="Times New Roman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𝑝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</m:den>
                          </m:f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)</m:t>
                                  </m:r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Sup>
                                        <m:sSubSup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000" b="0" i="1" smtClean="0">
                                              <a:latin typeface="Cambria Math"/>
                                              <a:cs typeface="Times New Roman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  <m:sup/>
                                      </m:sSub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0" i="1" smtClean="0">
                                              <a:latin typeface="Cambria Math"/>
                                              <a:cs typeface="Times New Roman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p>
                                          <m:r>
                                            <a:rPr lang="en-US" sz="2000" b="0" i="1" smtClean="0">
                                              <a:latin typeface="Cambria Math"/>
                                              <a:cs typeface="Times New Roman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Это общая форма теоремы разложения для случая простых корней. Выражение в квадратных скобках в знаменателе </a:t>
                </a: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надо </a:t>
                </a: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сократить на множитель </a:t>
                </a:r>
                <a14:m>
                  <m:oMath xmlns:m="http://schemas.openxmlformats.org/officeDocument/2006/math">
                    <m:r>
                      <a:rPr lang="ru-RU" sz="2000" b="0" i="1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, </a:t>
                </a: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 после чего произвести подстановку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.</a:t>
                </a:r>
              </a:p>
              <a:p>
                <a:pPr marL="0" indent="457200">
                  <a:buNone/>
                </a:pP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В случае комплексных корней получаются два сопряженных слагаемых , сумма которых равна удвоенному значению действительной части.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8229600" cy="5496272"/>
              </a:xfrm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2290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ru-RU" sz="2700" dirty="0" smtClean="0"/>
              <a:t/>
            </a:r>
            <a:br>
              <a:rPr lang="ru-RU" sz="2700" dirty="0" smtClean="0"/>
            </a:br>
            <a:r>
              <a:rPr lang="ru-RU" sz="2700" dirty="0"/>
              <a:t/>
            </a:r>
            <a:br>
              <a:rPr lang="ru-RU" sz="2700" dirty="0"/>
            </a:br>
            <a:r>
              <a:rPr lang="ru-RU" sz="2700" dirty="0" smtClean="0"/>
              <a:t/>
            </a:r>
            <a:br>
              <a:rPr lang="ru-RU" sz="2700" dirty="0" smtClean="0"/>
            </a:br>
            <a:r>
              <a:rPr lang="ru-RU" sz="2400" dirty="0" smtClean="0"/>
              <a:t>Теорема </a:t>
            </a:r>
            <a:r>
              <a:rPr lang="ru-RU" sz="2400" dirty="0"/>
              <a:t>разложения.</a:t>
            </a:r>
            <a:r>
              <a:rPr lang="be-BY" sz="2400" dirty="0"/>
              <a:t/>
            </a:r>
            <a:br>
              <a:rPr lang="be-BY" sz="2400" dirty="0"/>
            </a:br>
            <a:r>
              <a:rPr lang="be-BY" dirty="0"/>
              <a:t/>
            </a:r>
            <a:br>
              <a:rPr lang="be-BY" dirty="0"/>
            </a:b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8229600" cy="5496272"/>
              </a:xfrm>
            </p:spPr>
            <p:txBody>
              <a:bodyPr>
                <a:normAutofit/>
              </a:bodyPr>
              <a:lstStyle/>
              <a:p>
                <a:pPr marL="0" indent="457200">
                  <a:buNone/>
                </a:pPr>
                <a:r>
                  <a:rPr lang="ru-RU" sz="2000" b="1" dirty="0" smtClean="0">
                    <a:latin typeface="Times New Roman" pitchFamily="18" charset="0"/>
                    <a:cs typeface="Times New Roman" pitchFamily="18" charset="0"/>
                  </a:rPr>
                  <a:t>Пример</a:t>
                </a:r>
                <a:r>
                  <a:rPr lang="en-US" sz="2000" b="1" dirty="0"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ru-RU" sz="2000" dirty="0">
                    <a:latin typeface="Times New Roman" pitchFamily="18" charset="0"/>
                    <a:cs typeface="Times New Roman" pitchFamily="18" charset="0"/>
                  </a:rPr>
                  <a:t>а)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    </a:t>
                </a:r>
                <a:r>
                  <a:rPr lang="ru-RU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ru-RU" sz="2000" i="1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  <m:r>
                          <a:rPr lang="en-US" sz="2000" i="1"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  <m:r>
                          <a:rPr lang="en-US" sz="2000" i="1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/>
                            <a:cs typeface="Times New Roman" pitchFamily="18" charset="0"/>
                          </a:rPr>
                          <m:t>𝑎</m:t>
                        </m:r>
                        <m:r>
                          <a:rPr lang="en-US" sz="2000" i="1">
                            <a:latin typeface="Cambria Math"/>
                            <a:cs typeface="Times New Roman" pitchFamily="18" charset="0"/>
                          </a:rPr>
                          <m:t>)(</m:t>
                        </m:r>
                        <m:r>
                          <a:rPr lang="en-US" sz="2000" i="1"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  <m:r>
                          <a:rPr lang="en-US" sz="2000" i="1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/>
                            <a:cs typeface="Times New Roman" pitchFamily="18" charset="0"/>
                          </a:rPr>
                          <m:t>𝑏</m:t>
                        </m:r>
                        <m:r>
                          <a:rPr lang="en-US" sz="2000" i="1"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;  </a:t>
                </a:r>
                <a:r>
                  <a:rPr lang="ru-RU" sz="2000" dirty="0">
                    <a:latin typeface="Times New Roman" pitchFamily="18" charset="0"/>
                    <a:cs typeface="Times New Roman" pitchFamily="18" charset="0"/>
                  </a:rPr>
                  <a:t>т.е.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cs typeface="Times New Roman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</m:e>
                    </m:d>
                    <m:r>
                      <a:rPr lang="en-US" sz="2000" i="1">
                        <a:latin typeface="Cambria Math"/>
                        <a:cs typeface="Times New Roman" pitchFamily="18" charset="0"/>
                      </a:rPr>
                      <m:t>=1</m:t>
                    </m:r>
                  </m:oMath>
                </a14:m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 ;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cs typeface="Times New Roman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</m:e>
                    </m:d>
                    <m:r>
                      <a:rPr lang="en-US" sz="2000" i="1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000" i="1">
                        <a:latin typeface="Cambria Math"/>
                        <a:cs typeface="Times New Roman" pitchFamily="18" charset="0"/>
                      </a:rPr>
                      <m:t>𝑝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  <m:r>
                          <a:rPr lang="en-US" sz="2000" i="1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/>
                            <a:cs typeface="Times New Roman" pitchFamily="18" charset="0"/>
                          </a:rPr>
                          <m:t>𝑎</m:t>
                        </m:r>
                      </m:e>
                    </m:d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  <m:r>
                          <a:rPr lang="en-US" sz="2000" i="1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/>
                            <a:cs typeface="Times New Roman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ru-RU" sz="2000" dirty="0">
                    <a:latin typeface="Times New Roman" pitchFamily="18" charset="0"/>
                    <a:cs typeface="Times New Roman" pitchFamily="18" charset="0"/>
                  </a:rPr>
                  <a:t>Корни уравнения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cs typeface="Times New Roman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</m:e>
                    </m:d>
                    <m:r>
                      <a:rPr lang="en-US" sz="2000" i="1">
                        <a:latin typeface="Cambria Math"/>
                        <a:cs typeface="Times New Roman" pitchFamily="18" charset="0"/>
                      </a:rPr>
                      <m:t>=0</m:t>
                    </m:r>
                  </m:oMath>
                </a14:m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ru-RU" sz="2000" dirty="0">
                    <a:latin typeface="Times New Roman" pitchFamily="18" charset="0"/>
                    <a:cs typeface="Times New Roman" pitchFamily="18" charset="0"/>
                  </a:rPr>
                  <a:t>равны соответственно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  <a:cs typeface="Times New Roman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  <a:cs typeface="Times New Roman" pitchFamily="18" charset="0"/>
                        </a:rPr>
                        <m:t>=0 , 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  <a:cs typeface="Times New Roman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  <a:cs typeface="Times New Roman" pitchFamily="18" charset="0"/>
                        </a:rPr>
                        <m:t>=−</m:t>
                      </m:r>
                      <m:r>
                        <a:rPr lang="en-US" sz="2000" i="1">
                          <a:latin typeface="Cambria Math"/>
                          <a:cs typeface="Times New Roman" pitchFamily="18" charset="0"/>
                        </a:rPr>
                        <m:t>𝑎</m:t>
                      </m:r>
                      <m:r>
                        <a:rPr lang="en-US" sz="2000" i="1">
                          <a:latin typeface="Cambria Math"/>
                          <a:cs typeface="Times New Roman" pitchFamily="18" charset="0"/>
                        </a:rPr>
                        <m:t>  , 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  <a:cs typeface="Times New Roman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  <a:cs typeface="Times New Roman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latin typeface="Cambria Math"/>
                          <a:cs typeface="Times New Roman" pitchFamily="18" charset="0"/>
                        </a:rPr>
                        <m:t>=−</m:t>
                      </m:r>
                      <m:r>
                        <a:rPr lang="en-US" sz="2000" i="1">
                          <a:latin typeface="Cambria Math"/>
                          <a:cs typeface="Times New Roman" pitchFamily="18" charset="0"/>
                        </a:rPr>
                        <m:t>𝑏</m:t>
                      </m:r>
                      <m:r>
                        <a:rPr lang="en-US" sz="2000">
                          <a:latin typeface="Cambria Math"/>
                          <a:cs typeface="Times New Roman" pitchFamily="18" charset="0"/>
                        </a:rPr>
                        <m:t>  ;</m:t>
                      </m:r>
                    </m:oMath>
                  </m:oMathPara>
                </a14:m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  <a:cs typeface="Times New Roman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  <a:cs typeface="Times New Roman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000" i="1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  <a:cs typeface="Times New Roman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i="1"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/>
                                      <a:cs typeface="Times New Roman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/>
                                      <a:cs typeface="Times New Roman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/>
                                  <a:cs typeface="Times New Roman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/>
                                      <a:cs typeface="Times New Roman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/>
                                  <a:cs typeface="Times New Roman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latin typeface="Cambria Math"/>
                                  <a:cs typeface="Times New Roman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/>
                                      <a:cs typeface="Times New Roman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/>
                                  <a:cs typeface="Times New Roman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latin typeface="Cambria Math"/>
                                  <a:cs typeface="Times New Roman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/>
                                  <a:cs typeface="Times New Roman" pitchFamily="18" charset="0"/>
                                </a:rPr>
                                <m:t>𝑝𝑎𝑏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/>
                              <a:cs typeface="Times New Roman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i="1">
                          <a:latin typeface="Cambria Math"/>
                          <a:cs typeface="Times New Roman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  <a:cs typeface="Times New Roman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/>
                          <a:cs typeface="Times New Roman" pitchFamily="18" charset="0"/>
                        </a:rPr>
                        <m:t>+2</m:t>
                      </m:r>
                      <m:r>
                        <a:rPr lang="en-US" sz="2000" i="1">
                          <a:latin typeface="Cambria Math"/>
                          <a:cs typeface="Times New Roman" pitchFamily="18" charset="0"/>
                        </a:rPr>
                        <m:t>𝑝𝑎</m:t>
                      </m:r>
                      <m:r>
                        <a:rPr lang="en-US" sz="2000" i="1">
                          <a:latin typeface="Cambria Math"/>
                          <a:cs typeface="Times New Roman" pitchFamily="18" charset="0"/>
                        </a:rPr>
                        <m:t>+2</m:t>
                      </m:r>
                      <m:r>
                        <a:rPr lang="en-US" sz="2000" i="1">
                          <a:latin typeface="Cambria Math"/>
                          <a:cs typeface="Times New Roman" pitchFamily="18" charset="0"/>
                        </a:rPr>
                        <m:t>𝑝𝑏</m:t>
                      </m:r>
                      <m:r>
                        <a:rPr lang="en-US" sz="2000" i="1">
                          <a:latin typeface="Cambria Math"/>
                          <a:cs typeface="Times New Roman" pitchFamily="18" charset="0"/>
                        </a:rPr>
                        <m:t>+</m:t>
                      </m:r>
                      <m:r>
                        <a:rPr lang="en-US" sz="2000" i="1">
                          <a:latin typeface="Cambria Math"/>
                          <a:cs typeface="Times New Roman" pitchFamily="18" charset="0"/>
                        </a:rPr>
                        <m:t>𝑎𝑏</m:t>
                      </m:r>
                    </m:oMath>
                  </m:oMathPara>
                </a14:m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Следовательно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9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1900" b="0" i="1" smtClean="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900" b="0" i="1" smtClean="0">
                              <a:latin typeface="Cambria Math"/>
                              <a:cs typeface="Times New Roman" pitchFamily="18" charset="0"/>
                            </a:rPr>
                            <m:t>𝑝</m:t>
                          </m:r>
                          <m:r>
                            <a:rPr lang="en-US" sz="1900" b="0" i="1" smtClean="0">
                              <a:latin typeface="Cambria Math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sz="1900" b="0" i="1" smtClean="0">
                              <a:latin typeface="Cambria Math"/>
                              <a:cs typeface="Times New Roman" pitchFamily="18" charset="0"/>
                            </a:rPr>
                            <m:t>𝑝</m:t>
                          </m:r>
                          <m:r>
                            <a:rPr lang="en-US" sz="1900" b="0" i="1" smtClean="0">
                              <a:latin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US" sz="1900" b="0" i="1" smtClean="0">
                              <a:latin typeface="Cambria Math"/>
                              <a:cs typeface="Times New Roman" pitchFamily="18" charset="0"/>
                            </a:rPr>
                            <m:t>𝑎</m:t>
                          </m:r>
                          <m:r>
                            <a:rPr lang="en-US" sz="1900" b="0" i="1" smtClean="0">
                              <a:latin typeface="Cambria Math"/>
                              <a:cs typeface="Times New Roman" pitchFamily="18" charset="0"/>
                            </a:rPr>
                            <m:t>)(</m:t>
                          </m:r>
                          <m:r>
                            <a:rPr lang="en-US" sz="1900" b="0" i="1" smtClean="0">
                              <a:latin typeface="Cambria Math"/>
                              <a:cs typeface="Times New Roman" pitchFamily="18" charset="0"/>
                            </a:rPr>
                            <m:t>𝑝</m:t>
                          </m:r>
                          <m:r>
                            <a:rPr lang="en-US" sz="1900" b="0" i="1" smtClean="0">
                              <a:latin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US" sz="1900" b="0" i="1" smtClean="0">
                              <a:latin typeface="Cambria Math"/>
                              <a:cs typeface="Times New Roman" pitchFamily="18" charset="0"/>
                            </a:rPr>
                            <m:t>𝑏</m:t>
                          </m:r>
                          <m:r>
                            <a:rPr lang="en-US" sz="1900" b="0" i="1" smtClean="0">
                              <a:latin typeface="Cambria Math"/>
                              <a:cs typeface="Times New Roman" pitchFamily="18" charset="0"/>
                            </a:rPr>
                            <m:t>)</m:t>
                          </m:r>
                        </m:den>
                      </m:f>
                      <m:r>
                        <a:rPr lang="ru-RU" sz="1900" i="1" smtClean="0">
                          <a:latin typeface="Cambria Math"/>
                          <a:cs typeface="Times New Roman" pitchFamily="18" charset="0"/>
                        </a:rPr>
                        <m:t>≓</m:t>
                      </m:r>
                      <m:f>
                        <m:fPr>
                          <m:ctrlPr>
                            <a:rPr lang="ru-RU" sz="19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1900" b="0" i="1" smtClean="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  <m:sSup>
                            <m:sSup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900" b="0" i="1" smtClean="0">
                                  <a:latin typeface="Cambria Math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900" b="0" i="1" smtClean="0">
                                  <a:latin typeface="Cambria Math"/>
                                  <a:cs typeface="Times New Roman" pitchFamily="18" charset="0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en-US" sz="1900" b="0" i="1" smtClean="0">
                              <a:latin typeface="Cambria Math"/>
                              <a:cs typeface="Times New Roman" pitchFamily="18" charset="0"/>
                            </a:rPr>
                            <m:t>𝑎𝑏</m:t>
                          </m:r>
                        </m:den>
                      </m:f>
                      <m:r>
                        <a:rPr lang="en-US" sz="19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9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900" b="0" i="1" smtClean="0">
                                  <a:latin typeface="Cambria Math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900" b="0" i="1" smtClean="0">
                                  <a:latin typeface="Cambria Math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sz="1900" b="0" i="1" smtClean="0">
                                  <a:latin typeface="Cambria Math"/>
                                  <a:cs typeface="Times New Roman" pitchFamily="18" charset="0"/>
                                </a:rPr>
                                <m:t>𝑎𝑡</m:t>
                              </m:r>
                            </m:sup>
                          </m:sSup>
                        </m:num>
                        <m:den>
                          <m:r>
                            <a:rPr lang="en-US" sz="1900" b="0" i="1" smtClean="0">
                              <a:latin typeface="Cambria Math"/>
                              <a:cs typeface="Times New Roman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900" b="0" i="1" smtClean="0">
                                  <a:latin typeface="Cambria Math"/>
                                  <a:cs typeface="Times New Roman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9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900" b="0" i="1" smtClean="0">
                              <a:latin typeface="Cambria Math"/>
                              <a:cs typeface="Times New Roman" pitchFamily="18" charset="0"/>
                            </a:rPr>
                            <m:t>−2</m:t>
                          </m:r>
                          <m:sSup>
                            <m:sSup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900" b="0" i="1" smtClean="0">
                                  <a:latin typeface="Cambria Math"/>
                                  <a:cs typeface="Times New Roman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9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900" b="0" i="1" smtClean="0">
                              <a:latin typeface="Cambria Math"/>
                              <a:cs typeface="Times New Roman" pitchFamily="18" charset="0"/>
                            </a:rPr>
                            <m:t>−2</m:t>
                          </m:r>
                          <m:r>
                            <a:rPr lang="en-US" sz="1900" b="0" i="1" smtClean="0">
                              <a:latin typeface="Cambria Math"/>
                              <a:cs typeface="Times New Roman" pitchFamily="18" charset="0"/>
                            </a:rPr>
                            <m:t>𝑎𝑏</m:t>
                          </m:r>
                          <m:r>
                            <a:rPr lang="en-US" sz="1900" b="0" i="1" smtClean="0">
                              <a:latin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US" sz="1900" b="0" i="1" smtClean="0">
                              <a:latin typeface="Cambria Math"/>
                              <a:cs typeface="Times New Roman" pitchFamily="18" charset="0"/>
                            </a:rPr>
                            <m:t>𝑎𝑏</m:t>
                          </m:r>
                        </m:den>
                      </m:f>
                      <m:r>
                        <a:rPr lang="en-US" sz="19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9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900" b="0" i="1" smtClean="0">
                                  <a:latin typeface="Cambria Math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900" b="0" i="1" smtClean="0">
                                  <a:latin typeface="Cambria Math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sz="1900" b="0" i="1" smtClean="0">
                                  <a:latin typeface="Cambria Math"/>
                                  <a:cs typeface="Times New Roman" pitchFamily="18" charset="0"/>
                                </a:rPr>
                                <m:t>𝑏𝑡</m:t>
                              </m:r>
                            </m:sup>
                          </m:sSup>
                        </m:num>
                        <m:den>
                          <m:r>
                            <a:rPr lang="en-US" sz="1900" b="0" i="1" smtClean="0">
                              <a:latin typeface="Cambria Math"/>
                              <a:cs typeface="Times New Roman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900" b="0" i="1" smtClean="0">
                                  <a:latin typeface="Cambria Math"/>
                                  <a:cs typeface="Times New Roman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9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900" b="0" i="1" smtClean="0">
                              <a:latin typeface="Cambria Math"/>
                              <a:cs typeface="Times New Roman" pitchFamily="18" charset="0"/>
                            </a:rPr>
                            <m:t>−2</m:t>
                          </m:r>
                          <m:r>
                            <a:rPr lang="en-US" sz="1900" b="0" i="1" smtClean="0">
                              <a:latin typeface="Cambria Math"/>
                              <a:cs typeface="Times New Roman" pitchFamily="18" charset="0"/>
                            </a:rPr>
                            <m:t>𝑏𝑎</m:t>
                          </m:r>
                          <m:r>
                            <a:rPr lang="en-US" sz="1900" b="0" i="1" smtClean="0">
                              <a:latin typeface="Cambria Math"/>
                              <a:cs typeface="Times New Roman" pitchFamily="18" charset="0"/>
                            </a:rPr>
                            <m:t>−2</m:t>
                          </m:r>
                          <m:sSup>
                            <m:sSup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900" b="0" i="1" smtClean="0">
                                  <a:latin typeface="Cambria Math"/>
                                  <a:cs typeface="Times New Roman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9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900" b="0" i="1" smtClean="0">
                              <a:latin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US" sz="1900" b="0" i="1" smtClean="0">
                              <a:latin typeface="Cambria Math"/>
                              <a:cs typeface="Times New Roman" pitchFamily="18" charset="0"/>
                            </a:rPr>
                            <m:t>𝑎𝑏</m:t>
                          </m:r>
                        </m:den>
                      </m:f>
                      <m:r>
                        <a:rPr lang="en-US" sz="1900" b="0" i="0" smtClean="0">
                          <a:latin typeface="Cambria Math"/>
                          <a:cs typeface="Times New Roman" pitchFamily="18" charset="0"/>
                        </a:rPr>
                        <m:t>==</m:t>
                      </m:r>
                      <m:f>
                        <m:fPr>
                          <m:ctrlPr>
                            <a:rPr lang="en-US" sz="19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1900" b="0" i="1" smtClean="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900" b="0" i="1" smtClean="0">
                              <a:latin typeface="Cambria Math"/>
                              <a:cs typeface="Times New Roman" pitchFamily="18" charset="0"/>
                            </a:rPr>
                            <m:t>𝑎𝑏</m:t>
                          </m:r>
                        </m:den>
                      </m:f>
                      <m:r>
                        <a:rPr lang="en-US" sz="19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9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900" b="0" i="1" smtClean="0">
                                  <a:latin typeface="Cambria Math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900" b="0" i="1" smtClean="0">
                                  <a:latin typeface="Cambria Math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sz="1900" b="0" i="1" smtClean="0">
                                  <a:latin typeface="Cambria Math"/>
                                  <a:cs typeface="Times New Roman" pitchFamily="18" charset="0"/>
                                </a:rPr>
                                <m:t>𝑎𝑡</m:t>
                              </m:r>
                            </m:sup>
                          </m:sSup>
                        </m:num>
                        <m:den>
                          <m:r>
                            <a:rPr lang="en-US" sz="1900" b="0" i="1" smtClean="0">
                              <a:latin typeface="Cambria Math"/>
                              <a:cs typeface="Times New Roman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b="0" i="1" smtClean="0">
                                  <a:latin typeface="Cambria Math"/>
                                  <a:cs typeface="Times New Roman" pitchFamily="18" charset="0"/>
                                </a:rPr>
                                <m:t>𝑎</m:t>
                              </m:r>
                              <m:r>
                                <a:rPr lang="en-US" sz="1900" b="0" i="1" smtClean="0">
                                  <a:latin typeface="Cambria Math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sz="1900" b="0" i="1" smtClean="0">
                                  <a:latin typeface="Cambria Math"/>
                                  <a:cs typeface="Times New Roman" pitchFamily="18" charset="0"/>
                                </a:rPr>
                                <m:t>𝑏</m:t>
                              </m:r>
                            </m:e>
                          </m:d>
                        </m:den>
                      </m:f>
                      <m:r>
                        <a:rPr lang="en-US" sz="19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9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900" b="0" i="1" smtClean="0">
                                  <a:latin typeface="Cambria Math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900" b="0" i="1" smtClean="0">
                                  <a:latin typeface="Cambria Math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sz="1900" b="0" i="1" smtClean="0">
                                  <a:latin typeface="Cambria Math"/>
                                  <a:cs typeface="Times New Roman" pitchFamily="18" charset="0"/>
                                </a:rPr>
                                <m:t>𝑏𝑡</m:t>
                              </m:r>
                            </m:sup>
                          </m:sSup>
                        </m:num>
                        <m:den>
                          <m:r>
                            <a:rPr lang="en-US" sz="1900" b="0" i="1" smtClean="0">
                              <a:latin typeface="Cambria Math"/>
                              <a:cs typeface="Times New Roman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b="0" i="1" smtClean="0">
                                  <a:latin typeface="Cambria Math"/>
                                  <a:cs typeface="Times New Roman" pitchFamily="18" charset="0"/>
                                </a:rPr>
                                <m:t>𝑏</m:t>
                              </m:r>
                              <m:r>
                                <a:rPr lang="en-US" sz="1900" b="0" i="1" smtClean="0">
                                  <a:latin typeface="Cambria Math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sz="1900" b="0" i="1" smtClean="0">
                                  <a:latin typeface="Cambria Math"/>
                                  <a:cs typeface="Times New Roman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r>
                        <a:rPr lang="en-US" sz="1900" b="0" i="0" smtClean="0">
                          <a:latin typeface="Cambria Math"/>
                          <a:cs typeface="Times New Roman" pitchFamily="18" charset="0"/>
                        </a:rPr>
                        <m:t>  ;</m:t>
                      </m:r>
                    </m:oMath>
                  </m:oMathPara>
                </a14:m>
                <a:endParaRPr lang="ru-RU" sz="19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8229600" cy="5496272"/>
              </a:xfrm>
              <a:blipFill rotWithShape="0">
                <a:blip r:embed="rId2"/>
                <a:stretch>
                  <a:fillRect l="-741" t="-6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8993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ru-RU" sz="2700" dirty="0" smtClean="0"/>
              <a:t/>
            </a:r>
            <a:br>
              <a:rPr lang="ru-RU" sz="2700" dirty="0" smtClean="0"/>
            </a:br>
            <a:r>
              <a:rPr lang="ru-RU" sz="2700" dirty="0"/>
              <a:t/>
            </a:r>
            <a:br>
              <a:rPr lang="ru-RU" sz="2700" dirty="0"/>
            </a:br>
            <a:r>
              <a:rPr lang="ru-RU" sz="2700" dirty="0" smtClean="0"/>
              <a:t/>
            </a:r>
            <a:br>
              <a:rPr lang="ru-RU" sz="2700" dirty="0" smtClean="0"/>
            </a:br>
            <a:r>
              <a:rPr lang="ru-RU" sz="2400" dirty="0" smtClean="0"/>
              <a:t>Теорема </a:t>
            </a:r>
            <a:r>
              <a:rPr lang="ru-RU" sz="2400" dirty="0"/>
              <a:t>разложения.</a:t>
            </a:r>
            <a:r>
              <a:rPr lang="be-BY" sz="2400" dirty="0"/>
              <a:t/>
            </a:r>
            <a:br>
              <a:rPr lang="be-BY" sz="2400" dirty="0"/>
            </a:br>
            <a:r>
              <a:rPr lang="be-BY" dirty="0"/>
              <a:t/>
            </a:r>
            <a:br>
              <a:rPr lang="be-BY" dirty="0"/>
            </a:b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8229600" cy="5496272"/>
              </a:xfrm>
            </p:spPr>
            <p:txBody>
              <a:bodyPr>
                <a:normAutofit/>
              </a:bodyPr>
              <a:lstStyle/>
              <a:p>
                <a:pPr marL="0" indent="457200">
                  <a:buNone/>
                </a:pPr>
                <a:r>
                  <a:rPr lang="ru-RU" sz="2000" b="1" dirty="0" smtClean="0">
                    <a:latin typeface="Times New Roman" pitchFamily="18" charset="0"/>
                    <a:cs typeface="Times New Roman" pitchFamily="18" charset="0"/>
                  </a:rPr>
                  <a:t>Пример</a:t>
                </a:r>
                <a:r>
                  <a:rPr lang="en-US" sz="2000" b="1" dirty="0" smtClean="0"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б)     для комплексных корней</a:t>
                </a:r>
              </a:p>
              <a:p>
                <a:pPr marL="0" indent="0">
                  <a:buNone/>
                </a:pPr>
                <a:endParaRPr lang="ru-RU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457200">
                  <a:buNone/>
                </a:pP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Пусть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𝐼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</m:e>
                    </m:d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0.268</m:t>
                        </m:r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+33.4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+50</m:t>
                        </m:r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5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  <a:cs typeface="Times New Roman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</m:e>
                    </m:d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=2</m:t>
                    </m:r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+50</m:t>
                    </m:r>
                  </m:oMath>
                </a14:m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457200">
                  <a:buNone/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45720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1,2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=−25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±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𝑗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315</m:t>
                      </m:r>
                    </m:oMath>
                  </m:oMathPara>
                </a14:m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457200">
                  <a:buNone/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smtClean="0">
                          <a:latin typeface="Cambria Math"/>
                          <a:cs typeface="Times New Roman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19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1900" b="0" i="1" smtClean="0"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900" b="0" i="1" smtClean="0">
                          <a:latin typeface="Cambria Math"/>
                          <a:cs typeface="Times New Roman" pitchFamily="18" charset="0"/>
                        </a:rPr>
                        <m:t> ≓ </m:t>
                      </m:r>
                      <m:f>
                        <m:fPr>
                          <m:ctrlPr>
                            <a:rPr lang="en-US" sz="19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1900" b="0" i="1" smtClean="0">
                              <a:latin typeface="Cambria Math"/>
                              <a:cs typeface="Times New Roman" pitchFamily="18" charset="0"/>
                            </a:rPr>
                            <m:t>0.268</m:t>
                          </m:r>
                          <m:d>
                            <m:d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b="0" i="1" smtClean="0">
                                  <a:latin typeface="Cambria Math"/>
                                  <a:cs typeface="Times New Roman" pitchFamily="18" charset="0"/>
                                </a:rPr>
                                <m:t>−25+</m:t>
                              </m:r>
                              <m:r>
                                <a:rPr lang="en-US" sz="1900" b="0" i="1" smtClean="0">
                                  <a:latin typeface="Cambria Math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en-US" sz="1900" b="0" i="1" smtClean="0">
                                  <a:latin typeface="Cambria Math"/>
                                  <a:cs typeface="Times New Roman" pitchFamily="18" charset="0"/>
                                </a:rPr>
                                <m:t>315</m:t>
                              </m:r>
                            </m:e>
                          </m:d>
                          <m:r>
                            <a:rPr lang="en-US" sz="1900" b="0" i="1" smtClean="0">
                              <a:latin typeface="Cambria Math"/>
                              <a:cs typeface="Times New Roman" pitchFamily="18" charset="0"/>
                            </a:rPr>
                            <m:t>+33.4</m:t>
                          </m:r>
                        </m:num>
                        <m:den>
                          <m:r>
                            <a:rPr lang="en-US" sz="1900" b="0" i="1" smtClean="0">
                              <a:latin typeface="Cambria Math"/>
                              <a:cs typeface="Times New Roman" pitchFamily="18" charset="0"/>
                            </a:rPr>
                            <m:t>2∗</m:t>
                          </m:r>
                          <m:r>
                            <a:rPr lang="en-US" sz="1900" b="0" i="1" smtClean="0">
                              <a:latin typeface="Cambria Math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en-US" sz="1900" b="0" i="1" smtClean="0">
                              <a:latin typeface="Cambria Math"/>
                              <a:cs typeface="Times New Roman" pitchFamily="18" charset="0"/>
                            </a:rPr>
                            <m:t>315</m:t>
                          </m:r>
                        </m:den>
                      </m:f>
                      <m:sSup>
                        <m:sSupPr>
                          <m:ctrlPr>
                            <a:rPr lang="en-US" sz="19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1900" b="0" i="1" smtClean="0">
                              <a:latin typeface="Cambria Math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b="0" i="1" smtClean="0">
                                  <a:latin typeface="Cambria Math"/>
                                  <a:cs typeface="Times New Roman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900" b="0" i="1" smtClean="0"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900" b="0" i="1" smtClean="0"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900" b="0" i="1" smtClean="0">
                          <a:latin typeface="Cambria Math"/>
                          <a:cs typeface="Times New Roman" pitchFamily="18" charset="0"/>
                        </a:rPr>
                        <m:t> + </m:t>
                      </m:r>
                      <m:f>
                        <m:fPr>
                          <m:ctrlPr>
                            <a:rPr lang="en-US" sz="19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1900" b="0" i="1" smtClean="0">
                              <a:latin typeface="Cambria Math"/>
                              <a:cs typeface="Times New Roman" pitchFamily="18" charset="0"/>
                            </a:rPr>
                            <m:t>0.268</m:t>
                          </m:r>
                          <m:d>
                            <m:d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b="0" i="1" smtClean="0">
                                  <a:latin typeface="Cambria Math"/>
                                  <a:cs typeface="Times New Roman" pitchFamily="18" charset="0"/>
                                </a:rPr>
                                <m:t>−25−</m:t>
                              </m:r>
                              <m:r>
                                <a:rPr lang="en-US" sz="1900" b="0" i="1" smtClean="0">
                                  <a:latin typeface="Cambria Math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en-US" sz="1900" b="0" i="1" smtClean="0">
                                  <a:latin typeface="Cambria Math"/>
                                  <a:cs typeface="Times New Roman" pitchFamily="18" charset="0"/>
                                </a:rPr>
                                <m:t>315</m:t>
                              </m:r>
                            </m:e>
                          </m:d>
                          <m:r>
                            <a:rPr lang="en-US" sz="1900" b="0" i="1" smtClean="0">
                              <a:latin typeface="Cambria Math"/>
                              <a:cs typeface="Times New Roman" pitchFamily="18" charset="0"/>
                            </a:rPr>
                            <m:t>+33.4</m:t>
                          </m:r>
                        </m:num>
                        <m:den>
                          <m:r>
                            <a:rPr lang="en-US" sz="1900" b="0" i="1" smtClean="0">
                              <a:latin typeface="Cambria Math"/>
                              <a:cs typeface="Times New Roman" pitchFamily="18" charset="0"/>
                            </a:rPr>
                            <m:t>−2∗</m:t>
                          </m:r>
                          <m:r>
                            <a:rPr lang="en-US" sz="1900" b="0" i="1" smtClean="0">
                              <a:latin typeface="Cambria Math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en-US" sz="1900" b="0" i="1" smtClean="0">
                              <a:latin typeface="Cambria Math"/>
                              <a:cs typeface="Times New Roman" pitchFamily="18" charset="0"/>
                            </a:rPr>
                            <m:t>315</m:t>
                          </m:r>
                        </m:den>
                      </m:f>
                      <m:sSup>
                        <m:sSupPr>
                          <m:ctrlPr>
                            <a:rPr lang="en-US" sz="19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1900" b="0" i="1" smtClean="0">
                              <a:latin typeface="Cambria Math"/>
                              <a:cs typeface="Times New Roman" pitchFamily="18" charset="0"/>
                            </a:rPr>
                            <m:t> </m:t>
                          </m:r>
                          <m:r>
                            <a:rPr lang="en-US" sz="1900" b="0" i="1" smtClean="0">
                              <a:latin typeface="Cambria Math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b="0" i="1" smtClean="0">
                                  <a:latin typeface="Cambria Math"/>
                                  <a:cs typeface="Times New Roman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9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900" b="0" i="1" smtClean="0"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9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r>
                        <a:rPr lang="en-US" sz="1900" b="0" i="0" smtClean="0">
                          <a:latin typeface="Cambria Math"/>
                          <a:cs typeface="Times New Roman" pitchFamily="18" charset="0"/>
                        </a:rPr>
                        <m:t>=2</m:t>
                      </m:r>
                      <m:r>
                        <m:rPr>
                          <m:sty m:val="p"/>
                        </m:rPr>
                        <a:rPr lang="en-US" sz="1900" b="0" i="0" smtClean="0">
                          <a:latin typeface="Cambria Math"/>
                          <a:cs typeface="Times New Roman" pitchFamily="18" charset="0"/>
                        </a:rPr>
                        <m:t>Re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9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1900" b="0" i="1" smtClean="0">
                              <a:latin typeface="Cambria Math"/>
                              <a:cs typeface="Times New Roman" pitchFamily="18" charset="0"/>
                            </a:rPr>
                            <m:t>0.141</m:t>
                          </m:r>
                          <m:sSup>
                            <m:sSup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900" b="0" i="1" smtClean="0">
                                  <a:latin typeface="Cambria Math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9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−</m:t>
                                  </m:r>
                                  <m:r>
                                    <a:rPr lang="en-US" sz="19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𝑗</m:t>
                                  </m:r>
                                  <m:r>
                                    <a:rPr lang="en-US" sz="19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17</m:t>
                                  </m:r>
                                </m:e>
                                <m:sup>
                                  <m:r>
                                    <a:rPr lang="en-US" sz="19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0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9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30</m:t>
                                  </m:r>
                                </m:e>
                                <m:sup>
                                  <m:r>
                                    <a:rPr lang="en-US" sz="19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p>
                          </m:sSup>
                          <m:sSup>
                            <m:sSup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900" b="0" i="1" smtClean="0">
                                  <a:latin typeface="Cambria Math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900" b="0" i="1" smtClean="0">
                                  <a:latin typeface="Cambria Math"/>
                                  <a:cs typeface="Times New Roman" pitchFamily="18" charset="0"/>
                                </a:rPr>
                                <m:t>−25</m:t>
                              </m:r>
                              <m:r>
                                <a:rPr lang="en-US" sz="1900" b="0" i="1" smtClean="0"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900" b="0" i="1" smtClean="0">
                                  <a:latin typeface="Cambria Math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900" b="0" i="1" smtClean="0">
                                  <a:latin typeface="Cambria Math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en-US" sz="1900" b="0" i="1" smtClean="0">
                                  <a:latin typeface="Cambria Math"/>
                                  <a:cs typeface="Times New Roman" pitchFamily="18" charset="0"/>
                                </a:rPr>
                                <m:t>315</m:t>
                              </m:r>
                              <m:r>
                                <a:rPr lang="en-US" sz="1900" b="0" i="1" smtClean="0"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sz="1900" b="0" i="1" smtClean="0">
                          <a:latin typeface="Cambria Math"/>
                          <a:cs typeface="Times New Roman" pitchFamily="18" charset="0"/>
                        </a:rPr>
                        <m:t>=0.282</m:t>
                      </m:r>
                      <m:sSup>
                        <m:sSupPr>
                          <m:ctrlPr>
                            <a:rPr lang="en-US" sz="19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1900" b="0" i="1" smtClean="0">
                              <a:latin typeface="Cambria Math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900" b="0" i="1" smtClean="0">
                              <a:latin typeface="Cambria Math"/>
                              <a:cs typeface="Times New Roman" pitchFamily="18" charset="0"/>
                            </a:rPr>
                            <m:t>−25</m:t>
                          </m:r>
                          <m:r>
                            <a:rPr lang="en-US" sz="1900" b="0" i="1" smtClean="0"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sz="19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900" b="0" i="0" smtClean="0">
                              <a:latin typeface="Cambria Math"/>
                              <a:cs typeface="Times New Roman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b="0" i="1" smtClean="0">
                                  <a:latin typeface="Cambria Math"/>
                                  <a:cs typeface="Times New Roman" pitchFamily="18" charset="0"/>
                                </a:rPr>
                                <m:t>315</m:t>
                              </m:r>
                              <m:r>
                                <a:rPr lang="en-US" sz="1900" b="0" i="1" smtClean="0"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  <m:r>
                                <a:rPr lang="en-US" sz="1900" b="0" i="1" smtClean="0">
                                  <a:latin typeface="Cambria Math"/>
                                  <a:cs typeface="Times New Roman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9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17</m:t>
                                  </m:r>
                                </m:e>
                                <m:sup>
                                  <m:r>
                                    <a:rPr lang="en-US" sz="19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0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9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30</m:t>
                                  </m:r>
                                </m:e>
                                <m:sup>
                                  <m:r>
                                    <a:rPr lang="en-US" sz="19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sz="1900" b="0" i="1" smtClean="0">
                          <a:latin typeface="Cambria Math"/>
                          <a:cs typeface="Times New Roman" pitchFamily="18" charset="0"/>
                        </a:rPr>
                        <m:t>.</m:t>
                      </m:r>
                    </m:oMath>
                  </m:oMathPara>
                </a14:m>
                <a:endParaRPr lang="en-US" sz="19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8229600" cy="5496272"/>
              </a:xfrm>
              <a:blipFill rotWithShape="0">
                <a:blip r:embed="rId2"/>
                <a:stretch>
                  <a:fillRect l="-741" t="-6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5280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ru-RU" sz="2700" dirty="0" smtClean="0"/>
              <a:t/>
            </a:r>
            <a:br>
              <a:rPr lang="ru-RU" sz="2700" dirty="0" smtClean="0"/>
            </a:br>
            <a:r>
              <a:rPr lang="ru-RU" sz="2700" dirty="0"/>
              <a:t/>
            </a:r>
            <a:br>
              <a:rPr lang="ru-RU" sz="2700" dirty="0"/>
            </a:br>
            <a:r>
              <a:rPr lang="ru-RU" sz="2700" dirty="0" smtClean="0"/>
              <a:t/>
            </a:r>
            <a:br>
              <a:rPr lang="ru-RU" sz="2700" dirty="0" smtClean="0"/>
            </a:br>
            <a:r>
              <a:rPr lang="ru-RU" sz="2400" dirty="0" smtClean="0"/>
              <a:t>Теорема </a:t>
            </a:r>
            <a:r>
              <a:rPr lang="ru-RU" sz="2400" dirty="0"/>
              <a:t>разложения.</a:t>
            </a:r>
            <a:r>
              <a:rPr lang="be-BY" sz="2400" dirty="0"/>
              <a:t/>
            </a:r>
            <a:br>
              <a:rPr lang="be-BY" sz="2400" dirty="0"/>
            </a:br>
            <a:r>
              <a:rPr lang="be-BY" dirty="0"/>
              <a:t/>
            </a:r>
            <a:br>
              <a:rPr lang="be-BY" dirty="0"/>
            </a:b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764704"/>
                <a:ext cx="8784976" cy="597666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sz="1800" b="1" dirty="0" smtClean="0">
                    <a:latin typeface="Times New Roman" pitchFamily="18" charset="0"/>
                    <a:cs typeface="Times New Roman" pitchFamily="18" charset="0"/>
                  </a:rPr>
                  <a:t>б) Случай кратных корней</a:t>
                </a:r>
              </a:p>
              <a:p>
                <a:pPr marL="0" indent="0">
                  <a:buNone/>
                </a:pPr>
                <a:r>
                  <a:rPr lang="ru-RU" sz="1800" dirty="0" smtClean="0">
                    <a:latin typeface="Times New Roman" pitchFamily="18" charset="0"/>
                    <a:cs typeface="Times New Roman" pitchFamily="18" charset="0"/>
                  </a:rPr>
                  <a:t>Допустим, что корень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  <a:cs typeface="Times New Roman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1800" dirty="0" smtClean="0">
                    <a:latin typeface="Times New Roman" pitchFamily="18" charset="0"/>
                    <a:cs typeface="Times New Roman" pitchFamily="18" charset="0"/>
                  </a:rPr>
                  <a:t>повторяется </a:t>
                </a:r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m  </a:t>
                </a:r>
                <a:r>
                  <a:rPr lang="ru-RU" sz="1800" dirty="0" smtClean="0">
                    <a:latin typeface="Times New Roman" pitchFamily="18" charset="0"/>
                    <a:cs typeface="Times New Roman" pitchFamily="18" charset="0"/>
                  </a:rPr>
                  <a:t>раз. Из теории </a:t>
                </a:r>
                <a:r>
                  <a:rPr lang="ru-RU" sz="1800" dirty="0" err="1" smtClean="0">
                    <a:latin typeface="Times New Roman" pitchFamily="18" charset="0"/>
                    <a:cs typeface="Times New Roman" pitchFamily="18" charset="0"/>
                  </a:rPr>
                  <a:t>комлексного</a:t>
                </a:r>
                <a:r>
                  <a:rPr lang="ru-RU" sz="1800" dirty="0" smtClean="0">
                    <a:latin typeface="Times New Roman" pitchFamily="18" charset="0"/>
                    <a:cs typeface="Times New Roman" pitchFamily="18" charset="0"/>
                  </a:rPr>
                  <a:t> переменного известно, что если функция</a:t>
                </a:r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1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8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180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  <a:cs typeface="Times New Roman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  <m:r>
                          <a:rPr lang="en-US" sz="1800" b="0" i="1" smtClean="0"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ru-RU" sz="180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  <a:cs typeface="Times New Roman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  <m:r>
                          <a:rPr lang="en-US" sz="1800" b="0" i="1" smtClean="0"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den>
                    </m:f>
                    <m:sSup>
                      <m:sSupPr>
                        <m:ctrlPr>
                          <a:rPr lang="ru-RU" sz="18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latin typeface="Cambria Math"/>
                            <a:cs typeface="Times New Roman" pitchFamily="18" charset="0"/>
                          </a:rPr>
                          <m:t>𝑝𝑡</m:t>
                        </m:r>
                      </m:sup>
                    </m:sSup>
                  </m:oMath>
                </a14:m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1800" dirty="0" smtClean="0">
                    <a:latin typeface="Times New Roman" pitchFamily="18" charset="0"/>
                    <a:cs typeface="Times New Roman" pitchFamily="18" charset="0"/>
                  </a:rPr>
                  <a:t>имеет в точке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  <a:cs typeface="Times New Roman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ru-RU" sz="1800" dirty="0" smtClean="0">
                    <a:latin typeface="Times New Roman" pitchFamily="18" charset="0"/>
                    <a:cs typeface="Times New Roman" pitchFamily="18" charset="0"/>
                  </a:rPr>
                  <a:t>полюс порядка </a:t>
                </a:r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 m  </a:t>
                </a:r>
                <a:r>
                  <a:rPr lang="ru-RU" sz="1800" dirty="0" smtClean="0">
                    <a:latin typeface="Times New Roman" pitchFamily="18" charset="0"/>
                    <a:cs typeface="Times New Roman" pitchFamily="18" charset="0"/>
                  </a:rPr>
                  <a:t>, то вычет в этой точке равен </a:t>
                </a:r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/>
                              <a:cs typeface="Times New Roman" pitchFamily="18" charset="0"/>
                            </a:rPr>
                            <m:t>𝑅𝑒𝑠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/>
                              <a:cs typeface="Times New Roman" pitchFamily="18" charset="0"/>
                            </a:rPr>
                            <m:t>𝑝𝑘</m:t>
                          </m:r>
                        </m:sub>
                      </m:sSub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/>
                                  <a:cs typeface="Times New Roman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/>
                              <a:cs typeface="Times New Roman" pitchFamily="18" charset="0"/>
                            </a:rPr>
                            <m:t>𝑝</m:t>
                          </m:r>
                          <m:r>
                            <a:rPr lang="en-US" sz="1800" b="0" i="1" smtClean="0">
                              <a:latin typeface="Cambria Math"/>
                              <a:cs typeface="Times New Roman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/>
                                  <a:cs typeface="Times New Roman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/>
                              <a:cs typeface="Times New Roman" pitchFamily="18" charset="0"/>
                            </a:rPr>
                            <m:t>𝑝</m:t>
                          </m:r>
                          <m:r>
                            <a:rPr lang="en-US" sz="1800" b="0" i="1" smtClean="0">
                              <a:latin typeface="Cambria Math"/>
                              <a:cs typeface="Times New Roman" pitchFamily="18" charset="0"/>
                            </a:rPr>
                            <m:t>)</m:t>
                          </m:r>
                        </m:den>
                      </m:f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/>
                              <a:cs typeface="Times New Roman" pitchFamily="18" charset="0"/>
                            </a:rPr>
                            <m:t>𝑝𝑡</m:t>
                          </m:r>
                        </m:sup>
                      </m:sSup>
                      <m:r>
                        <a:rPr lang="en-US" sz="18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/>
                                      <a:cs typeface="Times New Roman" pitchFamily="18" charset="0"/>
                                    </a:rPr>
                                    <m:t>𝑚</m:t>
                                  </m:r>
                                  <m:r>
                                    <a:rPr lang="en-US" sz="1800" i="1">
                                      <a:latin typeface="Cambria Math"/>
                                      <a:cs typeface="Times New Roman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1800" i="1">
                                  <a:latin typeface="Cambria Math"/>
                                  <a:cs typeface="Times New Roman" pitchFamily="18" charset="0"/>
                                </a:rPr>
                                <m:t>!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1800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𝑑𝑝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1800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sz="1800" i="1">
                                  <a:latin typeface="Cambria Math"/>
                                  <a:cs typeface="Times New Roman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den>
                              </m:f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/>
                                      <a:cs typeface="Times New Roman" pitchFamily="18" charset="0"/>
                                    </a:rPr>
                                    <m:t>(</m:t>
                                  </m:r>
                                  <m:r>
                                    <a:rPr lang="en-US" sz="1800" i="1">
                                      <a:latin typeface="Cambria Math"/>
                                      <a:cs typeface="Times New Roman" pitchFamily="18" charset="0"/>
                                    </a:rPr>
                                    <m:t>𝑝</m:t>
                                  </m:r>
                                  <m:r>
                                    <a:rPr lang="en-US" sz="1800" i="1">
                                      <a:latin typeface="Cambria Math"/>
                                      <a:cs typeface="Times New Roman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latin typeface="Cambria Math"/>
                                      <a:cs typeface="Times New Roman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/>
                                      <a:cs typeface="Times New Roman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/>
                                      <a:cs typeface="Times New Roman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/>
                                      <a:cs typeface="Times New Roman" pitchFamily="18" charset="0"/>
                                    </a:rPr>
                                    <m:t>𝑝𝑡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1800" b="0" i="1" smtClean="0">
                              <a:latin typeface="Cambria Math"/>
                              <a:cs typeface="Times New Roman" pitchFamily="18" charset="0"/>
                            </a:rPr>
                            <m:t>𝑝</m:t>
                          </m:r>
                          <m:r>
                            <a:rPr lang="en-US" sz="1800" b="0" i="1" smtClean="0">
                              <a:latin typeface="Cambria Math"/>
                              <a:cs typeface="Times New Roman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/>
                                  <a:cs typeface="Times New Roman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/>
                                  <a:cs typeface="Times New Roman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800" b="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ru-RU" sz="1800" dirty="0" smtClean="0">
                    <a:latin typeface="Times New Roman" pitchFamily="18" charset="0"/>
                    <a:cs typeface="Times New Roman" pitchFamily="18" charset="0"/>
                  </a:rPr>
                  <a:t>Обозначим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8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180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  <a:cs typeface="Times New Roman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  <m:r>
                          <a:rPr lang="en-US" sz="1800" b="0" i="1" smtClean="0"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ru-RU" sz="180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  <a:cs typeface="Times New Roman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  <m:r>
                          <a:rPr lang="en-US" sz="1800" b="0" i="1" smtClean="0"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den>
                    </m:f>
                    <m:sSup>
                      <m:sSupPr>
                        <m:ctrlPr>
                          <a:rPr lang="ru-RU" sz="18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  <m:r>
                          <a:rPr lang="en-US" sz="1800" b="0" i="1" smtClean="0">
                            <a:latin typeface="Cambria Math"/>
                            <a:cs typeface="Times New Roman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  <a:cs typeface="Times New Roman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  <a:cs typeface="Times New Roman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e>
                      <m:sup>
                        <m:r>
                          <a:rPr lang="en-US" sz="1800" b="0" i="1" smtClean="0">
                            <a:latin typeface="Cambria Math"/>
                            <a:cs typeface="Times New Roman" pitchFamily="18" charset="0"/>
                          </a:rPr>
                          <m:t>𝑚</m:t>
                        </m:r>
                      </m:sup>
                    </m:sSup>
                    <m:r>
                      <a:rPr lang="en-US" sz="18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/>
                        <a:cs typeface="Times New Roman" pitchFamily="18" charset="0"/>
                      </a:rPr>
                      <m:t>𝐴</m:t>
                    </m:r>
                    <m:r>
                      <a:rPr lang="en-US" sz="1800" b="0" i="1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/>
                        <a:cs typeface="Times New Roman" pitchFamily="18" charset="0"/>
                      </a:rPr>
                      <m:t>𝑝</m:t>
                    </m:r>
                    <m:r>
                      <a:rPr lang="en-US" sz="1800" b="0" i="1" smtClean="0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ru-RU" sz="1800" dirty="0" smtClean="0">
                    <a:latin typeface="Times New Roman" pitchFamily="18" charset="0"/>
                    <a:cs typeface="Times New Roman" pitchFamily="18" charset="0"/>
                  </a:rPr>
                  <a:t>и продифференцируем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  <a:cs typeface="Times New Roman" pitchFamily="18" charset="0"/>
                      </a:rPr>
                      <m:t>𝐴</m:t>
                    </m:r>
                    <m:r>
                      <a:rPr lang="en-US" sz="1800" b="0" i="1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/>
                        <a:cs typeface="Times New Roman" pitchFamily="18" charset="0"/>
                      </a:rPr>
                      <m:t>𝑝</m:t>
                    </m:r>
                    <m:r>
                      <a:rPr lang="en-US" sz="1800" b="0" i="1" smtClean="0">
                        <a:latin typeface="Cambria Math"/>
                        <a:cs typeface="Times New Roman" pitchFamily="18" charset="0"/>
                      </a:rPr>
                      <m:t>)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latin typeface="Cambria Math"/>
                            <a:cs typeface="Times New Roman" pitchFamily="18" charset="0"/>
                          </a:rPr>
                          <m:t>𝑝𝑡</m:t>
                        </m:r>
                      </m:sup>
                    </m:sSup>
                  </m:oMath>
                </a14:m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ru-RU" sz="1800" dirty="0" smtClean="0">
                    <a:latin typeface="Times New Roman" pitchFamily="18" charset="0"/>
                    <a:cs typeface="Times New Roman" pitchFamily="18" charset="0"/>
                  </a:rPr>
                  <a:t>по</a:t>
                </a:r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  <a:cs typeface="Times New Roman" pitchFamily="18" charset="0"/>
                      </a:rPr>
                      <m:t>𝑝𝑚</m:t>
                    </m:r>
                    <m:r>
                      <a:rPr lang="en-US" sz="1800" b="0" i="1" smtClean="0">
                        <a:latin typeface="Cambria Math"/>
                        <a:cs typeface="Times New Roman" pitchFamily="18" charset="0"/>
                      </a:rPr>
                      <m:t>−1</m:t>
                    </m:r>
                  </m:oMath>
                </a14:m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ru-RU" sz="1800" dirty="0" smtClean="0">
                    <a:latin typeface="Times New Roman" pitchFamily="18" charset="0"/>
                    <a:cs typeface="Times New Roman" pitchFamily="18" charset="0"/>
                  </a:rPr>
                  <a:t>раз </a:t>
                </a:r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8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/>
                              <a:cs typeface="Times New Roman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/>
                              <a:cs typeface="Times New Roman" pitchFamily="18" charset="0"/>
                            </a:rPr>
                            <m:t>𝑑𝑝</m:t>
                          </m:r>
                        </m:den>
                      </m:f>
                      <m:r>
                        <a:rPr lang="en-US" sz="1800" b="0" i="1" smtClean="0">
                          <a:latin typeface="Cambria Math"/>
                          <a:cs typeface="Times New Roman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  <a:cs typeface="Times New Roman" pitchFamily="18" charset="0"/>
                            </a:rPr>
                            <m:t>𝑝</m:t>
                          </m:r>
                        </m:e>
                      </m:d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/>
                              <a:cs typeface="Times New Roman" pitchFamily="18" charset="0"/>
                            </a:rPr>
                            <m:t>𝑝𝑡</m:t>
                          </m:r>
                        </m:sup>
                      </m:sSup>
                      <m:r>
                        <a:rPr lang="en-US" sz="18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/>
                              <a:cs typeface="Times New Roman" pitchFamily="18" charset="0"/>
                            </a:rPr>
                            <m:t>𝑝𝑡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  <a:cs typeface="Times New Roman" pitchFamily="18" charset="0"/>
                            </a:rPr>
                            <m:t>𝑡𝐴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/>
                                  <a:cs typeface="Times New Roman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/>
                              <a:cs typeface="Times New Roman" pitchFamily="18" charset="0"/>
                            </a:rPr>
                            <m:t>𝐴</m:t>
                          </m:r>
                          <m:r>
                            <a:rPr lang="en-US" sz="1800" b="0" i="1" smtClean="0">
                              <a:latin typeface="Cambria Math"/>
                              <a:cs typeface="Times New Roman" pitchFamily="18" charset="0"/>
                            </a:rPr>
                            <m:t>′(</m:t>
                          </m:r>
                          <m:r>
                            <a:rPr lang="en-US" sz="1800" b="0" i="1" smtClean="0">
                              <a:latin typeface="Cambria Math"/>
                              <a:cs typeface="Times New Roman" pitchFamily="18" charset="0"/>
                            </a:rPr>
                            <m:t>𝑝</m:t>
                          </m:r>
                          <m:r>
                            <a:rPr lang="en-US" sz="1800" b="0" i="1" smtClean="0">
                              <a:latin typeface="Cambria Math"/>
                              <a:cs typeface="Times New Roman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1800" b="0" i="1" smtClean="0">
                          <a:latin typeface="Cambria Math"/>
                          <a:cs typeface="Times New Roman" pitchFamily="18" charset="0"/>
                        </a:rPr>
                        <m:t>;</m:t>
                      </m:r>
                    </m:oMath>
                  </m:oMathPara>
                </a14:m>
                <a:endParaRPr lang="en-US" sz="1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8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180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/>
                                  <a:cs typeface="Times New Roman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ru-RU" sz="180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/>
                                  <a:cs typeface="Times New Roman" pitchFamily="18" charset="0"/>
                                </a:rPr>
                                <m:t>𝑑𝑝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800" b="0" i="1" smtClean="0">
                          <a:latin typeface="Cambria Math"/>
                          <a:cs typeface="Times New Roman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  <a:cs typeface="Times New Roman" pitchFamily="18" charset="0"/>
                            </a:rPr>
                            <m:t>𝑝</m:t>
                          </m:r>
                        </m:e>
                      </m:d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/>
                              <a:cs typeface="Times New Roman" pitchFamily="18" charset="0"/>
                            </a:rPr>
                            <m:t>𝑝𝑡</m:t>
                          </m:r>
                        </m:sup>
                      </m:sSup>
                      <m:r>
                        <a:rPr lang="en-US" sz="18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/>
                              <a:cs typeface="Times New Roman" pitchFamily="18" charset="0"/>
                            </a:rPr>
                            <m:t>𝑝𝑡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/>
                              <a:cs typeface="Times New Roman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/>
                                  <a:cs typeface="Times New Roman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/>
                              <a:cs typeface="Times New Roman" pitchFamily="18" charset="0"/>
                            </a:rPr>
                            <m:t>+2</m:t>
                          </m:r>
                          <m:r>
                            <a:rPr lang="en-US" sz="1800" b="0" i="1" smtClean="0"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/>
                                  <a:cs typeface="Times New Roman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/>
                                  <a:cs typeface="Times New Roman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/>
                                  <a:cs typeface="Times New Roman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/>
                              <a:cs typeface="Times New Roman" pitchFamily="18" charset="0"/>
                            </a:rPr>
                            <m:t>𝐴</m:t>
                          </m:r>
                          <m:r>
                            <a:rPr lang="en-US" sz="1800" b="0" i="1" smtClean="0">
                              <a:latin typeface="Cambria Math"/>
                              <a:cs typeface="Times New Roman" pitchFamily="18" charset="0"/>
                            </a:rPr>
                            <m:t>′′(</m:t>
                          </m:r>
                          <m:r>
                            <a:rPr lang="en-US" sz="1800" b="0" i="1" smtClean="0">
                              <a:latin typeface="Cambria Math"/>
                              <a:cs typeface="Times New Roman" pitchFamily="18" charset="0"/>
                            </a:rPr>
                            <m:t>𝑝</m:t>
                          </m:r>
                          <m:r>
                            <a:rPr lang="en-US" sz="1800" b="0" i="1" smtClean="0">
                              <a:latin typeface="Cambria Math"/>
                              <a:cs typeface="Times New Roman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  <a:cs typeface="Times New Roman" pitchFamily="18" charset="0"/>
                        </a:rPr>
                        <m:t>.  .  .  .  .  .  .  .  .  .  .  .  .  .  .  .  .  .  .  .  .  .  .  .  .  .  .  .  .  .  .</m:t>
                      </m:r>
                    </m:oMath>
                  </m:oMathPara>
                </a14:m>
                <a:endParaRPr lang="en-US" sz="1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8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180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/>
                                  <a:cs typeface="Times New Roman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/>
                                  <a:cs typeface="Times New Roman" pitchFamily="18" charset="0"/>
                                </a:rPr>
                                <m:t>𝑚</m:t>
                              </m:r>
                              <m:r>
                                <a:rPr lang="en-US" sz="1800" b="0" i="1" smtClean="0">
                                  <a:latin typeface="Cambria Math"/>
                                  <a:cs typeface="Times New Roman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ru-RU" sz="180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/>
                                  <a:cs typeface="Times New Roman" pitchFamily="18" charset="0"/>
                                </a:rPr>
                                <m:t>𝑑𝑝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/>
                                  <a:cs typeface="Times New Roman" pitchFamily="18" charset="0"/>
                                </a:rPr>
                                <m:t>𝑚</m:t>
                              </m:r>
                              <m:r>
                                <a:rPr lang="en-US" sz="1800" b="0" i="1" smtClean="0">
                                  <a:latin typeface="Cambria Math"/>
                                  <a:cs typeface="Times New Roman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en-US" sz="1800" b="0" i="1" smtClean="0">
                          <a:latin typeface="Cambria Math"/>
                          <a:cs typeface="Times New Roman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  <a:cs typeface="Times New Roman" pitchFamily="18" charset="0"/>
                            </a:rPr>
                            <m:t>𝑝</m:t>
                          </m:r>
                        </m:e>
                      </m:d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/>
                              <a:cs typeface="Times New Roman" pitchFamily="18" charset="0"/>
                            </a:rPr>
                            <m:t>𝑝𝑡</m:t>
                          </m:r>
                        </m:sup>
                      </m:sSup>
                      <m:r>
                        <a:rPr lang="en-US" sz="18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/>
                              <a:cs typeface="Times New Roman" pitchFamily="18" charset="0"/>
                            </a:rPr>
                            <m:t>𝑝𝑡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/>
                                  <a:cs typeface="Times New Roman" pitchFamily="18" charset="0"/>
                                </a:rPr>
                                <m:t>𝑚</m:t>
                              </m:r>
                              <m:r>
                                <a:rPr lang="en-US" sz="1800" b="0" i="1" smtClean="0">
                                  <a:latin typeface="Cambria Math"/>
                                  <a:cs typeface="Times New Roman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/>
                              <a:cs typeface="Times New Roman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/>
                                  <a:cs typeface="Times New Roman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/>
                              <a:cs typeface="Times New Roman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/>
                                  <a:cs typeface="Times New Roman" pitchFamily="18" charset="0"/>
                                </a:rPr>
                                <m:t>𝑚</m:t>
                              </m:r>
                              <m:r>
                                <a:rPr lang="en-US" sz="1800" b="0" i="1" smtClean="0">
                                  <a:latin typeface="Cambria Math"/>
                                  <a:cs typeface="Times New Roman" pitchFamily="18" charset="0"/>
                                </a:rPr>
                                <m:t>−1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/>
                                  <a:cs typeface="Times New Roman" pitchFamily="18" charset="0"/>
                                </a:rPr>
                                <m:t>𝑚</m:t>
                              </m:r>
                              <m:r>
                                <a:rPr lang="en-US" sz="1800" b="0" i="1" smtClean="0">
                                  <a:latin typeface="Cambria Math"/>
                                  <a:cs typeface="Times New Roman" pitchFamily="18" charset="0"/>
                                </a:rPr>
                                <m:t>−2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/>
                                  <a:cs typeface="Times New Roman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/>
                                  <a:cs typeface="Times New Roman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/>
                                  <a:cs typeface="Times New Roman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/>
                              <a:cs typeface="Times New Roman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/>
                                  <a:cs typeface="Times New Roman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/>
                                  <a:cs typeface="Times New Roman" pitchFamily="18" charset="0"/>
                                </a:rPr>
                                <m:t>𝑚</m:t>
                              </m:r>
                              <m:r>
                                <a:rPr lang="en-US" sz="1800" b="0" i="1" smtClean="0">
                                  <a:latin typeface="Cambria Math"/>
                                  <a:cs typeface="Times New Roman" pitchFamily="18" charset="0"/>
                                </a:rPr>
                                <m:t>−1)(</m:t>
                              </m:r>
                              <m:r>
                                <a:rPr lang="en-US" sz="1800" b="0" i="1" smtClean="0">
                                  <a:latin typeface="Cambria Math"/>
                                  <a:cs typeface="Times New Roman" pitchFamily="18" charset="0"/>
                                </a:rPr>
                                <m:t>𝑚</m:t>
                              </m:r>
                              <m:r>
                                <a:rPr lang="en-US" sz="1800" b="0" i="1" smtClean="0">
                                  <a:latin typeface="Cambria Math"/>
                                  <a:cs typeface="Times New Roman" pitchFamily="18" charset="0"/>
                                </a:rPr>
                                <m:t>−2)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/>
                                  <a:cs typeface="Times New Roman" pitchFamily="18" charset="0"/>
                                </a:rPr>
                                <m:t>21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/>
                                  <a:cs typeface="Times New Roman" pitchFamily="18" charset="0"/>
                                </a:rPr>
                                <m:t>𝑚</m:t>
                              </m:r>
                              <m:r>
                                <a:rPr lang="en-US" sz="1800" b="0" i="1" smtClean="0">
                                  <a:latin typeface="Cambria Math"/>
                                  <a:cs typeface="Times New Roman" pitchFamily="18" charset="0"/>
                                </a:rPr>
                                <m:t>−3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/>
                                  <a:cs typeface="Times New Roman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/>
                                  <a:cs typeface="Times New Roman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/>
                                  <a:cs typeface="Times New Roman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/>
                              <a:cs typeface="Times New Roman" pitchFamily="18" charset="0"/>
                            </a:rPr>
                            <m:t>+. . .+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/>
                                  <a:cs typeface="Times New Roman" pitchFamily="18" charset="0"/>
                                </a:rPr>
                                <m:t>𝐴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𝑚</m:t>
                                  </m:r>
                                  <m:r>
                                    <a:rPr lang="en-US" sz="18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1800" b="0" i="1" smtClean="0">
                              <a:latin typeface="Cambria Math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/>
                              <a:cs typeface="Times New Roman" pitchFamily="18" charset="0"/>
                            </a:rPr>
                            <m:t>𝑝</m:t>
                          </m:r>
                          <m:r>
                            <a:rPr lang="en-US" sz="1800" b="0" i="1" smtClean="0">
                              <a:latin typeface="Cambria Math"/>
                              <a:cs typeface="Times New Roman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ru-RU" sz="18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764704"/>
                <a:ext cx="8784976" cy="5976664"/>
              </a:xfrm>
              <a:blipFill rotWithShape="0">
                <a:blip r:embed="rId2"/>
                <a:stretch>
                  <a:fillRect l="-555" t="-5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1250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ru-RU" sz="2700" dirty="0" smtClean="0"/>
              <a:t/>
            </a:r>
            <a:br>
              <a:rPr lang="ru-RU" sz="2700" dirty="0" smtClean="0"/>
            </a:br>
            <a:r>
              <a:rPr lang="ru-RU" sz="2700" dirty="0"/>
              <a:t/>
            </a:r>
            <a:br>
              <a:rPr lang="ru-RU" sz="2700" dirty="0"/>
            </a:br>
            <a:r>
              <a:rPr lang="ru-RU" sz="2700" dirty="0" smtClean="0"/>
              <a:t/>
            </a:r>
            <a:br>
              <a:rPr lang="ru-RU" sz="2700" dirty="0" smtClean="0"/>
            </a:br>
            <a:r>
              <a:rPr lang="ru-RU" sz="2400" dirty="0" smtClean="0"/>
              <a:t>Теорема </a:t>
            </a:r>
            <a:r>
              <a:rPr lang="ru-RU" sz="2400" dirty="0"/>
              <a:t>разложения.</a:t>
            </a:r>
            <a:r>
              <a:rPr lang="be-BY" sz="2400" dirty="0"/>
              <a:t/>
            </a:r>
            <a:br>
              <a:rPr lang="be-BY" sz="2400" dirty="0"/>
            </a:br>
            <a:r>
              <a:rPr lang="be-BY" dirty="0"/>
              <a:t/>
            </a:r>
            <a:br>
              <a:rPr lang="be-BY" dirty="0"/>
            </a:b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8229600" cy="54962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000" dirty="0" smtClean="0">
                    <a:latin typeface="Times New Roman" pitchFamily="18" charset="0"/>
                    <a:cs typeface="Times New Roman" pitchFamily="18" charset="0"/>
                  </a:rPr>
                  <a:t>Следовательно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𝑅𝑒𝑠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𝑝𝑘</m:t>
                          </m:r>
                        </m:sub>
                      </m:sSub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)</m:t>
                          </m:r>
                        </m:den>
                      </m:f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𝑝𝑡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  <a:cs typeface="Times New Roman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  <a:cs typeface="Times New Roman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/>
                                      <a:cs typeface="Times New Roman" pitchFamily="18" charset="0"/>
                                    </a:rPr>
                                    <m:t>𝐴</m:t>
                                  </m:r>
                                  <m:r>
                                    <a:rPr lang="en-US" sz="2000" i="1">
                                      <a:latin typeface="Cambria Math"/>
                                      <a:cs typeface="Times New Roman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/>
                                      <a:cs typeface="Times New Roman" pitchFamily="18" charset="0"/>
                                    </a:rPr>
                                    <m:t>𝑝</m:t>
                                  </m:r>
                                  <m:r>
                                    <a:rPr lang="en-US" sz="2000" i="1">
                                      <a:latin typeface="Cambria Math"/>
                                      <a:cs typeface="Times New Roman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2000" i="1">
                                      <a:latin typeface="Cambria Math"/>
                                      <a:cs typeface="Times New Roman" pitchFamily="18" charset="0"/>
                                    </a:rPr>
                                    <m:t>!</m:t>
                                  </m:r>
                                </m:den>
                              </m:f>
                              <m:r>
                                <a:rPr lang="en-US" sz="2000" i="1">
                                  <a:latin typeface="Cambria Math"/>
                                  <a:cs typeface="Times New Roman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−2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/>
                                      <a:cs typeface="Times New Roman" pitchFamily="18" charset="0"/>
                                    </a:rPr>
                                    <m:t>𝐴</m:t>
                                  </m:r>
                                  <m:r>
                                    <a:rPr lang="en-US" sz="2000" i="1">
                                      <a:latin typeface="Cambria Math"/>
                                      <a:cs typeface="Times New Roman" pitchFamily="18" charset="0"/>
                                    </a:rPr>
                                    <m:t>′(</m:t>
                                  </m:r>
                                  <m:r>
                                    <a:rPr lang="en-US" sz="2000" i="1">
                                      <a:latin typeface="Cambria Math"/>
                                      <a:cs typeface="Times New Roman" pitchFamily="18" charset="0"/>
                                    </a:rPr>
                                    <m:t>𝑝</m:t>
                                  </m:r>
                                  <m:r>
                                    <a:rPr lang="en-US" sz="2000" i="1">
                                      <a:latin typeface="Cambria Math"/>
                                      <a:cs typeface="Times New Roman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−2</m:t>
                                      </m:r>
                                    </m:e>
                                  </m:d>
                                  <m:r>
                                    <a:rPr lang="en-US" sz="2000" i="1">
                                      <a:latin typeface="Cambria Math"/>
                                      <a:cs typeface="Times New Roman" pitchFamily="18" charset="0"/>
                                    </a:rPr>
                                    <m:t>!</m:t>
                                  </m:r>
                                </m:den>
                              </m:f>
                              <m:r>
                                <a:rPr lang="en-US" sz="2000" i="1">
                                  <a:latin typeface="Cambria Math"/>
                                  <a:cs typeface="Times New Roman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−3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/>
                                      <a:cs typeface="Times New Roman" pitchFamily="18" charset="0"/>
                                    </a:rPr>
                                    <m:t>𝐴</m:t>
                                  </m:r>
                                  <m:r>
                                    <a:rPr lang="en-US" sz="2000" i="1">
                                      <a:latin typeface="Cambria Math"/>
                                      <a:cs typeface="Times New Roman" pitchFamily="18" charset="0"/>
                                    </a:rPr>
                                    <m:t>′′(</m:t>
                                  </m:r>
                                  <m:r>
                                    <a:rPr lang="en-US" sz="2000" i="1">
                                      <a:latin typeface="Cambria Math"/>
                                      <a:cs typeface="Times New Roman" pitchFamily="18" charset="0"/>
                                    </a:rPr>
                                    <m:t>𝑝</m:t>
                                  </m:r>
                                  <m:r>
                                    <a:rPr lang="en-US" sz="2000" i="1">
                                      <a:latin typeface="Cambria Math"/>
                                      <a:cs typeface="Times New Roman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−3</m:t>
                                      </m:r>
                                    </m:e>
                                  </m:d>
                                  <m:r>
                                    <a:rPr lang="en-US" sz="2000" i="1">
                                      <a:latin typeface="Cambria Math"/>
                                      <a:cs typeface="Times New Roman" pitchFamily="18" charset="0"/>
                                    </a:rPr>
                                    <m:t>!</m:t>
                                  </m:r>
                                  <m:r>
                                    <a:rPr lang="en-US" sz="2000" i="1">
                                      <a:latin typeface="Cambria Math"/>
                                      <a:cs typeface="Times New Roman" pitchFamily="18" charset="0"/>
                                    </a:rPr>
                                    <m:t>𝑧</m:t>
                                  </m:r>
                                  <m:r>
                                    <a:rPr lang="en-US" sz="2000" i="1">
                                      <a:latin typeface="Cambria Math"/>
                                      <a:cs typeface="Times New Roman" pitchFamily="18" charset="0"/>
                                    </a:rPr>
                                    <m:t>!</m:t>
                                  </m:r>
                                </m:den>
                              </m:f>
                              <m:r>
                                <a:rPr lang="en-US" sz="2000" i="1">
                                  <a:latin typeface="Cambria Math"/>
                                  <a:cs typeface="Times New Roman" pitchFamily="18" charset="0"/>
                                </a:rPr>
                                <m:t>+. . . +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  <a:cs typeface="Times New Roman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sz="2000" i="1">
                                              <a:latin typeface="Cambria Math"/>
                                              <a:cs typeface="Times New Roman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2000" i="1">
                                      <a:latin typeface="Cambria Math"/>
                                      <a:cs typeface="Times New Roman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/>
                                      <a:cs typeface="Times New Roman" pitchFamily="18" charset="0"/>
                                    </a:rPr>
                                    <m:t>𝑝</m:t>
                                  </m:r>
                                  <m:r>
                                    <a:rPr lang="en-US" sz="2000" i="1">
                                      <a:latin typeface="Cambria Math"/>
                                      <a:cs typeface="Times New Roman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2000" i="1">
                                      <a:latin typeface="Cambria Math"/>
                                      <a:cs typeface="Times New Roman" pitchFamily="18" charset="0"/>
                                    </a:rPr>
                                    <m:t>!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sz="20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  <a:cs typeface="Times New Roman" pitchFamily="18" charset="0"/>
                            </a:rPr>
                            <m:t>𝑚</m:t>
                          </m:r>
                        </m:sup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𝑚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(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−1)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(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)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𝑚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!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8229600" cy="5496272"/>
              </a:xfrm>
              <a:blipFill rotWithShape="0">
                <a:blip r:embed="rId2"/>
                <a:stretch>
                  <a:fillRect l="-741" t="-6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63640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67</TotalTime>
  <Words>109</Words>
  <Application>Microsoft Office PowerPoint</Application>
  <PresentationFormat>Экран (4:3)</PresentationFormat>
  <Paragraphs>90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Cambria Math</vt:lpstr>
      <vt:lpstr>Times New Roman</vt:lpstr>
      <vt:lpstr>Ясность</vt:lpstr>
      <vt:lpstr>Применение преобразования лапласа к расчету переходных процессов</vt:lpstr>
      <vt:lpstr>  Обратное преобразование Лапласа (нахождение оригинала по изображению) </vt:lpstr>
      <vt:lpstr>  Обратное преобразование Лапласа (нахождение оригинала по изображению) </vt:lpstr>
      <vt:lpstr>   Теорема разложения.  </vt:lpstr>
      <vt:lpstr>   Теорема разложения.  </vt:lpstr>
      <vt:lpstr>   Теорема разложения.  </vt:lpstr>
      <vt:lpstr>   Теорема разложения.  </vt:lpstr>
      <vt:lpstr>   Теорема разложения.  </vt:lpstr>
      <vt:lpstr>   Теорема разложения.  </vt:lpstr>
      <vt:lpstr>   Таблицы оригинала и изображения.  </vt:lpstr>
      <vt:lpstr>   Таблицы оригинала и изображения. 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Применение преобразования лапласа к расчету переходных процессов</dc:title>
  <dc:creator>Санек</dc:creator>
  <cp:lastModifiedBy>TTN</cp:lastModifiedBy>
  <cp:revision>7</cp:revision>
  <dcterms:created xsi:type="dcterms:W3CDTF">2015-05-19T18:17:39Z</dcterms:created>
  <dcterms:modified xsi:type="dcterms:W3CDTF">2021-03-23T07:21:37Z</dcterms:modified>
</cp:coreProperties>
</file>