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B0F07A-C2D7-400D-869F-21F4BDECAD5D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FAD0EB-E964-4E51-A73C-EED34C8B1599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8424936" cy="1927225"/>
          </a:xfrm>
        </p:spPr>
        <p:txBody>
          <a:bodyPr/>
          <a:lstStyle/>
          <a:p>
            <a:r>
              <a:rPr lang="ru-RU" sz="4000" dirty="0" smtClean="0"/>
              <a:t>Применение преобразования </a:t>
            </a:r>
            <a:r>
              <a:rPr lang="ru-RU" sz="4000" dirty="0" err="1" smtClean="0"/>
              <a:t>лапласа</a:t>
            </a:r>
            <a:r>
              <a:rPr lang="ru-RU" sz="4000" dirty="0" smtClean="0"/>
              <a:t> к расчету переходных процессов</a:t>
            </a:r>
            <a:endParaRPr lang="be-BY" sz="4000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ru-RU" dirty="0" smtClean="0"/>
              <a:t>Применение преобразования Лапласа к определению переходных процессов в линейных электрических цепях.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922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45638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>Учет </a:t>
            </a:r>
            <a:r>
              <a:rPr lang="ru-RU" sz="2200" dirty="0"/>
              <a:t>нулевых начальных условий методом эквивалентного источника</a:t>
            </a:r>
            <a:r>
              <a:rPr lang="ru-RU" sz="2200" dirty="0" smtClean="0"/>
              <a:t>.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40960" cy="576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Пример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Напряжение на замкнутых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контактах равно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E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следовательно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Входное сопротивление пассивной цепи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𝑍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𝑝𝐿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𝑝𝐿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Следовательно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𝑝𝐿</m:t>
                              </m:r>
                            </m:e>
                          </m:d>
                        </m:den>
                      </m:f>
                      <m:r>
                        <a:rPr lang="en-US" sz="2000" b="0" i="0" smtClean="0">
                          <a:latin typeface="Cambria Math"/>
                          <a:cs typeface="Times New Roman" pitchFamily="18" charset="0"/>
                        </a:rPr>
                        <m:t> 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Далее переходим к оригиналу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 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40960" cy="5760640"/>
              </a:xfrm>
              <a:blipFill rotWithShape="0">
                <a:blip r:embed="rId3"/>
                <a:stretch>
                  <a:fillRect l="-705" t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5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>Учет </a:t>
            </a:r>
            <a:r>
              <a:rPr lang="ru-RU" sz="2200" dirty="0"/>
              <a:t>нулевых начальных условий методом эквивалентного источника</a:t>
            </a:r>
            <a:r>
              <a:rPr lang="ru-RU" sz="2200" dirty="0" smtClean="0"/>
              <a:t>.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40960" cy="576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u="sng" dirty="0" smtClean="0">
                    <a:latin typeface="Times New Roman" pitchFamily="18" charset="0"/>
                    <a:cs typeface="Times New Roman" pitchFamily="18" charset="0"/>
                  </a:rPr>
                  <a:t>Размыкание ветви </a:t>
                </a:r>
                <a:r>
                  <a:rPr lang="en-US" sz="2000" b="1" u="sng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Переходный процесс при размыкании ветви находится в результате наложения токов предшествующего режима (при замкнутой ветви), условно продолженного на время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t&gt;0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, на распределение токов, получаемое в результате включения в пассивную цепь источника тока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заменяется изображением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напряжение в месте размыкания определяется по изображению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40960" cy="5760640"/>
              </a:xfrm>
              <a:blipFill rotWithShape="0">
                <a:blip r:embed="rId2"/>
                <a:stretch>
                  <a:fillRect l="-705" t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04056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50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9" y="1052736"/>
            <a:ext cx="4512060" cy="172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>Учет </a:t>
            </a:r>
            <a:r>
              <a:rPr lang="ru-RU" sz="2200" dirty="0"/>
              <a:t>нулевых начальных условий методом эквивалентного источника</a:t>
            </a:r>
            <a:r>
              <a:rPr lang="ru-RU" sz="2200" dirty="0" smtClean="0"/>
              <a:t>.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5976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Пример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: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=10 Ом</m:t>
                    </m:r>
                  </m:oMath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=0.1  Гн      </m:t>
                    </m:r>
                    <m:r>
                      <a:rPr lang="ru-RU" sz="20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=1000 мкФ</m:t>
                    </m:r>
                  </m:oMath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=200  В</m:t>
                    </m:r>
                  </m:oMath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=100  </m:t>
                    </m:r>
                    <m:r>
                      <a:rPr lang="ru-RU" sz="2000" b="0" i="1" smtClean="0">
                        <a:latin typeface="Cambria Math"/>
                        <a:cs typeface="Times New Roman" pitchFamily="18" charset="0"/>
                      </a:rPr>
                      <m:t>В</m:t>
                    </m:r>
                  </m:oMath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  <a:cs typeface="Times New Roman" pitchFamily="18" charset="0"/>
                            </a:rPr>
                            <m:t>руб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  <a:cs typeface="Times New Roman" pitchFamily="18" charset="0"/>
                        </a:rPr>
                        <m:t>=200  В</m:t>
                      </m:r>
                    </m:oMath>
                  </m:oMathPara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𝑝𝐶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+200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+20000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0.1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+20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руб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0.1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+20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+200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+20000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=0             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=−100+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100               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=−100−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200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(0.1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+20)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+200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−100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⁡(100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45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5976664"/>
              </a:xfrm>
              <a:blipFill rotWithShape="0">
                <a:blip r:embed="rId3"/>
                <a:stretch>
                  <a:fillRect l="-751" t="-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56235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20687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200" dirty="0"/>
              <a:t>Применение преобразования Лапласа к определению переходных процессов в линейных электрических цепях</a:t>
            </a:r>
            <a:r>
              <a:rPr lang="ru-RU" sz="2200" dirty="0" smtClean="0"/>
              <a:t>.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856984" cy="5424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1			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 2-ому закону Кирхгофа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	  				    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  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𝑟𝑖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𝑖𝑑𝑡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(0)</m:t>
                        </m:r>
                      </m:e>
                    </m:nary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  <a:cs typeface="Times New Roman" pitchFamily="18" charset="0"/>
                      </a:rPr>
                      <m:t>(0)</m:t>
                    </m:r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начальное напр. на конденсаторе	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→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;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 ,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тогда на основании свойства линейности преобразования Лапласа , теорем дифференцирования и интегрирования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𝑟𝐼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𝑝𝐿𝐼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𝑜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𝑝𝐶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;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где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(0)-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начальный ток в индуктивности.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𝑝𝐶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𝑝𝐿𝑖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(0)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Далее находим оригинал любым способом.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856984" cy="5424264"/>
              </a:xfrm>
              <a:blipFill rotWithShape="1">
                <a:blip r:embed="rId3"/>
                <a:stretch>
                  <a:fillRect l="-688" t="-56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000" dirty="0" smtClean="0"/>
              <a:t>Применение </a:t>
            </a:r>
            <a:r>
              <a:rPr lang="ru-RU" sz="2000" dirty="0"/>
              <a:t>преобразования Лапласа к определению переходных процессов в линейных электрических цепях.</a:t>
            </a: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Порядок решения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Записываются интегро-дифференциальные уравнения Кирхгофа для цепи, в которой исследуется переходный процесс.</a:t>
            </a:r>
          </a:p>
          <a:p>
            <a:pPr marL="0" indent="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Записываются те же уравнения для изображений с учетом независимых начальный условий.</a:t>
            </a:r>
          </a:p>
          <a:p>
            <a:pPr marL="0" indent="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Уравнения для изображений решаются алгебраически относительно изображения искомой функции.</a:t>
            </a:r>
          </a:p>
          <a:p>
            <a:pPr marL="0" indent="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основе полученного изображения находится оригинал искомой функции.</a:t>
            </a:r>
            <a:endParaRPr lang="ru-RU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ru-RU" sz="20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000" dirty="0" smtClean="0"/>
              <a:t>Применение </a:t>
            </a:r>
            <a:r>
              <a:rPr lang="ru-RU" sz="2000" dirty="0"/>
              <a:t>преобразования Лапласа к определению переходных процессов в линейных электрических цепях.</a:t>
            </a: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84976" cy="5496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2			Запишем уравнение по 1-ому закону Кирхгофа (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t&gt;0) 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,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- ток источника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- напряжение между узлами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(0)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ток в индуктивности при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t=0.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Полагая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)≓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)≓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, находим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𝑝𝐶𝑈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𝐶𝑢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;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После преобразования получается изображение искомого напряжения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𝑝𝐼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𝑝𝐶𝑢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(0)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𝑟𝐶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Затем нахождение оригинала.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84976" cy="5496272"/>
              </a:xfrm>
              <a:blipFill rotWithShape="1">
                <a:blip r:embed="rId2"/>
                <a:stretch>
                  <a:fillRect l="-693" t="-55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2152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6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000" dirty="0" smtClean="0"/>
              <a:t>Применение </a:t>
            </a:r>
            <a:r>
              <a:rPr lang="ru-RU" sz="2000" dirty="0"/>
              <a:t>преобразования Лапласа к определению переходных процессов в линейных электрических цепях.</a:t>
            </a: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12968" cy="5496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В случае сложной схемы можно обойтись без интегро-дифференциальных уравнений, если нарисовать эквивалентную схему для изображений.</a:t>
                </a:r>
              </a:p>
              <a:p>
                <a:pPr marL="0" indent="0">
                  <a:buNone/>
                </a:pPr>
                <a:endParaRPr lang="en-US" sz="2000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u="sng" dirty="0" smtClean="0">
                    <a:latin typeface="Times New Roman" pitchFamily="18" charset="0"/>
                    <a:cs typeface="Times New Roman" pitchFamily="18" charset="0"/>
                  </a:rPr>
                  <a:t>Отличия </a:t>
                </a:r>
                <a:r>
                  <a:rPr lang="en-US" sz="2000" u="sng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ru-RU" sz="2000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𝑝𝐿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;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cs typeface="Times New Roman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𝑝𝐶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12968" cy="5496272"/>
              </a:xfrm>
              <a:blipFill rotWithShape="1">
                <a:blip r:embed="rId2"/>
                <a:stretch>
                  <a:fillRect l="-699" t="-55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708920"/>
            <a:ext cx="648493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61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74" y="2635921"/>
            <a:ext cx="27527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230425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000" dirty="0" smtClean="0"/>
              <a:t>Применение </a:t>
            </a:r>
            <a:r>
              <a:rPr lang="ru-RU" sz="2000" dirty="0"/>
              <a:t>преобразования Лапласа к определению переходных процессов в линейных электрических цепях.</a:t>
            </a: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6886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Пример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 	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Начальные значения тока в индуктивности 			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 напряжение на емкости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;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 .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	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 второму закону Кирхгофа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cs typeface="Times New Roman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2000" b="0" i="0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𝑝𝐶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откуда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𝑝𝐿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≓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;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(0)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≓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  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688632"/>
              </a:xfrm>
              <a:blipFill rotWithShape="1">
                <a:blip r:embed="rId4"/>
                <a:stretch>
                  <a:fillRect l="-635" t="-10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61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ru-RU" dirty="0" smtClean="0"/>
              <a:t>Учет нулевых начальных условий методом эквивалентного источника.</a:t>
            </a:r>
            <a:endParaRPr lang="be-BY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8424936" cy="1927225"/>
          </a:xfrm>
        </p:spPr>
        <p:txBody>
          <a:bodyPr/>
          <a:lstStyle/>
          <a:p>
            <a:r>
              <a:rPr lang="ru-RU" sz="4000" dirty="0" smtClean="0"/>
              <a:t>Применение преобразования </a:t>
            </a:r>
            <a:r>
              <a:rPr lang="ru-RU" sz="4000" dirty="0" err="1" smtClean="0"/>
              <a:t>лапласа</a:t>
            </a:r>
            <a:r>
              <a:rPr lang="ru-RU" sz="4000" dirty="0" smtClean="0"/>
              <a:t> к расчету переходных процессов</a:t>
            </a:r>
            <a:endParaRPr lang="be-BY" sz="4000" dirty="0"/>
          </a:p>
        </p:txBody>
      </p:sp>
    </p:spTree>
    <p:extLst>
      <p:ext uri="{BB962C8B-B14F-4D97-AF65-F5344CB8AC3E}">
        <p14:creationId xmlns:p14="http://schemas.microsoft.com/office/powerpoint/2010/main" val="3785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200" dirty="0" smtClean="0"/>
              <a:t>Учет </a:t>
            </a:r>
            <a:r>
              <a:rPr lang="ru-RU" sz="2200" dirty="0"/>
              <a:t>нулевых начальных условий методом эквивалентного источника.</a:t>
            </a:r>
            <a:r>
              <a:rPr lang="be-BY" sz="2200" dirty="0"/>
              <a:t/>
            </a:r>
            <a:br>
              <a:rPr lang="be-BY" sz="2200" dirty="0"/>
            </a:b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в электрической цепи при ненулевых начальных условиях (т.е. при наличии токов в индуктивностях или напряжений на емкостях) происходит замыкание или размыкание какой-либо ветви, то переходный процесс может быть рассчитан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методом эквивалентного источника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А в случае замыкания цепи –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эквивалентный источник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э.д.с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>
              <a:buNone/>
            </a:pP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Замыкание ветви электрической цепи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39568"/>
            <a:ext cx="5874110" cy="278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71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200" dirty="0" smtClean="0"/>
              <a:t>Учет </a:t>
            </a:r>
            <a:r>
              <a:rPr lang="ru-RU" sz="2200" dirty="0"/>
              <a:t>нулевых начальных условий методом эквивалентного источника.</a:t>
            </a:r>
            <a:r>
              <a:rPr lang="be-BY" sz="2200" dirty="0"/>
              <a:t/>
            </a:r>
            <a:br>
              <a:rPr lang="be-BY" sz="2200" dirty="0"/>
            </a:br>
            <a:r>
              <a:rPr lang="be-BY" sz="2000" dirty="0"/>
              <a:t/>
            </a:r>
            <a:br>
              <a:rPr lang="be-BY" sz="2000" dirty="0"/>
            </a:b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688632"/>
              </a:xfrm>
            </p:spPr>
            <p:txBody>
              <a:bodyPr>
                <a:normAutofit/>
              </a:bodyPr>
              <a:lstStyle/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Таким образом, переходный процесс при замыкании ветви находится в результате наложения токов предшествующего режима (при разомкнутой ветви), условно продолженного на время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t&gt;0 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 токи , получаемые в результате включения в пассивную цепь источника </a:t>
                </a:r>
                <a:r>
                  <a:rPr lang="ru-RU" sz="2000" dirty="0" err="1" smtClean="0">
                    <a:latin typeface="Times New Roman" pitchFamily="18" charset="0"/>
                    <a:cs typeface="Times New Roman" pitchFamily="18" charset="0"/>
                  </a:rPr>
                  <a:t>э.д.с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Если </a:t>
                </a:r>
                <a:r>
                  <a:rPr lang="ru-RU" sz="2000" dirty="0" err="1" smtClean="0">
                    <a:latin typeface="Times New Roman" pitchFamily="18" charset="0"/>
                    <a:cs typeface="Times New Roman" pitchFamily="18" charset="0"/>
                  </a:rPr>
                  <a:t>э.д.с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. постоянная , то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  </a:t>
                </a:r>
              </a:p>
              <a:p>
                <a:pPr marL="0" indent="45720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А при синусоидальном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𝜓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Ток в замыкаемой ветви находится по изображению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688632"/>
              </a:xfrm>
              <a:blipFill rotWithShape="0">
                <a:blip r:embed="rId2"/>
                <a:stretch>
                  <a:fillRect l="-705" t="-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9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118</TotalTime>
  <Words>279</Words>
  <Application>Microsoft Office PowerPoint</Application>
  <PresentationFormat>Экран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Times New Roman</vt:lpstr>
      <vt:lpstr>Ясность</vt:lpstr>
      <vt:lpstr>Применение преобразования лапласа к расчету переходных процессов</vt:lpstr>
      <vt:lpstr>  Применение преобразования Лапласа к определению переходных процессов в линейных электрических цепях.</vt:lpstr>
      <vt:lpstr>    Применение преобразования Лапласа к определению переходных процессов в линейных электрических цепях.   </vt:lpstr>
      <vt:lpstr>    Применение преобразования Лапласа к определению переходных процессов в линейных электрических цепях.   </vt:lpstr>
      <vt:lpstr>    Применение преобразования Лапласа к определению переходных процессов в линейных электрических цепях.   </vt:lpstr>
      <vt:lpstr>    Применение преобразования Лапласа к определению переходных процессов в линейных электрических цепях.   </vt:lpstr>
      <vt:lpstr>Применение преобразования лапласа к расчету переходных процессов</vt:lpstr>
      <vt:lpstr>     Учет нулевых начальных условий методом эквивалентного источника.    </vt:lpstr>
      <vt:lpstr>     Учет нулевых начальных условий методом эквивалентного источника.    </vt:lpstr>
      <vt:lpstr>Учет нулевых начальных условий методом эквивалентного источника.</vt:lpstr>
      <vt:lpstr>Учет нулевых начальных условий методом эквивалентного источника.</vt:lpstr>
      <vt:lpstr>Учет нулевых начальных условий методом эквивалентного источника.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преобразования лапласа к расчету переходных процессов</dc:title>
  <dc:creator>Санек</dc:creator>
  <cp:lastModifiedBy>Катюха</cp:lastModifiedBy>
  <cp:revision>11</cp:revision>
  <dcterms:created xsi:type="dcterms:W3CDTF">2015-05-23T19:05:16Z</dcterms:created>
  <dcterms:modified xsi:type="dcterms:W3CDTF">2015-06-03T11:24:37Z</dcterms:modified>
</cp:coreProperties>
</file>