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7"/>
  </p:notesMasterIdLst>
  <p:sldIdLst>
    <p:sldId id="256" r:id="rId2"/>
    <p:sldId id="257" r:id="rId3"/>
    <p:sldId id="266" r:id="rId4"/>
    <p:sldId id="258" r:id="rId5"/>
    <p:sldId id="269" r:id="rId6"/>
    <p:sldId id="267" r:id="rId7"/>
    <p:sldId id="274" r:id="rId8"/>
    <p:sldId id="294" r:id="rId9"/>
    <p:sldId id="259" r:id="rId10"/>
    <p:sldId id="277" r:id="rId11"/>
    <p:sldId id="295" r:id="rId12"/>
    <p:sldId id="270" r:id="rId13"/>
    <p:sldId id="271" r:id="rId14"/>
    <p:sldId id="273" r:id="rId15"/>
    <p:sldId id="284" r:id="rId16"/>
    <p:sldId id="297" r:id="rId17"/>
    <p:sldId id="279" r:id="rId18"/>
    <p:sldId id="280" r:id="rId19"/>
    <p:sldId id="299" r:id="rId20"/>
    <p:sldId id="298" r:id="rId21"/>
    <p:sldId id="281" r:id="rId22"/>
    <p:sldId id="282" r:id="rId23"/>
    <p:sldId id="285" r:id="rId24"/>
    <p:sldId id="283" r:id="rId25"/>
    <p:sldId id="286" r:id="rId26"/>
    <p:sldId id="287" r:id="rId27"/>
    <p:sldId id="288" r:id="rId28"/>
    <p:sldId id="300" r:id="rId29"/>
    <p:sldId id="289" r:id="rId30"/>
    <p:sldId id="301" r:id="rId31"/>
    <p:sldId id="290" r:id="rId32"/>
    <p:sldId id="302" r:id="rId33"/>
    <p:sldId id="291" r:id="rId34"/>
    <p:sldId id="303" r:id="rId35"/>
    <p:sldId id="292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50" r:id="rId48"/>
    <p:sldId id="351" r:id="rId49"/>
    <p:sldId id="315" r:id="rId50"/>
    <p:sldId id="352" r:id="rId51"/>
    <p:sldId id="353" r:id="rId52"/>
    <p:sldId id="316" r:id="rId53"/>
    <p:sldId id="348" r:id="rId54"/>
    <p:sldId id="346" r:id="rId55"/>
    <p:sldId id="347" r:id="rId56"/>
    <p:sldId id="345" r:id="rId57"/>
    <p:sldId id="349" r:id="rId58"/>
    <p:sldId id="317" r:id="rId59"/>
    <p:sldId id="354" r:id="rId60"/>
    <p:sldId id="318" r:id="rId61"/>
    <p:sldId id="355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7" r:id="rId70"/>
    <p:sldId id="328" r:id="rId71"/>
    <p:sldId id="330" r:id="rId72"/>
    <p:sldId id="329" r:id="rId73"/>
    <p:sldId id="331" r:id="rId74"/>
    <p:sldId id="356" r:id="rId75"/>
    <p:sldId id="357" r:id="rId76"/>
    <p:sldId id="333" r:id="rId77"/>
    <p:sldId id="334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6" autoAdjust="0"/>
    <p:restoredTop sz="94660"/>
  </p:normalViewPr>
  <p:slideViewPr>
    <p:cSldViewPr>
      <p:cViewPr varScale="1">
        <p:scale>
          <a:sx n="79" d="100"/>
          <a:sy n="79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4792E-0B0B-4276-84E8-AF66AA6BBC73}" type="datetimeFigureOut">
              <a:rPr lang="ru-RU" smtClean="0"/>
              <a:t>05.09.2016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DF2-C67C-4F0C-963C-BEC143851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58DF2-C67C-4F0C-963C-BEC14385124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4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58DF2-C67C-4F0C-963C-BEC1438512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2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58DF2-C67C-4F0C-963C-BEC14385124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8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FF826C-D466-4305-8F7B-03090FAC1701}" type="datetimeFigureOut">
              <a:rPr lang="be-BY" smtClean="0"/>
              <a:t>05.09.16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четырехполюсника</a:t>
            </a: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ru-RU" sz="2200" dirty="0"/>
                  <a:t> -безразмерные</a:t>
                </a:r>
                <a:r>
                  <a:rPr lang="ru-RU" sz="22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ru-RU" sz="2200" dirty="0" smtClean="0"/>
                  <a:t>= </a:t>
                </a:r>
                <a:r>
                  <a:rPr lang="en-US" sz="2200" dirty="0" smtClean="0"/>
                  <a:t>[</a:t>
                </a:r>
                <a:r>
                  <a:rPr lang="ru-RU" sz="2200" dirty="0" smtClean="0"/>
                  <a:t>Ом</a:t>
                </a:r>
                <a:r>
                  <a:rPr lang="en-US" sz="2200" dirty="0" smtClean="0"/>
                  <a:t>]</a:t>
                </a:r>
                <a:r>
                  <a:rPr lang="ru-RU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ru-RU" sz="2200" dirty="0" smtClean="0"/>
                  <a:t>= </a:t>
                </a:r>
                <a:r>
                  <a:rPr lang="en-US" sz="2200" dirty="0" smtClean="0"/>
                  <a:t>[</a:t>
                </a:r>
                <a:r>
                  <a:rPr lang="be-BY" sz="2200" dirty="0" smtClean="0"/>
                  <a:t>См</a:t>
                </a:r>
                <a:r>
                  <a:rPr lang="en-US" sz="2200" dirty="0" smtClean="0"/>
                  <a:t>]</a:t>
                </a:r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ru-RU" sz="2200" i="1">
                          <a:latin typeface="Cambria Math"/>
                        </a:rPr>
                        <m:t>−</m:t>
                      </m:r>
                      <m:r>
                        <a:rPr lang="ru-RU" sz="2200" i="1" smtClean="0">
                          <a:latin typeface="Cambria Math"/>
                        </a:rPr>
                        <m:t>отношение напряжений при х. х. выхода</m:t>
                      </m:r>
                      <m:r>
                        <a:rPr lang="en-US" sz="2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2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2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</m:sSub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/>
                            </a:rPr>
                            <m:t>−отношение токов при к.з. выхода.  </m:t>
                          </m:r>
                          <m:r>
                            <a:rPr lang="en-US" sz="22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</m:sSub>
                    <m:eqArr>
                      <m:eqArrPr>
                        <m:ctrlPr>
                          <a:rPr lang="ru-RU" i="1">
                            <a:latin typeface="Cambria Math"/>
                          </a:rPr>
                        </m:ctrlPr>
                      </m:eqArrPr>
                      <m:e>
                        <m:r>
                          <a:rPr lang="ru-RU" i="1">
                            <a:latin typeface="Cambria Math"/>
                          </a:rPr>
                          <m:t>−величина обратная передаточной</m:t>
                        </m:r>
                      </m:e>
                      <m:e>
                        <m:r>
                          <a:rPr lang="ru-RU" i="1">
                            <a:latin typeface="Cambria Math"/>
                          </a:rPr>
                          <m:t> проводимости при к.з.  выхода.</m:t>
                        </m:r>
                      </m:e>
                    </m:eqAr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i="1" dirty="0"/>
                  <a:t> </a:t>
                </a:r>
                <a:endParaRPr lang="ru-RU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2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</m:sSub>
                      <m:eqArr>
                        <m:eqArrPr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eqArrPr>
                        <m:e>
                          <m:r>
                            <a:rPr lang="ru-RU" sz="2200" i="1">
                              <a:latin typeface="Cambria Math"/>
                            </a:rPr>
                            <m:t>−величина обратная передаточному</m:t>
                          </m:r>
                        </m:e>
                        <m:e>
                          <m:r>
                            <a:rPr lang="ru-RU" sz="2200" i="1">
                              <a:latin typeface="Cambria Math"/>
                            </a:rPr>
                            <m:t> сопротивленю при х.х.  выхода.</m:t>
                          </m:r>
                        </m:e>
                      </m:eqAr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/>
                            </a:rPr>
                            <m:t>  </m:t>
                          </m:r>
                          <m:r>
                            <a:rPr lang="en-US" sz="2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200" dirty="0"/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784976" cy="56166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332656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четырехполюсника. 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656"/>
                <a:ext cx="8229600" cy="591344"/>
              </a:xfrm>
              <a:prstGeom prst="rect">
                <a:avLst/>
              </a:prstGeom>
              <a:blipFill rotWithShape="1">
                <a:blip r:embed="rId4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Определитель </a:t>
                </a:r>
                <a:r>
                  <a:rPr lang="ru-RU" sz="2200" dirty="0"/>
                  <a:t>из коэффициентов: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В </a:t>
                </a:r>
                <a:r>
                  <a:rPr lang="ru-RU" sz="2200" dirty="0"/>
                  <a:t>случае обратимого четырехполюсника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ru-RU" sz="2800">
                        <a:latin typeface="Cambria Math"/>
                      </a:rPr>
                      <m:t>,</m:t>
                    </m:r>
                  </m:oMath>
                </a14:m>
                <a:r>
                  <a:rPr lang="ru-RU" sz="2200" dirty="0"/>
                  <a:t> тогда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ru-RU" sz="2800" i="1">
                        <a:latin typeface="Cambria Math"/>
                      </a:rPr>
                      <m:t>=1</m:t>
                    </m:r>
                  </m:oMath>
                </a14:m>
                <a:r>
                  <a:rPr lang="ru-RU" sz="2200" dirty="0" smtClean="0"/>
                  <a:t>, в этом случае три коэффициента независимы.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ru-RU" sz="2200" dirty="0" smtClean="0"/>
                  <a:t>Для симметричного четырехполюсника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, </m:t>
                    </m:r>
                  </m:oMath>
                </a14:m>
                <a:endParaRPr lang="ru-RU" sz="2800" b="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только два коэффициента независимы.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616624"/>
              </a:xfrm>
              <a:blipFill rotWithShape="0"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332656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четырехполюсника. 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656"/>
                <a:ext cx="8229600" cy="591344"/>
              </a:xfrm>
              <a:prstGeom prst="rect">
                <a:avLst/>
              </a:prstGeom>
              <a:blipFill rotWithShape="1">
                <a:blip r:embed="rId4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van\Desktop\form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8" y="1268760"/>
            <a:ext cx="3763963" cy="30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404664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664"/>
                <a:ext cx="8229600" cy="591344"/>
              </a:xfrm>
              <a:prstGeom prst="rect">
                <a:avLst/>
              </a:prstGeom>
              <a:blipFill rotWithShape="1">
                <a:blip r:embed="rId3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4564" y="908720"/>
                <a:ext cx="8294872" cy="626469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200" dirty="0" smtClean="0"/>
                  <a:t>	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200" i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ru-RU" sz="2200" dirty="0"/>
                  <a:t> это обозначение обратных направлений токов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				</a:t>
                </a:r>
                <a:r>
                  <a:rPr lang="ru-RU" sz="2200" dirty="0" smtClean="0"/>
                  <a:t>Заменим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в форме </a:t>
                </a:r>
                <a:r>
                  <a:rPr lang="en-US" sz="2200" dirty="0" smtClean="0"/>
                  <a:t>A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 smtClean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ru-RU" sz="28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получим:</a:t>
                </a:r>
                <a:endParaRPr lang="en-US" sz="2200" dirty="0" smtClean="0"/>
              </a:p>
              <a:p>
                <a:pPr marL="0" indent="0" algn="r">
                  <a:buNone/>
                </a:pPr>
                <a:r>
                  <a:rPr lang="en-US" sz="2200" dirty="0" smtClean="0"/>
                  <a:t>					</a:t>
                </a: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31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31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3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31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p>
                                        <m:r>
                                          <a:rPr lang="ru-RU" sz="3100" i="1">
                                            <a:latin typeface="Cambria Math"/>
                                          </a:rPr>
                                          <m:t>°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  <m:sub>
                                <m:r>
                                  <a:rPr lang="ru-RU" sz="31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3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31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p>
                                        <m:r>
                                          <a:rPr lang="ru-RU" sz="3100" i="1">
                                            <a:latin typeface="Cambria Math"/>
                                          </a:rPr>
                                          <m:t>°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  <m:sub>
                                <m:r>
                                  <a:rPr lang="ru-RU" sz="31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ru-RU" sz="3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31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p>
                                        <m:r>
                                          <a:rPr lang="ru-RU" sz="3100" i="1">
                                            <a:latin typeface="Cambria Math"/>
                                          </a:rPr>
                                          <m:t>°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  <m:sub>
                                <m:r>
                                  <a:rPr lang="ru-RU" sz="31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3100" dirty="0" smtClean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be-BY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22 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12 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12 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21 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21 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22 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11 </m:t>
                          </m:r>
                        </m:sub>
                      </m:sSub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564" y="908720"/>
                <a:ext cx="8294872" cy="6264696"/>
              </a:xfrm>
              <a:blipFill rotWithShape="0">
                <a:blip r:embed="rId4"/>
                <a:stretch>
                  <a:fillRect t="-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1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533400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229600" cy="591344"/>
              </a:xfrm>
              <a:prstGeom prst="rect">
                <a:avLst/>
              </a:prstGeom>
              <a:blipFill rotWithShape="1">
                <a:blip r:embed="rId2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352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3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31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3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100" i="1">
                          <a:latin typeface="Cambria Math"/>
                        </a:rPr>
                        <m:t>    →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31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1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/>
                            </a:rPr>
                            <m:t>𝐻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 smtClean="0"/>
              </a:p>
              <a:p>
                <a:pPr marL="0" indent="0" algn="ctr">
                  <a:buNone/>
                </a:pPr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Получена </a:t>
                </a:r>
                <a:r>
                  <a:rPr lang="ru-RU" sz="2200" dirty="0"/>
                  <a:t>форма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352256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Ivan\Desktop\formaH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01724"/>
            <a:ext cx="3792537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533400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/>
                  <a:t>Уравнение </a:t>
                </a:r>
                <a:r>
                  <a:rPr lang="ru-RU" sz="2400" dirty="0" smtClean="0"/>
                  <a:t>четырехполюсника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229600" cy="591344"/>
              </a:xfrm>
              <a:prstGeom prst="rect">
                <a:avLst/>
              </a:prstGeom>
              <a:blipFill rotWithShape="1">
                <a:blip r:embed="rId2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352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1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3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31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3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31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100" i="1">
                          <a:latin typeface="Cambria Math"/>
                        </a:rPr>
                        <m:t>    →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1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/>
                            </a:rPr>
                            <m:t>𝐹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ru-RU" sz="31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ru-RU" sz="3100" i="1">
                                              <a:latin typeface="Cambria Math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ru-RU" sz="3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 smtClean="0"/>
              </a:p>
              <a:p>
                <a:pPr marL="0" indent="0" algn="ctr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Получена </a:t>
                </a:r>
                <a:r>
                  <a:rPr lang="ru-RU" sz="2200" dirty="0"/>
                  <a:t>форма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352256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Ivan\Desktop\formaH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01724"/>
            <a:ext cx="3792537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Параметры холостого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хода и короткого замыкания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Параметры холостого хода и </a:t>
            </a:r>
            <a:r>
              <a:rPr lang="ru-RU" sz="2400" dirty="0"/>
              <a:t>к</a:t>
            </a:r>
            <a:r>
              <a:rPr lang="ru-RU" sz="2400" dirty="0" smtClean="0"/>
              <a:t>ороткого замыкания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1724"/>
                <a:ext cx="8363272" cy="54752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Из формы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ru-RU" sz="28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	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ясно, что</a:t>
                </a:r>
                <a:r>
                  <a:rPr lang="en-US" sz="22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и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200" dirty="0" smtClean="0"/>
                  <a:t> входные проводимости четырехполюсника, измеренные при </a:t>
                </a:r>
                <a:r>
                  <a:rPr lang="ru-RU" sz="2200" dirty="0" err="1" smtClean="0"/>
                  <a:t>к.з</a:t>
                </a:r>
                <a:r>
                  <a:rPr lang="ru-RU" sz="2200" dirty="0" smtClean="0"/>
                  <a:t>. противоположных выводов .</a:t>
                </a:r>
                <a:endParaRPr lang="ru-RU" sz="2200" i="1" dirty="0" smtClean="0"/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ru-RU" sz="2800" b="0" i="1" smtClean="0">
                            <a:latin typeface="Cambria Math"/>
                          </a:rPr>
                          <m:t>и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200" dirty="0" smtClean="0"/>
                  <a:t>входные сопротивления четырехполюсника при </a:t>
                </a:r>
                <a:r>
                  <a:rPr lang="ru-RU" sz="2200" dirty="0" err="1" smtClean="0"/>
                  <a:t>х.х</a:t>
                </a:r>
                <a:r>
                  <a:rPr lang="ru-RU" sz="2200" dirty="0" smtClean="0"/>
                  <a:t>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1724"/>
                <a:ext cx="8363272" cy="5475276"/>
              </a:xfrm>
              <a:blipFill rotWithShape="0">
                <a:blip r:embed="rId2"/>
                <a:stretch>
                  <a:fillRect l="-948" t="-556" b="-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Ivan\Desktop\4обра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773488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Параметры холостого хода и </a:t>
            </a:r>
            <a:r>
              <a:rPr lang="ru-RU" sz="2400" dirty="0"/>
              <a:t>к</a:t>
            </a:r>
            <a:r>
              <a:rPr lang="ru-RU" sz="2400" dirty="0" smtClean="0"/>
              <a:t>ороткого замыкания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78457"/>
                <a:ext cx="8604448" cy="54752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i="1" dirty="0" smtClean="0"/>
                  <a:t>; </a:t>
                </a:r>
                <a:endParaRPr lang="ru-RU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i="1" dirty="0"/>
                  <a:t>; </a:t>
                </a:r>
                <a:endParaRPr lang="ru-RU" sz="2800" i="1" dirty="0" smtClean="0"/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800" i="1" dirty="0" smtClean="0"/>
                  <a:t>;</a:t>
                </a:r>
                <a:endParaRPr lang="ru-RU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sz="28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800" i="1" dirty="0" smtClean="0"/>
                  <a:t>;</a:t>
                </a:r>
                <a:endParaRPr lang="ru-RU" sz="28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Этих </a:t>
                </a:r>
                <a:r>
                  <a:rPr lang="ru-RU" sz="2200" dirty="0"/>
                  <a:t>параметров достаточно для составления уравнений обратимого четырехполюсника, для </a:t>
                </a:r>
                <a:r>
                  <a:rPr lang="ru-RU" sz="2200" dirty="0" smtClean="0"/>
                  <a:t>него</a:t>
                </a:r>
                <a:r>
                  <a:rPr lang="en-US" sz="28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→ 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200" dirty="0" smtClean="0"/>
                  <a:t>Если </a:t>
                </a:r>
                <a:r>
                  <a:rPr lang="ru-RU" sz="2200" dirty="0"/>
                  <a:t>четырехполюсник симметричный,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i="1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ru-RU" sz="25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2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2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78457"/>
                <a:ext cx="8604448" cy="5475276"/>
              </a:xfrm>
              <a:blipFill rotWithShape="0">
                <a:blip r:embed="rId2"/>
                <a:stretch>
                  <a:fillRect l="-921" b="-2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1160"/>
            <a:ext cx="3181794" cy="16734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60" y="1001724"/>
            <a:ext cx="2772162" cy="17228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636912"/>
            <a:ext cx="2928265" cy="172819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60" y="2659385"/>
            <a:ext cx="299632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6084" y="260648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Параметры холостого хода и </a:t>
            </a:r>
            <a:r>
              <a:rPr lang="ru-RU" sz="2400" dirty="0"/>
              <a:t>к</a:t>
            </a:r>
            <a:r>
              <a:rPr lang="ru-RU" sz="2400" dirty="0" smtClean="0"/>
              <a:t>ороткого замыкания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3244" y="692696"/>
                <a:ext cx="8435280" cy="58562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На основе формы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b="0" i="1" smtClean="0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 smtClean="0"/>
                  <a:t> покажем, как связать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 коэффициенты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 smtClean="0"/>
                  <a:t> с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ru-RU" sz="2200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ru-RU" sz="2800" b="0" i="1" smtClean="0">
                            <a:latin typeface="Cambria Math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sz="22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sz="31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31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31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31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31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31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31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3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31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31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3100" dirty="0" smtClean="0"/>
              </a:p>
              <a:p>
                <a:pPr marL="0" indent="0" algn="ctr">
                  <a:buNone/>
                </a:pPr>
                <a:endParaRPr lang="ru-RU" sz="31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	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ru-RU" sz="2800" i="1">
                            <a:latin typeface="Cambria Math"/>
                          </a:rPr>
                          <m:t>з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244" y="692696"/>
                <a:ext cx="8435280" cy="585627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кругленный прямоугольник 1"/>
          <p:cNvSpPr/>
          <p:nvPr/>
        </p:nvSpPr>
        <p:spPr>
          <a:xfrm>
            <a:off x="899592" y="4005064"/>
            <a:ext cx="352839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16016" y="4005064"/>
            <a:ext cx="352839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6084" y="260648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Параметры холостого хода и </a:t>
            </a:r>
            <a:r>
              <a:rPr lang="ru-RU" sz="2400" dirty="0"/>
              <a:t>к</a:t>
            </a:r>
            <a:r>
              <a:rPr lang="ru-RU" sz="2400" dirty="0" smtClean="0"/>
              <a:t>ороткого замыкания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3244" y="692696"/>
                <a:ext cx="8179196" cy="58562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Для уравнений в форме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 smtClean="0"/>
                  <a:t> при обратной передачи энергии: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1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1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3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ru-RU" sz="3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1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1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 smtClean="0"/>
              </a:p>
              <a:p>
                <a:pPr marL="0" indent="0">
                  <a:buNone/>
                </a:pPr>
                <a:endParaRPr lang="en-US" sz="31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′</m:t>
                        </m:r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i="1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ru-RU" sz="2800" i="1">
                            <a:latin typeface="Cambria Math"/>
                          </a:rPr>
                          <m:t>з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244" y="692696"/>
                <a:ext cx="8179196" cy="5856276"/>
              </a:xfrm>
              <a:blipFill rotWithShape="0"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860673" y="4032312"/>
            <a:ext cx="352839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70884" y="4032312"/>
            <a:ext cx="352839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/>
          </a:bodyPr>
          <a:lstStyle/>
          <a:p>
            <a:r>
              <a:rPr lang="be-BY" sz="2400" dirty="0" smtClean="0"/>
              <a:t>Основные понятия и определения</a:t>
            </a:r>
            <a:endParaRPr lang="be-BY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8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e-BY" b="1" dirty="0" smtClean="0"/>
              <a:t>	Четырехполюсником </a:t>
            </a:r>
            <a:r>
              <a:rPr lang="be-BY" dirty="0" smtClean="0"/>
              <a:t>называют часть электрической цепи, имеющую две пары зажимов, через которые она подключается к остальной цепи.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284984"/>
            <a:ext cx="8601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Ivan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" y="2789684"/>
            <a:ext cx="890746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Ivan\Desktop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" y="2789684"/>
            <a:ext cx="8907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6084" y="260648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Параметры холостого хода и </a:t>
            </a:r>
            <a:r>
              <a:rPr lang="ru-RU" sz="2400" dirty="0"/>
              <a:t>к</a:t>
            </a:r>
            <a:r>
              <a:rPr lang="ru-RU" sz="2400" dirty="0" smtClean="0"/>
              <a:t>ороткого замыкания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3244" y="692696"/>
                <a:ext cx="8179196" cy="58562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Также можно выразить и </a:t>
                </a:r>
                <a:r>
                  <a:rPr lang="ru-RU" sz="2200" dirty="0"/>
                  <a:t>коэффициенты формы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/>
                  <a:t> через </a:t>
                </a:r>
                <a:r>
                  <a:rPr lang="ru-RU" sz="2200" dirty="0" smtClean="0"/>
                  <a:t>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ru-RU" sz="2800" i="1">
                            <a:latin typeface="Cambria Math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sz="2200" dirty="0" smtClean="0"/>
                  <a:t>: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be-BY" sz="2800" b="0" i="1" smtClean="0">
                                      <a:latin typeface="Cambria Math" panose="02040503050406030204" pitchFamily="18" charset="0"/>
                                    </a:rPr>
                                    <m:t>з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ru-RU" sz="28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  <m:r>
                            <a:rPr lang="be-BY" sz="2800" b="0" i="1" smtClean="0">
                              <a:latin typeface="Cambria Math" panose="02040503050406030204" pitchFamily="18" charset="0"/>
                            </a:rPr>
                            <m:t>з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244" y="692696"/>
                <a:ext cx="8179196" cy="5856276"/>
              </a:xfrm>
              <a:blipFill rotWithShape="0"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2588754" y="3789040"/>
            <a:ext cx="3528392" cy="851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88754" y="2156484"/>
            <a:ext cx="3528392" cy="146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83768" y="4925326"/>
            <a:ext cx="3960440" cy="9629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Входное сопротивление четырехполюсника при произвольной нагрузке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08519" y="1001724"/>
                <a:ext cx="4680520" cy="5739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19" y="1001724"/>
                <a:ext cx="4680520" cy="573964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572000" y="1412776"/>
                <a:ext cx="4572000" cy="53289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ru-RU" sz="2800" i="1" smtClean="0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′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2776"/>
                <a:ext cx="4572000" cy="53289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/>
          <p:cNvCxnSpPr/>
          <p:nvPr/>
        </p:nvCxnSpPr>
        <p:spPr>
          <a:xfrm>
            <a:off x="4577471" y="1001724"/>
            <a:ext cx="0" cy="559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5" y="1115115"/>
            <a:ext cx="4305901" cy="20291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91" y="1268760"/>
            <a:ext cx="423921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Входное сопротивление четырехполюсника при произвольной нагрузке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1724"/>
                <a:ext cx="8229600" cy="6603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Когда известны входные сопротивления по отношению к зажимам 1,1</a:t>
                </a:r>
                <a:r>
                  <a:rPr lang="en-US" sz="2200" dirty="0" smtClean="0"/>
                  <a:t>’</a:t>
                </a:r>
                <a:r>
                  <a:rPr lang="ru-RU" sz="2200" dirty="0" smtClean="0"/>
                  <a:t> и 2, </a:t>
                </a:r>
                <a:r>
                  <a:rPr lang="en-US" sz="2200" dirty="0" smtClean="0"/>
                  <a:t>2’ </a:t>
                </a:r>
                <a:r>
                  <a:rPr lang="ru-RU" sz="2200" dirty="0" smtClean="0"/>
                  <a:t> в режиме </a:t>
                </a:r>
                <a:r>
                  <a:rPr lang="ru-RU" sz="2200" dirty="0" err="1" smtClean="0"/>
                  <a:t>х.х</a:t>
                </a:r>
                <a:r>
                  <a:rPr lang="ru-RU" sz="2200" dirty="0" smtClean="0"/>
                  <a:t>. и </a:t>
                </a:r>
                <a:r>
                  <a:rPr lang="ru-RU" sz="2200" dirty="0" err="1" smtClean="0"/>
                  <a:t>к.з</a:t>
                </a:r>
                <a:r>
                  <a:rPr lang="ru-RU" sz="2200" dirty="0" smtClean="0"/>
                  <a:t>. можно выразить входное сопротивление через эти параметры: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200" dirty="0" smtClean="0"/>
                  <a:t>	Фактически получены зависимости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  <m:r>
                          <a:rPr lang="ru-RU" sz="2600" i="1">
                            <a:latin typeface="Cambria Math"/>
                          </a:rPr>
                          <m:t>вх</m:t>
                        </m:r>
                      </m:sub>
                    </m:sSub>
                    <m:r>
                      <a:rPr lang="ru-RU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600" b="0" i="1" smtClean="0">
                        <a:latin typeface="Cambria Math"/>
                      </a:rPr>
                      <m:t> и</m:t>
                    </m:r>
                  </m:oMath>
                </a14:m>
                <a:endParaRPr lang="ru-RU" sz="2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600" i="1">
                            <a:latin typeface="Cambria Math"/>
                          </a:rPr>
                          <m:t>2вх</m:t>
                        </m:r>
                      </m:sub>
                    </m:sSub>
                    <m:r>
                      <a:rPr lang="ru-RU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 smtClean="0"/>
                  <a:t>,</a:t>
                </a:r>
                <a:r>
                  <a:rPr lang="ru-RU" sz="2200" dirty="0"/>
                  <a:t> т</a:t>
                </a:r>
                <a:r>
                  <a:rPr lang="ru-RU" sz="2200" dirty="0" smtClean="0"/>
                  <a:t>о есть эти функции хорошо иллюстрируют одно из важных свойств четырехполюсника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200" dirty="0" smtClean="0"/>
                  <a:t> способность преобразовывать сопротивления.</a:t>
                </a: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1724"/>
                <a:ext cx="8229600" cy="6603740"/>
              </a:xfrm>
              <a:blipFill rotWithShape="0">
                <a:blip r:embed="rId2"/>
                <a:stretch>
                  <a:fillRect l="-963" t="-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Характеристические параметры четырехполюсника 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Первичные параметры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1724"/>
                <a:ext cx="8229600" cy="5739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Пусть сопротивления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ru-RU" sz="22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в схемах подобраны так,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ru-RU" sz="2800" i="1">
                            <a:latin typeface="Cambria Math"/>
                          </a:rPr>
                          <m:t>вх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 и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2вх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 smtClean="0"/>
                  <a:t>. Иначе говоря, будем считать, что существуют сопротивления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1с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и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2с</m:t>
                        </m:r>
                      </m:sub>
                    </m:sSub>
                  </m:oMath>
                </a14:m>
                <a:r>
                  <a:rPr lang="ru-RU" sz="2800" dirty="0" smtClean="0"/>
                  <a:t>, </a:t>
                </a:r>
                <a:r>
                  <a:rPr lang="ru-RU" sz="2200" dirty="0" smtClean="0"/>
                  <a:t>которые удовлетворяют следующему условию: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r>
                  <a:rPr lang="ru-RU" sz="2200" dirty="0" smtClean="0"/>
                  <a:t> 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Эти сопротивления назовем 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характеристическим сопротивлением несимметричного четырехполюсника.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1724"/>
                <a:ext cx="8229600" cy="5739644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G:\тец\z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24" y="2795057"/>
            <a:ext cx="3770535" cy="19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тец\z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5" y="2780928"/>
            <a:ext cx="3831134" cy="200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Первичные параметры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1724"/>
                <a:ext cx="8229600" cy="5739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Так </a:t>
                </a:r>
                <a:r>
                  <a:rPr lang="ru-RU" sz="2200" dirty="0"/>
                  <a:t>как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1вх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1с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200" dirty="0"/>
                  <a:t>а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вх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с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200" dirty="0"/>
                  <a:t>то</a:t>
                </a:r>
                <a:r>
                  <a:rPr lang="ru-RU" sz="2200" dirty="0" smtClean="0"/>
                  <a:t>: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1с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2с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ru-RU" sz="280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2с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1с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200" dirty="0" smtClean="0"/>
                  <a:t>	Совместное решение этих выражений дает: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1с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   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2800" i="1">
                              <a:latin typeface="Cambria Math"/>
                            </a:rPr>
                            <m:t>   </m:t>
                          </m:r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2с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1724"/>
                <a:ext cx="8229600" cy="57396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1331640" y="3861046"/>
            <a:ext cx="2813484" cy="13755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20072" y="3861047"/>
            <a:ext cx="2813484" cy="13755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Вторичные параметры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1724"/>
                <a:ext cx="8435280" cy="6171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Введем для рассматриваемого обратимого четырехполюсника еще один параметр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ru-RU" sz="2200" dirty="0" smtClean="0"/>
                  <a:t>, который назовем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/>
                      </a:rPr>
                      <m:t> </m:t>
                    </m:r>
                    <m:r>
                      <a:rPr lang="ru-RU" sz="2200" i="1">
                        <a:latin typeface="Cambria Math"/>
                      </a:rPr>
                      <m:t>−</m:t>
                    </m:r>
                  </m:oMath>
                </a14:m>
                <a:endParaRPr lang="ru-RU" sz="22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rgbClr val="FF0000"/>
                    </a:solidFill>
                  </a:rPr>
                  <a:t>м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ера передачи (коэффициент передачи).</a:t>
                </a:r>
                <a:endParaRPr lang="ru-RU" sz="22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sz="22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𝑐h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𝑠h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ru-RU" sz="2200" dirty="0" smtClean="0"/>
                  <a:t>Эти условия всегда выполнимы, так как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ru-RU" sz="2200" dirty="0" smtClean="0"/>
                  <a:t> может быть комплексной величиной, то есть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𝑗𝑏</m:t>
                    </m:r>
                  </m:oMath>
                </a14:m>
                <a:r>
                  <a:rPr lang="ru-RU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Это третий характеристический параметр четырехполюсника. Его действительная часть</a:t>
                </a:r>
                <a:r>
                  <a:rPr lang="en-US" sz="2200" dirty="0"/>
                  <a:t> </a:t>
                </a:r>
                <a:endParaRPr lang="ru-RU" sz="22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ru-RU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200" dirty="0" smtClean="0">
                    <a:solidFill>
                      <a:srgbClr val="FF0000"/>
                    </a:solidFill>
                  </a:rPr>
                  <a:t>собственное</a:t>
                </a:r>
                <a:r>
                  <a:rPr lang="ru-RU" sz="2200" dirty="0">
                    <a:solidFill>
                      <a:srgbClr val="FF0000"/>
                    </a:solidFill>
                  </a:rPr>
                  <a:t> 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затухание четырехполюсника</a:t>
                </a:r>
                <a:r>
                  <a:rPr lang="en-US" sz="2200" dirty="0" smtClean="0"/>
                  <a:t>;</a:t>
                </a:r>
                <a:endParaRPr lang="ru-RU" sz="28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коэффициент фазы. </a:t>
                </a:r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1724"/>
                <a:ext cx="8435280" cy="6171692"/>
              </a:xfrm>
              <a:blipFill rotWithShape="0">
                <a:blip r:embed="rId2"/>
                <a:stretch>
                  <a:fillRect l="-939" t="-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3275856" y="3356992"/>
            <a:ext cx="273630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06688" y="2420888"/>
            <a:ext cx="273630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25524"/>
                <a:ext cx="9144000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ru-RU" sz="2200" dirty="0" smtClean="0"/>
                  <a:t>Выразим коэффициенты четырехполюсника формы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200" dirty="0" smtClean="0"/>
                  <a:t>:</a:t>
                </a:r>
                <a:r>
                  <a:rPr lang="ru-RU" sz="2200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9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2с</m:t>
                            </m:r>
                          </m:sub>
                        </m:sSub>
                      </m:den>
                    </m:f>
                    <m:r>
                      <a:rPr lang="en-US" sz="29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9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  <m:r>
                          <a:rPr lang="en-US" sz="2900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9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900" dirty="0" smtClean="0"/>
                  <a:t> 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→  </m:t>
                    </m:r>
                    <m:rad>
                      <m:radPr>
                        <m:degHide m:val="on"/>
                        <m:ctrlPr>
                          <a:rPr lang="ru-RU" sz="29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2с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9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9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900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ru-RU" sz="29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ru-RU" sz="29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700" i="1">
                              <a:latin typeface="Cambria Math"/>
                            </a:rPr>
                            <m:t>1с</m:t>
                          </m:r>
                        </m:sub>
                      </m:sSub>
                      <m:sSub>
                        <m:sSubPr>
                          <m:ctrlPr>
                            <a:rPr lang="ru-RU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700" i="1">
                              <a:latin typeface="Cambria Math"/>
                            </a:rPr>
                            <m:t>2с</m:t>
                          </m:r>
                        </m:sub>
                      </m:sSub>
                      <m:r>
                        <a:rPr lang="en-US" sz="27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7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7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27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27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7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ru-RU" sz="27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sz="27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27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ru-RU" sz="2700" i="1">
                          <a:latin typeface="Cambria Math"/>
                        </a:rPr>
                        <m:t>  </m:t>
                      </m:r>
                      <m:r>
                        <a:rPr lang="en-US" sz="2700" i="1">
                          <a:latin typeface="Cambria Math"/>
                        </a:rPr>
                        <m:t>→ </m:t>
                      </m:r>
                      <m:rad>
                        <m:radPr>
                          <m:degHide m:val="on"/>
                          <m:ctrlPr>
                            <a:rPr lang="ru-RU" sz="27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/>
                                </a:rPr>
                                <m:t>1с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/>
                                </a:rPr>
                                <m:t>2с</m:t>
                              </m:r>
                            </m:sub>
                          </m:sSub>
                        </m:e>
                      </m:rad>
                      <m:r>
                        <a:rPr lang="en-US" sz="27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7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7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700" i="1"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ru-RU" sz="27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7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25524"/>
                <a:ext cx="9144000" cy="585627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>
          <a:xfrm>
            <a:off x="6084168" y="2185720"/>
            <a:ext cx="2232248" cy="1182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08104" y="4220581"/>
            <a:ext cx="2808312" cy="1373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25524"/>
                <a:ext cx="8604448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Умножим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2с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 и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1с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2с</m:t>
                            </m:r>
                          </m:sub>
                        </m:sSub>
                      </m:e>
                    </m:rad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ru-RU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на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𝑐h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e>
                    </m:rad>
                  </m:oMath>
                </a14:m>
                <a:r>
                  <a:rPr lang="ru-RU" sz="2200" dirty="0" smtClean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e>
                    </m:ra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 smtClean="0"/>
                  <a:t>соответственно</a:t>
                </a:r>
                <a:r>
                  <a:rPr lang="en-US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 	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𝑐h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r>
                        <a:rPr lang="en-US" sz="2800" i="1">
                          <a:latin typeface="Cambria Math"/>
                        </a:rPr>
                        <m:t>𝑠h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i="1" dirty="0"/>
                  <a:t>	</a:t>
                </a:r>
                <a:endParaRPr lang="ru-RU" sz="2000" i="1" dirty="0" smtClean="0"/>
              </a:p>
              <a:p>
                <a:pPr marL="0" indent="0">
                  <a:buNone/>
                </a:pPr>
                <a:r>
                  <a:rPr lang="ru-RU" sz="2000" i="1" dirty="0"/>
                  <a:t>	</a:t>
                </a:r>
                <a:r>
                  <a:rPr lang="ru-RU" sz="2200" dirty="0" smtClean="0"/>
                  <a:t>Разделим на те же выражения, и получим:</a:t>
                </a:r>
                <a:endParaRPr lang="en-US" sz="2200" dirty="0"/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𝑐h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b="0" i="1" smtClean="0">
                          <a:latin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/>
                        </a:rPr>
                        <m:t>𝑠h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25524"/>
                <a:ext cx="8604448" cy="5856276"/>
              </a:xfrm>
              <a:blipFill rotWithShape="0"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>
          <a:xfrm>
            <a:off x="4932040" y="2780928"/>
            <a:ext cx="3240360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03648" y="2780928"/>
            <a:ext cx="29523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932040" y="5157192"/>
            <a:ext cx="3240360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03648" y="5157192"/>
            <a:ext cx="29523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	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ru-RU" sz="2200" dirty="0" smtClean="0"/>
                  <a:t>Подставим полученные коэффициенты в исходное уравнение четырехполюсника формы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b="0" i="1" smtClean="0">
                            <a:latin typeface="Cambria Math"/>
                          </a:rPr>
                          <m:t>А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: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ru-RU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𝑐h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𝑠h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𝑐h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𝑠h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  <a:blipFill rotWithShape="0"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1907704" y="2451602"/>
            <a:ext cx="5544616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07704" y="4221088"/>
            <a:ext cx="5544616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/>
          </a:bodyPr>
          <a:lstStyle/>
          <a:p>
            <a:r>
              <a:rPr lang="be-BY" sz="2400" dirty="0" smtClean="0"/>
              <a:t>Основные понятия и определения</a:t>
            </a:r>
            <a:endParaRPr lang="be-BY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b="1" dirty="0" smtClean="0"/>
              <a:t>	Симметричный,</a:t>
            </a:r>
            <a:r>
              <a:rPr lang="be-BY" dirty="0" smtClean="0"/>
              <a:t> если перемена мест его входных и выходных зажимов не изменяет токов и напряжений во внешней цепи.</a:t>
            </a:r>
          </a:p>
          <a:p>
            <a:pPr marL="0" indent="0">
              <a:buNone/>
            </a:pPr>
            <a:r>
              <a:rPr lang="be-BY" b="1" dirty="0" smtClean="0"/>
              <a:t>	Обратимый</a:t>
            </a:r>
            <a:r>
              <a:rPr lang="be-BY" dirty="0" smtClean="0"/>
              <a:t>, если передаточные сопротивления  входного и выходного контуров не зависят от того, какая из двух пар зажимов являеться входной, а какая выходной (теорема обратимости).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52928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5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 descr="режим соглосования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	</a:t>
                </a: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Для выходного напряжения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 smtClean="0"/>
                  <a:t>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200" dirty="0" smtClean="0"/>
                  <a:t> </a:t>
                </a:r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r>
                  <a:rPr lang="ru-RU" sz="2200" dirty="0" smtClean="0"/>
                  <a:t>	1.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sz="2200" dirty="0" smtClean="0"/>
                  <a:t>или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000" dirty="0" smtClean="0"/>
                  <a:t>	2. И</a:t>
                </a:r>
                <a:r>
                  <a:rPr lang="ru-RU" sz="2200" dirty="0" smtClean="0"/>
                  <a:t>з математики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𝑐h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 smtClean="0">
                            <a:latin typeface="Cambria Math"/>
                          </a:rPr>
                          <m:t>𝑔</m:t>
                        </m:r>
                      </m:sup>
                    </m:sSup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  <a:r>
                  <a:rPr lang="ru-RU" sz="2200" dirty="0" smtClean="0"/>
                  <a:t>Применим оба пункта для выражений приведенных на предыдущим слайде, получим:</a:t>
                </a:r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800" i="1">
                                <a:latin typeface="Cambria Math"/>
                              </a:rPr>
                              <m:t>𝑔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 smtClean="0"/>
                  <a:t>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800" i="1">
                                <a:latin typeface="Cambria Math"/>
                              </a:rPr>
                              <m:t>𝑔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>
                  <a:noFill/>
                </a:endParaRPr>
              </a:p>
            </p:txBody>
          </p:sp>
        </mc:Choice>
        <mc:Fallback xmlns="">
          <p:sp>
            <p:nvSpPr>
              <p:cNvPr id="4" name="Объект 2" descr="режим соглосования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  <a:blipFill rotWithShape="0"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кругленный прямоугольник 1" descr="пенркрн&#10;" title="ынекынк"/>
          <p:cNvSpPr/>
          <p:nvPr/>
        </p:nvSpPr>
        <p:spPr>
          <a:xfrm>
            <a:off x="6876256" y="2406851"/>
            <a:ext cx="2016224" cy="88960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270">
                  <a:solidFill>
                    <a:srgbClr val="C00000"/>
                  </a:solidFill>
                </a:ln>
                <a:solidFill>
                  <a:schemeClr val="tx1">
                    <a:alpha val="77000"/>
                  </a:schemeClr>
                </a:solidFill>
              </a:rPr>
              <a:t>Режим согласованного включения</a:t>
            </a:r>
            <a:endParaRPr lang="ru-RU" dirty="0">
              <a:ln w="1270">
                <a:solidFill>
                  <a:srgbClr val="C00000"/>
                </a:solidFill>
              </a:ln>
              <a:solidFill>
                <a:schemeClr val="tx1">
                  <a:alpha val="77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156176" y="1963334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" idx="0"/>
          </p:cNvCxnSpPr>
          <p:nvPr/>
        </p:nvCxnSpPr>
        <p:spPr>
          <a:xfrm flipH="1" flipV="1">
            <a:off x="7596336" y="1963334"/>
            <a:ext cx="288032" cy="443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547664" y="5445224"/>
            <a:ext cx="273630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242114" y="5426428"/>
            <a:ext cx="2354222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25524"/>
                <a:ext cx="882047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При согласованно подобранной нагрузки </a:t>
                </a:r>
                <a:r>
                  <a:rPr lang="ru-RU" sz="2200" u="sng" dirty="0" smtClean="0"/>
                  <a:t>модули</a:t>
                </a:r>
                <a:r>
                  <a:rPr lang="ru-RU" sz="2200" dirty="0" smtClean="0"/>
                  <a:t> напряжений</a:t>
                </a:r>
                <a:r>
                  <a:rPr lang="en-US" sz="2200" dirty="0" smtClean="0"/>
                  <a:t>, </a:t>
                </a:r>
                <a:r>
                  <a:rPr lang="ru-RU" sz="2200" dirty="0" smtClean="0"/>
                  <a:t>токов на входе и выходе четырехполюсника</a:t>
                </a:r>
                <a:r>
                  <a:rPr lang="en-US" sz="2200" dirty="0" smtClean="0"/>
                  <a:t>: </a:t>
                </a: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 smtClean="0"/>
                  <a:t>     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Множители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ru-RU" sz="2200" dirty="0" smtClean="0"/>
                  <a:t>    и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ru-RU" sz="2800" b="0" i="0" smtClean="0">
                        <a:latin typeface="Cambria Math"/>
                      </a:rPr>
                      <m:t>− </m:t>
                    </m:r>
                  </m:oMath>
                </a14:m>
                <a:r>
                  <a:rPr lang="ru-RU" sz="2200" dirty="0" smtClean="0">
                    <a:solidFill>
                      <a:srgbClr val="FF0000"/>
                    </a:solidFill>
                  </a:rPr>
                  <a:t>коэффициенты передачи.</a:t>
                </a:r>
                <a:endParaRPr lang="en-US" sz="2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25524"/>
                <a:ext cx="8820472" cy="5856276"/>
              </a:xfrm>
              <a:blipFill rotWithShape="0">
                <a:blip r:embed="rId2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2987824" y="3933056"/>
            <a:ext cx="1224136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60032" y="3933056"/>
            <a:ext cx="1224136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25524"/>
                <a:ext cx="882047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sz="2200" dirty="0" smtClean="0"/>
                  <a:t>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sz="2200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sz="2200" dirty="0" smtClean="0"/>
                  <a:t>, то фазовый сдвиг на входе относительно напряжения на выходе:</a:t>
                </a:r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𝑏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Фазовый сдвиг тока на входе: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𝑏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25524"/>
                <a:ext cx="8820472" cy="5856276"/>
              </a:xfrm>
              <a:blipFill rotWithShape="0">
                <a:blip r:embed="rId2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2627784" y="2492896"/>
            <a:ext cx="417646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22984" y="4560132"/>
            <a:ext cx="417646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Вывод уравнений четырехполюсника через характеристические параметры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56895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Характеристические параметры могут быть выражены через сопротивлениями </a:t>
                </a:r>
                <a:r>
                  <a:rPr lang="ru-RU" sz="2200" dirty="0" err="1" smtClean="0"/>
                  <a:t>х.х</a:t>
                </a:r>
                <a:r>
                  <a:rPr lang="ru-RU" sz="2200" dirty="0" smtClean="0"/>
                  <a:t> и </a:t>
                </a:r>
                <a:r>
                  <a:rPr lang="ru-RU" sz="2200" dirty="0" err="1" smtClean="0"/>
                  <a:t>к.з</a:t>
                </a:r>
                <a:r>
                  <a:rPr lang="ru-RU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</m:e>
                    </m:rad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</m:e>
                    </m:rad>
                  </m:oMath>
                </a14:m>
                <a:endParaRPr lang="ru-RU" sz="2800" dirty="0" smtClean="0"/>
              </a:p>
              <a:p>
                <a:pPr marL="0" indent="0" algn="ctr">
                  <a:buNone/>
                </a:pP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𝑡𝑔</m:t>
                    </m:r>
                    <m:r>
                      <a:rPr lang="ru-RU" sz="2800" i="1">
                        <a:latin typeface="Cambria Math"/>
                      </a:rPr>
                      <m:t> </m:t>
                    </m:r>
                    <m:r>
                      <a:rPr lang="ru-RU" sz="2800" i="1">
                        <a:latin typeface="Cambria Math"/>
                      </a:rPr>
                      <m:t>𝑔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ru-RU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sz="2200" dirty="0" smtClean="0"/>
                  <a:t>При определении мы говорили: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𝑐h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e>
                    </m:ra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e>
                    </m:rad>
                    <m:r>
                      <a:rPr lang="ru-RU" sz="28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 smtClean="0"/>
                  <a:t>а также</a:t>
                </a:r>
              </a:p>
              <a:p>
                <a:pPr marL="0" indent="0" algn="ctr">
                  <a:buNone/>
                </a:pP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𝑐h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ru-RU" sz="2200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sz="2200" dirty="0" smtClean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𝑗𝑏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e>
                    </m:rad>
                    <m:r>
                      <a:rPr lang="en-US" sz="2800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e>
                    </m:rad>
                  </m:oMath>
                </a14:m>
                <a:r>
                  <a:rPr lang="ru-RU" sz="2200" dirty="0" smtClean="0"/>
                  <a:t>.</a:t>
                </a:r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Вычисление меры передачи по 2-ой формуле предпочтительнее, так как она дает однозначное решение.</a:t>
                </a:r>
                <a:endParaRPr lang="ru-RU" sz="2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568952" cy="5856276"/>
              </a:xfrm>
              <a:blipFill rotWithShape="0">
                <a:blip r:embed="rId2"/>
                <a:stretch>
                  <a:fillRect l="-925" t="-624" b="-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2051720" y="4869160"/>
            <a:ext cx="568863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Симметричный четырехполюсник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ru-RU" sz="2200" dirty="0" smtClean="0"/>
                  <a:t>, тогда 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ru-RU" sz="2200" dirty="0" smtClean="0"/>
                  <a:t>Тогда входное сопротивление симметричного четырехполюсника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200" dirty="0" smtClean="0"/>
                  <a:t>, если он нагружен на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При нагрузке симметричного четырехполюсника характеристическим сопротивлением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200" dirty="0" smtClean="0"/>
                  <a:t>, отношение напряжения к току на входе и выходе четырёхполюсника  будут одинаковы:</a:t>
                </a:r>
                <a:endParaRPr lang="ru-RU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  <a:blipFill rotWithShape="0">
                <a:blip r:embed="rId2"/>
                <a:stretch>
                  <a:fillRect l="-925" r="-8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3275856" y="5373216"/>
            <a:ext cx="2520280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Симметричный четырехполюсник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По </a:t>
                </a:r>
                <a:r>
                  <a:rPr lang="ru-RU" sz="2200" dirty="0"/>
                  <a:t>сколько для симметричного </a:t>
                </a:r>
                <a:r>
                  <a:rPr lang="ru-RU" sz="2200" dirty="0" smtClean="0"/>
                  <a:t>четырехполюсника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2с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ru-RU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1с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ru-RU" sz="2800" i="1">
                        <a:latin typeface="Cambria Math"/>
                      </a:rPr>
                      <m:t>=1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endParaRPr lang="ru-RU" sz="2800" b="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можно </a:t>
                </a:r>
                <a:r>
                  <a:rPr lang="ru-RU" sz="2200" dirty="0"/>
                  <a:t>получить </a:t>
                </a:r>
                <a:r>
                  <a:rPr lang="ru-RU" sz="2200" dirty="0" smtClean="0"/>
                  <a:t>уравнения </a:t>
                </a:r>
                <a:r>
                  <a:rPr lang="ru-RU" sz="2200" dirty="0"/>
                  <a:t>в гиперболической форме</a:t>
                </a:r>
                <a:r>
                  <a:rPr lang="ru-RU" sz="2200" dirty="0" smtClean="0"/>
                  <a:t>: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𝑐h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𝑠h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𝑠h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𝑐h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  <a:r>
                  <a:rPr lang="ru-RU" sz="2200" dirty="0" smtClean="0"/>
                  <a:t>При </a:t>
                </a:r>
                <a:r>
                  <a:rPr lang="ru-RU" sz="2200" dirty="0"/>
                  <a:t>согласованной нагрузке четырехполюсника, четырёхполюсник нагружен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2200" dirty="0"/>
                  <a:t> тогда: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/>
                  <a:t>  </a:t>
                </a: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25524"/>
                <a:ext cx="8568952" cy="5856276"/>
              </a:xfrm>
              <a:blipFill rotWithShape="1">
                <a:blip r:embed="rId2"/>
                <a:stretch>
                  <a:fillRect l="-853" t="-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Симметричный четырехполюсник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25524"/>
                <a:ext cx="9577064" cy="59324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Из первого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и второго выражения системы получили: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ru-RU" sz="2800" i="1">
                          <a:latin typeface="Cambria Math"/>
                        </a:rPr>
                        <m:t>h</m:t>
                      </m:r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𝑠</m:t>
                      </m:r>
                      <m:r>
                        <a:rPr lang="ru-RU" sz="2800" i="1">
                          <a:latin typeface="Cambria Math"/>
                        </a:rPr>
                        <m:t>h</m:t>
                      </m:r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𝑠</m:t>
                      </m:r>
                      <m:r>
                        <a:rPr lang="ru-RU" sz="2800" i="1">
                          <a:latin typeface="Cambria Math"/>
                        </a:rPr>
                        <m:t>h</m:t>
                      </m:r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ru-RU" sz="2800" i="1">
                          <a:latin typeface="Cambria Math"/>
                        </a:rPr>
                        <m:t>h</m:t>
                      </m:r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ru-RU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𝑔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𝑗𝑏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В </a:t>
                </a:r>
                <a:r>
                  <a:rPr lang="ru-RU" sz="2200" dirty="0"/>
                  <a:t>этом случае можно сделать </a:t>
                </a:r>
                <a:r>
                  <a:rPr lang="ru-RU" sz="2200" dirty="0" smtClean="0"/>
                  <a:t>вывод, что амплитудные </a:t>
                </a:r>
                <a:r>
                  <a:rPr lang="ru-RU" sz="2200" dirty="0"/>
                  <a:t>изменения напряжения и тока определяется множителем: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   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25524"/>
                <a:ext cx="9577064" cy="5932476"/>
              </a:xfrm>
              <a:blipFill rotWithShape="1">
                <a:blip r:embed="rId2"/>
                <a:stretch>
                  <a:fillRect l="-827" t="-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кругленный прямоугольник 6"/>
          <p:cNvSpPr/>
          <p:nvPr/>
        </p:nvSpPr>
        <p:spPr>
          <a:xfrm>
            <a:off x="3995936" y="5525032"/>
            <a:ext cx="5040560" cy="1221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Симметричный четырехполюсник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/>
                  <a:t>Фазовый сдвиг между напряжениями и токами определиться углом</a:t>
                </a:r>
                <a:r>
                  <a:rPr lang="ru-RU" sz="2800" dirty="0"/>
                  <a:t>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𝑏</m:t>
                    </m:r>
                  </m:oMath>
                </a14:m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𝑗𝑏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                           </m:t>
                      </m:r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Величины 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ru-RU" sz="28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ru-RU" sz="28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𝑗𝑏</m:t>
                        </m:r>
                      </m:sup>
                    </m:sSup>
                    <m:r>
                      <a:rPr lang="ru-RU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200" dirty="0"/>
                  <a:t>безразмерные.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𝑏</m:t>
                    </m:r>
                    <m:r>
                      <a:rPr lang="ru-RU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200" dirty="0" smtClean="0"/>
                  <a:t>измеряется</a:t>
                </a:r>
                <a:r>
                  <a:rPr lang="ru-RU" sz="2200" dirty="0"/>
                  <a:t> в радианах (рад)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ru-RU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200" dirty="0" smtClean="0"/>
                  <a:t>измеряется</a:t>
                </a:r>
                <a:r>
                  <a:rPr lang="ru-RU" sz="2200" dirty="0"/>
                  <a:t> в белах (Б) или децибелах (дБ)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:r>
                  <a:rPr lang="ru-RU" sz="2200" dirty="0" smtClean="0"/>
                  <a:t>Бел </a:t>
                </a:r>
                <a:r>
                  <a:rPr lang="ru-RU" sz="2200" dirty="0"/>
                  <a:t>– это затухание мощности в 10 раз; т.е. если полная мощность на выходе 10, а на входе 100, то: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1Б=</m:t>
                      </m:r>
                      <m:r>
                        <a:rPr lang="ru-RU" sz="2800" i="1">
                          <a:latin typeface="Cambria Math"/>
                        </a:rPr>
                        <m:t>𝑙𝑔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𝑙𝑔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ru-RU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кругленный прямоугольник 6"/>
          <p:cNvSpPr/>
          <p:nvPr/>
        </p:nvSpPr>
        <p:spPr>
          <a:xfrm>
            <a:off x="5004048" y="1988840"/>
            <a:ext cx="230425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/>
              <a:t>Симметричный четырехполюсник 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2200" dirty="0" smtClean="0"/>
                  <a:t>При </a:t>
                </a:r>
                <a:r>
                  <a:rPr lang="ru-RU" sz="2200" dirty="0"/>
                  <a:t>симметричном , согласованном  </a:t>
                </a:r>
                <a:r>
                  <a:rPr lang="ru-RU" sz="2200" dirty="0" smtClean="0"/>
                  <a:t>четырехполюснике</a:t>
                </a:r>
                <a:r>
                  <a:rPr lang="ru-RU" sz="2200" dirty="0"/>
                  <a:t>:</a:t>
                </a: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,</a:t>
                </a:r>
                <a:r>
                  <a:rPr lang="ru-RU" sz="2200" dirty="0" smtClean="0"/>
                  <a:t>тогда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б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𝑙𝑔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𝑙𝑔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𝑙𝑔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=2</m:t>
                    </m:r>
                    <m:r>
                      <a:rPr lang="en-US" sz="2800" i="1">
                        <a:latin typeface="Cambria Math"/>
                      </a:rPr>
                      <m:t>𝑙𝑔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Децибел </a:t>
                </a:r>
                <a:r>
                  <a:rPr lang="ru-RU" sz="2200" dirty="0"/>
                  <a:t>– единица затухания в 10 раз меньше, т.е.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дб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=20 </m:t>
                      </m:r>
                      <m:r>
                        <a:rPr lang="en-US" sz="2800" i="1">
                          <a:latin typeface="Cambria Math"/>
                        </a:rPr>
                        <m:t>𝑙𝑔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200" dirty="0" smtClean="0"/>
                  <a:t>	Есть </a:t>
                </a:r>
                <a:r>
                  <a:rPr lang="ru-RU" sz="2200" dirty="0"/>
                  <a:t>еще одна единица измерения, которая называется Непер: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нп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Передаточная функция четырехполюсника 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4обра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980728"/>
            <a:ext cx="3773488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/>
              <p:cNvSpPr txBox="1">
                <a:spLocks/>
              </p:cNvSpPr>
              <p:nvPr/>
            </p:nvSpPr>
            <p:spPr>
              <a:xfrm>
                <a:off x="457200" y="389384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Фома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4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9384"/>
                <a:ext cx="8229600" cy="591344"/>
              </a:xfrm>
              <a:prstGeom prst="rect">
                <a:avLst/>
              </a:prstGeom>
              <a:blipFill rotWithShape="1">
                <a:blip r:embed="rId3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rmAutofit fontScale="85000" lnSpcReduction="10000"/>
              </a:bodyPr>
              <a:lstStyle/>
              <a:p>
                <a:pPr indent="0" algn="just">
                  <a:lnSpc>
                    <a:spcPct val="120000"/>
                  </a:lnSpc>
                  <a:buNone/>
                </a:pPr>
                <a:r>
                  <a:rPr lang="ru-RU" b="0" dirty="0" smtClean="0"/>
                  <a:t>			  </a:t>
                </a:r>
                <a:r>
                  <a:rPr lang="en-US" b="0" dirty="0" smtClean="0"/>
                  <a:t>	</a:t>
                </a:r>
                <a:r>
                  <a:rPr lang="ru-RU" sz="2600" b="0" dirty="0" smtClean="0"/>
                  <a:t>   </a:t>
                </a:r>
                <a:r>
                  <a:rPr lang="en-US" sz="2600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3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33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3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33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e-BY" sz="2600" dirty="0" smtClean="0">
                    <a:latin typeface="+mj-lt"/>
                  </a:rPr>
                  <a:t> -</a:t>
                </a:r>
                <a:r>
                  <a:rPr lang="ru-RU" sz="2600" dirty="0" smtClean="0">
                    <a:latin typeface="+mj-lt"/>
                  </a:rPr>
                  <a:t>прямая передача</a:t>
                </a:r>
                <a:r>
                  <a:rPr lang="be-BY" sz="2600" dirty="0" smtClean="0">
                    <a:latin typeface="+mj-lt"/>
                  </a:rPr>
                  <a:t> </a:t>
                </a:r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ru-RU" sz="2600" dirty="0" smtClean="0"/>
                  <a:t>				</a:t>
                </a:r>
                <a:r>
                  <a:rPr lang="en-US" sz="26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3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33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300" i="1">
                        <a:latin typeface="Cambria Math"/>
                      </a:rPr>
                      <m:t>′,</m:t>
                    </m:r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3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33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3300" i="1">
                        <a:latin typeface="Cambria Math"/>
                      </a:rPr>
                      <m:t>′</m:t>
                    </m:r>
                  </m:oMath>
                </a14:m>
                <a:r>
                  <a:rPr lang="be-BY" sz="3300" dirty="0" smtClean="0"/>
                  <a:t>-</a:t>
                </a:r>
                <a:r>
                  <a:rPr lang="ru-RU" sz="2600" dirty="0" smtClean="0"/>
                  <a:t>обратная передача</a:t>
                </a:r>
                <a:endParaRPr lang="en-US" sz="2600" dirty="0" smtClean="0"/>
              </a:p>
              <a:p>
                <a:pPr indent="0" algn="just">
                  <a:lnSpc>
                    <a:spcPct val="120000"/>
                  </a:lnSpc>
                  <a:buNone/>
                </a:pPr>
                <a:endParaRPr lang="ru-RU" dirty="0" smtClean="0"/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be-BY" dirty="0" smtClean="0"/>
                  <a:t>                                        </a:t>
                </a:r>
                <a:r>
                  <a:rPr lang="en-US" dirty="0" smtClean="0"/>
                  <a:t>          </a:t>
                </a:r>
                <a:r>
                  <a:rPr lang="en-US" sz="2800" dirty="0" smtClean="0"/>
                  <a:t>  </a:t>
                </a:r>
                <a:r>
                  <a:rPr lang="be-BY" sz="2800" dirty="0" smtClean="0"/>
                  <a:t> </a:t>
                </a:r>
                <a:r>
                  <a:rPr lang="be-BY" sz="2600" dirty="0" smtClean="0"/>
                  <a:t>Запишем токи 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3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33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3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3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33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3300" i="1">
                        <a:latin typeface="Cambria Math"/>
                      </a:rPr>
                      <m:t>′</m:t>
                    </m:r>
                  </m:oMath>
                </a14:m>
                <a:r>
                  <a:rPr lang="ru-RU" sz="3300" dirty="0" smtClean="0"/>
                  <a:t> </a:t>
                </a:r>
                <a:r>
                  <a:rPr lang="ru-RU" sz="2600" dirty="0" smtClean="0"/>
                  <a:t>через 		 </a:t>
                </a:r>
                <a:r>
                  <a:rPr lang="en-US" sz="2600" dirty="0" smtClean="0"/>
                  <a:t>	              </a:t>
                </a:r>
                <a:r>
                  <a:rPr lang="ru-RU" sz="2600" dirty="0" smtClean="0"/>
                  <a:t>проводимости:</a:t>
                </a:r>
                <a:r>
                  <a:rPr lang="en-US" sz="2600" dirty="0" smtClean="0"/>
                  <a:t>                 </a:t>
                </a:r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en-US" sz="2600" dirty="0" smtClean="0"/>
                  <a:t>         </a:t>
                </a:r>
                <a:endParaRPr lang="ru-RU" sz="2600" dirty="0"/>
              </a:p>
              <a:p>
                <a:pPr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3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3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3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33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3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3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33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ru-RU" sz="33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3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/>
                        </a:rPr>
                        <m:t>    →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3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3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3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3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3300" i="1">
                                  <a:latin typeface="Cambria Math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33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3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33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300" dirty="0" smtClean="0"/>
              </a:p>
              <a:p>
                <a:pPr indent="0" algn="ctr">
                  <a:lnSpc>
                    <a:spcPct val="120000"/>
                  </a:lnSpc>
                  <a:buNone/>
                </a:pPr>
                <a:endParaRPr lang="ru-RU" sz="2600" dirty="0" smtClean="0"/>
              </a:p>
              <a:p>
                <a:pPr indent="0" algn="ctr">
                  <a:lnSpc>
                    <a:spcPct val="120000"/>
                  </a:lnSpc>
                  <a:buNone/>
                </a:pPr>
                <a:r>
                  <a:rPr lang="ru-RU" sz="2600" dirty="0" smtClean="0"/>
                  <a:t>Получена форма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0">
                <a:blip r:embed="rId4"/>
                <a:stretch>
                  <a:fillRect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Передаточная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четырехполюсника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Передаточная </a:t>
                </a:r>
                <a:r>
                  <a:rPr lang="ru-RU" sz="2200" dirty="0"/>
                  <a:t>функцией называется зависимость от частоты отношение комплексных амплитуд или комплексных величин на выходе и входе четырехполюсника при заданном режиме передачи.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200" dirty="0" smtClean="0"/>
                  <a:t>	Передаточные функции, соответствующие отношению одноименных электрических величин –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200" dirty="0">
                    <a:solidFill>
                      <a:srgbClr val="FF0000"/>
                    </a:solidFill>
                  </a:rPr>
                  <a:t>к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оэффициент передачи по напряжению: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>
                    <a:solidFill>
                      <a:srgbClr val="FF0000"/>
                    </a:solidFill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200" dirty="0">
                    <a:solidFill>
                      <a:srgbClr val="FF0000"/>
                    </a:solidFill>
                  </a:rPr>
                  <a:t>к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оэффициент передачи по току: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200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sz="22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 −</m:t>
                    </m:r>
                  </m:oMath>
                </a14:m>
                <a:r>
                  <a:rPr lang="ru-RU" sz="2200" dirty="0" smtClean="0">
                    <a:solidFill>
                      <a:schemeClr val="tx1"/>
                    </a:solidFill>
                  </a:rPr>
                  <a:t>безразмерные, в общем случае комплексные, зависящие от частоты величины.</a:t>
                </a:r>
                <a:endParaRPr lang="ru-R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Передаточная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четырехполюсника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Отношение разноименных электрических величин- 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передаточное сопротивление: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>
                    <a:solidFill>
                      <a:schemeClr val="tx1"/>
                    </a:solidFill>
                  </a:rPr>
                  <a:t>,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rgbClr val="FF0000"/>
                    </a:solidFill>
                  </a:rPr>
                  <a:t>передаточная проводимость:</a:t>
                </a:r>
                <a:r>
                  <a:rPr lang="ru-RU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Коэффициенты передачи по напряжению и току через коэффициенты формы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ru-RU" sz="2200" b="0" i="0" smtClean="0">
                        <a:latin typeface="Cambria Math"/>
                      </a:rPr>
                      <m:t>:</m:t>
                    </m:r>
                  </m:oMath>
                </a14:m>
                <a:endParaRPr lang="ru-RU" sz="22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Передаточная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четырехполюсника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ru-RU" sz="2000" dirty="0" smtClean="0"/>
                  <a:t>Эти коэффициенты часто рассматривают в режиме </a:t>
                </a:r>
                <a:r>
                  <a:rPr lang="ru-RU" sz="2000" dirty="0" err="1" smtClean="0"/>
                  <a:t>х.х</a:t>
                </a:r>
                <a:r>
                  <a:rPr lang="ru-RU" sz="2000" dirty="0" smtClean="0"/>
                  <a:t>. и </a:t>
                </a:r>
                <a:r>
                  <a:rPr lang="ru-RU" sz="2000" dirty="0" err="1" smtClean="0"/>
                  <a:t>к.з</a:t>
                </a:r>
                <a:r>
                  <a:rPr lang="ru-RU" sz="2000" dirty="0" smtClean="0"/>
                  <a:t>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ru-RU" sz="2800" b="0" i="1" smtClean="0">
                            <a:latin typeface="Cambria Math"/>
                          </a:rPr>
                          <m:t>х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          </m:t>
                        </m:r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  <m:r>
                          <a:rPr lang="ru-RU" sz="2800" b="0" i="1" smtClean="0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В случае обратной передачи: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ru-RU" sz="2800" i="1">
                            <a:latin typeface="Cambria Math"/>
                          </a:rPr>
                          <m:t>х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            </m:t>
                        </m:r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ru-RU" sz="2800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Видно что для обратимого четырехполюсника коэффициент передачи по напряжению при </a:t>
                </a:r>
                <a:r>
                  <a:rPr lang="ru-RU" sz="2200" dirty="0" err="1" smtClean="0"/>
                  <a:t>х.х</a:t>
                </a:r>
                <a:r>
                  <a:rPr lang="ru-RU" sz="2200" dirty="0" smtClean="0"/>
                  <a:t>. и прямой передачи энергии равен коэффициенту передачи по току при </a:t>
                </a:r>
                <a:r>
                  <a:rPr lang="ru-RU" sz="2200" dirty="0" err="1" smtClean="0"/>
                  <a:t>к.з</a:t>
                </a:r>
                <a:r>
                  <a:rPr lang="ru-RU" sz="2200" dirty="0" smtClean="0"/>
                  <a:t>. и обратной передачи энергии.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Основные виды соединения четырехполюсников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Основные виды соединения четырехполюсников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640960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В настоящем параграфе будем изучать законы соединения 2-х и более четырехполюсников в единую электрическую цепь.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Существует пять видов соединения четырехполюсников: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 smtClean="0"/>
              <a:t>Каскадное (или цепочное)</a:t>
            </a:r>
            <a:r>
              <a:rPr lang="en-US" sz="22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 smtClean="0"/>
              <a:t>Параллельное (или параллельно-параллельное)</a:t>
            </a:r>
            <a:r>
              <a:rPr lang="en-US" sz="22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 smtClean="0"/>
              <a:t>Последовательное (или последовательно-последовательное)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 smtClean="0"/>
              <a:t>Последовательно-параллельное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 smtClean="0"/>
              <a:t>Параллельно-последовательное</a:t>
            </a:r>
            <a:r>
              <a:rPr lang="en-US" sz="2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Все формулы нахождения сложных четырехполюсников справедливы лишь при выполнения условия регулярности их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14920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Соединения </a:t>
            </a:r>
            <a:r>
              <a:rPr lang="ru-RU" sz="2400" dirty="0">
                <a:latin typeface="+mn-lt"/>
                <a:cs typeface="Times New Roman" pitchFamily="18" charset="0"/>
              </a:rPr>
              <a:t>четырехполюсников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Четырехполюсники соединяются между собой посредством подключения к зажимам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/>
                      </a:rPr>
                      <m:t>1 1</m:t>
                    </m:r>
                    <m:r>
                      <a:rPr lang="en-US" sz="2200" i="1" dirty="0" smtClean="0">
                        <a:latin typeface="Cambria Math"/>
                      </a:rPr>
                      <m:t>’ </m:t>
                    </m:r>
                    <m:r>
                      <a:rPr lang="ru-RU" sz="2200" b="0" i="1" dirty="0" smtClean="0">
                        <a:latin typeface="Cambria Math"/>
                      </a:rPr>
                      <m:t>и </m:t>
                    </m:r>
                    <m:r>
                      <a:rPr lang="en-US" sz="2200" i="1" dirty="0" smtClean="0">
                        <a:latin typeface="Cambria Math"/>
                      </a:rPr>
                      <m:t>2 2’</m:t>
                    </m:r>
                  </m:oMath>
                </a14:m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В зависимости от способа подключения различают три основных  соединения.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1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Параллельное (или параллельно-параллельное</a:t>
            </a:r>
            <a:r>
              <a:rPr lang="ru-RU" sz="2400" dirty="0" smtClean="0"/>
              <a:t>)</a:t>
            </a:r>
            <a:endParaRPr lang="en-US" sz="2400" dirty="0"/>
          </a:p>
        </p:txBody>
      </p:sp>
      <p:pic>
        <p:nvPicPr>
          <p:cNvPr id="1028" name="Picture 4" descr="F:\ПАРАЛЕЛ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5" y="1196752"/>
            <a:ext cx="7757224" cy="47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Параллельное (или параллельно-параллельное</a:t>
            </a:r>
            <a:r>
              <a:rPr lang="ru-RU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Уравнение передачи в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ru-RU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параметрах: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′°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sz="2800" dirty="0" smtClean="0"/>
                  <a:t> 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′′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′′°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 </a:t>
                </a:r>
                <a:r>
                  <a:rPr lang="ru-RU" sz="2200" dirty="0" smtClean="0"/>
                  <a:t>Но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 и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ru-RU" sz="2800" i="1">
                                <a:latin typeface="Cambria Math"/>
                              </a:rPr>
                              <m:t>°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′°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′′°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′′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/>
                            </a:rPr>
                            <m:t>′′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ru-RU" sz="2200" dirty="0" smtClean="0"/>
                  <a:t>Просуммируем эти две системы уравнений:</a:t>
                </a:r>
              </a:p>
              <a:p>
                <a:pPr marL="0" indent="0">
                  <a:buNone/>
                </a:pP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°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Параллельное (или параллельно-параллельное</a:t>
            </a:r>
            <a:r>
              <a:rPr lang="ru-RU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°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:r>
                  <a:rPr lang="ru-RU" sz="2200" dirty="0" smtClean="0"/>
                  <a:t>Таким образом при </a:t>
                </a:r>
                <a:r>
                  <a:rPr lang="ru-RU" sz="2200" dirty="0"/>
                  <a:t>параллельно регулярном соединении четырехполюсника матрица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ru-RU" sz="2200" dirty="0"/>
                  <a:t>- параметров равна сумме матриц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ru-RU" sz="2200" dirty="0"/>
                  <a:t>- параметров соединяемых четырехполюсников:</a:t>
                </a:r>
              </a:p>
              <a:p>
                <a:pPr marL="0" indent="0">
                  <a:buNone/>
                </a:pP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ru-RU" sz="2800" i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2800" i="0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r="-1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Последовательное (или последовательно-последовательное)</a:t>
            </a:r>
            <a:endParaRPr lang="en-US" sz="2400" dirty="0"/>
          </a:p>
        </p:txBody>
      </p:sp>
      <p:pic>
        <p:nvPicPr>
          <p:cNvPr id="2050" name="Picture 2" descr="F:\ПОСЛЕД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5" y="1124744"/>
            <a:ext cx="8003232" cy="53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/>
              <p:cNvSpPr txBox="1">
                <a:spLocks/>
              </p:cNvSpPr>
              <p:nvPr/>
            </p:nvSpPr>
            <p:spPr>
              <a:xfrm>
                <a:off x="457200" y="260648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4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0648"/>
                <a:ext cx="8229600" cy="591344"/>
              </a:xfrm>
              <a:prstGeom prst="rect">
                <a:avLst/>
              </a:prstGeom>
              <a:blipFill rotWithShape="1">
                <a:blip r:embed="rId2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92696"/>
                <a:ext cx="8147248" cy="576064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20000"/>
                  </a:lnSpc>
                  <a:buNone/>
                </a:pPr>
                <a:r>
                  <a:rPr lang="ru-RU" sz="2200" dirty="0" smtClean="0"/>
                  <a:t>	Коэффициенты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представляют собой входные и передаточные проводимости контуров 1 и 2. Они определяются следующим образом:</a:t>
                </a:r>
                <a:endParaRPr lang="en-US" sz="2200" dirty="0" smtClean="0"/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indent="0">
                  <a:lnSpc>
                    <a:spcPct val="120000"/>
                  </a:lnSpc>
                  <a:buNone/>
                </a:pPr>
                <a:endParaRPr lang="en-US" sz="2200" dirty="0" smtClean="0"/>
              </a:p>
              <a:p>
                <a:pPr indent="0">
                  <a:lnSpc>
                    <a:spcPct val="120000"/>
                  </a:lnSpc>
                  <a:buNone/>
                </a:pPr>
                <a:endParaRPr lang="ru-RU" sz="2200" dirty="0"/>
              </a:p>
              <a:p>
                <a:pPr indent="0">
                  <a:lnSpc>
                    <a:spcPct val="120000"/>
                  </a:lnSpc>
                  <a:buNone/>
                </a:pPr>
                <a:endParaRPr lang="ru-RU" sz="2000" dirty="0"/>
              </a:p>
              <a:p>
                <a:pPr indent="0">
                  <a:lnSpc>
                    <a:spcPct val="120000"/>
                  </a:lnSpc>
                  <a:buNone/>
                </a:pPr>
                <a:endParaRPr lang="ru-RU" sz="2000" dirty="0"/>
              </a:p>
              <a:p>
                <a:pPr indent="0">
                  <a:lnSpc>
                    <a:spcPct val="120000"/>
                  </a:lnSpc>
                  <a:buNone/>
                </a:pPr>
                <a:endParaRPr lang="ru-RU" sz="2000" dirty="0"/>
              </a:p>
              <a:p>
                <a:pPr indent="0">
                  <a:lnSpc>
                    <a:spcPct val="120000"/>
                  </a:lnSpc>
                  <a:buNone/>
                </a:pPr>
                <a:endParaRPr lang="ru-RU" sz="2200" dirty="0" smtClean="0"/>
              </a:p>
              <a:p>
                <a:pPr indent="0">
                  <a:lnSpc>
                    <a:spcPct val="120000"/>
                  </a:lnSpc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92696"/>
                <a:ext cx="8147248" cy="5760640"/>
              </a:xfrm>
              <a:blipFill rotWithShape="0">
                <a:blip r:embed="rId3"/>
                <a:stretch>
                  <a:fillRect t="-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 descr="C:\Users\Ivan\Desktop\н2=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4" y="4149080"/>
            <a:ext cx="3417878" cy="23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Ivan\Desktop\г1=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59841"/>
            <a:ext cx="3223741" cy="241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Последовательное (или последовательно-последовательное)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latin typeface="Cambria Math"/>
                                  </a:rPr>
                                  <m:t>°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′′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′′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latin typeface="Cambria Math"/>
                                  </a:rPr>
                                  <m:t>°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sz="2800" dirty="0"/>
                  <a:t> </a:t>
                </a:r>
                <a:endParaRPr lang="ru-RU" sz="2800" dirty="0" smtClean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</a:rPr>
                            <m:t>′′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/>
                            </a:rPr>
                            <m:t>′′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ru-RU" sz="2200" dirty="0" smtClean="0"/>
                  <a:t>Аналогично можно доказать, что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ru-RU" sz="2800" b="0" i="1" smtClean="0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/>
                                    </a:rPr>
                                    <m:t>°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Последовательное (или последовательно-последовательное)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Т.е. матрица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r>
                  <a:rPr lang="ru-RU" sz="2200" dirty="0"/>
                  <a:t>- параметров</a:t>
                </a:r>
                <a:r>
                  <a:rPr lang="ru-RU" sz="2200" dirty="0" smtClean="0"/>
                  <a:t> при последовательном регулярном соединении равна сумме матриц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r>
                  <a:rPr lang="ru-RU" sz="2200" dirty="0"/>
                  <a:t>- параметров </a:t>
                </a:r>
                <a:r>
                  <a:rPr lang="ru-RU" sz="2200" dirty="0" smtClean="0"/>
                  <a:t>четырехполюсников, входящих в соединение: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Каскадное (или цепочное)</a:t>
            </a:r>
            <a:endParaRPr lang="en-US" sz="24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640960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На практике широко распространено каскадное или цепочное соединение четырехполюсников, при котором входные зажимы каждого последующего четырехполюсника присоединяются к выходным выводам предыдущего четырехполюсника</a:t>
            </a:r>
            <a:r>
              <a:rPr lang="en-US" sz="2200" dirty="0" smtClean="0"/>
              <a:t>;</a:t>
            </a:r>
            <a:r>
              <a:rPr lang="ru-RU" sz="2200" dirty="0" smtClean="0"/>
              <a:t> цепи, служащие для передачи энергии состоят обычно из звеньев следующих друг за другом.</a:t>
            </a:r>
          </a:p>
          <a:p>
            <a:pPr marL="0" indent="0">
              <a:buNone/>
            </a:pPr>
            <a:r>
              <a:rPr lang="ru-RU" sz="2200" dirty="0" smtClean="0"/>
              <a:t>	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Каскадное </a:t>
            </a:r>
            <a:r>
              <a:rPr lang="ru-RU" sz="2200" dirty="0"/>
              <a:t>соединение четырехполюсников, выполненное по принципу согласования характеристических сопротивлений, заключается в том, что входное сопротивление на выходах любого четырехполюсника равно характеристическому.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297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Каскадное (или цепочное)</a:t>
            </a:r>
            <a:endParaRPr lang="en-US" sz="24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640960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</p:txBody>
      </p:sp>
      <p:pic>
        <p:nvPicPr>
          <p:cNvPr id="1026" name="Picture 2" descr="F:\1234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1" y="1268760"/>
            <a:ext cx="806289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12345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93" y="3861048"/>
            <a:ext cx="5490813" cy="24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Каскадное (или цепочное)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Из них следует, что каскадно соединённые четырехполюсники с согласованными характеристическими сопротивлениями м</a:t>
                </a:r>
                <a:r>
                  <a:rPr lang="en-US" sz="2200" dirty="0" smtClean="0"/>
                  <a:t>.</a:t>
                </a:r>
                <a:r>
                  <a:rPr lang="ru-RU" sz="2200" dirty="0" smtClean="0"/>
                  <a:t>б. заменены одним четырехполюсником, причем его входное сопротивление равно характеристическому сопротивлению первого четырехполюсника, выходное характеристическому сопротивлению последнего четырехполюсника.</a:t>
                </a: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Мера передачи: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        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e>
                      </m:rad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 r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Каскадное (или цепочное)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Тогда: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i="1" dirty="0"/>
                  <a:t> 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rad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  <a:r>
                  <a:rPr lang="ru-RU" sz="2200" dirty="0" err="1" smtClean="0"/>
                  <a:t>Т.о</a:t>
                </a:r>
                <a:r>
                  <a:rPr lang="ru-RU" sz="2200" dirty="0" smtClean="0"/>
                  <a:t>. результирующий четырехполюсник имеет следующие характеристики: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 и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 и 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Ранее мы рассматривали вопрос максимальной передачи мощности в нагрузку, известно, что </a:t>
                </a:r>
                <a:r>
                  <a:rPr lang="en-US" sz="2200" dirty="0" smtClean="0"/>
                  <a:t>max </a:t>
                </a:r>
                <a:r>
                  <a:rPr lang="ru-RU" sz="2200" dirty="0" smtClean="0"/>
                  <a:t>мощности обеспечивается в том случае, когда сопротивления источника и нагрузки является комплексно сопряженными.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Т.е. это условие не соблюдается, но если сопротивления чисто активные (что часто бывает на практике), то обеспечивается условие </a:t>
                </a:r>
                <a:r>
                  <a:rPr lang="en-US" sz="2200" dirty="0" smtClean="0"/>
                  <a:t>max</a:t>
                </a:r>
                <a:r>
                  <a:rPr lang="ru-RU" sz="2200" dirty="0"/>
                  <a:t> </a:t>
                </a:r>
                <a:r>
                  <a:rPr lang="ru-RU" sz="2200" dirty="0" smtClean="0"/>
                  <a:t>передачи энергии. </a:t>
                </a:r>
              </a:p>
              <a:p>
                <a:pPr marL="0" indent="0"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 r="-1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9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Каскадное (или цепочное)</a:t>
            </a:r>
            <a:endParaRPr lang="en-US" sz="2400" dirty="0"/>
          </a:p>
        </p:txBody>
      </p:sp>
      <p:pic>
        <p:nvPicPr>
          <p:cNvPr id="3075" name="Picture 3" descr="F:\КАСКАДНО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875425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При каскадном соединении четырехполюсников уравнения передачи соединяемых четырехполюсников в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b="0" i="1" smtClean="0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 smtClean="0"/>
                  <a:t>-параметрах имеет вид: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′′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′′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sz="28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3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Выгнутая вниз стрелка 18"/>
          <p:cNvSpPr/>
          <p:nvPr/>
        </p:nvSpPr>
        <p:spPr>
          <a:xfrm flipH="1" flipV="1">
            <a:off x="3779912" y="1916832"/>
            <a:ext cx="1296144" cy="591725"/>
          </a:xfrm>
          <a:prstGeom prst="curvedUp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Каскадное (или цепочное)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	 </a:t>
                </a:r>
                <a:r>
                  <a:rPr lang="ru-RU" sz="2200" dirty="0" smtClean="0"/>
                  <a:t>После подстановки: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ru-RU" sz="2800" i="1">
                                    <a:latin typeface="Cambria Math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У эквивалентного четырехполюсника</a:t>
                </a:r>
                <a:r>
                  <a:rPr lang="en-US" sz="22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Тогда при каскадном соединении </a:t>
                </a:r>
                <a:r>
                  <a:rPr lang="en-US" sz="2200" dirty="0" smtClean="0"/>
                  <a:t>N</a:t>
                </a:r>
                <a:r>
                  <a:rPr lang="ru-RU" sz="2200" dirty="0" smtClean="0"/>
                  <a:t> четырехполюсников: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Таким </a:t>
                </a:r>
                <a:r>
                  <a:rPr lang="ru-RU" sz="2200" dirty="0"/>
                  <a:t>образом, при каскадном соединении четырехполюсников матрица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/>
                  <a:t>- параметров сложного четырехполюсника представляет собой произведение матриц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r>
                  <a:rPr lang="ru-RU" sz="2200" dirty="0"/>
                  <a:t>- параметров  исходных четырехполюсников.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 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Параллельно-последовательное</a:t>
            </a:r>
            <a:endParaRPr lang="en-US" sz="2400" dirty="0"/>
          </a:p>
        </p:txBody>
      </p:sp>
      <p:pic>
        <p:nvPicPr>
          <p:cNvPr id="4098" name="Picture 2" descr="F:\ПАРАЛЕЛЛ- ПОСЛЕ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746723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892480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3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Параллельно-последовательное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/>
                            </a:rPr>
                            <m:t>𝐹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 smtClean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/>
              <p:cNvSpPr txBox="1">
                <a:spLocks/>
              </p:cNvSpPr>
              <p:nvPr/>
            </p:nvSpPr>
            <p:spPr>
              <a:xfrm>
                <a:off x="457200" y="389384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4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9384"/>
                <a:ext cx="8229600" cy="591344"/>
              </a:xfrm>
              <a:prstGeom prst="rect">
                <a:avLst/>
              </a:prstGeom>
              <a:blipFill rotWithShape="1">
                <a:blip r:embed="rId2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320" y="980728"/>
                <a:ext cx="9001000" cy="6696744"/>
              </a:xfrm>
            </p:spPr>
            <p:txBody>
              <a:bodyPr>
                <a:normAutofit fontScale="85000" lnSpcReduction="10000"/>
              </a:bodyPr>
              <a:lstStyle/>
              <a:p>
                <a:pPr indent="0" algn="just">
                  <a:lnSpc>
                    <a:spcPct val="120000"/>
                  </a:lnSpc>
                  <a:buNone/>
                </a:pPr>
                <a:r>
                  <a:rPr lang="ru-RU" b="0" dirty="0" smtClean="0"/>
                  <a:t>			  </a:t>
                </a:r>
                <a:r>
                  <a:rPr lang="en-US" b="0" dirty="0" smtClean="0"/>
                  <a:t>	</a:t>
                </a:r>
                <a:endParaRPr lang="en-US" dirty="0" smtClean="0"/>
              </a:p>
              <a:p>
                <a:pPr indent="0" algn="just">
                  <a:lnSpc>
                    <a:spcPct val="120000"/>
                  </a:lnSpc>
                  <a:buNone/>
                </a:pPr>
                <a:endParaRPr lang="ru-RU" sz="3100" dirty="0" smtClean="0"/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be-BY" sz="2800" dirty="0" smtClean="0"/>
                  <a:t>                                        </a:t>
                </a:r>
                <a:r>
                  <a:rPr lang="en-US" sz="2800" dirty="0" smtClean="0"/>
                  <a:t>          </a:t>
                </a:r>
                <a:r>
                  <a:rPr lang="be-BY" sz="2600" dirty="0" smtClean="0"/>
                  <a:t>Запишем </a:t>
                </a:r>
                <a:r>
                  <a:rPr lang="ru-RU" sz="2600" dirty="0" smtClean="0"/>
                  <a:t>напряжения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300" i="1">
                        <a:latin typeface="Cambria Math"/>
                      </a:rPr>
                      <m:t>,</m:t>
                    </m:r>
                    <m:r>
                      <a:rPr lang="en-US" sz="33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33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3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3300" dirty="0" smtClean="0"/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ru-RU" sz="2600" dirty="0"/>
                  <a:t>	</a:t>
                </a:r>
                <a:r>
                  <a:rPr lang="ru-RU" sz="2600" dirty="0" smtClean="0"/>
                  <a:t>			 </a:t>
                </a:r>
                <a:r>
                  <a:rPr lang="en-US" sz="2600" dirty="0" smtClean="0"/>
                  <a:t>      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через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сопротивления</a:t>
                </a:r>
                <a:r>
                  <a:rPr lang="ru-RU" sz="2800" dirty="0" smtClean="0"/>
                  <a:t>:</a:t>
                </a:r>
                <a:endParaRPr lang="en-US" sz="2800" dirty="0" smtClean="0"/>
              </a:p>
              <a:p>
                <a:pPr indent="0" algn="ctr">
                  <a:lnSpc>
                    <a:spcPct val="120000"/>
                  </a:lnSpc>
                  <a:buNone/>
                </a:pPr>
                <a:endParaRPr lang="en-US" sz="3300" i="1" dirty="0"/>
              </a:p>
              <a:p>
                <a:pPr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44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4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4400" i="1">
                                  <a:latin typeface="Cambria Math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44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4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4400" i="1">
                                  <a:latin typeface="Cambria Math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sz="4400" i="1">
                          <a:latin typeface="Cambria Math"/>
                        </a:rPr>
                        <m:t>    →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4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4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4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4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4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4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4400" i="1">
                                  <a:latin typeface="Cambria Math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4400" dirty="0"/>
              </a:p>
              <a:p>
                <a:pPr indent="0" algn="ctr">
                  <a:lnSpc>
                    <a:spcPct val="120000"/>
                  </a:lnSpc>
                  <a:buNone/>
                </a:pPr>
                <a:endParaRPr lang="ru-RU" sz="3300" dirty="0"/>
              </a:p>
              <a:p>
                <a:pPr indent="0" algn="ctr">
                  <a:lnSpc>
                    <a:spcPct val="120000"/>
                  </a:lnSpc>
                  <a:buNone/>
                </a:pPr>
                <a:r>
                  <a:rPr lang="ru-RU" sz="2600" dirty="0" smtClean="0"/>
                  <a:t>Получена форма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20" y="980728"/>
                <a:ext cx="9001000" cy="669674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Ivan\Desktop\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0728"/>
            <a:ext cx="40290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Последовательно-параллельное</a:t>
            </a:r>
            <a:endParaRPr lang="en-US" sz="24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640960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123" name="Picture 3" descr="F:\ПОСЛЕД-ПАРАЛ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0" y="1484784"/>
            <a:ext cx="756824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Последовательно-параллельное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/>
                            </a:rPr>
                            <m:t>𝐻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200" dirty="0"/>
                  <a:t>Т.е. матрица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sz="2200" dirty="0"/>
                  <a:t>- параметров при </a:t>
                </a:r>
                <a:r>
                  <a:rPr lang="ru-RU" sz="2200" dirty="0" smtClean="0"/>
                  <a:t>последовательно</a:t>
                </a:r>
                <a:r>
                  <a:rPr lang="en-US" sz="2200" dirty="0" smtClean="0"/>
                  <a:t>-</a:t>
                </a:r>
                <a:r>
                  <a:rPr lang="ru-RU" sz="2200" dirty="0" smtClean="0"/>
                  <a:t>параллельном </a:t>
                </a:r>
                <a:r>
                  <a:rPr lang="ru-RU" sz="2200" dirty="0"/>
                  <a:t>регулярном соединении равна сумме матриц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sz="2200" dirty="0"/>
                  <a:t>- параметров четырехполюсников, входящих в соединение</a:t>
                </a:r>
                <a:r>
                  <a:rPr lang="ru-RU" sz="2200" dirty="0" smtClean="0"/>
                  <a:t>:</a:t>
                </a: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640960" cy="5743836"/>
              </a:xfrm>
              <a:blipFill rotWithShape="1"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Последовательно-параллельное</a:t>
            </a:r>
            <a:endParaRPr lang="en-US" sz="24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712968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Все </a:t>
            </a:r>
            <a:r>
              <a:rPr lang="ru-RU" sz="2200" dirty="0"/>
              <a:t>формулы нахождения сложных четырехполюсников справедливы лишь при выполнения условия регулярности их соединения.</a:t>
            </a:r>
            <a:endParaRPr lang="en-US" sz="2000" dirty="0"/>
          </a:p>
          <a:p>
            <a:pPr marL="0" indent="0">
              <a:buNone/>
            </a:pPr>
            <a:r>
              <a:rPr lang="ru-RU" sz="2200" dirty="0" smtClean="0"/>
              <a:t>	Соединение четырехполюсников регулярно в случае, когда токи в первичных и вторичных зажимах четырехполюсников равны по величине и обратны направлению.</a:t>
            </a:r>
          </a:p>
          <a:p>
            <a:pPr marL="0" indent="0">
              <a:buNone/>
            </a:pPr>
            <a:r>
              <a:rPr lang="ru-RU" sz="2200" dirty="0" smtClean="0"/>
              <a:t>Для цепочного(каскадного) соединения включение всегда регулярно, а для остальных видов соединения могу быть не регулярными.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Одним из схемных признаков нерегулярности является, например, </a:t>
            </a:r>
            <a:r>
              <a:rPr lang="ru-RU" sz="2200" dirty="0" err="1" smtClean="0"/>
              <a:t>к.з</a:t>
            </a:r>
            <a:r>
              <a:rPr lang="ru-RU" sz="2200" dirty="0" smtClean="0"/>
              <a:t>. элементов при подключении к нему другого четырехполюсника.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48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itchFamily="18" charset="0"/>
              </a:rPr>
              <a:t>Соединения четырехполюсников</a:t>
            </a:r>
            <a:endParaRPr lang="be-BY" sz="2400" dirty="0">
              <a:cs typeface="Times New Roman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25524"/>
            <a:ext cx="8712968" cy="574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Однако по виду схемы не всегда удобно судить о регулярности соединения. На практике пользуются количественным критерием регулярности их соединения.</a:t>
            </a:r>
          </a:p>
          <a:p>
            <a:pPr marL="0" indent="0">
              <a:buNone/>
            </a:pPr>
            <a:r>
              <a:rPr lang="ru-RU" sz="2200" dirty="0" smtClean="0"/>
              <a:t>	Рассмотрим условие выходных зажимов четырехполюсника </a:t>
            </a:r>
            <a:endParaRPr lang="en-US" sz="2200" dirty="0"/>
          </a:p>
        </p:txBody>
      </p:sp>
      <p:pic>
        <p:nvPicPr>
          <p:cNvPr id="6147" name="Picture 3" descr="F: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6" y="2636912"/>
            <a:ext cx="65321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itchFamily="18" charset="0"/>
              </a:rPr>
              <a:t>Соединения четырехполюсников</a:t>
            </a:r>
            <a:endParaRPr lang="be-BY" sz="240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25524"/>
                <a:ext cx="8712968" cy="5743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:r>
                  <a:rPr lang="ru-RU" sz="2200" dirty="0" smtClean="0"/>
                  <a:t>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ru-RU" sz="2800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2к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а также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ru-RU" sz="2800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2к</m:t>
                        </m:r>
                      </m:sub>
                    </m:sSub>
                    <m:r>
                      <a:rPr lang="ru-RU" sz="280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При этом регулярность будет только в случае, когда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2к</m:t>
                        </m:r>
                      </m:sub>
                    </m:sSub>
                  </m:oMath>
                </a14:m>
                <a:r>
                  <a:rPr lang="ru-RU" sz="2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′′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2к</m:t>
                        </m:r>
                      </m:sub>
                    </m:sSub>
                  </m:oMath>
                </a14:m>
                <a:r>
                  <a:rPr lang="ru-RU" sz="2800" dirty="0" smtClean="0"/>
                  <a:t>   </a:t>
                </a:r>
                <a:r>
                  <a:rPr lang="ru-RU" sz="2200" dirty="0" smtClean="0"/>
                  <a:t>т.е.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ru-RU" sz="2800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25524"/>
                <a:ext cx="8712968" cy="5743836"/>
              </a:xfrm>
              <a:blipFill rotWithShape="1">
                <a:blip r:embed="rId2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 descr="F: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6" y="975058"/>
            <a:ext cx="5605041" cy="39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03920" y="1077924"/>
            <a:ext cx="8712968" cy="574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dirty="0" smtClean="0"/>
              <a:t>	</a:t>
            </a:r>
            <a:endParaRPr lang="en-US" sz="2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92069" y="5974278"/>
            <a:ext cx="1320091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itchFamily="18" charset="0"/>
              </a:rPr>
              <a:t>Соединения четырехполюсников</a:t>
            </a:r>
            <a:endParaRPr lang="be-BY" sz="240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12968" cy="5743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200" dirty="0" smtClean="0"/>
                  <a:t>	Это возможно только в том случае,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22′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(даже при отсутствии перемычки).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/>
              </a:p>
              <a:p>
                <a:pPr marL="0" indent="0">
                  <a:buFont typeface="Arial" pitchFamily="34" charset="0"/>
                  <a:buNone/>
                </a:pPr>
                <a:endParaRPr lang="ru-RU" sz="22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ru-RU" sz="2200" dirty="0" smtClean="0"/>
                  <a:t>	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Таким образом, проверка регулярности параллельного соединения возможна при обеспечении режима </a:t>
                </a:r>
                <a:r>
                  <a:rPr lang="ru-RU" sz="2200" dirty="0" err="1" smtClean="0"/>
                  <a:t>к.з</a:t>
                </a:r>
                <a:r>
                  <a:rPr lang="ru-RU" sz="2200" dirty="0" smtClean="0"/>
                  <a:t>. для двух четырехполюсников и проверки	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12968" cy="5743836"/>
              </a:xfrm>
              <a:prstGeom prst="rect">
                <a:avLst/>
              </a:prstGeom>
              <a:blipFill rotWithShape="1">
                <a:blip r:embed="rId2"/>
                <a:stretch>
                  <a:fillRect l="-839" r="-1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: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66074"/>
            <a:ext cx="4876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itchFamily="18" charset="0"/>
              </a:rPr>
              <a:t>Соединения четырехполюсников</a:t>
            </a:r>
            <a:endParaRPr lang="be-BY" sz="2400" dirty="0">
              <a:cs typeface="Times New Roman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5516" y="1001724"/>
            <a:ext cx="8712968" cy="574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smtClean="0"/>
              <a:t>	Регулярность последовательного соединения выходных зажимов четырехполюсника также проверяют при произвольном включении входных зажимов.</a:t>
            </a:r>
          </a:p>
          <a:p>
            <a:pPr marL="0" indent="0">
              <a:buFont typeface="Arial" pitchFamily="34" charset="0"/>
              <a:buNone/>
            </a:pPr>
            <a:endParaRPr lang="ru-RU" sz="2200" dirty="0"/>
          </a:p>
        </p:txBody>
      </p:sp>
      <p:pic>
        <p:nvPicPr>
          <p:cNvPr id="2050" name="Picture 2" descr="F: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79"/>
            <a:ext cx="6225530" cy="41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itchFamily="18" charset="0"/>
              </a:rPr>
              <a:t>Соединения четырехполюсников</a:t>
            </a:r>
            <a:endParaRPr lang="be-BY" sz="240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12968" cy="5743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200" dirty="0" smtClean="0"/>
                  <a:t>	Равенство входного и выходного токов должно соблюдаться в режиме </a:t>
                </a:r>
                <a:r>
                  <a:rPr lang="ru-RU" sz="2200" dirty="0" err="1" smtClean="0"/>
                  <a:t>х.х</a:t>
                </a:r>
                <a:r>
                  <a:rPr lang="ru-RU" sz="2200" dirty="0" smtClean="0"/>
                  <a:t>.	</a:t>
                </a:r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r>
                  <a:rPr lang="ru-RU" sz="2200" dirty="0" smtClean="0"/>
                  <a:t>	Но 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200" dirty="0" smtClean="0"/>
                  <a:t>,т.е. проверкой регулярности соединения является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𝑈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200" dirty="0" smtClean="0"/>
                  <a:t>.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12968" cy="5743836"/>
              </a:xfrm>
              <a:prstGeom prst="rect">
                <a:avLst/>
              </a:prstGeom>
              <a:blipFill rotWithShape="1">
                <a:blip r:embed="rId2"/>
                <a:stretch>
                  <a:fillRect l="-839" t="-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F: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2578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itchFamily="18" charset="0"/>
              </a:rPr>
              <a:t>Соединения четырехполюсников</a:t>
            </a:r>
            <a:endParaRPr lang="be-BY" sz="2400" dirty="0">
              <a:cs typeface="Times New Roman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5516" y="1001724"/>
            <a:ext cx="8712968" cy="574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ru-RU" sz="2200" dirty="0" smtClean="0"/>
          </a:p>
          <a:p>
            <a:pPr marL="0" indent="0">
              <a:buFont typeface="Arial" pitchFamily="34" charset="0"/>
              <a:buNone/>
            </a:pPr>
            <a:endParaRPr lang="ru-RU" sz="2200" dirty="0"/>
          </a:p>
          <a:p>
            <a:pPr marL="0" indent="0">
              <a:buFont typeface="Arial" pitchFamily="34" charset="0"/>
              <a:buNone/>
            </a:pPr>
            <a:r>
              <a:rPr lang="ru-RU" sz="2200" dirty="0" smtClean="0"/>
              <a:t>	Регулярность соединения четырехполюсника на входе проверяется аналогично, только изменяется направление передачи.</a:t>
            </a:r>
            <a:endParaRPr lang="ru-RU" sz="2200" dirty="0"/>
          </a:p>
        </p:txBody>
      </p:sp>
      <p:pic>
        <p:nvPicPr>
          <p:cNvPr id="1026" name="Picture 2" descr="F: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36" y="1124744"/>
            <a:ext cx="5482927" cy="41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Обратная связь  в четырехполюснике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/>
              <p:cNvSpPr txBox="1">
                <a:spLocks/>
              </p:cNvSpPr>
              <p:nvPr/>
            </p:nvSpPr>
            <p:spPr>
              <a:xfrm>
                <a:off x="457200" y="389384"/>
                <a:ext cx="8651304" cy="5193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Связь коэффициентов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4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9384"/>
                <a:ext cx="8651304" cy="519336"/>
              </a:xfrm>
              <a:prstGeom prst="rect">
                <a:avLst/>
              </a:prstGeom>
              <a:blipFill rotWithShape="0">
                <a:blip r:embed="rId2"/>
                <a:stretch>
                  <a:fillRect l="-1057" t="-2353" b="-2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507288" cy="51845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4500" dirty="0" smtClean="0"/>
                  <a:t>	</a:t>
                </a:r>
                <a:r>
                  <a:rPr lang="ru-RU" sz="2800" dirty="0" smtClean="0"/>
                  <a:t>Запишем полученную </a:t>
                </a:r>
                <a:r>
                  <a:rPr lang="ru-RU" sz="2800" dirty="0"/>
                  <a:t>ранее </a:t>
                </a:r>
                <a:r>
                  <a:rPr lang="ru-RU" sz="2800" dirty="0" smtClean="0"/>
                  <a:t>форму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:</a:t>
                </a:r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0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4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4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0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4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4000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:endParaRPr lang="ru-RU" sz="4000" dirty="0"/>
              </a:p>
              <a:p>
                <a:pPr marL="0" indent="0">
                  <a:buNone/>
                </a:pPr>
                <a:r>
                  <a:rPr lang="ru-RU" sz="3500" dirty="0" smtClean="0"/>
                  <a:t>	</a:t>
                </a:r>
                <a:r>
                  <a:rPr lang="ru-RU" sz="2800" dirty="0" smtClean="0"/>
                  <a:t>Выразим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i="0">
                                <a:latin typeface="Cambria Math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a:rPr lang="ru-RU" sz="36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из 2-го уравнения системы и подставим в 1-ое, получим систему: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4000" i="1">
                                  <a:latin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4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4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0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40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40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40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4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4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40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40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4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4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40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40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4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4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4000" dirty="0"/>
              </a:p>
              <a:p>
                <a:pPr marL="0" indent="0">
                  <a:buNone/>
                </a:pPr>
                <a:endParaRPr lang="ru-RU" sz="50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507288" cy="5184576"/>
              </a:xfrm>
              <a:blipFill rotWithShape="0"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3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+mn-lt"/>
                <a:cs typeface="Times New Roman" pitchFamily="18" charset="0"/>
              </a:rPr>
              <a:t>Обратная связь  в четырехполюснике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5516" y="1001724"/>
            <a:ext cx="8712968" cy="574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dirty="0" smtClean="0"/>
              <a:t>	Последовательно-параллельное соединение двух четырехполюсников представляет собой один из основных видов </a:t>
            </a:r>
            <a:r>
              <a:rPr lang="ru-RU" sz="2200" dirty="0" smtClean="0">
                <a:solidFill>
                  <a:srgbClr val="FF0000"/>
                </a:solidFill>
              </a:rPr>
              <a:t>цепи с обратной связью</a:t>
            </a:r>
            <a:r>
              <a:rPr lang="ru-RU" sz="2200" dirty="0" smtClean="0"/>
              <a:t>, в которой напряжение на выходе воздействует на входное напряжение на входе.</a:t>
            </a:r>
            <a:endParaRPr lang="ru-RU" sz="2200" dirty="0"/>
          </a:p>
        </p:txBody>
      </p:sp>
      <p:pic>
        <p:nvPicPr>
          <p:cNvPr id="2050" name="Picture 2" descr="F: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73" y="2520226"/>
            <a:ext cx="6437195" cy="400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+mn-lt"/>
                <a:cs typeface="Times New Roman" pitchFamily="18" charset="0"/>
              </a:rPr>
              <a:t>Обратная связь  в четырехполюснике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12968" cy="5743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ru-RU" sz="2200" dirty="0" smtClean="0"/>
                  <a:t>	Пусть основной четырехполюсник  имеет передаточную функцию: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𝑗</m:t>
                      </m:r>
                      <m:r>
                        <a:rPr lang="en-US" sz="2800" i="1">
                          <a:latin typeface="Cambria Math"/>
                        </a:rPr>
                        <m:t>𝜔</m:t>
                      </m:r>
                      <m:r>
                        <a:rPr lang="ru-RU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  <m:r>
                                <a:rPr lang="ru-RU" sz="28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Передаточная функция цепи ОС: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𝑗</m:t>
                      </m:r>
                      <m:r>
                        <a:rPr lang="en-US" sz="2800" i="1">
                          <a:latin typeface="Cambria Math"/>
                        </a:rPr>
                        <m:t>𝜔</m:t>
                      </m:r>
                      <m:r>
                        <a:rPr lang="ru-RU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/>
                                </a:rPr>
                                <m:t>′′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ru-RU" sz="2200" dirty="0" smtClean="0"/>
                  <a:t>очевидно,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Передаточная функция всей системы: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  <m:r>
                                <a:rPr lang="ru-RU" sz="28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</a:rPr>
                                <m:t>′′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12968" cy="5743836"/>
              </a:xfrm>
              <a:prstGeom prst="rect">
                <a:avLst/>
              </a:prstGeom>
              <a:blipFill rotWithShape="1">
                <a:blip r:embed="rId2"/>
                <a:stretch>
                  <a:fillRect l="-839" t="-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5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+mn-lt"/>
                <a:cs typeface="Times New Roman" pitchFamily="18" charset="0"/>
              </a:rPr>
              <a:t>Обратная связь  в четырехполюснике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12968" cy="585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200" dirty="0" smtClean="0"/>
                  <a:t>	Разделим числитель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  <m:r>
                          <a:rPr lang="ru-RU" sz="28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𝐻</m:t>
                      </m:r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  <m:r>
                                    <a:rPr lang="ru-RU" sz="28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Если поменять полярность одной пары зажимов четырёхполюсника цепи ОС, то: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𝐻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  <a:r>
                  <a:rPr lang="ru-RU" sz="2200" dirty="0" smtClean="0"/>
                  <a:t>Обратная связь, которая 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увеличивает</a:t>
                </a:r>
                <a:r>
                  <a:rPr lang="ru-RU" sz="2200" dirty="0" smtClean="0"/>
                  <a:t> модуль общей передаточной функции всей системы называется положительной ОС: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  <a:p>
                <a:pPr marL="0" indent="0"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12968" cy="5856276"/>
              </a:xfrm>
              <a:prstGeom prst="rect">
                <a:avLst/>
              </a:prstGeom>
              <a:blipFill rotWithShape="1">
                <a:blip r:embed="rId2"/>
                <a:stretch>
                  <a:fillRect l="-839" r="-1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183925" y="5013176"/>
            <a:ext cx="8744559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+mn-lt"/>
                <a:cs typeface="Times New Roman" pitchFamily="18" charset="0"/>
              </a:rPr>
              <a:t>Обратная связь  в четырехполюснике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12968" cy="585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  <a:r>
                  <a:rPr lang="ru-RU" sz="2200" dirty="0" smtClean="0"/>
                  <a:t>Обратная связь, которая 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уменьшает</a:t>
                </a:r>
                <a:r>
                  <a:rPr lang="ru-RU" sz="2200" dirty="0" smtClean="0"/>
                  <a:t> модуль общей передаточной функции всей системы называется положительной ОС: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endParaRPr lang="ru-RU" sz="2800" dirty="0" smtClean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/>
                      </a:rPr>
                      <m:t>        </m:t>
                    </m:r>
                    <m:r>
                      <a:rPr lang="en-US" sz="2800" i="1">
                        <a:latin typeface="Cambria Math"/>
                      </a:rPr>
                      <m:t>𝐻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ru-RU" sz="2800" i="1">
                            <a:latin typeface="Cambria Math"/>
                          </a:rPr>
                          <m:t>±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 </a:t>
                </a:r>
                <a:r>
                  <a:rPr lang="ru-RU" sz="2000" dirty="0" smtClean="0"/>
                  <a:t>, если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≫1</m:t>
                    </m:r>
                  </m:oMath>
                </a14:m>
                <a:r>
                  <a:rPr lang="ru-RU" sz="2000" dirty="0" smtClean="0"/>
                  <a:t>,    то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𝐻</m:t>
                    </m:r>
                    <m:r>
                      <a:rPr lang="en-US" sz="2800" i="1">
                        <a:latin typeface="Cambria Math"/>
                      </a:rPr>
                      <m:t>≈±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Т.е. очевидно, что передаточная функция системы зависит от передаточной функции устройства ОС.</a:t>
                </a:r>
                <a:endParaRPr lang="ru-RU" sz="2200" dirty="0"/>
              </a:p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Регулируя передаточную функцию ОС можно регулировать передаточную функцию всей системы.(в ОС -затрачивается меньшая мощность)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12968" cy="5856276"/>
              </a:xfrm>
              <a:prstGeom prst="rect">
                <a:avLst/>
              </a:prstGeom>
              <a:blipFill rotWithShape="1">
                <a:blip r:embed="rId2"/>
                <a:stretch>
                  <a:fillRect l="-839" r="-1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215516" y="1001724"/>
            <a:ext cx="8744559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+mn-lt"/>
                <a:cs typeface="Times New Roman" pitchFamily="18" charset="0"/>
              </a:rPr>
              <a:t>Обратная связь  в четырехполюснике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323528" y="1001724"/>
                <a:ext cx="8712968" cy="585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sz="2200" dirty="0" smtClean="0"/>
                  <a:t>Если на входе четырехполюсника действует несинусоидальное (периодическое или непериодическое) воздействие, то переходя от мгновенных значений токов и напряжений к их изображениям по Лапласу будем иметь дело с операторными передаточными функциями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 sz="28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𝑝</m:t>
                          </m:r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 sz="28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𝑝</m:t>
                          </m:r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 algn="ctr">
                  <a:buNone/>
                </a:pPr>
                <a:r>
                  <a:rPr lang="ru-RU" sz="2200" dirty="0" smtClean="0"/>
                  <a:t>или</a:t>
                </a:r>
                <a:endParaRPr lang="ru-R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𝐻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ru-RU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 i="1">
                              <a:latin typeface="Cambria Math"/>
                            </a:rPr>
                            <m:t>…(</m:t>
                          </m:r>
                          <m:r>
                            <a:rPr lang="ru-RU" sz="2800" i="1">
                              <a:latin typeface="Cambria Math"/>
                            </a:rPr>
                            <m:t>𝑝</m:t>
                          </m:r>
                          <m:r>
                            <a:rPr lang="ru-RU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ru-RU" sz="2800" b="0" i="1" smtClean="0">
                                  <a:latin typeface="Cambria Math"/>
                                </a:rPr>
                                <m:t>т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 i="1">
                              <a:latin typeface="Cambria Math"/>
                            </a:rPr>
                            <m:t>…(</m:t>
                          </m:r>
                          <m:r>
                            <a:rPr lang="ru-RU" sz="2800" i="1">
                              <a:latin typeface="Cambria Math"/>
                            </a:rPr>
                            <m:t>𝑝</m:t>
                          </m:r>
                          <m:r>
                            <a:rPr lang="ru-RU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	Где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 smtClean="0"/>
                  <a:t> -</a:t>
                </a:r>
                <a:r>
                  <a:rPr lang="ru-RU" sz="2200" dirty="0" smtClean="0"/>
                  <a:t>нули передаточной функции,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800" dirty="0" smtClean="0"/>
                  <a:t>-</a:t>
                </a:r>
                <a:r>
                  <a:rPr lang="ru-RU" sz="2200" dirty="0" smtClean="0"/>
                  <a:t>полюса</a:t>
                </a:r>
                <a:r>
                  <a:rPr lang="ru-RU" sz="2800" dirty="0" smtClean="0"/>
                  <a:t> </a:t>
                </a:r>
                <a:r>
                  <a:rPr lang="ru-RU" sz="2200" dirty="0" smtClean="0"/>
                  <a:t>передаточной функции,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𝐻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01724"/>
                <a:ext cx="8712968" cy="5856276"/>
              </a:xfrm>
              <a:prstGeom prst="rect">
                <a:avLst/>
              </a:prstGeom>
              <a:blipFill rotWithShape="1">
                <a:blip r:embed="rId2"/>
                <a:stretch>
                  <a:fillRect l="-840" t="-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9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Частотные характеристики четырехполюсника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323528" y="1001724"/>
                <a:ext cx="8712968" cy="585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:r>
                  <a:rPr lang="ru-RU" dirty="0" smtClean="0"/>
                  <a:t>Для получения частотной характеристики четырехполюсника необходимо в передаточной функции произвести замену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𝑝</m:t>
                    </m:r>
                    <m:r>
                      <a:rPr lang="en-US" sz="3000" i="1">
                        <a:latin typeface="Cambria Math"/>
                      </a:rPr>
                      <m:t>→</m:t>
                    </m:r>
                    <m:r>
                      <a:rPr lang="ru-RU" sz="3000" i="1">
                        <a:latin typeface="Cambria Math"/>
                      </a:rPr>
                      <m:t>𝑗</m:t>
                    </m:r>
                    <m:r>
                      <a:rPr lang="ru-RU" sz="3000" i="1">
                        <a:latin typeface="Cambria Math"/>
                      </a:rPr>
                      <m:t>𝜔</m:t>
                    </m:r>
                    <m:r>
                      <a:rPr lang="en-US" sz="30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dirty="0" smtClean="0"/>
                  <a:t>Тогда</a:t>
                </a: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r>
                      <a:rPr lang="ru-RU" sz="30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000" i="1">
                            <a:latin typeface="Cambria Math"/>
                          </a:rPr>
                          <m:t>𝑗</m:t>
                        </m:r>
                        <m:r>
                          <a:rPr lang="ru-RU" sz="3000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ru-RU" sz="3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000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ru-RU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30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ru-RU" sz="3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000" i="1">
                            <a:latin typeface="Cambria Math"/>
                          </a:rPr>
                          <m:t>𝑗</m:t>
                        </m:r>
                        <m:r>
                          <a:rPr lang="en-US" sz="3000" i="1">
                            <a:latin typeface="Cambria Math"/>
                          </a:rPr>
                          <m:t>𝜑</m:t>
                        </m:r>
                        <m:r>
                          <a:rPr lang="en-US" sz="3000" i="1"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𝜔</m:t>
                        </m:r>
                        <m:r>
                          <a:rPr lang="en-US" sz="30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 smtClean="0"/>
                  <a:t>, где: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АЧХ</a:t>
                </a:r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ru-RU" sz="2800" dirty="0" smtClean="0"/>
                  <a:t>-</a:t>
                </a:r>
                <a:r>
                  <a:rPr lang="ru-RU" dirty="0" smtClean="0"/>
                  <a:t>ФЧХ.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ru-RU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3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ru-RU" sz="30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30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ru-RU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3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3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𝜔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−…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−…</m:t>
                          </m:r>
                        </m:den>
                      </m:f>
                      <m:r>
                        <a:rPr lang="ru-RU" sz="2800" i="1">
                          <a:latin typeface="Cambria Math"/>
                        </a:rPr>
                        <m:t>−</m:t>
                      </m:r>
                      <m:r>
                        <a:rPr lang="ru-RU" sz="2800" i="1">
                          <a:latin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𝜔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−…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−…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200" dirty="0" smtClean="0"/>
              </a:p>
              <a:p>
                <a:pPr marL="0" indent="0"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01724"/>
                <a:ext cx="8712968" cy="5856276"/>
              </a:xfrm>
              <a:prstGeom prst="rect">
                <a:avLst/>
              </a:prstGeom>
              <a:blipFill rotWithShape="1">
                <a:blip r:embed="rId2"/>
                <a:stretch>
                  <a:fillRect l="-840" t="-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9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Эквивалентные схемы четырехполюсников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Эквивалентные схемы четырехполюсников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5516" y="1001724"/>
            <a:ext cx="8712968" cy="585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ru-RU" sz="2200" dirty="0" smtClean="0"/>
              <a:t>Четырехполюсники эквиваленты, если при замене одного четырехполюсника другим  режим источника питания и приема не изменяться.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Для пассивных четырехполюсников (3 независимых коэффициента) чаще выбирают Т или П- образную схему замещения, сопротивления элементов которой зависит от значений коэффициентов заданной матрицы.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Симметричные перекрытые Т-образные четырехполюсники применяются в качестве амплитудных корректоров, т.е. четырехполюсники которые включается в цепь передачи сигналов для требуемого изменения ее АЧХ.</a:t>
            </a:r>
          </a:p>
        </p:txBody>
      </p:sp>
    </p:spTree>
    <p:extLst>
      <p:ext uri="{BB962C8B-B14F-4D97-AF65-F5344CB8AC3E}">
        <p14:creationId xmlns:p14="http://schemas.microsoft.com/office/powerpoint/2010/main" val="40374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Эквивалентные схемы четырехполюсников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12968" cy="585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  <a:r>
                  <a:rPr lang="ru-RU" sz="2200" dirty="0" smtClean="0"/>
                  <a:t>Существую различные схемы замещения четырехполюсника, т.е. проходит замена четырехполюсника, выраженного через параметры  форм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…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:r>
                  <a:rPr lang="ru-RU" sz="2200" dirty="0" smtClean="0"/>
                  <a:t>На практике чаще всего пользуется П-образной и Т-образной схемой замещения четырехполюсника: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Например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Необходимо определить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значения 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baseline="-25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 smtClean="0"/>
                  <a:t>, </a:t>
                </a:r>
                <a:r>
                  <a:rPr lang="ru-RU" sz="2200" dirty="0" smtClean="0"/>
                  <a:t>если </a:t>
                </a:r>
              </a:p>
              <a:p>
                <a:pPr marL="0" indent="0">
                  <a:buNone/>
                </a:pPr>
                <a:r>
                  <a:rPr lang="ru-RU" sz="2200" dirty="0"/>
                  <a:t>и</a:t>
                </a:r>
                <a:r>
                  <a:rPr lang="ru-RU" sz="2200" dirty="0" smtClean="0"/>
                  <a:t>звестны параметры.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12968" cy="5856276"/>
              </a:xfrm>
              <a:prstGeom prst="rect">
                <a:avLst/>
              </a:prstGeom>
              <a:blipFill rotWithShape="1">
                <a:blip r:embed="rId2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50" y="3429000"/>
            <a:ext cx="3945054" cy="25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Эквивалентные схемы четырехполюсников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471284" cy="585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sz="2800" i="1" dirty="0" smtClean="0"/>
                  <a:t>	</a:t>
                </a:r>
                <a:r>
                  <a:rPr lang="ru-RU" sz="2200" dirty="0" smtClean="0"/>
                  <a:t>Отсюда: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/>
                  <a:t>	</a:t>
                </a:r>
                <a:r>
                  <a:rPr lang="ru-RU" sz="2200" dirty="0" smtClean="0"/>
                  <a:t>Тогда (для обратимого четырехполюсника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sz="2200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ru-RU" sz="2200" dirty="0" smtClean="0"/>
                  <a:t> </a:t>
                </a:r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 algn="ctr">
                  <a:buNone/>
                </a:pP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/>
                  <a:t>          </a:t>
                </a:r>
                <a:r>
                  <a:rPr lang="ru-RU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471284" cy="58562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1979712" y="5013176"/>
            <a:ext cx="5040560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/>
              <p:cNvSpPr txBox="1">
                <a:spLocks/>
              </p:cNvSpPr>
              <p:nvPr/>
            </p:nvSpPr>
            <p:spPr>
              <a:xfrm>
                <a:off x="457200" y="389384"/>
                <a:ext cx="8651304" cy="5193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Связь коэффициентов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4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9384"/>
                <a:ext cx="8651304" cy="519336"/>
              </a:xfrm>
              <a:prstGeom prst="rect">
                <a:avLst/>
              </a:prstGeom>
              <a:blipFill rotWithShape="0">
                <a:blip r:embed="rId2"/>
                <a:stretch>
                  <a:fillRect l="-1057" t="-2353" b="-2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8532" y="764704"/>
                <a:ext cx="8507288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4500" dirty="0" smtClean="0"/>
                  <a:t>	</a:t>
                </a:r>
                <a:r>
                  <a:rPr lang="ru-RU" sz="2200" dirty="0"/>
                  <a:t>Раскроем скобки и преобразуем 2-ое выражение системы: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 smtClean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sz="2200" dirty="0"/>
                  <a:t>Обозначим: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; </m:t>
                          </m:r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sz="280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sz="28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;</m:t>
                          </m:r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50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32" y="764704"/>
                <a:ext cx="8507288" cy="5688632"/>
              </a:xfrm>
              <a:blipFill rotWithShape="0">
                <a:blip r:embed="rId3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" y="706052"/>
            <a:ext cx="4912191" cy="27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Эквивалентные схемы четырехполюсников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48972" cy="559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ru-RU" sz="2800" i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ru-RU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ru-RU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  <m:r>
                            <a:rPr lang="en-US" sz="2800" i="1">
                              <a:latin typeface="Cambria Math"/>
                            </a:rPr>
                            <m:t>′′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′</m:t>
                      </m:r>
                      <m:r>
                        <a:rPr lang="ru-RU" sz="28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 algn="ctr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48972" cy="5595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0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Эквивалентные схемы четырехполюсников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48972" cy="559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28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=−</m:t>
                        </m:r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=−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48972" cy="5595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>
          <a:xfrm>
            <a:off x="1835696" y="1484784"/>
            <a:ext cx="5400600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ЧЕТЫРЕХПОЛЮСНИКИ.</a:t>
            </a:r>
            <a:endParaRPr lang="be-BY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Канонические схемы</a:t>
            </a:r>
            <a:endParaRPr lang="be-BY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Канонические схемы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5516" y="1001724"/>
                <a:ext cx="8748972" cy="559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800" dirty="0" smtClean="0"/>
                  <a:t>	</a:t>
                </a:r>
                <a:r>
                  <a:rPr lang="ru-RU" sz="2200" dirty="0" smtClean="0"/>
                  <a:t>Различные </a:t>
                </a:r>
                <a:r>
                  <a:rPr lang="ru-RU" sz="2200" dirty="0"/>
                  <a:t>электрические цепи с неодинаковыми количеством элементов могут обладать одинаковым свойствам.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Для </a:t>
                </a:r>
                <a:r>
                  <a:rPr lang="ru-RU" sz="2200" dirty="0"/>
                  <a:t>разных классов цепей можно установить правила составления схем с минимальным количеством элементов при заданных свойствах. Такие </a:t>
                </a:r>
                <a:r>
                  <a:rPr lang="ru-RU" sz="2200" dirty="0">
                    <a:solidFill>
                      <a:srgbClr val="FF0000"/>
                    </a:solidFill>
                  </a:rPr>
                  <a:t>схемы с минимальным количеством элементов называются каноническими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:r>
                  <a:rPr lang="ru-RU" sz="2200" dirty="0" smtClean="0"/>
                  <a:t>Канонические </a:t>
                </a:r>
                <a:r>
                  <a:rPr lang="ru-RU" sz="2200" dirty="0"/>
                  <a:t>формы обратимых </a:t>
                </a:r>
                <a:r>
                  <a:rPr lang="ru-RU" sz="2200" dirty="0" smtClean="0"/>
                  <a:t>четырехполюсников могут </a:t>
                </a:r>
                <a:r>
                  <a:rPr lang="ru-RU" sz="2200" dirty="0"/>
                  <a:t>быть составлены из трех произвольных двухполюсников с некоторыми сопротивлениями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baseline="-25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/>
                  <a:t>. </a:t>
                </a:r>
                <a:r>
                  <a:rPr lang="ru-RU" sz="2200" dirty="0"/>
                  <a:t>Это вытекает из того, что обратимые четырехполюсники имеют только 3 независимых параметра.</a:t>
                </a:r>
              </a:p>
              <a:p>
                <a:pPr marL="0" indent="0">
                  <a:buNone/>
                </a:pPr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01724"/>
                <a:ext cx="8748972" cy="5595628"/>
              </a:xfrm>
              <a:prstGeom prst="rect">
                <a:avLst/>
              </a:prstGeom>
              <a:blipFill rotWithShape="1">
                <a:blip r:embed="rId2"/>
                <a:stretch>
                  <a:fillRect l="-836" r="-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F:\т-обра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556190"/>
            <a:ext cx="3456339" cy="304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Канонические схемы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5516" y="1001724"/>
            <a:ext cx="8748972" cy="559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ru-RU" sz="2200" dirty="0"/>
              <a:t>Следовательно существует только три независимых сопротивления двухполюсника, из которых можно составить произвольный обратимый четырехполюсник с заданными </a:t>
            </a:r>
            <a:r>
              <a:rPr lang="ru-RU" sz="2200" dirty="0" smtClean="0"/>
              <a:t>свойствами.</a:t>
            </a:r>
          </a:p>
          <a:p>
            <a:pPr marL="0" indent="0">
              <a:buNone/>
            </a:pPr>
            <a:endParaRPr lang="ru-RU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200" dirty="0" smtClean="0"/>
              <a:t>	Для </a:t>
            </a:r>
            <a:r>
              <a:rPr lang="ru-RU" sz="2200" dirty="0"/>
              <a:t>получения канонических форм обратимых четырехполюсников указанные двухполюсники можно соединить </a:t>
            </a:r>
            <a:r>
              <a:rPr lang="ru-RU" sz="2200" dirty="0">
                <a:solidFill>
                  <a:srgbClr val="FF0000"/>
                </a:solidFill>
              </a:rPr>
              <a:t>двумя способами звездой и треугольником.</a:t>
            </a:r>
          </a:p>
          <a:p>
            <a:pPr marL="0" indent="0">
              <a:buNone/>
            </a:pPr>
            <a:endParaRPr lang="ru-RU" sz="2200" dirty="0">
              <a:solidFill>
                <a:srgbClr val="FF0000"/>
              </a:solidFill>
            </a:endParaRPr>
          </a:p>
        </p:txBody>
      </p:sp>
      <p:pic>
        <p:nvPicPr>
          <p:cNvPr id="7" name="Picture 2" descr="F:\п-обра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4656"/>
            <a:ext cx="3632249" cy="25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038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  <a:cs typeface="Times New Roman" pitchFamily="18" charset="0"/>
              </a:rPr>
              <a:t>Канонические схемы</a:t>
            </a:r>
            <a:endParaRPr lang="be-BY" sz="2400" dirty="0">
              <a:latin typeface="+mn-lt"/>
              <a:cs typeface="Times New Roman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5516" y="1001724"/>
            <a:ext cx="8748972" cy="559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ru-RU" sz="2200" dirty="0" smtClean="0"/>
              <a:t>Приведенные </a:t>
            </a:r>
            <a:r>
              <a:rPr lang="ru-RU" sz="2200" dirty="0"/>
              <a:t>канонические формы называются неуравновешенными. </a:t>
            </a:r>
          </a:p>
          <a:p>
            <a:pPr marL="0" indent="0">
              <a:buNone/>
            </a:pPr>
            <a:r>
              <a:rPr lang="ru-RU" sz="2200" dirty="0" smtClean="0"/>
              <a:t>	Уравновешенные </a:t>
            </a:r>
            <a:r>
              <a:rPr lang="ru-RU" sz="2200" dirty="0"/>
              <a:t>симметричные четырехполюсники могут быть отображены Х-образной мостовой канонической схемой.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	Возможны </a:t>
            </a:r>
            <a:r>
              <a:rPr lang="ru-RU" sz="2200" dirty="0"/>
              <a:t>и другие разновидности мостовых целей, под которыми понимают цели, обеспечивающие прохождение сигнала с их входа на выход несколькими параллельными     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F:\qw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6063"/>
            <a:ext cx="3168352" cy="26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8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363272" cy="5280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	Совместным решением полученных выражений относительно первичных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e-BY" sz="2200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e-BY" sz="2200" dirty="0" smtClean="0"/>
                  <a:t>, а также заменив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ru-RU" sz="28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 smtClean="0"/>
                  <a:t>получили уравнения четырехполюсника </a:t>
                </a:r>
              </a:p>
              <a:p>
                <a:pPr marL="0" indent="0">
                  <a:buNone/>
                </a:pPr>
                <a:r>
                  <a:rPr lang="ru-RU" sz="2200" dirty="0" smtClean="0"/>
                  <a:t>в форме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ru-RU" sz="22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    →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 algn="ctr">
                  <a:buNone/>
                </a:pPr>
                <a:r>
                  <a:rPr lang="ru-RU" sz="2200" dirty="0"/>
                  <a:t>Получена форма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marL="0" indent="0">
                  <a:buNone/>
                </a:pPr>
                <a:endParaRPr lang="be-BY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363272" cy="5280248"/>
              </a:xfrm>
              <a:blipFill rotWithShape="0">
                <a:blip r:embed="rId2"/>
                <a:stretch>
                  <a:fillRect l="-948" t="-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533400"/>
                <a:ext cx="8229600" cy="591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 spc="-1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2400" dirty="0" smtClean="0"/>
                  <a:t>Уравнение четырехполюсника. Форма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be-BY" sz="2400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229600" cy="591344"/>
              </a:xfrm>
              <a:prstGeom prst="rect">
                <a:avLst/>
              </a:prstGeom>
              <a:blipFill rotWithShape="1">
                <a:blip r:embed="rId3"/>
                <a:stretch>
                  <a:fillRect l="-1111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5695</TotalTime>
  <Words>1699</Words>
  <Application>Microsoft Office PowerPoint</Application>
  <PresentationFormat>Экран (4:3)</PresentationFormat>
  <Paragraphs>603</Paragraphs>
  <Slides>85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86" baseType="lpstr">
      <vt:lpstr>Ясность</vt:lpstr>
      <vt:lpstr>ЧЕТЫРЕХПОЛЮСНИКИ</vt:lpstr>
      <vt:lpstr>Основные понятия и определения</vt:lpstr>
      <vt:lpstr>Основные понятия и определения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ЧЕТЫРЕХПОЛЮСНИКИ.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</dc:title>
  <dc:creator>Санек</dc:creator>
  <cp:lastModifiedBy>Ivan Kardash</cp:lastModifiedBy>
  <cp:revision>228</cp:revision>
  <dcterms:created xsi:type="dcterms:W3CDTF">2015-04-04T18:54:24Z</dcterms:created>
  <dcterms:modified xsi:type="dcterms:W3CDTF">2016-09-05T21:20:14Z</dcterms:modified>
</cp:coreProperties>
</file>