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04/30/2023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6604368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Искусственный интеллект в судопроизводстве</a:t>
            </a:r>
            <a:endParaRPr lang="en-UA" sz="4800" b="1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A" dirty="0"/>
          </a:p>
        </p:txBody>
      </p:sp>
      <p:sp>
        <p:nvSpPr>
          <p:cNvPr id="78" name="TextBox 110">
            <a:extLst>
              <a:ext uri="{FF2B5EF4-FFF2-40B4-BE49-F238E27FC236}">
                <a16:creationId xmlns:a16="http://schemas.microsoft.com/office/drawing/2014/main" id="{A8A11F64-DF85-904E-AC63-52FFCA3E81CC}"/>
              </a:ext>
            </a:extLst>
          </p:cNvPr>
          <p:cNvSpPr txBox="1"/>
          <p:nvPr/>
        </p:nvSpPr>
        <p:spPr>
          <a:xfrm>
            <a:off x="1159992" y="1382811"/>
            <a:ext cx="6917208" cy="2262158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В целом, применение искусственного интеллекта в судебном процессе является перспективным и важным направлением развития современной юридической практики. Однако, необходимо принимать во внимание недостатки и риски, связанные с работой системы искусственного интеллекта в судебной сфере. Тем не менее, благодаря постоянному развитию технологий, их безопасности и адаптации к ряду задач в судебном процессе, ожидается, что применение искусственного интеллекта возрастет в будущем.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E41566-869E-4087-B265-53118A7C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1" y="3497357"/>
            <a:ext cx="5048067" cy="3155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73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A" dirty="0"/>
          </a:p>
        </p:txBody>
      </p:sp>
      <p:grpSp>
        <p:nvGrpSpPr>
          <p:cNvPr id="77" name="组合 57">
            <a:extLst>
              <a:ext uri="{FF2B5EF4-FFF2-40B4-BE49-F238E27FC236}">
                <a16:creationId xmlns:a16="http://schemas.microsoft.com/office/drawing/2014/main" id="{B5F4B809-DEC2-7C4A-BFD4-28E64DC16D4E}"/>
              </a:ext>
            </a:extLst>
          </p:cNvPr>
          <p:cNvGrpSpPr/>
          <p:nvPr/>
        </p:nvGrpSpPr>
        <p:grpSpPr>
          <a:xfrm>
            <a:off x="838200" y="1224142"/>
            <a:ext cx="2645084" cy="1344266"/>
            <a:chOff x="6403403" y="1682338"/>
            <a:chExt cx="2116149" cy="1075600"/>
          </a:xfrm>
        </p:grpSpPr>
        <p:sp>
          <p:nvSpPr>
            <p:cNvPr id="78" name="TextBox 110">
              <a:extLst>
                <a:ext uri="{FF2B5EF4-FFF2-40B4-BE49-F238E27FC236}">
                  <a16:creationId xmlns:a16="http://schemas.microsoft.com/office/drawing/2014/main" id="{A8A11F64-DF85-904E-AC63-52FFCA3E81CC}"/>
                </a:ext>
              </a:extLst>
            </p:cNvPr>
            <p:cNvSpPr txBox="1"/>
            <p:nvPr/>
          </p:nvSpPr>
          <p:spPr>
            <a:xfrm>
              <a:off x="6447907" y="2051160"/>
              <a:ext cx="2071645" cy="70677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Объяснение темы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Актуальность темы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Цель работы</a:t>
              </a:r>
            </a:p>
          </p:txBody>
        </p:sp>
        <p:sp>
          <p:nvSpPr>
            <p:cNvPr id="79" name="矩形 59">
              <a:extLst>
                <a:ext uri="{FF2B5EF4-FFF2-40B4-BE49-F238E27FC236}">
                  <a16:creationId xmlns:a16="http://schemas.microsoft.com/office/drawing/2014/main" id="{DC8E70B1-FBEC-6247-ACDF-ACBFF6F9F3D0}"/>
                </a:ext>
              </a:extLst>
            </p:cNvPr>
            <p:cNvSpPr/>
            <p:nvPr/>
          </p:nvSpPr>
          <p:spPr>
            <a:xfrm>
              <a:off x="6403403" y="1682338"/>
              <a:ext cx="1604334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Введение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87">
              <a:extLst>
                <a:ext uri="{FF2B5EF4-FFF2-40B4-BE49-F238E27FC236}">
                  <a16:creationId xmlns:a16="http://schemas.microsoft.com/office/drawing/2014/main" id="{E2BE165C-3B2B-9F44-A263-B49F54E23018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7">
            <a:extLst>
              <a:ext uri="{FF2B5EF4-FFF2-40B4-BE49-F238E27FC236}">
                <a16:creationId xmlns:a16="http://schemas.microsoft.com/office/drawing/2014/main" id="{2F0FF279-672F-44AE-9C8B-BCD216C0548C}"/>
              </a:ext>
            </a:extLst>
          </p:cNvPr>
          <p:cNvGrpSpPr/>
          <p:nvPr/>
        </p:nvGrpSpPr>
        <p:grpSpPr>
          <a:xfrm>
            <a:off x="4289891" y="1434529"/>
            <a:ext cx="6846476" cy="3215547"/>
            <a:chOff x="6403403" y="1682338"/>
            <a:chExt cx="2116149" cy="2572885"/>
          </a:xfrm>
        </p:grpSpPr>
        <p:sp>
          <p:nvSpPr>
            <p:cNvPr id="58" name="TextBox 110">
              <a:extLst>
                <a:ext uri="{FF2B5EF4-FFF2-40B4-BE49-F238E27FC236}">
                  <a16:creationId xmlns:a16="http://schemas.microsoft.com/office/drawing/2014/main" id="{8D21CB5B-D6EB-4DFC-8C01-016C17801B47}"/>
                </a:ext>
              </a:extLst>
            </p:cNvPr>
            <p:cNvSpPr txBox="1"/>
            <p:nvPr/>
          </p:nvSpPr>
          <p:spPr>
            <a:xfrm>
              <a:off x="6447907" y="2051160"/>
              <a:ext cx="2071645" cy="2204063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Определение искусственного интеллекта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Искусственный интеллект в судопроизводстве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Плюсы и минусы применения искусственного интеллекта в судебной системе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Примеры успешного применения искусственного интеллекта в судопроизводстве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Применение искусственного интеллекта в судебной экспертизе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Рассмотрение этических аспектов применения искусственного интеллекта в судопроизводстве</a:t>
              </a:r>
            </a:p>
          </p:txBody>
        </p:sp>
        <p:sp>
          <p:nvSpPr>
            <p:cNvPr id="59" name="矩形 59">
              <a:extLst>
                <a:ext uri="{FF2B5EF4-FFF2-40B4-BE49-F238E27FC236}">
                  <a16:creationId xmlns:a16="http://schemas.microsoft.com/office/drawing/2014/main" id="{5971FE82-2917-45B4-95D9-3DA30DA0DF9C}"/>
                </a:ext>
              </a:extLst>
            </p:cNvPr>
            <p:cNvSpPr/>
            <p:nvPr/>
          </p:nvSpPr>
          <p:spPr>
            <a:xfrm>
              <a:off x="6403403" y="1682338"/>
              <a:ext cx="1604334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Основная часть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87">
              <a:extLst>
                <a:ext uri="{FF2B5EF4-FFF2-40B4-BE49-F238E27FC236}">
                  <a16:creationId xmlns:a16="http://schemas.microsoft.com/office/drawing/2014/main" id="{CFA6FE7C-9BF8-4121-8521-4541BF5F24BC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73853D1-9E02-4916-A1CC-789F0160BC93}"/>
              </a:ext>
            </a:extLst>
          </p:cNvPr>
          <p:cNvGrpSpPr/>
          <p:nvPr/>
        </p:nvGrpSpPr>
        <p:grpSpPr>
          <a:xfrm>
            <a:off x="1055633" y="4491287"/>
            <a:ext cx="5093056" cy="2821594"/>
            <a:chOff x="6403403" y="1682338"/>
            <a:chExt cx="2116149" cy="2257667"/>
          </a:xfrm>
        </p:grpSpPr>
        <p:sp>
          <p:nvSpPr>
            <p:cNvPr id="62" name="TextBox 110">
              <a:extLst>
                <a:ext uri="{FF2B5EF4-FFF2-40B4-BE49-F238E27FC236}">
                  <a16:creationId xmlns:a16="http://schemas.microsoft.com/office/drawing/2014/main" id="{E980C03B-9492-43E1-AB08-9F62CE7881DC}"/>
                </a:ext>
              </a:extLst>
            </p:cNvPr>
            <p:cNvSpPr txBox="1"/>
            <p:nvPr/>
          </p:nvSpPr>
          <p:spPr>
            <a:xfrm>
              <a:off x="6447907" y="2051160"/>
              <a:ext cx="2071645" cy="188884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Выводы по результатам исследования</a:t>
              </a: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Перспективы развития применения искусственного интеллекта в судебной системе</a:t>
              </a:r>
              <a:endParaRPr lang="ru-RU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r>
                <a:rPr lang="ru-RU" altLang="zh-CN" sz="1600" dirty="0">
                  <a:solidFill>
                    <a:schemeClr val="bg1">
                      <a:lumMod val="50000"/>
                    </a:schemeClr>
                  </a:solidFill>
                </a:rPr>
                <a:t>• Итоговая оценка достоинств и недостатков внедрения искусственного интеллекта в судебный процесс</a:t>
              </a:r>
            </a:p>
          </p:txBody>
        </p:sp>
        <p:sp>
          <p:nvSpPr>
            <p:cNvPr id="112" name="矩形 59">
              <a:extLst>
                <a:ext uri="{FF2B5EF4-FFF2-40B4-BE49-F238E27FC236}">
                  <a16:creationId xmlns:a16="http://schemas.microsoft.com/office/drawing/2014/main" id="{7F6BD2B0-97A6-4EC2-99C7-74B3454DFD0B}"/>
                </a:ext>
              </a:extLst>
            </p:cNvPr>
            <p:cNvSpPr/>
            <p:nvPr/>
          </p:nvSpPr>
          <p:spPr>
            <a:xfrm>
              <a:off x="6403403" y="1682338"/>
              <a:ext cx="1604334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Заключение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连接符 87">
              <a:extLst>
                <a:ext uri="{FF2B5EF4-FFF2-40B4-BE49-F238E27FC236}">
                  <a16:creationId xmlns:a16="http://schemas.microsoft.com/office/drawing/2014/main" id="{3C78E877-9FCA-4622-A9DC-A918C9E4842F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8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sp>
        <p:nvSpPr>
          <p:cNvPr id="78" name="TextBox 110">
            <a:extLst>
              <a:ext uri="{FF2B5EF4-FFF2-40B4-BE49-F238E27FC236}">
                <a16:creationId xmlns:a16="http://schemas.microsoft.com/office/drawing/2014/main" id="{A8A11F64-DF85-904E-AC63-52FFCA3E81CC}"/>
              </a:ext>
            </a:extLst>
          </p:cNvPr>
          <p:cNvSpPr txBox="1"/>
          <p:nvPr/>
        </p:nvSpPr>
        <p:spPr>
          <a:xfrm>
            <a:off x="1159992" y="1382811"/>
            <a:ext cx="5563538" cy="2262158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Современный мир становится все более зависимым от технологий, и искусственный интеллект становится неотъемлемой частью этого процесса. Одной из областей, где искусственный интеллект может оказать большую помощь, является судопроизводство. Применение искусственного интеллекта в судопроизводстве привлекает все большее внимание как специалистов, так и широкой общественности.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3F8CF-ABDC-446A-AAC0-74707BA2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53" y="3567428"/>
            <a:ext cx="4658104" cy="3106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93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искусственного интеллекта</a:t>
            </a:r>
            <a:endParaRPr lang="en-UA" dirty="0"/>
          </a:p>
        </p:txBody>
      </p:sp>
      <p:sp>
        <p:nvSpPr>
          <p:cNvPr id="78" name="TextBox 110">
            <a:extLst>
              <a:ext uri="{FF2B5EF4-FFF2-40B4-BE49-F238E27FC236}">
                <a16:creationId xmlns:a16="http://schemas.microsoft.com/office/drawing/2014/main" id="{A8A11F64-DF85-904E-AC63-52FFCA3E81CC}"/>
              </a:ext>
            </a:extLst>
          </p:cNvPr>
          <p:cNvSpPr txBox="1"/>
          <p:nvPr/>
        </p:nvSpPr>
        <p:spPr>
          <a:xfrm>
            <a:off x="1159992" y="1382811"/>
            <a:ext cx="5931090" cy="1769715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Искусственный интеллект – это наука о создании устройств, способных решать задачи, для которых раньше требовался человек, и делать это качественно, быстро и эффективно. Искусственные интеллекты могут использоваться в различных областях, таких как финансы, транспорт, здравоохранение, промышленность и судебная система.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0F1C26-BCD7-44AD-AA41-27A3F1C6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61" y="3429000"/>
            <a:ext cx="5743197" cy="3230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54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ИИ в судопроизводстве</a:t>
            </a:r>
            <a:endParaRPr lang="en-UA" dirty="0"/>
          </a:p>
        </p:txBody>
      </p:sp>
      <p:sp>
        <p:nvSpPr>
          <p:cNvPr id="78" name="TextBox 110">
            <a:extLst>
              <a:ext uri="{FF2B5EF4-FFF2-40B4-BE49-F238E27FC236}">
                <a16:creationId xmlns:a16="http://schemas.microsoft.com/office/drawing/2014/main" id="{A8A11F64-DF85-904E-AC63-52FFCA3E81CC}"/>
              </a:ext>
            </a:extLst>
          </p:cNvPr>
          <p:cNvSpPr txBox="1"/>
          <p:nvPr/>
        </p:nvSpPr>
        <p:spPr>
          <a:xfrm>
            <a:off x="953804" y="1382811"/>
            <a:ext cx="5931090" cy="1031051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Применение искусственного интеллекта в судебной системе помогает значительно ускорить процесс судопроизводства, повысить точность и качество принимаемых решений.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6C2A2-5C4F-4687-BE6B-4E12C6C6AFD7}"/>
              </a:ext>
            </a:extLst>
          </p:cNvPr>
          <p:cNvSpPr txBox="1"/>
          <p:nvPr/>
        </p:nvSpPr>
        <p:spPr>
          <a:xfrm>
            <a:off x="1568823" y="26520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Основные виды применения искусственного интеллекта в судопроизводстве:</a:t>
            </a:r>
          </a:p>
        </p:txBody>
      </p:sp>
      <p:sp>
        <p:nvSpPr>
          <p:cNvPr id="9" name="TextBox 110">
            <a:extLst>
              <a:ext uri="{FF2B5EF4-FFF2-40B4-BE49-F238E27FC236}">
                <a16:creationId xmlns:a16="http://schemas.microsoft.com/office/drawing/2014/main" id="{2A8D4EB2-07DF-4624-BEED-CB70BF828E45}"/>
              </a:ext>
            </a:extLst>
          </p:cNvPr>
          <p:cNvSpPr txBox="1"/>
          <p:nvPr/>
        </p:nvSpPr>
        <p:spPr>
          <a:xfrm>
            <a:off x="1855692" y="3429000"/>
            <a:ext cx="8193743" cy="1769715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• Анализ доказательств</a:t>
            </a:r>
          </a:p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• Подготовка письменных выводов</a:t>
            </a:r>
          </a:p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• Рекомендации по освобождению под залог</a:t>
            </a:r>
          </a:p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• Подбор судей или определение судебного территориального подразделения</a:t>
            </a:r>
          </a:p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• Интерпретация законов и регламентов</a:t>
            </a:r>
          </a:p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• Определение наказаний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99BBD-4408-4D91-8895-4B28CFC50A77}"/>
              </a:ext>
            </a:extLst>
          </p:cNvPr>
          <p:cNvSpPr txBox="1"/>
          <p:nvPr/>
        </p:nvSpPr>
        <p:spPr>
          <a:xfrm>
            <a:off x="953804" y="539085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Таким образом, использование искусственного интеллекта в судебной системе улучшает эффективность и точность процесса судопроизводства, что может положительно сказаться на эффективности правосудия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47942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Плюсы и минусы ИИ в судебной системе</a:t>
            </a:r>
            <a:endParaRPr lang="en-UA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2387509" y="1691437"/>
            <a:ext cx="1819380" cy="3372069"/>
            <a:chOff x="4923304" y="1684213"/>
            <a:chExt cx="2229277" cy="4131782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И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Т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С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AB3F148F-6E87-5B42-BA04-3BC69914313D}"/>
              </a:ext>
            </a:extLst>
          </p:cNvPr>
          <p:cNvGrpSpPr/>
          <p:nvPr/>
        </p:nvGrpSpPr>
        <p:grpSpPr>
          <a:xfrm>
            <a:off x="4352170" y="1874436"/>
            <a:ext cx="2111379" cy="865566"/>
            <a:chOff x="874713" y="3451823"/>
            <a:chExt cx="2717425" cy="865566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E89AE25D-A166-8C47-9C23-5F94FB141FA3}"/>
                </a:ext>
              </a:extLst>
            </p:cNvPr>
            <p:cNvSpPr/>
            <p:nvPr/>
          </p:nvSpPr>
          <p:spPr>
            <a:xfrm>
              <a:off x="874714" y="3800644"/>
              <a:ext cx="2717424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Ускорение и оптимизация процессов судопроизводства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39A755D7-D049-4F44-8DD1-7C70AB604316}"/>
                </a:ext>
              </a:extLst>
            </p:cNvPr>
            <p:cNvSpPr/>
            <p:nvPr/>
          </p:nvSpPr>
          <p:spPr>
            <a:xfrm>
              <a:off x="874713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Скорость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36">
            <a:extLst>
              <a:ext uri="{FF2B5EF4-FFF2-40B4-BE49-F238E27FC236}">
                <a16:creationId xmlns:a16="http://schemas.microsoft.com/office/drawing/2014/main" id="{FCC9E676-400C-884C-BF17-B262D0222AF0}"/>
              </a:ext>
            </a:extLst>
          </p:cNvPr>
          <p:cNvGrpSpPr/>
          <p:nvPr/>
        </p:nvGrpSpPr>
        <p:grpSpPr>
          <a:xfrm>
            <a:off x="4352172" y="3572060"/>
            <a:ext cx="1929640" cy="884352"/>
            <a:chOff x="874713" y="3451823"/>
            <a:chExt cx="2717425" cy="884352"/>
          </a:xfrm>
        </p:grpSpPr>
        <p:sp>
          <p:nvSpPr>
            <p:cNvPr id="25" name="矩形 40">
              <a:extLst>
                <a:ext uri="{FF2B5EF4-FFF2-40B4-BE49-F238E27FC236}">
                  <a16:creationId xmlns:a16="http://schemas.microsoft.com/office/drawing/2014/main" id="{417635EC-A970-BA42-9075-98EA3A76F4B2}"/>
                </a:ext>
              </a:extLst>
            </p:cNvPr>
            <p:cNvSpPr/>
            <p:nvPr/>
          </p:nvSpPr>
          <p:spPr>
            <a:xfrm>
              <a:off x="874713" y="3800644"/>
              <a:ext cx="27174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Усиление инноваций в судебной системе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41">
              <a:extLst>
                <a:ext uri="{FF2B5EF4-FFF2-40B4-BE49-F238E27FC236}">
                  <a16:creationId xmlns:a16="http://schemas.microsoft.com/office/drawing/2014/main" id="{45901CF8-3E82-2249-A55F-E65587DB8B94}"/>
                </a:ext>
              </a:extLst>
            </p:cNvPr>
            <p:cNvSpPr/>
            <p:nvPr/>
          </p:nvSpPr>
          <p:spPr>
            <a:xfrm>
              <a:off x="874713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Инновации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A9D422EA-1810-434F-AD1C-C6EFD4D7926B}"/>
              </a:ext>
            </a:extLst>
          </p:cNvPr>
          <p:cNvGrpSpPr/>
          <p:nvPr/>
        </p:nvGrpSpPr>
        <p:grpSpPr>
          <a:xfrm>
            <a:off x="259973" y="2633682"/>
            <a:ext cx="1946772" cy="884352"/>
            <a:chOff x="1493637" y="3451823"/>
            <a:chExt cx="2915489" cy="884352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82704E1F-46D9-6B43-97A4-2F15CECE3B46}"/>
                </a:ext>
              </a:extLst>
            </p:cNvPr>
            <p:cNvSpPr/>
            <p:nvPr/>
          </p:nvSpPr>
          <p:spPr>
            <a:xfrm>
              <a:off x="1493637" y="3800644"/>
              <a:ext cx="291548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Увеличение точности принятия решений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5F473D60-3840-964A-AE77-4B3A3E9A8C54}"/>
                </a:ext>
              </a:extLst>
            </p:cNvPr>
            <p:cNvSpPr/>
            <p:nvPr/>
          </p:nvSpPr>
          <p:spPr>
            <a:xfrm>
              <a:off x="2167152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Точность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9EE2B27-5921-47AA-AD5B-14D8C081171A}"/>
              </a:ext>
            </a:extLst>
          </p:cNvPr>
          <p:cNvSpPr txBox="1"/>
          <p:nvPr/>
        </p:nvSpPr>
        <p:spPr>
          <a:xfrm>
            <a:off x="1085757" y="1335137"/>
            <a:ext cx="1301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inpin heiti" panose="00000500000000000000" pitchFamily="2" charset="-122"/>
              </a:rPr>
              <a:t>Плюсы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inpin heiti" panose="00000500000000000000" pitchFamily="2" charset="-122"/>
              </a:rPr>
              <a:t>:</a:t>
            </a:r>
            <a:endParaRPr lang="ru-RU" sz="2400" dirty="0"/>
          </a:p>
        </p:txBody>
      </p:sp>
      <p:grpSp>
        <p:nvGrpSpPr>
          <p:cNvPr id="83" name="组合 1">
            <a:extLst>
              <a:ext uri="{FF2B5EF4-FFF2-40B4-BE49-F238E27FC236}">
                <a16:creationId xmlns:a16="http://schemas.microsoft.com/office/drawing/2014/main" id="{E35A1EA4-FB53-48BC-9232-5E9913F03121}"/>
              </a:ext>
            </a:extLst>
          </p:cNvPr>
          <p:cNvGrpSpPr/>
          <p:nvPr/>
        </p:nvGrpSpPr>
        <p:grpSpPr>
          <a:xfrm>
            <a:off x="7855987" y="3411407"/>
            <a:ext cx="1819380" cy="3372069"/>
            <a:chOff x="4923304" y="1684213"/>
            <a:chExt cx="2229277" cy="4131782"/>
          </a:xfrm>
        </p:grpSpPr>
        <p:sp>
          <p:nvSpPr>
            <p:cNvPr id="84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043858E-6A09-45E0-8305-8C8BC82FA22B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85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A616FB85-6A3A-4DD5-87A1-9B5E82C64217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86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80704A52-1B6D-45CE-886F-23E5A1BF8D9E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7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53218BAB-2B47-44DB-83EC-769632ECEF65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88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504E5346-C5E2-42D2-BE62-32C6590FF6BB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95" name="Circular Arrow 18">
                <a:extLst>
                  <a:ext uri="{FF2B5EF4-FFF2-40B4-BE49-F238E27FC236}">
                    <a16:creationId xmlns:a16="http://schemas.microsoft.com/office/drawing/2014/main" id="{F28B8E7F-DBE4-4552-A8B6-CA2B39D935C0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96" name="Oval 19">
                <a:extLst>
                  <a:ext uri="{FF2B5EF4-FFF2-40B4-BE49-F238E27FC236}">
                    <a16:creationId xmlns:a16="http://schemas.microsoft.com/office/drawing/2014/main" id="{B0488987-7CDB-4334-81E9-5F027D09917F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000" kern="0" dirty="0">
                    <a:solidFill>
                      <a:prstClr val="white"/>
                    </a:solidFill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С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89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5716DFB1-F12F-4B97-BDAF-1DE79B43C986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93" name="Shape 92">
                <a:extLst>
                  <a:ext uri="{FF2B5EF4-FFF2-40B4-BE49-F238E27FC236}">
                    <a16:creationId xmlns:a16="http://schemas.microsoft.com/office/drawing/2014/main" id="{C5743C3F-A511-460E-BB95-7A2D1F05162B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94" name="Oval 15">
                <a:extLst>
                  <a:ext uri="{FF2B5EF4-FFF2-40B4-BE49-F238E27FC236}">
                    <a16:creationId xmlns:a16="http://schemas.microsoft.com/office/drawing/2014/main" id="{6CAC3E1E-4ED1-4F07-89D5-40482A1FD563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Б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90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285047F4-4736-4AF2-8AB6-F34F01A41EDA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91" name="Circular Arrow 12">
                <a:extLst>
                  <a:ext uri="{FF2B5EF4-FFF2-40B4-BE49-F238E27FC236}">
                    <a16:creationId xmlns:a16="http://schemas.microsoft.com/office/drawing/2014/main" id="{F406759B-4331-4AFF-8B0A-9F7C91D28420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92" name="Oval 13">
                <a:extLst>
                  <a:ext uri="{FF2B5EF4-FFF2-40B4-BE49-F238E27FC236}">
                    <a16:creationId xmlns:a16="http://schemas.microsoft.com/office/drawing/2014/main" id="{8ACA487B-BD03-4A9F-99AE-349E91B36BE2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Г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97" name="组合 33">
            <a:extLst>
              <a:ext uri="{FF2B5EF4-FFF2-40B4-BE49-F238E27FC236}">
                <a16:creationId xmlns:a16="http://schemas.microsoft.com/office/drawing/2014/main" id="{19ED6E69-2BE6-4E3E-AA92-9E47B23C5DB3}"/>
              </a:ext>
            </a:extLst>
          </p:cNvPr>
          <p:cNvGrpSpPr/>
          <p:nvPr/>
        </p:nvGrpSpPr>
        <p:grpSpPr>
          <a:xfrm>
            <a:off x="9820648" y="3594406"/>
            <a:ext cx="2111379" cy="643966"/>
            <a:chOff x="874713" y="3451823"/>
            <a:chExt cx="2717425" cy="643966"/>
          </a:xfrm>
        </p:grpSpPr>
        <p:sp>
          <p:nvSpPr>
            <p:cNvPr id="98" name="矩形 34">
              <a:extLst>
                <a:ext uri="{FF2B5EF4-FFF2-40B4-BE49-F238E27FC236}">
                  <a16:creationId xmlns:a16="http://schemas.microsoft.com/office/drawing/2014/main" id="{50F113A5-1C7E-4B5D-B43D-D26D1A228A7B}"/>
                </a:ext>
              </a:extLst>
            </p:cNvPr>
            <p:cNvSpPr/>
            <p:nvPr/>
          </p:nvSpPr>
          <p:spPr>
            <a:xfrm>
              <a:off x="874714" y="3800644"/>
              <a:ext cx="2717424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Недостаток гибкости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9" name="矩形 35">
              <a:extLst>
                <a:ext uri="{FF2B5EF4-FFF2-40B4-BE49-F238E27FC236}">
                  <a16:creationId xmlns:a16="http://schemas.microsoft.com/office/drawing/2014/main" id="{F4833549-08B5-41DA-AA60-1752CA1C2E10}"/>
                </a:ext>
              </a:extLst>
            </p:cNvPr>
            <p:cNvSpPr/>
            <p:nvPr/>
          </p:nvSpPr>
          <p:spPr>
            <a:xfrm>
              <a:off x="874713" y="3451823"/>
              <a:ext cx="234813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Гибкость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00" name="组合 36">
            <a:extLst>
              <a:ext uri="{FF2B5EF4-FFF2-40B4-BE49-F238E27FC236}">
                <a16:creationId xmlns:a16="http://schemas.microsoft.com/office/drawing/2014/main" id="{EAD6AB2C-D429-472F-AB70-D5050BDB3E86}"/>
              </a:ext>
            </a:extLst>
          </p:cNvPr>
          <p:cNvGrpSpPr/>
          <p:nvPr/>
        </p:nvGrpSpPr>
        <p:grpSpPr>
          <a:xfrm>
            <a:off x="9820649" y="5292030"/>
            <a:ext cx="2111377" cy="1087165"/>
            <a:chOff x="874713" y="3451823"/>
            <a:chExt cx="2717425" cy="1087165"/>
          </a:xfrm>
        </p:grpSpPr>
        <p:sp>
          <p:nvSpPr>
            <p:cNvPr id="101" name="矩形 40">
              <a:extLst>
                <a:ext uri="{FF2B5EF4-FFF2-40B4-BE49-F238E27FC236}">
                  <a16:creationId xmlns:a16="http://schemas.microsoft.com/office/drawing/2014/main" id="{CCFB6C70-FA7C-46A3-836A-6D726C264078}"/>
                </a:ext>
              </a:extLst>
            </p:cNvPr>
            <p:cNvSpPr/>
            <p:nvPr/>
          </p:nvSpPr>
          <p:spPr>
            <a:xfrm>
              <a:off x="874713" y="3800644"/>
              <a:ext cx="2717425" cy="7383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Высокая стоимость разработки и внедрения системы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2" name="矩形 41">
              <a:extLst>
                <a:ext uri="{FF2B5EF4-FFF2-40B4-BE49-F238E27FC236}">
                  <a16:creationId xmlns:a16="http://schemas.microsoft.com/office/drawing/2014/main" id="{DC134B23-37B6-4B44-8E08-9016073C3EAD}"/>
                </a:ext>
              </a:extLst>
            </p:cNvPr>
            <p:cNvSpPr/>
            <p:nvPr/>
          </p:nvSpPr>
          <p:spPr>
            <a:xfrm>
              <a:off x="874713" y="3451823"/>
              <a:ext cx="2241974" cy="3978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Стоимость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03" name="组合 42">
            <a:extLst>
              <a:ext uri="{FF2B5EF4-FFF2-40B4-BE49-F238E27FC236}">
                <a16:creationId xmlns:a16="http://schemas.microsoft.com/office/drawing/2014/main" id="{0977A214-70C8-4028-B597-D277D21B186F}"/>
              </a:ext>
            </a:extLst>
          </p:cNvPr>
          <p:cNvGrpSpPr/>
          <p:nvPr/>
        </p:nvGrpSpPr>
        <p:grpSpPr>
          <a:xfrm>
            <a:off x="5728451" y="4353652"/>
            <a:ext cx="1946772" cy="865566"/>
            <a:chOff x="1493637" y="3451823"/>
            <a:chExt cx="2915489" cy="865566"/>
          </a:xfrm>
        </p:grpSpPr>
        <p:sp>
          <p:nvSpPr>
            <p:cNvPr id="104" name="矩形 43">
              <a:extLst>
                <a:ext uri="{FF2B5EF4-FFF2-40B4-BE49-F238E27FC236}">
                  <a16:creationId xmlns:a16="http://schemas.microsoft.com/office/drawing/2014/main" id="{036E47CB-EA49-4A4B-B39A-E9061DF39025}"/>
                </a:ext>
              </a:extLst>
            </p:cNvPr>
            <p:cNvSpPr/>
            <p:nvPr/>
          </p:nvSpPr>
          <p:spPr>
            <a:xfrm>
              <a:off x="1493637" y="3800644"/>
              <a:ext cx="2915489" cy="516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Риски безопасности при обработке данных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5" name="矩形 44">
              <a:extLst>
                <a:ext uri="{FF2B5EF4-FFF2-40B4-BE49-F238E27FC236}">
                  <a16:creationId xmlns:a16="http://schemas.microsoft.com/office/drawing/2014/main" id="{F40F8D8A-B495-4B75-A970-4295D35243BE}"/>
                </a:ext>
              </a:extLst>
            </p:cNvPr>
            <p:cNvSpPr/>
            <p:nvPr/>
          </p:nvSpPr>
          <p:spPr>
            <a:xfrm>
              <a:off x="1604063" y="3451823"/>
              <a:ext cx="2805063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Безопасность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21E1A34-D7AD-41B0-B6A5-529F1BEBAA42}"/>
              </a:ext>
            </a:extLst>
          </p:cNvPr>
          <p:cNvSpPr txBox="1"/>
          <p:nvPr/>
        </p:nvSpPr>
        <p:spPr>
          <a:xfrm>
            <a:off x="9179023" y="2760041"/>
            <a:ext cx="1423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inpin heiti" panose="00000500000000000000" pitchFamily="2" charset="-122"/>
              </a:rPr>
              <a:t>Минусы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inpin heiti" panose="00000500000000000000" pitchFamily="2" charset="-122"/>
              </a:rPr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успешного применения</a:t>
            </a:r>
            <a:endParaRPr lang="en-UA" dirty="0"/>
          </a:p>
        </p:txBody>
      </p:sp>
      <p:sp>
        <p:nvSpPr>
          <p:cNvPr id="78" name="TextBox 110">
            <a:extLst>
              <a:ext uri="{FF2B5EF4-FFF2-40B4-BE49-F238E27FC236}">
                <a16:creationId xmlns:a16="http://schemas.microsoft.com/office/drawing/2014/main" id="{A8A11F64-DF85-904E-AC63-52FFCA3E81CC}"/>
              </a:ext>
            </a:extLst>
          </p:cNvPr>
          <p:cNvSpPr txBox="1"/>
          <p:nvPr/>
        </p:nvSpPr>
        <p:spPr>
          <a:xfrm>
            <a:off x="1159992" y="2297921"/>
            <a:ext cx="5931090" cy="2262158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Примером успешного использования искусственного интеллекта в судопроизводстве можно назвать систему </a:t>
            </a:r>
            <a:r>
              <a:rPr lang="ru-RU" altLang="zh-CN" sz="1600" i="1" dirty="0" err="1">
                <a:solidFill>
                  <a:schemeClr val="bg1">
                    <a:lumMod val="50000"/>
                  </a:schemeClr>
                </a:solidFill>
              </a:rPr>
              <a:t>Lex</a:t>
            </a:r>
            <a:r>
              <a:rPr lang="ru-RU" altLang="zh-CN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zh-CN" sz="1600" i="1" dirty="0" err="1">
                <a:solidFill>
                  <a:schemeClr val="bg1">
                    <a:lumMod val="50000"/>
                  </a:schemeClr>
                </a:solidFill>
              </a:rPr>
              <a:t>Machina</a:t>
            </a:r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, которая использует алгоритмы машинного обучения и анализа больших объемов данных для предоставления юридической аналитики. Система помогает адвокатам прогнозировать исходы дел, определять наиболее эффективные стратегии и подбирать оптимальное время для подачи заявлений и документов.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7F78DA-3B88-4E48-89E0-A0860E6F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549" y="2603968"/>
            <a:ext cx="4302887" cy="13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Применение ИИ в судебной экспертизе</a:t>
            </a:r>
            <a:endParaRPr lang="en-UA" dirty="0"/>
          </a:p>
        </p:txBody>
      </p:sp>
      <p:sp>
        <p:nvSpPr>
          <p:cNvPr id="78" name="TextBox 110">
            <a:extLst>
              <a:ext uri="{FF2B5EF4-FFF2-40B4-BE49-F238E27FC236}">
                <a16:creationId xmlns:a16="http://schemas.microsoft.com/office/drawing/2014/main" id="{A8A11F64-DF85-904E-AC63-52FFCA3E81CC}"/>
              </a:ext>
            </a:extLst>
          </p:cNvPr>
          <p:cNvSpPr txBox="1"/>
          <p:nvPr/>
        </p:nvSpPr>
        <p:spPr>
          <a:xfrm>
            <a:off x="1159992" y="1516119"/>
            <a:ext cx="5931090" cy="1769715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Искусственный интеллект может быть использован для проведения судебных экспертиз, что позволяет обеспечить более точные и объективные результаты. Например, в области медицинской экспертизы искусственный интеллект может помочь в интерпретации медицинских данных и диагнозах, а также в анализе результатов медицинских тестов.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6F-063A-4436-99BA-C6A32831C63B}"/>
              </a:ext>
            </a:extLst>
          </p:cNvPr>
          <p:cNvSpPr txBox="1"/>
          <p:nvPr/>
        </p:nvSpPr>
        <p:spPr>
          <a:xfrm>
            <a:off x="2391028" y="4152932"/>
            <a:ext cx="48230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</a:pP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Искусственный интеллект может также использоваться в баллистической экспертизе для анализа преступлений, связанных с огнестрельным оружием, а также в дактилоскопии для идентификации отпечатков пальцев и установления личности подозреваемых.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71256A-3942-43B2-B2E4-E4521637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97" y="1992430"/>
            <a:ext cx="4223482" cy="2817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01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Этические аспекты применения ИИ</a:t>
            </a:r>
            <a:endParaRPr lang="en-UA" dirty="0"/>
          </a:p>
        </p:txBody>
      </p:sp>
      <p:sp>
        <p:nvSpPr>
          <p:cNvPr id="78" name="TextBox 110">
            <a:extLst>
              <a:ext uri="{FF2B5EF4-FFF2-40B4-BE49-F238E27FC236}">
                <a16:creationId xmlns:a16="http://schemas.microsoft.com/office/drawing/2014/main" id="{A8A11F64-DF85-904E-AC63-52FFCA3E81CC}"/>
              </a:ext>
            </a:extLst>
          </p:cNvPr>
          <p:cNvSpPr txBox="1"/>
          <p:nvPr/>
        </p:nvSpPr>
        <p:spPr>
          <a:xfrm>
            <a:off x="1159992" y="1382811"/>
            <a:ext cx="5931090" cy="1523494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1600" dirty="0">
                <a:solidFill>
                  <a:schemeClr val="bg1">
                    <a:lumMod val="50000"/>
                  </a:schemeClr>
                </a:solidFill>
              </a:rPr>
              <a:t>Одним из важных аспектов применения искусственного интеллекта в судопроизводстве является этика. Главной целью использования искусственного интеллекта в данном контексте является обеспечение более быстрого и точного процесса судопроизводства, чтобы улучшить эффективность и доступность правосудия.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CA9DA-3CE4-4558-AE37-825A0244C58B}"/>
              </a:ext>
            </a:extLst>
          </p:cNvPr>
          <p:cNvSpPr txBox="1"/>
          <p:nvPr/>
        </p:nvSpPr>
        <p:spPr>
          <a:xfrm>
            <a:off x="3576917" y="296359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</a:pP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Однако, важно учитывать, что искусственный интеллект не является абсолютно непогрешимым инструментом. Алгоритмы могут быть ошибочными, и использование алгоритмов, которые базируются на данных, может создать проблему смещения данных, которая влияет на результаты принимаемых правовых решений.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95A77-A172-43A3-ABA5-541113E47B02}"/>
              </a:ext>
            </a:extLst>
          </p:cNvPr>
          <p:cNvSpPr txBox="1"/>
          <p:nvPr/>
        </p:nvSpPr>
        <p:spPr>
          <a:xfrm>
            <a:off x="1025521" y="4590553"/>
            <a:ext cx="67020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</a:pP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Кроме того, использование искусственного интеллекта может привести к возникновению новых этических проблем, таких как вопросы конфиденциальности и безопасности данных, являющихся чувствительными сведениями о личности. Для того чтобы избежать этических проблем, необходимо разработать соответствующие правила и принципы, которые могут регулировать использование искусственного интеллекта в сфере судопроизводства.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235382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666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inpin heiti</vt:lpstr>
      <vt:lpstr>Times New Roman</vt:lpstr>
      <vt:lpstr>Office Theme</vt:lpstr>
      <vt:lpstr>Искусственный интеллект в судопроизводстве</vt:lpstr>
      <vt:lpstr>План</vt:lpstr>
      <vt:lpstr>Введение</vt:lpstr>
      <vt:lpstr>Определение искусственного интеллекта</vt:lpstr>
      <vt:lpstr>ИИ в судопроизводстве</vt:lpstr>
      <vt:lpstr>Плюсы и минусы ИИ в судебной системе</vt:lpstr>
      <vt:lpstr>Примеры успешного применения</vt:lpstr>
      <vt:lpstr>Применение ИИ в судебной экспертизе</vt:lpstr>
      <vt:lpstr>Этические аспекты применения 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Влад Шумигай</cp:lastModifiedBy>
  <cp:revision>11</cp:revision>
  <dcterms:created xsi:type="dcterms:W3CDTF">2023-02-11T11:38:42Z</dcterms:created>
  <dcterms:modified xsi:type="dcterms:W3CDTF">2023-04-30T17:27:39Z</dcterms:modified>
</cp:coreProperties>
</file>