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837"/>
    <a:srgbClr val="9304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434A7-C153-A09F-1677-2CE9CF91A99E}"/>
              </a:ext>
            </a:extLst>
          </p:cNvPr>
          <p:cNvSpPr>
            <a:spLocks noGrp="1"/>
          </p:cNvSpPr>
          <p:nvPr>
            <p:ph type="ctrTitle"/>
          </p:nvPr>
        </p:nvSpPr>
        <p:spPr>
          <a:xfrm>
            <a:off x="3805381" y="245541"/>
            <a:ext cx="6881091" cy="2387600"/>
          </a:xfrm>
        </p:spPr>
        <p:txBody>
          <a:bodyPr anchor="b">
            <a:normAutofit/>
          </a:bodyPr>
          <a:lstStyle>
            <a:lvl1pPr algn="l">
              <a:defRPr sz="6600" b="1">
                <a:gradFill>
                  <a:gsLst>
                    <a:gs pos="0">
                      <a:srgbClr val="1F2837"/>
                    </a:gs>
                    <a:gs pos="100000">
                      <a:srgbClr val="930416"/>
                    </a:gs>
                  </a:gsLst>
                  <a:lin ang="5400000" scaled="1"/>
                </a:gradFill>
              </a:defRPr>
            </a:lvl1pPr>
          </a:lstStyle>
          <a:p>
            <a:r>
              <a:rPr lang="ru-RU" dirty="0"/>
              <a:t>Образец заголовка</a:t>
            </a:r>
            <a:endParaRPr lang="ru-UA" dirty="0"/>
          </a:p>
        </p:txBody>
      </p:sp>
      <p:sp>
        <p:nvSpPr>
          <p:cNvPr id="3" name="Подзаголовок 2">
            <a:extLst>
              <a:ext uri="{FF2B5EF4-FFF2-40B4-BE49-F238E27FC236}">
                <a16:creationId xmlns:a16="http://schemas.microsoft.com/office/drawing/2014/main" id="{4ADDF479-710D-6EA7-32CA-52D05C48E2FE}"/>
              </a:ext>
            </a:extLst>
          </p:cNvPr>
          <p:cNvSpPr>
            <a:spLocks noGrp="1"/>
          </p:cNvSpPr>
          <p:nvPr>
            <p:ph type="subTitle" idx="1"/>
          </p:nvPr>
        </p:nvSpPr>
        <p:spPr>
          <a:xfrm>
            <a:off x="3805381" y="2692960"/>
            <a:ext cx="5303982" cy="1201190"/>
          </a:xfrm>
        </p:spPr>
        <p:txBody>
          <a:bodyPr/>
          <a:lstStyle>
            <a:lvl1pPr marL="0" indent="0" algn="l">
              <a:buNone/>
              <a:defRPr sz="2400" b="1">
                <a:gradFill>
                  <a:gsLst>
                    <a:gs pos="0">
                      <a:srgbClr val="1F2837"/>
                    </a:gs>
                    <a:gs pos="100000">
                      <a:srgbClr val="930416"/>
                    </a:gs>
                  </a:gsLst>
                  <a:lin ang="5400000" scaled="1"/>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UA"/>
          </a:p>
        </p:txBody>
      </p:sp>
      <p:sp>
        <p:nvSpPr>
          <p:cNvPr id="4" name="Дата 3">
            <a:extLst>
              <a:ext uri="{FF2B5EF4-FFF2-40B4-BE49-F238E27FC236}">
                <a16:creationId xmlns:a16="http://schemas.microsoft.com/office/drawing/2014/main" id="{C7C05C85-1953-65B7-EB09-BC830309BA08}"/>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5" name="Нижний колонтитул 4">
            <a:extLst>
              <a:ext uri="{FF2B5EF4-FFF2-40B4-BE49-F238E27FC236}">
                <a16:creationId xmlns:a16="http://schemas.microsoft.com/office/drawing/2014/main" id="{EC5E6A84-6C92-C3F1-2284-664EB8F27903}"/>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92A2279F-0647-0B06-5D6D-24FF2699719C}"/>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10743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260332-CDA1-D703-785D-DC33DAC1FCF6}"/>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41108723-C5C0-EEDC-0E28-8F6ED028EA9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6D9517FC-32BD-8588-D105-511631F71411}"/>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5" name="Нижний колонтитул 4">
            <a:extLst>
              <a:ext uri="{FF2B5EF4-FFF2-40B4-BE49-F238E27FC236}">
                <a16:creationId xmlns:a16="http://schemas.microsoft.com/office/drawing/2014/main" id="{BE781238-B1E5-8FCC-0D86-410BC4C054F7}"/>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C122483-0288-A125-D629-BC678A6E30BD}"/>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414681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E205FFC-7966-9967-35A6-CB353D46F88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9B78243A-3F91-9542-6394-F9240600AA0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E874732C-8151-5822-7B73-8971686F5A95}"/>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5" name="Нижний колонтитул 4">
            <a:extLst>
              <a:ext uri="{FF2B5EF4-FFF2-40B4-BE49-F238E27FC236}">
                <a16:creationId xmlns:a16="http://schemas.microsoft.com/office/drawing/2014/main" id="{45E8B0AA-E7FC-4D36-DAE2-1961F9D75303}"/>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DD252FF9-4BA8-17FD-B7B9-C6079D7A5780}"/>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158732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63F59FA-4008-B69F-DDDD-D0E7BE7766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50246904-7DE4-9E78-7DC2-2D51390A4F2B}"/>
              </a:ext>
            </a:extLst>
          </p:cNvPr>
          <p:cNvSpPr>
            <a:spLocks noGrp="1"/>
          </p:cNvSpPr>
          <p:nvPr>
            <p:ph type="title"/>
          </p:nvPr>
        </p:nvSpPr>
        <p:spPr>
          <a:xfrm>
            <a:off x="1676400" y="291305"/>
            <a:ext cx="10515600" cy="696667"/>
          </a:xfrm>
        </p:spPr>
        <p:txBody>
          <a:bodyPr/>
          <a:lstStyle>
            <a:lvl1pPr>
              <a:defRPr>
                <a:gradFill>
                  <a:gsLst>
                    <a:gs pos="0">
                      <a:srgbClr val="1F2837"/>
                    </a:gs>
                    <a:gs pos="100000">
                      <a:srgbClr val="930416"/>
                    </a:gs>
                  </a:gsLst>
                  <a:lin ang="5400000" scaled="1"/>
                </a:gradFill>
              </a:defRPr>
            </a:lvl1pPr>
          </a:lstStyle>
          <a:p>
            <a:r>
              <a:rPr lang="ru-RU" dirty="0"/>
              <a:t>Образец заголовка</a:t>
            </a:r>
            <a:endParaRPr lang="ru-UA" dirty="0"/>
          </a:p>
        </p:txBody>
      </p:sp>
      <p:sp>
        <p:nvSpPr>
          <p:cNvPr id="3" name="Объект 2">
            <a:extLst>
              <a:ext uri="{FF2B5EF4-FFF2-40B4-BE49-F238E27FC236}">
                <a16:creationId xmlns:a16="http://schemas.microsoft.com/office/drawing/2014/main" id="{2B48CB41-F5A5-3CCE-C53C-2180C5645C3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6C0577BE-2AF2-7B57-534F-F20F76826EF4}"/>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5" name="Нижний колонтитул 4">
            <a:extLst>
              <a:ext uri="{FF2B5EF4-FFF2-40B4-BE49-F238E27FC236}">
                <a16:creationId xmlns:a16="http://schemas.microsoft.com/office/drawing/2014/main" id="{E35BAD4F-94F6-E737-7ABD-9AD6F058129E}"/>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8AF009FE-9889-715F-A803-A9C5368E9B08}"/>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298528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A15709-6383-B7CD-3A33-F58CD6E56A6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F91C90C9-1DC0-66F2-FD7C-C8DB292FD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31EB024-922C-B059-44E8-5A2D7C8DF039}"/>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5" name="Нижний колонтитул 4">
            <a:extLst>
              <a:ext uri="{FF2B5EF4-FFF2-40B4-BE49-F238E27FC236}">
                <a16:creationId xmlns:a16="http://schemas.microsoft.com/office/drawing/2014/main" id="{FD4934F8-FFFF-75B1-1219-29E392E661E3}"/>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2D2F5315-6CD0-5DA4-5148-317D4253029E}"/>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54256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122FAE-C513-5319-ECEC-CB179650E605}"/>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C5DA89E7-4BDA-C2C8-2969-B1FD65E032A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4550B327-96D3-1FF9-F844-E0BFEBF3815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DEF3775E-2D90-D078-76E2-6D1B4FD06AC3}"/>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6" name="Нижний колонтитул 5">
            <a:extLst>
              <a:ext uri="{FF2B5EF4-FFF2-40B4-BE49-F238E27FC236}">
                <a16:creationId xmlns:a16="http://schemas.microsoft.com/office/drawing/2014/main" id="{6F8E521B-3362-55CF-78E1-C7FD92C86C48}"/>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BDF10235-BB5F-359F-7461-6B9033920BA0}"/>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279902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EB1C5D-F545-D967-21BC-55B6395C041B}"/>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FCBA279E-5190-0946-AE0A-788F954A1D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37A6117-7357-DD14-8D62-90D63E0CE1A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E1CF4096-AA0F-B693-67D0-FD015B57A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17C4E12-147A-443B-AAA5-ADB89B99536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064D3A39-040F-7ED2-CA96-53E3F1295179}"/>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8" name="Нижний колонтитул 7">
            <a:extLst>
              <a:ext uri="{FF2B5EF4-FFF2-40B4-BE49-F238E27FC236}">
                <a16:creationId xmlns:a16="http://schemas.microsoft.com/office/drawing/2014/main" id="{95CF1ABE-F23D-68C1-6E1A-EEF695EA8A16}"/>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3EA72639-E629-894F-50EC-2B6C2DD57650}"/>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286021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081C7C-441B-8C99-B2EC-587B053A3497}"/>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258102F1-4E55-347D-458F-78EA33EDFC98}"/>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4" name="Нижний колонтитул 3">
            <a:extLst>
              <a:ext uri="{FF2B5EF4-FFF2-40B4-BE49-F238E27FC236}">
                <a16:creationId xmlns:a16="http://schemas.microsoft.com/office/drawing/2014/main" id="{462836F6-B9F8-75BE-E0F3-9C28A3C0AF8D}"/>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5B7550AB-853E-A09D-0118-254557AE6D78}"/>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18583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3D35FFF-CAAB-D329-00EE-ACB860B9878D}"/>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3" name="Нижний колонтитул 2">
            <a:extLst>
              <a:ext uri="{FF2B5EF4-FFF2-40B4-BE49-F238E27FC236}">
                <a16:creationId xmlns:a16="http://schemas.microsoft.com/office/drawing/2014/main" id="{790D1AA8-6CA9-8211-F114-9108B1240508}"/>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538331DB-8EB7-9577-2ABE-D484B3775460}"/>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262759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B9513-0AA5-B151-D3A7-AC566D4B5F0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775F92CB-7AF8-F391-CB97-25238A421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26DF566E-9D7B-4BB5-694E-C992CFF28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DB3FF36-CF8D-D492-827B-F9411FACF799}"/>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6" name="Нижний колонтитул 5">
            <a:extLst>
              <a:ext uri="{FF2B5EF4-FFF2-40B4-BE49-F238E27FC236}">
                <a16:creationId xmlns:a16="http://schemas.microsoft.com/office/drawing/2014/main" id="{0E8B6CC0-4F27-E286-415E-559FEC591953}"/>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A3EC2092-4FBC-DF8C-541C-32428BCDD9C8}"/>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202131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FF6E9E-F0D2-5533-F43D-B3DC06D1842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A2CA1E23-9385-3720-AE59-C1EFF51158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F5CA51C3-55FD-79F0-6A3B-B56E80BC6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78173B-F854-92F6-9795-D99370EC65AA}"/>
              </a:ext>
            </a:extLst>
          </p:cNvPr>
          <p:cNvSpPr>
            <a:spLocks noGrp="1"/>
          </p:cNvSpPr>
          <p:nvPr>
            <p:ph type="dt" sz="half" idx="10"/>
          </p:nvPr>
        </p:nvSpPr>
        <p:spPr/>
        <p:txBody>
          <a:bodyPr/>
          <a:lstStyle/>
          <a:p>
            <a:fld id="{727BC1F1-26C4-4172-9B9C-25E3323FD759}" type="datetimeFigureOut">
              <a:rPr lang="ru-UA" smtClean="0"/>
              <a:t>04/01/2023</a:t>
            </a:fld>
            <a:endParaRPr lang="ru-UA"/>
          </a:p>
        </p:txBody>
      </p:sp>
      <p:sp>
        <p:nvSpPr>
          <p:cNvPr id="6" name="Нижний колонтитул 5">
            <a:extLst>
              <a:ext uri="{FF2B5EF4-FFF2-40B4-BE49-F238E27FC236}">
                <a16:creationId xmlns:a16="http://schemas.microsoft.com/office/drawing/2014/main" id="{C5E3FFAC-7A17-6429-8FF7-760E99F6ADA2}"/>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472E3B29-59C7-32C4-5620-F6DAF9B17296}"/>
              </a:ext>
            </a:extLst>
          </p:cNvPr>
          <p:cNvSpPr>
            <a:spLocks noGrp="1"/>
          </p:cNvSpPr>
          <p:nvPr>
            <p:ph type="sldNum" sz="quarter" idx="12"/>
          </p:nvPr>
        </p:nvSpPr>
        <p:spPr/>
        <p:txBody>
          <a:bodyPr/>
          <a:lstStyle/>
          <a:p>
            <a:fld id="{03A1A378-D246-4439-BF5A-B267547F6B87}" type="slidenum">
              <a:rPr lang="ru-UA" smtClean="0"/>
              <a:t>‹#›</a:t>
            </a:fld>
            <a:endParaRPr lang="ru-UA"/>
          </a:p>
        </p:txBody>
      </p:sp>
    </p:spTree>
    <p:extLst>
      <p:ext uri="{BB962C8B-B14F-4D97-AF65-F5344CB8AC3E}">
        <p14:creationId xmlns:p14="http://schemas.microsoft.com/office/powerpoint/2010/main" val="127337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AA2B4AF-93C9-5C1B-B111-89D35581A7E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D0A7C513-DB12-FC87-53C9-2871E527F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UA"/>
          </a:p>
        </p:txBody>
      </p:sp>
      <p:sp>
        <p:nvSpPr>
          <p:cNvPr id="3" name="Текст 2">
            <a:extLst>
              <a:ext uri="{FF2B5EF4-FFF2-40B4-BE49-F238E27FC236}">
                <a16:creationId xmlns:a16="http://schemas.microsoft.com/office/drawing/2014/main" id="{DF91DB43-7EAC-FF79-13D1-82D432ECE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75100EED-13FF-A1AD-6021-2A8A58802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BC1F1-26C4-4172-9B9C-25E3323FD759}" type="datetimeFigureOut">
              <a:rPr lang="ru-UA" smtClean="0"/>
              <a:t>04/01/2023</a:t>
            </a:fld>
            <a:endParaRPr lang="ru-UA"/>
          </a:p>
        </p:txBody>
      </p:sp>
      <p:sp>
        <p:nvSpPr>
          <p:cNvPr id="5" name="Нижний колонтитул 4">
            <a:extLst>
              <a:ext uri="{FF2B5EF4-FFF2-40B4-BE49-F238E27FC236}">
                <a16:creationId xmlns:a16="http://schemas.microsoft.com/office/drawing/2014/main" id="{0AC17008-CBA2-65CF-4674-C52EB8972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1B4CC673-9FDE-C067-CC50-51189B368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1A378-D246-4439-BF5A-B267547F6B87}" type="slidenum">
              <a:rPr lang="ru-UA" smtClean="0"/>
              <a:t>‹#›</a:t>
            </a:fld>
            <a:endParaRPr lang="ru-UA"/>
          </a:p>
        </p:txBody>
      </p:sp>
    </p:spTree>
    <p:extLst>
      <p:ext uri="{BB962C8B-B14F-4D97-AF65-F5344CB8AC3E}">
        <p14:creationId xmlns:p14="http://schemas.microsoft.com/office/powerpoint/2010/main" val="131244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2564B-6035-AB02-5B0E-A8839F84F3F9}"/>
              </a:ext>
            </a:extLst>
          </p:cNvPr>
          <p:cNvSpPr>
            <a:spLocks noGrp="1"/>
          </p:cNvSpPr>
          <p:nvPr>
            <p:ph type="ctrTitle"/>
          </p:nvPr>
        </p:nvSpPr>
        <p:spPr>
          <a:xfrm>
            <a:off x="3810001" y="676439"/>
            <a:ext cx="7081488" cy="1714336"/>
          </a:xfrm>
        </p:spPr>
        <p:txBody>
          <a:bodyPr>
            <a:normAutofit fontScale="90000"/>
          </a:bodyPr>
          <a:lstStyle/>
          <a:p>
            <a:pPr algn="ctr"/>
            <a:r>
              <a:rPr lang="ru-RU" dirty="0"/>
              <a:t>Способы защиты прав автора на фильм</a:t>
            </a:r>
            <a:endParaRPr lang="ru-UA" dirty="0">
              <a:latin typeface="+mn-lt"/>
            </a:endParaRPr>
          </a:p>
        </p:txBody>
      </p:sp>
      <p:sp>
        <p:nvSpPr>
          <p:cNvPr id="9" name="TextBox 8">
            <a:extLst>
              <a:ext uri="{FF2B5EF4-FFF2-40B4-BE49-F238E27FC236}">
                <a16:creationId xmlns:a16="http://schemas.microsoft.com/office/drawing/2014/main" id="{B268FD89-B8E8-40D2-97CE-82CCF737BE05}"/>
              </a:ext>
            </a:extLst>
          </p:cNvPr>
          <p:cNvSpPr txBox="1"/>
          <p:nvPr/>
        </p:nvSpPr>
        <p:spPr>
          <a:xfrm>
            <a:off x="2095500" y="3824585"/>
            <a:ext cx="6096000" cy="1815882"/>
          </a:xfrm>
          <a:prstGeom prst="rect">
            <a:avLst/>
          </a:prstGeom>
          <a:noFill/>
        </p:spPr>
        <p:txBody>
          <a:bodyPr wrap="square">
            <a:spAutoFit/>
          </a:bodyPr>
          <a:lstStyle/>
          <a:p>
            <a:pPr algn="ctr"/>
            <a:r>
              <a:rPr lang="ru-RU" sz="2800" dirty="0">
                <a:gradFill>
                  <a:gsLst>
                    <a:gs pos="0">
                      <a:srgbClr val="1F2837"/>
                    </a:gs>
                    <a:gs pos="100000">
                      <a:srgbClr val="930416"/>
                    </a:gs>
                  </a:gsLst>
                  <a:lin ang="5400000" scaled="1"/>
                </a:gradFill>
                <a:latin typeface="+mj-lt"/>
                <a:ea typeface="+mj-ea"/>
                <a:cs typeface="+mj-cs"/>
              </a:rPr>
              <a:t>Защита прав авторов на фильм очень важна, поскольку позволяет сохранить интеллектуальную собственность и защитить творческие усилия авторов</a:t>
            </a:r>
          </a:p>
        </p:txBody>
      </p:sp>
    </p:spTree>
    <p:extLst>
      <p:ext uri="{BB962C8B-B14F-4D97-AF65-F5344CB8AC3E}">
        <p14:creationId xmlns:p14="http://schemas.microsoft.com/office/powerpoint/2010/main" val="116678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1C198BD-1F92-4332-8B97-DEECAF40581F}"/>
              </a:ext>
            </a:extLst>
          </p:cNvPr>
          <p:cNvPicPr>
            <a:picLocks noChangeAspect="1"/>
          </p:cNvPicPr>
          <p:nvPr/>
        </p:nvPicPr>
        <p:blipFill rotWithShape="1">
          <a:blip r:embed="rId2">
            <a:extLst>
              <a:ext uri="{28A0092B-C50C-407E-A947-70E740481C1C}">
                <a14:useLocalDpi xmlns:a14="http://schemas.microsoft.com/office/drawing/2010/main" val="0"/>
              </a:ext>
            </a:extLst>
          </a:blip>
          <a:srcRect l="1877" t="2528" r="2703" b="3371"/>
          <a:stretch/>
        </p:blipFill>
        <p:spPr>
          <a:xfrm>
            <a:off x="0" y="0"/>
            <a:ext cx="12192000" cy="6858000"/>
          </a:xfrm>
          <a:prstGeom prst="rect">
            <a:avLst/>
          </a:prstGeom>
        </p:spPr>
      </p:pic>
    </p:spTree>
    <p:extLst>
      <p:ext uri="{BB962C8B-B14F-4D97-AF65-F5344CB8AC3E}">
        <p14:creationId xmlns:p14="http://schemas.microsoft.com/office/powerpoint/2010/main" val="206214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0ABDC-9328-850F-0197-C93803153343}"/>
              </a:ext>
            </a:extLst>
          </p:cNvPr>
          <p:cNvSpPr>
            <a:spLocks noGrp="1"/>
          </p:cNvSpPr>
          <p:nvPr>
            <p:ph type="title"/>
          </p:nvPr>
        </p:nvSpPr>
        <p:spPr/>
        <p:txBody>
          <a:bodyPr/>
          <a:lstStyle/>
          <a:p>
            <a:r>
              <a:rPr lang="ru-RU" dirty="0"/>
              <a:t>Исключительные права</a:t>
            </a:r>
            <a:endParaRPr lang="ru-UA" dirty="0"/>
          </a:p>
        </p:txBody>
      </p:sp>
      <p:sp>
        <p:nvSpPr>
          <p:cNvPr id="31" name="TextBox 30">
            <a:extLst>
              <a:ext uri="{FF2B5EF4-FFF2-40B4-BE49-F238E27FC236}">
                <a16:creationId xmlns:a16="http://schemas.microsoft.com/office/drawing/2014/main" id="{6EB0E7AB-34EF-42E1-B881-F30D6705ABCB}"/>
              </a:ext>
            </a:extLst>
          </p:cNvPr>
          <p:cNvSpPr txBox="1"/>
          <p:nvPr/>
        </p:nvSpPr>
        <p:spPr>
          <a:xfrm>
            <a:off x="471488" y="2273847"/>
            <a:ext cx="8091487" cy="3046988"/>
          </a:xfrm>
          <a:prstGeom prst="rect">
            <a:avLst/>
          </a:prstGeom>
          <a:noFill/>
        </p:spPr>
        <p:txBody>
          <a:bodyPr wrap="square">
            <a:spAutoFit/>
          </a:bodyPr>
          <a:lstStyle/>
          <a:p>
            <a:pPr algn="ctr"/>
            <a:r>
              <a:rPr lang="ru-RU" sz="2400" dirty="0">
                <a:gradFill>
                  <a:gsLst>
                    <a:gs pos="0">
                      <a:srgbClr val="1F2837"/>
                    </a:gs>
                    <a:gs pos="100000">
                      <a:srgbClr val="930416"/>
                    </a:gs>
                  </a:gsLst>
                  <a:lin ang="5400000" scaled="1"/>
                </a:gradFill>
                <a:latin typeface="+mj-lt"/>
                <a:ea typeface="+mj-ea"/>
                <a:cs typeface="+mj-cs"/>
              </a:rPr>
              <a:t>Исключительные права на фильм - это права, предоставляемые законодательством авторам и правообладателям фильма, которые позволяют им контролировать использование своего произведения другими лицами. Исключительные права охватывают широкий спектр прав, таких как право на воспроизведение, распространение, публичный показ, а также право на создание производных работ.</a:t>
            </a:r>
          </a:p>
        </p:txBody>
      </p:sp>
      <p:pic>
        <p:nvPicPr>
          <p:cNvPr id="4" name="Рисунок 3">
            <a:extLst>
              <a:ext uri="{FF2B5EF4-FFF2-40B4-BE49-F238E27FC236}">
                <a16:creationId xmlns:a16="http://schemas.microsoft.com/office/drawing/2014/main" id="{B6F54AD1-60E6-4831-9442-DC2683AED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613" y="870197"/>
            <a:ext cx="2852737" cy="3855050"/>
          </a:xfrm>
          <a:prstGeom prst="rect">
            <a:avLst/>
          </a:prstGeom>
          <a:ln>
            <a:noFill/>
          </a:ln>
          <a:effectLst>
            <a:softEdge rad="112500"/>
          </a:effectLst>
        </p:spPr>
      </p:pic>
    </p:spTree>
    <p:extLst>
      <p:ext uri="{BB962C8B-B14F-4D97-AF65-F5344CB8AC3E}">
        <p14:creationId xmlns:p14="http://schemas.microsoft.com/office/powerpoint/2010/main" val="285569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EB0E7AB-34EF-42E1-B881-F30D6705ABCB}"/>
              </a:ext>
            </a:extLst>
          </p:cNvPr>
          <p:cNvSpPr txBox="1"/>
          <p:nvPr/>
        </p:nvSpPr>
        <p:spPr>
          <a:xfrm>
            <a:off x="3067050" y="983585"/>
            <a:ext cx="9124950" cy="2677656"/>
          </a:xfrm>
          <a:prstGeom prst="rect">
            <a:avLst/>
          </a:prstGeom>
          <a:noFill/>
        </p:spPr>
        <p:txBody>
          <a:bodyPr wrap="square">
            <a:spAutoFit/>
          </a:bodyPr>
          <a:lstStyle/>
          <a:p>
            <a:pPr algn="ctr"/>
            <a:r>
              <a:rPr lang="ru-RU" sz="2400" dirty="0">
                <a:gradFill>
                  <a:gsLst>
                    <a:gs pos="0">
                      <a:srgbClr val="1F2837"/>
                    </a:gs>
                    <a:gs pos="100000">
                      <a:srgbClr val="930416"/>
                    </a:gs>
                  </a:gsLst>
                  <a:lin ang="5400000" scaled="1"/>
                </a:gradFill>
                <a:latin typeface="+mj-lt"/>
                <a:ea typeface="+mj-ea"/>
                <a:cs typeface="+mj-cs"/>
              </a:rPr>
              <a:t>Например, исключительное право на воспроизведение дает авторам и правообладателям право решать, когда и как фильм может быть скопирован, например на DVD или в цифровом формате. Исключительное право на распространение позволяет авторам и правообладателям контролировать продажу копий фильма, а исключительное право на публичный показ - контролировать показ фильма в кинотеатрах, на телевидении или в других местах.</a:t>
            </a:r>
          </a:p>
        </p:txBody>
      </p:sp>
      <p:sp>
        <p:nvSpPr>
          <p:cNvPr id="6" name="TextBox 5">
            <a:extLst>
              <a:ext uri="{FF2B5EF4-FFF2-40B4-BE49-F238E27FC236}">
                <a16:creationId xmlns:a16="http://schemas.microsoft.com/office/drawing/2014/main" id="{3CFD1B6E-09AA-428C-9FCE-8B30BB8021B7}"/>
              </a:ext>
            </a:extLst>
          </p:cNvPr>
          <p:cNvSpPr txBox="1"/>
          <p:nvPr/>
        </p:nvSpPr>
        <p:spPr>
          <a:xfrm>
            <a:off x="0" y="3811012"/>
            <a:ext cx="7648575" cy="3046988"/>
          </a:xfrm>
          <a:prstGeom prst="rect">
            <a:avLst/>
          </a:prstGeom>
          <a:noFill/>
        </p:spPr>
        <p:txBody>
          <a:bodyPr wrap="square">
            <a:spAutoFit/>
          </a:bodyPr>
          <a:lstStyle/>
          <a:p>
            <a:pPr algn="ctr"/>
            <a:r>
              <a:rPr lang="ru-RU" sz="2400" dirty="0">
                <a:gradFill>
                  <a:gsLst>
                    <a:gs pos="0">
                      <a:srgbClr val="1F2837"/>
                    </a:gs>
                    <a:gs pos="100000">
                      <a:srgbClr val="930416"/>
                    </a:gs>
                  </a:gsLst>
                  <a:lin ang="5400000" scaled="1"/>
                </a:gradFill>
                <a:latin typeface="+mj-lt"/>
                <a:ea typeface="+mj-ea"/>
                <a:cs typeface="+mj-cs"/>
              </a:rPr>
              <a:t>Исключительные права на фильм являются важным инструментом защиты авторских прав, поскольку они позволяют авторам и правообладателям защищать свои интересы и получать вознаграждение за использование своих произведений. Нарушение исключительных прав на фильм может привести к правовым последствиям, включая юридические действия по возмещению убытков и требованиям на прекращение нарушения прав.</a:t>
            </a:r>
          </a:p>
        </p:txBody>
      </p:sp>
      <p:pic>
        <p:nvPicPr>
          <p:cNvPr id="7" name="Рисунок 6">
            <a:extLst>
              <a:ext uri="{FF2B5EF4-FFF2-40B4-BE49-F238E27FC236}">
                <a16:creationId xmlns:a16="http://schemas.microsoft.com/office/drawing/2014/main" id="{FE75F680-0AD9-4C34-8B43-29E74B9F4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259" y="1284017"/>
            <a:ext cx="2076791" cy="2076791"/>
          </a:xfrm>
          <a:prstGeom prst="rect">
            <a:avLst/>
          </a:prstGeom>
        </p:spPr>
      </p:pic>
      <p:pic>
        <p:nvPicPr>
          <p:cNvPr id="9" name="Рисунок 8">
            <a:extLst>
              <a:ext uri="{FF2B5EF4-FFF2-40B4-BE49-F238E27FC236}">
                <a16:creationId xmlns:a16="http://schemas.microsoft.com/office/drawing/2014/main" id="{366650E4-75AC-406C-9D38-E1D0C20DC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575" y="3811012"/>
            <a:ext cx="2962275" cy="1974850"/>
          </a:xfrm>
          <a:prstGeom prst="rect">
            <a:avLst/>
          </a:prstGeom>
          <a:ln>
            <a:noFill/>
          </a:ln>
          <a:effectLst>
            <a:softEdge rad="112500"/>
          </a:effectLst>
        </p:spPr>
      </p:pic>
      <p:sp>
        <p:nvSpPr>
          <p:cNvPr id="11" name="Заголовок 1">
            <a:extLst>
              <a:ext uri="{FF2B5EF4-FFF2-40B4-BE49-F238E27FC236}">
                <a16:creationId xmlns:a16="http://schemas.microsoft.com/office/drawing/2014/main" id="{B2713943-2DDD-464F-83EE-7A04722CD585}"/>
              </a:ext>
            </a:extLst>
          </p:cNvPr>
          <p:cNvSpPr>
            <a:spLocks noGrp="1"/>
          </p:cNvSpPr>
          <p:nvPr>
            <p:ph type="title"/>
          </p:nvPr>
        </p:nvSpPr>
        <p:spPr>
          <a:xfrm>
            <a:off x="1676400" y="291305"/>
            <a:ext cx="10515600" cy="696667"/>
          </a:xfrm>
        </p:spPr>
        <p:txBody>
          <a:bodyPr/>
          <a:lstStyle/>
          <a:p>
            <a:r>
              <a:rPr lang="ru-RU" dirty="0"/>
              <a:t>Исключительные права</a:t>
            </a:r>
            <a:endParaRPr lang="ru-UA" dirty="0"/>
          </a:p>
        </p:txBody>
      </p:sp>
    </p:spTree>
    <p:extLst>
      <p:ext uri="{BB962C8B-B14F-4D97-AF65-F5344CB8AC3E}">
        <p14:creationId xmlns:p14="http://schemas.microsoft.com/office/powerpoint/2010/main" val="413071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0ABDC-9328-850F-0197-C93803153343}"/>
              </a:ext>
            </a:extLst>
          </p:cNvPr>
          <p:cNvSpPr>
            <a:spLocks noGrp="1"/>
          </p:cNvSpPr>
          <p:nvPr>
            <p:ph type="title"/>
          </p:nvPr>
        </p:nvSpPr>
        <p:spPr/>
        <p:txBody>
          <a:bodyPr/>
          <a:lstStyle/>
          <a:p>
            <a:r>
              <a:rPr lang="ru-RU" dirty="0"/>
              <a:t>Нарушения</a:t>
            </a:r>
            <a:endParaRPr lang="ru-UA" dirty="0"/>
          </a:p>
        </p:txBody>
      </p:sp>
      <p:sp>
        <p:nvSpPr>
          <p:cNvPr id="31" name="TextBox 30">
            <a:extLst>
              <a:ext uri="{FF2B5EF4-FFF2-40B4-BE49-F238E27FC236}">
                <a16:creationId xmlns:a16="http://schemas.microsoft.com/office/drawing/2014/main" id="{6EB0E7AB-34EF-42E1-B881-F30D6705ABCB}"/>
              </a:ext>
            </a:extLst>
          </p:cNvPr>
          <p:cNvSpPr txBox="1"/>
          <p:nvPr/>
        </p:nvSpPr>
        <p:spPr>
          <a:xfrm>
            <a:off x="4295775" y="1529944"/>
            <a:ext cx="7019925" cy="2308324"/>
          </a:xfrm>
          <a:prstGeom prst="rect">
            <a:avLst/>
          </a:prstGeom>
          <a:noFill/>
        </p:spPr>
        <p:txBody>
          <a:bodyPr wrap="square">
            <a:spAutoFit/>
          </a:bodyPr>
          <a:lstStyle/>
          <a:p>
            <a:pPr algn="ctr"/>
            <a:r>
              <a:rPr lang="ru-RU" sz="2400" dirty="0">
                <a:gradFill>
                  <a:gsLst>
                    <a:gs pos="0">
                      <a:srgbClr val="1F2837"/>
                    </a:gs>
                    <a:gs pos="100000">
                      <a:srgbClr val="930416"/>
                    </a:gs>
                  </a:gsLst>
                  <a:lin ang="5400000" scaled="1"/>
                </a:gradFill>
                <a:latin typeface="+mj-lt"/>
                <a:ea typeface="+mj-ea"/>
                <a:cs typeface="+mj-cs"/>
              </a:rPr>
              <a:t>Нарушения прав на фильм могут происходить путем незаконного воспроизведения, распространения или продажи фильма без согласия автора. Нарушением может также являться использование отдельных кадров из фильма или изменение фильма без разрешения автора.</a:t>
            </a:r>
          </a:p>
        </p:txBody>
      </p:sp>
      <p:pic>
        <p:nvPicPr>
          <p:cNvPr id="4" name="Рисунок 3">
            <a:extLst>
              <a:ext uri="{FF2B5EF4-FFF2-40B4-BE49-F238E27FC236}">
                <a16:creationId xmlns:a16="http://schemas.microsoft.com/office/drawing/2014/main" id="{4279BFEC-6523-41C8-94D0-972C27069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 y="2317555"/>
            <a:ext cx="3271838" cy="4249140"/>
          </a:xfrm>
          <a:prstGeom prst="rect">
            <a:avLst/>
          </a:prstGeom>
        </p:spPr>
      </p:pic>
    </p:spTree>
    <p:extLst>
      <p:ext uri="{BB962C8B-B14F-4D97-AF65-F5344CB8AC3E}">
        <p14:creationId xmlns:p14="http://schemas.microsoft.com/office/powerpoint/2010/main" val="266668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EB0E7AB-34EF-42E1-B881-F30D6705ABCB}"/>
              </a:ext>
            </a:extLst>
          </p:cNvPr>
          <p:cNvSpPr txBox="1"/>
          <p:nvPr/>
        </p:nvSpPr>
        <p:spPr>
          <a:xfrm>
            <a:off x="962025" y="1403390"/>
            <a:ext cx="8048625" cy="1938992"/>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1. Незаконное копирование и распространение фильма: это нарушение, когда кто-то копирует и распространяет фильм без разрешения автора. Это может быть сделано путем создания и распространения пиратских DVD, онлайн-пиратства или загрузки фильма на файлообменные сервисы.</a:t>
            </a:r>
          </a:p>
        </p:txBody>
      </p:sp>
      <p:sp>
        <p:nvSpPr>
          <p:cNvPr id="9" name="TextBox 8">
            <a:extLst>
              <a:ext uri="{FF2B5EF4-FFF2-40B4-BE49-F238E27FC236}">
                <a16:creationId xmlns:a16="http://schemas.microsoft.com/office/drawing/2014/main" id="{8CBF9595-3C00-4321-A9D9-3AA7F4C5E8EE}"/>
              </a:ext>
            </a:extLst>
          </p:cNvPr>
          <p:cNvSpPr txBox="1"/>
          <p:nvPr/>
        </p:nvSpPr>
        <p:spPr>
          <a:xfrm>
            <a:off x="2019300" y="234155"/>
            <a:ext cx="6743700" cy="830997"/>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Факты нарушений авторских прав на фильм могут быть различными и включать в себя следующее:</a:t>
            </a:r>
          </a:p>
        </p:txBody>
      </p:sp>
      <p:sp>
        <p:nvSpPr>
          <p:cNvPr id="12" name="TextBox 11">
            <a:extLst>
              <a:ext uri="{FF2B5EF4-FFF2-40B4-BE49-F238E27FC236}">
                <a16:creationId xmlns:a16="http://schemas.microsoft.com/office/drawing/2014/main" id="{CC70DF7A-11FF-442E-A9B2-15F7A85C0A95}"/>
              </a:ext>
            </a:extLst>
          </p:cNvPr>
          <p:cNvSpPr txBox="1"/>
          <p:nvPr/>
        </p:nvSpPr>
        <p:spPr>
          <a:xfrm>
            <a:off x="962025" y="3320727"/>
            <a:ext cx="8886825" cy="1938992"/>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2. Нарушение исключительных прав на фильм: это нарушение, когда кто-то использует фильм или его часть, не имея разрешения автора. Это может включать в себя публичный показ фильма без разрешения, а также использование кадров из фильма в других работах без разрешения автора.</a:t>
            </a:r>
          </a:p>
        </p:txBody>
      </p:sp>
      <p:sp>
        <p:nvSpPr>
          <p:cNvPr id="13" name="TextBox 12">
            <a:extLst>
              <a:ext uri="{FF2B5EF4-FFF2-40B4-BE49-F238E27FC236}">
                <a16:creationId xmlns:a16="http://schemas.microsoft.com/office/drawing/2014/main" id="{36161677-0EF7-4740-8E14-F3455C2FF0D0}"/>
              </a:ext>
            </a:extLst>
          </p:cNvPr>
          <p:cNvSpPr txBox="1"/>
          <p:nvPr/>
        </p:nvSpPr>
        <p:spPr>
          <a:xfrm>
            <a:off x="2371725" y="5259719"/>
            <a:ext cx="8439150" cy="1569660"/>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3. Нарушение прав на звуковую дорожку фильма: это нарушение, когда кто-то использует звуковую дорожку фильма, например музыку, без разрешения автора. Это может включать использование музыки в другом фильме или в рекламе.</a:t>
            </a:r>
          </a:p>
        </p:txBody>
      </p:sp>
      <p:pic>
        <p:nvPicPr>
          <p:cNvPr id="14" name="Рисунок 13">
            <a:extLst>
              <a:ext uri="{FF2B5EF4-FFF2-40B4-BE49-F238E27FC236}">
                <a16:creationId xmlns:a16="http://schemas.microsoft.com/office/drawing/2014/main" id="{F4C1AF32-40E2-4B2E-842C-73987EEF5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100" y="1490008"/>
            <a:ext cx="2778561" cy="1852374"/>
          </a:xfrm>
          <a:prstGeom prst="rect">
            <a:avLst/>
          </a:prstGeom>
          <a:ln>
            <a:noFill/>
          </a:ln>
          <a:effectLst>
            <a:softEdge rad="112500"/>
          </a:effectLst>
        </p:spPr>
      </p:pic>
      <p:pic>
        <p:nvPicPr>
          <p:cNvPr id="15" name="Рисунок 14">
            <a:extLst>
              <a:ext uri="{FF2B5EF4-FFF2-40B4-BE49-F238E27FC236}">
                <a16:creationId xmlns:a16="http://schemas.microsoft.com/office/drawing/2014/main" id="{6012D909-8B35-49EC-8FC9-73D7251B2E23}"/>
              </a:ext>
            </a:extLst>
          </p:cNvPr>
          <p:cNvPicPr>
            <a:picLocks noChangeAspect="1"/>
          </p:cNvPicPr>
          <p:nvPr/>
        </p:nvPicPr>
        <p:blipFill>
          <a:blip r:embed="rId3"/>
          <a:stretch>
            <a:fillRect/>
          </a:stretch>
        </p:blipFill>
        <p:spPr>
          <a:xfrm>
            <a:off x="142875" y="5454610"/>
            <a:ext cx="2124075" cy="910318"/>
          </a:xfrm>
          <a:prstGeom prst="rect">
            <a:avLst/>
          </a:prstGeom>
        </p:spPr>
      </p:pic>
    </p:spTree>
    <p:extLst>
      <p:ext uri="{BB962C8B-B14F-4D97-AF65-F5344CB8AC3E}">
        <p14:creationId xmlns:p14="http://schemas.microsoft.com/office/powerpoint/2010/main" val="8736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EB0E7AB-34EF-42E1-B881-F30D6705ABCB}"/>
              </a:ext>
            </a:extLst>
          </p:cNvPr>
          <p:cNvSpPr txBox="1"/>
          <p:nvPr/>
        </p:nvSpPr>
        <p:spPr>
          <a:xfrm>
            <a:off x="962025" y="1120676"/>
            <a:ext cx="7848600" cy="2308324"/>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4. Нарушение прав на имя, изображение и голос актеров: это нарушение, когда кто-то использует имя, изображение или голос актера без его разрешения. Это может быть сделано путем использования изображения актера в рекламе или в другом контексте, где он не согласился с использованием своего имени или изображения.</a:t>
            </a:r>
          </a:p>
        </p:txBody>
      </p:sp>
      <p:sp>
        <p:nvSpPr>
          <p:cNvPr id="13" name="TextBox 12">
            <a:extLst>
              <a:ext uri="{FF2B5EF4-FFF2-40B4-BE49-F238E27FC236}">
                <a16:creationId xmlns:a16="http://schemas.microsoft.com/office/drawing/2014/main" id="{36161677-0EF7-4740-8E14-F3455C2FF0D0}"/>
              </a:ext>
            </a:extLst>
          </p:cNvPr>
          <p:cNvSpPr txBox="1"/>
          <p:nvPr/>
        </p:nvSpPr>
        <p:spPr>
          <a:xfrm>
            <a:off x="962026" y="3429000"/>
            <a:ext cx="6819900" cy="2308324"/>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5. Нарушение прав на сценарий фильма: это нарушение, когда кто-то использует сценарий фильма без разрешения автора. Это может включать в себя создание другого фильма на основе того же сценария или использование отдельных идей из сценария в другом контексте.</a:t>
            </a:r>
          </a:p>
        </p:txBody>
      </p:sp>
      <p:sp>
        <p:nvSpPr>
          <p:cNvPr id="10" name="TextBox 9">
            <a:extLst>
              <a:ext uri="{FF2B5EF4-FFF2-40B4-BE49-F238E27FC236}">
                <a16:creationId xmlns:a16="http://schemas.microsoft.com/office/drawing/2014/main" id="{50470C92-C96B-49E0-9849-508F84AAD672}"/>
              </a:ext>
            </a:extLst>
          </p:cNvPr>
          <p:cNvSpPr txBox="1"/>
          <p:nvPr/>
        </p:nvSpPr>
        <p:spPr>
          <a:xfrm>
            <a:off x="333374" y="5834538"/>
            <a:ext cx="10353676" cy="830997"/>
          </a:xfrm>
          <a:prstGeom prst="rect">
            <a:avLst/>
          </a:prstGeom>
          <a:noFill/>
        </p:spPr>
        <p:txBody>
          <a:bodyPr wrap="square">
            <a:spAutoFit/>
          </a:bodyPr>
          <a:lstStyle/>
          <a:p>
            <a:pPr algn="ctr"/>
            <a:r>
              <a:rPr lang="ru-RU" sz="2400" dirty="0">
                <a:gradFill>
                  <a:gsLst>
                    <a:gs pos="0">
                      <a:srgbClr val="1F2837"/>
                    </a:gs>
                    <a:gs pos="100000">
                      <a:srgbClr val="930416"/>
                    </a:gs>
                  </a:gsLst>
                  <a:lin ang="5400000" scaled="1"/>
                </a:gradFill>
                <a:latin typeface="+mj-lt"/>
                <a:ea typeface="+mj-ea"/>
                <a:cs typeface="+mj-cs"/>
              </a:rPr>
              <a:t>Все эти нарушения могут привести к убыткам для авторов и правообладателей фильма, поэтому защита авторских прав на фильм очень важна.</a:t>
            </a:r>
          </a:p>
        </p:txBody>
      </p:sp>
      <p:pic>
        <p:nvPicPr>
          <p:cNvPr id="5" name="Рисунок 4">
            <a:extLst>
              <a:ext uri="{FF2B5EF4-FFF2-40B4-BE49-F238E27FC236}">
                <a16:creationId xmlns:a16="http://schemas.microsoft.com/office/drawing/2014/main" id="{949EFF9B-9140-4E17-AE7D-146D40978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025" y="1762125"/>
            <a:ext cx="3333750" cy="3333750"/>
          </a:xfrm>
          <a:prstGeom prst="rect">
            <a:avLst/>
          </a:prstGeom>
          <a:ln>
            <a:noFill/>
          </a:ln>
          <a:effectLst>
            <a:softEdge rad="112500"/>
          </a:effectLst>
        </p:spPr>
      </p:pic>
      <p:sp>
        <p:nvSpPr>
          <p:cNvPr id="14" name="Заголовок 1">
            <a:extLst>
              <a:ext uri="{FF2B5EF4-FFF2-40B4-BE49-F238E27FC236}">
                <a16:creationId xmlns:a16="http://schemas.microsoft.com/office/drawing/2014/main" id="{F6FCFF6F-19EA-4B17-A46E-990577E634DA}"/>
              </a:ext>
            </a:extLst>
          </p:cNvPr>
          <p:cNvSpPr>
            <a:spLocks noGrp="1"/>
          </p:cNvSpPr>
          <p:nvPr>
            <p:ph type="title"/>
          </p:nvPr>
        </p:nvSpPr>
        <p:spPr>
          <a:xfrm>
            <a:off x="1676400" y="291305"/>
            <a:ext cx="10515600" cy="696667"/>
          </a:xfrm>
        </p:spPr>
        <p:txBody>
          <a:bodyPr/>
          <a:lstStyle/>
          <a:p>
            <a:r>
              <a:rPr lang="ru-RU" dirty="0"/>
              <a:t>Нарушения</a:t>
            </a:r>
            <a:endParaRPr lang="ru-UA" dirty="0"/>
          </a:p>
        </p:txBody>
      </p:sp>
    </p:spTree>
    <p:extLst>
      <p:ext uri="{BB962C8B-B14F-4D97-AF65-F5344CB8AC3E}">
        <p14:creationId xmlns:p14="http://schemas.microsoft.com/office/powerpoint/2010/main" val="124751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0ABDC-9328-850F-0197-C93803153343}"/>
              </a:ext>
            </a:extLst>
          </p:cNvPr>
          <p:cNvSpPr>
            <a:spLocks noGrp="1"/>
          </p:cNvSpPr>
          <p:nvPr>
            <p:ph type="title"/>
          </p:nvPr>
        </p:nvSpPr>
        <p:spPr/>
        <p:txBody>
          <a:bodyPr/>
          <a:lstStyle/>
          <a:p>
            <a:r>
              <a:rPr lang="ru-RU" dirty="0"/>
              <a:t>Способы защиты на кадр и на фильм</a:t>
            </a:r>
            <a:endParaRPr lang="ru-UA" dirty="0"/>
          </a:p>
        </p:txBody>
      </p:sp>
      <p:sp>
        <p:nvSpPr>
          <p:cNvPr id="7" name="TextBox 6">
            <a:extLst>
              <a:ext uri="{FF2B5EF4-FFF2-40B4-BE49-F238E27FC236}">
                <a16:creationId xmlns:a16="http://schemas.microsoft.com/office/drawing/2014/main" id="{A400D244-9AD8-4319-85BB-1A7F3297863E}"/>
              </a:ext>
            </a:extLst>
          </p:cNvPr>
          <p:cNvSpPr txBox="1"/>
          <p:nvPr/>
        </p:nvSpPr>
        <p:spPr>
          <a:xfrm>
            <a:off x="914400" y="1238935"/>
            <a:ext cx="6096000" cy="830997"/>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Существует несколько способов защиты авторских прав на кадр и на фильм, включая:</a:t>
            </a:r>
          </a:p>
        </p:txBody>
      </p:sp>
      <p:sp>
        <p:nvSpPr>
          <p:cNvPr id="8" name="TextBox 7">
            <a:extLst>
              <a:ext uri="{FF2B5EF4-FFF2-40B4-BE49-F238E27FC236}">
                <a16:creationId xmlns:a16="http://schemas.microsoft.com/office/drawing/2014/main" id="{7DD83975-BB1F-4913-A192-7C14A276A634}"/>
              </a:ext>
            </a:extLst>
          </p:cNvPr>
          <p:cNvSpPr txBox="1"/>
          <p:nvPr/>
        </p:nvSpPr>
        <p:spPr>
          <a:xfrm>
            <a:off x="914400" y="2069932"/>
            <a:ext cx="8610600" cy="1569660"/>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1. Водяные знаки: авторы и правообладатели могут добавлять водяные знаки на кадры и в целом на фильм, чтобы предотвратить копирование или несанкционированное использование материала.</a:t>
            </a:r>
          </a:p>
        </p:txBody>
      </p:sp>
      <p:pic>
        <p:nvPicPr>
          <p:cNvPr id="9" name="Рисунок 8">
            <a:extLst>
              <a:ext uri="{FF2B5EF4-FFF2-40B4-BE49-F238E27FC236}">
                <a16:creationId xmlns:a16="http://schemas.microsoft.com/office/drawing/2014/main" id="{1507DA5E-30CC-4EDF-9AA7-16DFB2958755}"/>
              </a:ext>
            </a:extLst>
          </p:cNvPr>
          <p:cNvPicPr>
            <a:picLocks noChangeAspect="1"/>
          </p:cNvPicPr>
          <p:nvPr/>
        </p:nvPicPr>
        <p:blipFill>
          <a:blip r:embed="rId2"/>
          <a:stretch>
            <a:fillRect/>
          </a:stretch>
        </p:blipFill>
        <p:spPr>
          <a:xfrm>
            <a:off x="9086850" y="2013193"/>
            <a:ext cx="2965117" cy="1683139"/>
          </a:xfrm>
          <a:prstGeom prst="rect">
            <a:avLst/>
          </a:prstGeom>
          <a:ln>
            <a:noFill/>
          </a:ln>
          <a:effectLst>
            <a:softEdge rad="112500"/>
          </a:effectLst>
        </p:spPr>
      </p:pic>
      <p:sp>
        <p:nvSpPr>
          <p:cNvPr id="14" name="TextBox 13">
            <a:extLst>
              <a:ext uri="{FF2B5EF4-FFF2-40B4-BE49-F238E27FC236}">
                <a16:creationId xmlns:a16="http://schemas.microsoft.com/office/drawing/2014/main" id="{F2E079AF-F470-418E-9D8F-A2B336AF6C81}"/>
              </a:ext>
            </a:extLst>
          </p:cNvPr>
          <p:cNvSpPr txBox="1"/>
          <p:nvPr/>
        </p:nvSpPr>
        <p:spPr>
          <a:xfrm>
            <a:off x="914400" y="3639592"/>
            <a:ext cx="8496300" cy="2677656"/>
          </a:xfrm>
          <a:prstGeom prst="rect">
            <a:avLst/>
          </a:prstGeom>
          <a:noFill/>
        </p:spPr>
        <p:txBody>
          <a:bodyPr wrap="square">
            <a:spAutoFit/>
          </a:bodyPr>
          <a:lstStyle/>
          <a:p>
            <a:r>
              <a:rPr lang="en-US" sz="2400" dirty="0">
                <a:gradFill>
                  <a:gsLst>
                    <a:gs pos="0">
                      <a:srgbClr val="1F2837"/>
                    </a:gs>
                    <a:gs pos="100000">
                      <a:srgbClr val="930416"/>
                    </a:gs>
                  </a:gsLst>
                  <a:lin ang="5400000" scaled="1"/>
                </a:gradFill>
                <a:latin typeface="+mj-lt"/>
                <a:ea typeface="+mj-ea"/>
                <a:cs typeface="+mj-cs"/>
              </a:rPr>
              <a:t>2. </a:t>
            </a:r>
            <a:r>
              <a:rPr lang="ru-RU" sz="2400" dirty="0">
                <a:gradFill>
                  <a:gsLst>
                    <a:gs pos="0">
                      <a:srgbClr val="1F2837"/>
                    </a:gs>
                    <a:gs pos="100000">
                      <a:srgbClr val="930416"/>
                    </a:gs>
                  </a:gsLst>
                  <a:lin ang="5400000" scaled="1"/>
                </a:gradFill>
                <a:latin typeface="+mj-lt"/>
                <a:ea typeface="+mj-ea"/>
                <a:cs typeface="+mj-cs"/>
              </a:rPr>
              <a:t>Техническая защита: современные технологии защиты авторских прав на фильм включают в себя использование цифровых подписей, защищенных платформ для онлайн-просмотра и распространения фильмов, а также системы управления цифровыми правами (DRM), которые ограничивают возможность копирования или распространения фильма без разрешения правообладателя.</a:t>
            </a:r>
          </a:p>
        </p:txBody>
      </p:sp>
    </p:spTree>
    <p:extLst>
      <p:ext uri="{BB962C8B-B14F-4D97-AF65-F5344CB8AC3E}">
        <p14:creationId xmlns:p14="http://schemas.microsoft.com/office/powerpoint/2010/main" val="42621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6EB0E7AB-34EF-42E1-B881-F30D6705ABCB}"/>
              </a:ext>
            </a:extLst>
          </p:cNvPr>
          <p:cNvSpPr txBox="1"/>
          <p:nvPr/>
        </p:nvSpPr>
        <p:spPr>
          <a:xfrm>
            <a:off x="962025" y="1120676"/>
            <a:ext cx="8096250" cy="1938992"/>
          </a:xfrm>
          <a:prstGeom prst="rect">
            <a:avLst/>
          </a:prstGeom>
          <a:noFill/>
        </p:spPr>
        <p:txBody>
          <a:bodyPr wrap="square">
            <a:spAutoFit/>
          </a:bodyPr>
          <a:lstStyle/>
          <a:p>
            <a:r>
              <a:rPr lang="en-US" sz="2400" dirty="0">
                <a:gradFill>
                  <a:gsLst>
                    <a:gs pos="0">
                      <a:srgbClr val="1F2837"/>
                    </a:gs>
                    <a:gs pos="100000">
                      <a:srgbClr val="930416"/>
                    </a:gs>
                  </a:gsLst>
                  <a:lin ang="5400000" scaled="1"/>
                </a:gradFill>
                <a:latin typeface="+mj-lt"/>
                <a:ea typeface="+mj-ea"/>
                <a:cs typeface="+mj-cs"/>
              </a:rPr>
              <a:t>3</a:t>
            </a:r>
            <a:r>
              <a:rPr lang="ru-RU" sz="2400" dirty="0">
                <a:gradFill>
                  <a:gsLst>
                    <a:gs pos="0">
                      <a:srgbClr val="1F2837"/>
                    </a:gs>
                    <a:gs pos="100000">
                      <a:srgbClr val="930416"/>
                    </a:gs>
                  </a:gsLst>
                  <a:lin ang="5400000" scaled="1"/>
                </a:gradFill>
                <a:latin typeface="+mj-lt"/>
                <a:ea typeface="+mj-ea"/>
                <a:cs typeface="+mj-cs"/>
              </a:rPr>
              <a:t>. Юридические меры: авторы и правообладатели могут использовать правовые меры для защиты своих прав на кадры и на фильм, включая подачу исков, запрет на публичный показ или распространение фильма, а также запрос на возмещение убытков.</a:t>
            </a:r>
          </a:p>
        </p:txBody>
      </p:sp>
      <p:sp>
        <p:nvSpPr>
          <p:cNvPr id="13" name="TextBox 12">
            <a:extLst>
              <a:ext uri="{FF2B5EF4-FFF2-40B4-BE49-F238E27FC236}">
                <a16:creationId xmlns:a16="http://schemas.microsoft.com/office/drawing/2014/main" id="{36161677-0EF7-4740-8E14-F3455C2FF0D0}"/>
              </a:ext>
            </a:extLst>
          </p:cNvPr>
          <p:cNvSpPr txBox="1"/>
          <p:nvPr/>
        </p:nvSpPr>
        <p:spPr>
          <a:xfrm>
            <a:off x="4248151" y="3059668"/>
            <a:ext cx="7572375" cy="2308324"/>
          </a:xfrm>
          <a:prstGeom prst="rect">
            <a:avLst/>
          </a:prstGeom>
          <a:noFill/>
        </p:spPr>
        <p:txBody>
          <a:bodyPr wrap="square">
            <a:spAutoFit/>
          </a:bodyPr>
          <a:lstStyle/>
          <a:p>
            <a:r>
              <a:rPr lang="en-US" sz="2400" dirty="0">
                <a:gradFill>
                  <a:gsLst>
                    <a:gs pos="0">
                      <a:srgbClr val="1F2837"/>
                    </a:gs>
                    <a:gs pos="100000">
                      <a:srgbClr val="930416"/>
                    </a:gs>
                  </a:gsLst>
                  <a:lin ang="5400000" scaled="1"/>
                </a:gradFill>
                <a:latin typeface="+mj-lt"/>
                <a:ea typeface="+mj-ea"/>
                <a:cs typeface="+mj-cs"/>
              </a:rPr>
              <a:t>4</a:t>
            </a:r>
            <a:r>
              <a:rPr lang="ru-RU" sz="2400" dirty="0">
                <a:gradFill>
                  <a:gsLst>
                    <a:gs pos="0">
                      <a:srgbClr val="1F2837"/>
                    </a:gs>
                    <a:gs pos="100000">
                      <a:srgbClr val="930416"/>
                    </a:gs>
                  </a:gsLst>
                  <a:lin ang="5400000" scaled="1"/>
                </a:gradFill>
                <a:latin typeface="+mj-lt"/>
                <a:ea typeface="+mj-ea"/>
                <a:cs typeface="+mj-cs"/>
              </a:rPr>
              <a:t>. Контроль использования материала: авторы и правообладатели могут контролировать использование своего материала, например, через соглашения о лицензировании, чтобы гарантировать, что только те, кто получил разрешение, могут использовать их произведение.</a:t>
            </a:r>
          </a:p>
        </p:txBody>
      </p:sp>
      <p:sp>
        <p:nvSpPr>
          <p:cNvPr id="10" name="TextBox 9">
            <a:extLst>
              <a:ext uri="{FF2B5EF4-FFF2-40B4-BE49-F238E27FC236}">
                <a16:creationId xmlns:a16="http://schemas.microsoft.com/office/drawing/2014/main" id="{50470C92-C96B-49E0-9849-508F84AAD672}"/>
              </a:ext>
            </a:extLst>
          </p:cNvPr>
          <p:cNvSpPr txBox="1"/>
          <p:nvPr/>
        </p:nvSpPr>
        <p:spPr>
          <a:xfrm>
            <a:off x="295276" y="5489674"/>
            <a:ext cx="8610601" cy="1200329"/>
          </a:xfrm>
          <a:prstGeom prst="rect">
            <a:avLst/>
          </a:prstGeom>
          <a:noFill/>
        </p:spPr>
        <p:txBody>
          <a:bodyPr wrap="square">
            <a:spAutoFit/>
          </a:bodyPr>
          <a:lstStyle/>
          <a:p>
            <a:pPr algn="ctr"/>
            <a:r>
              <a:rPr lang="ru-RU" sz="2400" dirty="0">
                <a:gradFill>
                  <a:gsLst>
                    <a:gs pos="0">
                      <a:srgbClr val="1F2837"/>
                    </a:gs>
                    <a:gs pos="100000">
                      <a:srgbClr val="930416"/>
                    </a:gs>
                  </a:gsLst>
                  <a:lin ang="5400000" scaled="1"/>
                </a:gradFill>
                <a:latin typeface="+mj-lt"/>
                <a:ea typeface="+mj-ea"/>
                <a:cs typeface="+mj-cs"/>
              </a:rPr>
              <a:t>В целом, эти способы защиты могут использоваться в комбинации друг с другом, чтобы обеспечить наиболее эффективную защиту авторских прав на кадр и на фильм.</a:t>
            </a:r>
          </a:p>
        </p:txBody>
      </p:sp>
      <p:pic>
        <p:nvPicPr>
          <p:cNvPr id="3" name="Рисунок 2">
            <a:extLst>
              <a:ext uri="{FF2B5EF4-FFF2-40B4-BE49-F238E27FC236}">
                <a16:creationId xmlns:a16="http://schemas.microsoft.com/office/drawing/2014/main" id="{8A7E6E75-EF80-4DE3-853B-43FF141D2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350" y="1030843"/>
            <a:ext cx="2705100" cy="2028825"/>
          </a:xfrm>
          <a:prstGeom prst="rect">
            <a:avLst/>
          </a:prstGeom>
          <a:ln>
            <a:noFill/>
          </a:ln>
          <a:effectLst>
            <a:softEdge rad="112500"/>
          </a:effectLst>
        </p:spPr>
      </p:pic>
      <p:pic>
        <p:nvPicPr>
          <p:cNvPr id="5" name="Рисунок 4">
            <a:extLst>
              <a:ext uri="{FF2B5EF4-FFF2-40B4-BE49-F238E27FC236}">
                <a16:creationId xmlns:a16="http://schemas.microsoft.com/office/drawing/2014/main" id="{1886289F-497A-4D1A-8D21-B9A3D18B3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6" y="3181350"/>
            <a:ext cx="3691467" cy="2076450"/>
          </a:xfrm>
          <a:prstGeom prst="rect">
            <a:avLst/>
          </a:prstGeom>
          <a:ln>
            <a:noFill/>
          </a:ln>
          <a:effectLst>
            <a:softEdge rad="112500"/>
          </a:effectLst>
        </p:spPr>
      </p:pic>
      <p:sp>
        <p:nvSpPr>
          <p:cNvPr id="9" name="Заголовок 1">
            <a:extLst>
              <a:ext uri="{FF2B5EF4-FFF2-40B4-BE49-F238E27FC236}">
                <a16:creationId xmlns:a16="http://schemas.microsoft.com/office/drawing/2014/main" id="{393F5670-9E3D-4BE4-B3CC-F464409496A5}"/>
              </a:ext>
            </a:extLst>
          </p:cNvPr>
          <p:cNvSpPr>
            <a:spLocks noGrp="1"/>
          </p:cNvSpPr>
          <p:nvPr>
            <p:ph type="title"/>
          </p:nvPr>
        </p:nvSpPr>
        <p:spPr>
          <a:xfrm>
            <a:off x="1676400" y="291305"/>
            <a:ext cx="10515600" cy="696667"/>
          </a:xfrm>
        </p:spPr>
        <p:txBody>
          <a:bodyPr/>
          <a:lstStyle/>
          <a:p>
            <a:r>
              <a:rPr lang="ru-RU" dirty="0"/>
              <a:t>Способы защиты на кадр и на фильм</a:t>
            </a:r>
            <a:endParaRPr lang="ru-UA" dirty="0"/>
          </a:p>
        </p:txBody>
      </p:sp>
    </p:spTree>
    <p:extLst>
      <p:ext uri="{BB962C8B-B14F-4D97-AF65-F5344CB8AC3E}">
        <p14:creationId xmlns:p14="http://schemas.microsoft.com/office/powerpoint/2010/main" val="334743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0ABDC-9328-850F-0197-C93803153343}"/>
              </a:ext>
            </a:extLst>
          </p:cNvPr>
          <p:cNvSpPr>
            <a:spLocks noGrp="1"/>
          </p:cNvSpPr>
          <p:nvPr>
            <p:ph type="title"/>
          </p:nvPr>
        </p:nvSpPr>
        <p:spPr/>
        <p:txBody>
          <a:bodyPr/>
          <a:lstStyle/>
          <a:p>
            <a:r>
              <a:rPr lang="ru-RU" dirty="0"/>
              <a:t>Вывод</a:t>
            </a:r>
            <a:endParaRPr lang="ru-UA" dirty="0"/>
          </a:p>
        </p:txBody>
      </p:sp>
      <p:sp>
        <p:nvSpPr>
          <p:cNvPr id="7" name="TextBox 6">
            <a:extLst>
              <a:ext uri="{FF2B5EF4-FFF2-40B4-BE49-F238E27FC236}">
                <a16:creationId xmlns:a16="http://schemas.microsoft.com/office/drawing/2014/main" id="{A400D244-9AD8-4319-85BB-1A7F3297863E}"/>
              </a:ext>
            </a:extLst>
          </p:cNvPr>
          <p:cNvSpPr txBox="1"/>
          <p:nvPr/>
        </p:nvSpPr>
        <p:spPr>
          <a:xfrm>
            <a:off x="914399" y="1351508"/>
            <a:ext cx="10963275" cy="4154984"/>
          </a:xfrm>
          <a:prstGeom prst="rect">
            <a:avLst/>
          </a:prstGeom>
          <a:noFill/>
        </p:spPr>
        <p:txBody>
          <a:bodyPr wrap="square">
            <a:spAutoFit/>
          </a:bodyPr>
          <a:lstStyle/>
          <a:p>
            <a:r>
              <a:rPr lang="ru-RU" sz="2400" dirty="0">
                <a:gradFill>
                  <a:gsLst>
                    <a:gs pos="0">
                      <a:srgbClr val="1F2837"/>
                    </a:gs>
                    <a:gs pos="100000">
                      <a:srgbClr val="930416"/>
                    </a:gs>
                  </a:gsLst>
                  <a:lin ang="5400000" scaled="1"/>
                </a:gradFill>
                <a:latin typeface="+mj-lt"/>
                <a:ea typeface="+mj-ea"/>
                <a:cs typeface="+mj-cs"/>
              </a:rPr>
              <a:t>Защита авторских прав на фильм - это важный вопрос, который становится все более актуальным в связи с развитием цифровых технологий и доступности Интернета. Несанкционированное использование фильмов может привести к значительным убыткам для авторов и правообладателей, а также нанести ущерб культурной и интеллектуальной собственности.</a:t>
            </a:r>
          </a:p>
          <a:p>
            <a:r>
              <a:rPr lang="ru-RU" sz="2400" dirty="0">
                <a:gradFill>
                  <a:gsLst>
                    <a:gs pos="0">
                      <a:srgbClr val="1F2837"/>
                    </a:gs>
                    <a:gs pos="100000">
                      <a:srgbClr val="930416"/>
                    </a:gs>
                  </a:gsLst>
                  <a:lin ang="5400000" scaled="1"/>
                </a:gradFill>
                <a:latin typeface="+mj-lt"/>
                <a:ea typeface="+mj-ea"/>
                <a:cs typeface="+mj-cs"/>
              </a:rPr>
              <a:t>Для защиты авторских прав на фильм могут использоваться различные способы, такие как водяные знаки, технические средства защиты, юридические меры, образование и информирование, а также контроль использования материала. Каждый из этих способов имеет свои преимущества и недостатки, и часто используется комбинация нескольких из них для достижения максимальной эффективности защиты.</a:t>
            </a:r>
          </a:p>
        </p:txBody>
      </p:sp>
    </p:spTree>
    <p:extLst>
      <p:ext uri="{BB962C8B-B14F-4D97-AF65-F5344CB8AC3E}">
        <p14:creationId xmlns:p14="http://schemas.microsoft.com/office/powerpoint/2010/main" val="21011557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802</Words>
  <Application>Microsoft Office PowerPoint</Application>
  <PresentationFormat>Широкоэкранный</PresentationFormat>
  <Paragraphs>28</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Способы защиты прав автора на фильм</vt:lpstr>
      <vt:lpstr>Исключительные права</vt:lpstr>
      <vt:lpstr>Исключительные права</vt:lpstr>
      <vt:lpstr>Нарушения</vt:lpstr>
      <vt:lpstr>Презентация PowerPoint</vt:lpstr>
      <vt:lpstr>Нарушения</vt:lpstr>
      <vt:lpstr>Способы защиты на кадр и на фильм</vt:lpstr>
      <vt:lpstr>Способы защиты на кадр и на фильм</vt:lpstr>
      <vt:lpstr>Вывод</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Марина Маркасьян</dc:creator>
  <cp:lastModifiedBy>Влад Шумигай</cp:lastModifiedBy>
  <cp:revision>16</cp:revision>
  <dcterms:created xsi:type="dcterms:W3CDTF">2023-02-03T10:10:53Z</dcterms:created>
  <dcterms:modified xsi:type="dcterms:W3CDTF">2023-04-01T16:37:03Z</dcterms:modified>
</cp:coreProperties>
</file>