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Merriweather"/>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Merriweather-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OpenSans-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b11387a3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b11387a3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b11387a3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b11387a3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b11387a3e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b11387a3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11387a3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11387a3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166128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166128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ae79c23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ae79c23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ae79c23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ae79c23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ae79c23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ae79c23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b09be323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b09be32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09be32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09be32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11387a3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11387a3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b11387a3e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b11387a3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b11387a3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b11387a3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iss.nasa.gov/tools/latex/ltx-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995025"/>
            <a:ext cx="3054600" cy="12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latin typeface="Merriweather"/>
                <a:ea typeface="Merriweather"/>
                <a:cs typeface="Merriweather"/>
                <a:sym typeface="Merriweather"/>
              </a:rPr>
              <a:t>DAA</a:t>
            </a:r>
            <a:r>
              <a:rPr lang="en" sz="2680">
                <a:latin typeface="Merriweather"/>
                <a:ea typeface="Merriweather"/>
                <a:cs typeface="Merriweather"/>
                <a:sym typeface="Merriweather"/>
              </a:rPr>
              <a:t> </a:t>
            </a:r>
            <a:endParaRPr sz="2680">
              <a:latin typeface="Merriweather"/>
              <a:ea typeface="Merriweather"/>
              <a:cs typeface="Merriweather"/>
              <a:sym typeface="Merriweather"/>
            </a:endParaRPr>
          </a:p>
          <a:p>
            <a:pPr indent="0" lvl="0" marL="0" rtl="0" algn="ctr">
              <a:spcBef>
                <a:spcPts val="0"/>
              </a:spcBef>
              <a:spcAft>
                <a:spcPts val="0"/>
              </a:spcAft>
              <a:buSzPts val="990"/>
              <a:buNone/>
            </a:pPr>
            <a:r>
              <a:rPr lang="en" sz="2680">
                <a:latin typeface="Merriweather"/>
                <a:ea typeface="Merriweather"/>
                <a:cs typeface="Merriweather"/>
                <a:sym typeface="Merriweather"/>
              </a:rPr>
              <a:t>ASSIGNMENT -2</a:t>
            </a:r>
            <a:endParaRPr sz="2680">
              <a:latin typeface="Merriweather"/>
              <a:ea typeface="Merriweather"/>
              <a:cs typeface="Merriweather"/>
              <a:sym typeface="Merriweather"/>
            </a:endParaRPr>
          </a:p>
        </p:txBody>
      </p:sp>
      <p:sp>
        <p:nvSpPr>
          <p:cNvPr id="63" name="Google Shape;63;p13"/>
          <p:cNvSpPr txBox="1"/>
          <p:nvPr>
            <p:ph idx="1" type="subTitle"/>
          </p:nvPr>
        </p:nvSpPr>
        <p:spPr>
          <a:xfrm>
            <a:off x="3044700" y="2678900"/>
            <a:ext cx="3054600" cy="1530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655"/>
              <a:buNone/>
            </a:pPr>
            <a:r>
              <a:rPr b="1" lang="en" sz="1359">
                <a:solidFill>
                  <a:schemeClr val="lt2"/>
                </a:solidFill>
                <a:latin typeface="Merriweather"/>
                <a:ea typeface="Merriweather"/>
                <a:cs typeface="Merriweather"/>
                <a:sym typeface="Merriweather"/>
              </a:rPr>
              <a:t>Group 7-</a:t>
            </a:r>
            <a:endParaRPr b="1" sz="1359">
              <a:solidFill>
                <a:schemeClr val="lt2"/>
              </a:solidFill>
              <a:latin typeface="Merriweather"/>
              <a:ea typeface="Merriweather"/>
              <a:cs typeface="Merriweather"/>
              <a:sym typeface="Merriweather"/>
            </a:endParaRPr>
          </a:p>
          <a:p>
            <a:pPr indent="0" lvl="0" marL="0" rtl="0" algn="ctr">
              <a:lnSpc>
                <a:spcPct val="150000"/>
              </a:lnSpc>
              <a:spcBef>
                <a:spcPts val="0"/>
              </a:spcBef>
              <a:spcAft>
                <a:spcPts val="0"/>
              </a:spcAft>
              <a:buSzPts val="655"/>
              <a:buNone/>
            </a:pPr>
            <a:r>
              <a:rPr b="1" lang="en" sz="1359">
                <a:solidFill>
                  <a:srgbClr val="000000"/>
                </a:solidFill>
                <a:latin typeface="Merriweather"/>
                <a:ea typeface="Merriweather"/>
                <a:cs typeface="Merriweather"/>
                <a:sym typeface="Merriweather"/>
              </a:rPr>
              <a:t>     </a:t>
            </a:r>
            <a:r>
              <a:rPr b="1" lang="en" sz="1359">
                <a:solidFill>
                  <a:srgbClr val="000000"/>
                </a:solidFill>
                <a:latin typeface="Merriweather"/>
                <a:ea typeface="Merriweather"/>
                <a:cs typeface="Merriweather"/>
                <a:sym typeface="Merriweather"/>
              </a:rPr>
              <a:t>Medha Balani (IIT2019021)</a:t>
            </a:r>
            <a:endParaRPr b="1" sz="1359">
              <a:solidFill>
                <a:srgbClr val="000000"/>
              </a:solidFill>
              <a:latin typeface="Merriweather"/>
              <a:ea typeface="Merriweather"/>
              <a:cs typeface="Merriweather"/>
              <a:sym typeface="Merriweather"/>
            </a:endParaRPr>
          </a:p>
          <a:p>
            <a:pPr indent="0" lvl="0" marL="0" rtl="0" algn="ctr">
              <a:lnSpc>
                <a:spcPct val="150000"/>
              </a:lnSpc>
              <a:spcBef>
                <a:spcPts val="0"/>
              </a:spcBef>
              <a:spcAft>
                <a:spcPts val="0"/>
              </a:spcAft>
              <a:buSzPts val="655"/>
              <a:buNone/>
            </a:pPr>
            <a:r>
              <a:rPr b="1" lang="en" sz="1359">
                <a:solidFill>
                  <a:srgbClr val="000000"/>
                </a:solidFill>
                <a:latin typeface="Merriweather"/>
                <a:ea typeface="Merriweather"/>
                <a:cs typeface="Merriweather"/>
                <a:sym typeface="Merriweather"/>
              </a:rPr>
              <a:t>Saksham Aggarwal (IIT2019022)</a:t>
            </a:r>
            <a:endParaRPr b="1" sz="1359">
              <a:solidFill>
                <a:srgbClr val="000000"/>
              </a:solidFill>
              <a:latin typeface="Merriweather"/>
              <a:ea typeface="Merriweather"/>
              <a:cs typeface="Merriweather"/>
              <a:sym typeface="Merriweather"/>
            </a:endParaRPr>
          </a:p>
          <a:p>
            <a:pPr indent="0" lvl="0" marL="0" rtl="0" algn="ctr">
              <a:lnSpc>
                <a:spcPct val="150000"/>
              </a:lnSpc>
              <a:spcBef>
                <a:spcPts val="0"/>
              </a:spcBef>
              <a:spcAft>
                <a:spcPts val="0"/>
              </a:spcAft>
              <a:buSzPts val="655"/>
              <a:buNone/>
            </a:pPr>
            <a:r>
              <a:rPr b="1" lang="en" sz="1359">
                <a:solidFill>
                  <a:srgbClr val="000000"/>
                </a:solidFill>
                <a:latin typeface="Merriweather"/>
                <a:ea typeface="Merriweather"/>
                <a:cs typeface="Merriweather"/>
                <a:sym typeface="Merriweather"/>
              </a:rPr>
              <a:t>Utkarsh Gangwar (IIT2019023)</a:t>
            </a:r>
            <a:endParaRPr b="1" sz="1359">
              <a:solidFill>
                <a:srgbClr val="000000"/>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90250" y="229625"/>
            <a:ext cx="8158800" cy="46230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i="1" lang="en" sz="1700">
                <a:solidFill>
                  <a:schemeClr val="lt2"/>
                </a:solidFill>
                <a:latin typeface="Merriweather"/>
                <a:ea typeface="Merriweather"/>
                <a:cs typeface="Merriweather"/>
                <a:sym typeface="Merriweather"/>
              </a:rPr>
              <a:t>B.  Space Complexity</a:t>
            </a:r>
            <a:endParaRPr b="1" i="1" sz="1700">
              <a:solidFill>
                <a:schemeClr val="lt2"/>
              </a:solidFill>
              <a:latin typeface="Merriweather"/>
              <a:ea typeface="Merriweather"/>
              <a:cs typeface="Merriweather"/>
              <a:sym typeface="Merriweather"/>
            </a:endParaRPr>
          </a:p>
          <a:p>
            <a:pPr indent="0" lvl="0" marL="0" rtl="0" algn="just">
              <a:spcBef>
                <a:spcPts val="0"/>
              </a:spcBef>
              <a:spcAft>
                <a:spcPts val="0"/>
              </a:spcAft>
              <a:buNone/>
            </a:pPr>
            <a:r>
              <a:t/>
            </a:r>
            <a:endParaRPr b="1" i="1" sz="1700">
              <a:solidFill>
                <a:schemeClr val="lt2"/>
              </a:solidFill>
              <a:latin typeface="Merriweather"/>
              <a:ea typeface="Merriweather"/>
              <a:cs typeface="Merriweather"/>
              <a:sym typeface="Merriweather"/>
            </a:endParaRPr>
          </a:p>
          <a:p>
            <a:pPr indent="-317500" lvl="0" marL="457200" rtl="0" algn="just">
              <a:spcBef>
                <a:spcPts val="0"/>
              </a:spcBef>
              <a:spcAft>
                <a:spcPts val="0"/>
              </a:spcAft>
              <a:buClr>
                <a:srgbClr val="000000"/>
              </a:buClr>
              <a:buSzPts val="1400"/>
              <a:buFont typeface="Merriweather"/>
              <a:buChar char="●"/>
            </a:pPr>
            <a:r>
              <a:rPr lang="en" sz="1622">
                <a:solidFill>
                  <a:srgbClr val="000000"/>
                </a:solidFill>
                <a:latin typeface="Merriweather"/>
                <a:ea typeface="Merriweather"/>
                <a:cs typeface="Merriweather"/>
                <a:sym typeface="Merriweather"/>
              </a:rPr>
              <a:t>The space complexity of this algorithm is O(n) where n is the size of input array.</a:t>
            </a:r>
            <a:endParaRPr sz="1400">
              <a:solidFill>
                <a:srgbClr val="000000"/>
              </a:solidFill>
              <a:latin typeface="Merriweather"/>
              <a:ea typeface="Merriweather"/>
              <a:cs typeface="Merriweather"/>
              <a:sym typeface="Merriweather"/>
            </a:endParaRPr>
          </a:p>
          <a:p>
            <a:pPr indent="0" lvl="0" marL="457200" rtl="0" algn="just">
              <a:spcBef>
                <a:spcPts val="0"/>
              </a:spcBef>
              <a:spcAft>
                <a:spcPts val="0"/>
              </a:spcAft>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700">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56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Illustration</a:t>
            </a:r>
            <a:r>
              <a:rPr lang="en" sz="2700">
                <a:latin typeface="Merriweather"/>
                <a:ea typeface="Merriweather"/>
                <a:cs typeface="Merriweather"/>
                <a:sym typeface="Merriweather"/>
              </a:rPr>
              <a:t> -</a:t>
            </a:r>
            <a:endParaRPr sz="2700">
              <a:latin typeface="Merriweather"/>
              <a:ea typeface="Merriweather"/>
              <a:cs typeface="Merriweather"/>
              <a:sym typeface="Merriweather"/>
            </a:endParaRPr>
          </a:p>
        </p:txBody>
      </p:sp>
      <p:sp>
        <p:nvSpPr>
          <p:cNvPr id="119" name="Google Shape;119;p23"/>
          <p:cNvSpPr txBox="1"/>
          <p:nvPr>
            <p:ph idx="1" type="body"/>
          </p:nvPr>
        </p:nvSpPr>
        <p:spPr>
          <a:xfrm>
            <a:off x="311700" y="887450"/>
            <a:ext cx="8520600" cy="3973200"/>
          </a:xfrm>
          <a:prstGeom prst="rect">
            <a:avLst/>
          </a:prstGeom>
        </p:spPr>
        <p:txBody>
          <a:bodyPr anchorCtr="0" anchor="t" bIns="91425" lIns="91425" spcFirstLastPara="1" rIns="91425" wrap="square" tIns="91425">
            <a:normAutofit fontScale="25000" lnSpcReduction="20000"/>
          </a:bodyPr>
          <a:lstStyle/>
          <a:p>
            <a:pPr indent="-330200" lvl="0" marL="4572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Let us consider our initial array to be [2,1,4,3]. Now applying our optimal proposed approach:</a:t>
            </a:r>
            <a:endParaRPr sz="6400">
              <a:solidFill>
                <a:srgbClr val="000000"/>
              </a:solidFill>
              <a:latin typeface="Merriweather"/>
              <a:ea typeface="Merriweather"/>
              <a:cs typeface="Merriweather"/>
              <a:sym typeface="Merriweather"/>
            </a:endParaRPr>
          </a:p>
          <a:p>
            <a:pPr indent="-330200" lvl="0" marL="9144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First, traversing the set and appending sorted components (non-decreasing) to our sorted components vector. So , our sorted components vector would be [{2},{1,4},{3}].</a:t>
            </a:r>
            <a:endParaRPr sz="6400">
              <a:solidFill>
                <a:srgbClr val="000000"/>
              </a:solidFill>
              <a:latin typeface="Merriweather"/>
              <a:ea typeface="Merriweather"/>
              <a:cs typeface="Merriweather"/>
              <a:sym typeface="Merriweather"/>
            </a:endParaRPr>
          </a:p>
          <a:p>
            <a:pPr indent="-330200" lvl="0" marL="9144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Now, we declare a set and insert first element of each sorted components along with index of that sorted component and index of that first element in the sorted component i.e 0. Here, set would be [{1,1,0}, {2,0,0}, {3,2,0}].</a:t>
            </a:r>
            <a:endParaRPr sz="6400">
              <a:solidFill>
                <a:srgbClr val="000000"/>
              </a:solidFill>
              <a:latin typeface="Merriweather"/>
              <a:ea typeface="Merriweather"/>
              <a:cs typeface="Merriweather"/>
              <a:sym typeface="Merriweather"/>
            </a:endParaRPr>
          </a:p>
          <a:p>
            <a:pPr indent="-330200" lvl="0" marL="9144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Next, we declare Answer vector (in which we store our final sorted array) and then iterate our set until it is empty. While iterating the set, we do following two things:</a:t>
            </a:r>
            <a:endParaRPr sz="6400">
              <a:solidFill>
                <a:srgbClr val="000000"/>
              </a:solidFill>
              <a:latin typeface="Merriweather"/>
              <a:ea typeface="Merriweather"/>
              <a:cs typeface="Merriweather"/>
              <a:sym typeface="Merriweather"/>
            </a:endParaRPr>
          </a:p>
          <a:p>
            <a:pPr indent="-330200" lvl="0" marL="13716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We extract the smallest element from the set and append it to the Answer vector.</a:t>
            </a:r>
            <a:endParaRPr sz="6400">
              <a:solidFill>
                <a:srgbClr val="000000"/>
              </a:solidFill>
              <a:latin typeface="Merriweather"/>
              <a:ea typeface="Merriweather"/>
              <a:cs typeface="Merriweather"/>
              <a:sym typeface="Merriweather"/>
            </a:endParaRPr>
          </a:p>
          <a:p>
            <a:pPr indent="-330200" lvl="0" marL="1371600" rtl="0" algn="just">
              <a:lnSpc>
                <a:spcPct val="115000"/>
              </a:lnSpc>
              <a:spcBef>
                <a:spcPts val="0"/>
              </a:spcBef>
              <a:spcAft>
                <a:spcPts val="0"/>
              </a:spcAft>
              <a:buClr>
                <a:srgbClr val="000000"/>
              </a:buClr>
              <a:buSzPct val="100000"/>
              <a:buFont typeface="Merriweather"/>
              <a:buChar char="➔"/>
            </a:pPr>
            <a:r>
              <a:rPr lang="en" sz="6400">
                <a:solidFill>
                  <a:srgbClr val="000000"/>
                </a:solidFill>
                <a:latin typeface="Merriweather"/>
                <a:ea typeface="Merriweather"/>
                <a:cs typeface="Merriweather"/>
                <a:sym typeface="Merriweather"/>
              </a:rPr>
              <a:t>Check if that particular sorted component contain more elements. If yes, we insert it into the set.</a:t>
            </a:r>
            <a:endParaRPr sz="6400">
              <a:solidFill>
                <a:srgbClr val="000000"/>
              </a:solidFill>
              <a:latin typeface="Merriweather"/>
              <a:ea typeface="Merriweather"/>
              <a:cs typeface="Merriweather"/>
              <a:sym typeface="Merriweather"/>
            </a:endParaRPr>
          </a:p>
          <a:p>
            <a:pPr indent="0" lvl="0" marL="0" rtl="0" algn="just">
              <a:lnSpc>
                <a:spcPct val="115000"/>
              </a:lnSpc>
              <a:spcBef>
                <a:spcPts val="1200"/>
              </a:spcBef>
              <a:spcAft>
                <a:spcPts val="0"/>
              </a:spcAft>
              <a:buNone/>
            </a:pPr>
            <a:r>
              <a:t/>
            </a:r>
            <a:endParaRPr>
              <a:latin typeface="Merriweather"/>
              <a:ea typeface="Merriweather"/>
              <a:cs typeface="Merriweather"/>
              <a:sym typeface="Merriweather"/>
            </a:endParaRPr>
          </a:p>
          <a:p>
            <a:pPr indent="0" lvl="0" marL="0" rtl="0" algn="just">
              <a:lnSpc>
                <a:spcPct val="100000"/>
              </a:lnSpc>
              <a:spcBef>
                <a:spcPts val="1200"/>
              </a:spcBef>
              <a:spcAft>
                <a:spcPts val="0"/>
              </a:spcAft>
              <a:buNone/>
            </a:pPr>
            <a:r>
              <a:t/>
            </a:r>
            <a:endParaRPr>
              <a:latin typeface="Merriweather"/>
              <a:ea typeface="Merriweather"/>
              <a:cs typeface="Merriweather"/>
              <a:sym typeface="Merriweather"/>
            </a:endParaRPr>
          </a:p>
          <a:p>
            <a:pPr indent="0" lvl="0" marL="0" rtl="0" algn="just">
              <a:lnSpc>
                <a:spcPct val="100000"/>
              </a:lnSpc>
              <a:spcBef>
                <a:spcPts val="1200"/>
              </a:spcBef>
              <a:spcAft>
                <a:spcPts val="0"/>
              </a:spcAft>
              <a:buClr>
                <a:schemeClr val="dk1"/>
              </a:buClr>
              <a:buSzPct val="61111"/>
              <a:buFont typeface="Arial"/>
              <a:buNone/>
            </a:pPr>
            <a:r>
              <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Illustration……. -</a:t>
            </a:r>
            <a:endParaRPr sz="2700">
              <a:latin typeface="Merriweather"/>
              <a:ea typeface="Merriweather"/>
              <a:cs typeface="Merriweather"/>
              <a:sym typeface="Merriweather"/>
            </a:endParaRPr>
          </a:p>
        </p:txBody>
      </p:sp>
      <p:sp>
        <p:nvSpPr>
          <p:cNvPr id="125" name="Google Shape;125;p24"/>
          <p:cNvSpPr txBox="1"/>
          <p:nvPr>
            <p:ph idx="1" type="body"/>
          </p:nvPr>
        </p:nvSpPr>
        <p:spPr>
          <a:xfrm>
            <a:off x="311700" y="1331800"/>
            <a:ext cx="8520600" cy="3528900"/>
          </a:xfrm>
          <a:prstGeom prst="rect">
            <a:avLst/>
          </a:prstGeom>
        </p:spPr>
        <p:txBody>
          <a:bodyPr anchorCtr="0" anchor="t" bIns="91425" lIns="91425" spcFirstLastPara="1" rIns="91425" wrap="square" tIns="91425">
            <a:normAutofit fontScale="92500" lnSpcReduction="10000"/>
          </a:bodyPr>
          <a:lstStyle/>
          <a:p>
            <a:pPr indent="-325516" lvl="0" marL="457200" rtl="0" algn="just">
              <a:lnSpc>
                <a:spcPct val="115000"/>
              </a:lnSpc>
              <a:spcBef>
                <a:spcPts val="0"/>
              </a:spcBef>
              <a:spcAft>
                <a:spcPts val="0"/>
              </a:spcAft>
              <a:buClr>
                <a:srgbClr val="000000"/>
              </a:buClr>
              <a:buSzPct val="100000"/>
              <a:buFont typeface="Merriweather"/>
              <a:buChar char="●"/>
            </a:pPr>
            <a:r>
              <a:rPr lang="en" sz="1650">
                <a:solidFill>
                  <a:srgbClr val="000000"/>
                </a:solidFill>
                <a:latin typeface="Merriweather"/>
                <a:ea typeface="Merriweather"/>
                <a:cs typeface="Merriweather"/>
                <a:sym typeface="Merriweather"/>
              </a:rPr>
              <a:t>So, here we extract {1,1,0}from the set, append ‘1’ to answer vector. We see the size of sorted component of 1 which is two here which is greater than (index of 1)+1. So, we insert it to the set so the set becomes [{2,0,0},{3,2,0},{4,1,1}].</a:t>
            </a:r>
            <a:endParaRPr sz="1650">
              <a:solidFill>
                <a:srgbClr val="000000"/>
              </a:solidFill>
              <a:latin typeface="Merriweather"/>
              <a:ea typeface="Merriweather"/>
              <a:cs typeface="Merriweather"/>
              <a:sym typeface="Merriweather"/>
            </a:endParaRPr>
          </a:p>
          <a:p>
            <a:pPr indent="0" lvl="0" marL="457200" rtl="0" algn="just">
              <a:lnSpc>
                <a:spcPct val="115000"/>
              </a:lnSpc>
              <a:spcBef>
                <a:spcPts val="1200"/>
              </a:spcBef>
              <a:spcAft>
                <a:spcPts val="0"/>
              </a:spcAft>
              <a:buNone/>
            </a:pPr>
            <a:r>
              <a:t/>
            </a:r>
            <a:endParaRPr sz="1650">
              <a:solidFill>
                <a:srgbClr val="000000"/>
              </a:solidFill>
              <a:latin typeface="Merriweather"/>
              <a:ea typeface="Merriweather"/>
              <a:cs typeface="Merriweather"/>
              <a:sym typeface="Merriweather"/>
            </a:endParaRPr>
          </a:p>
          <a:p>
            <a:pPr indent="-325516" lvl="0" marL="457200" rtl="0" algn="just">
              <a:lnSpc>
                <a:spcPct val="115000"/>
              </a:lnSpc>
              <a:spcBef>
                <a:spcPts val="1200"/>
              </a:spcBef>
              <a:spcAft>
                <a:spcPts val="0"/>
              </a:spcAft>
              <a:buClr>
                <a:srgbClr val="000000"/>
              </a:buClr>
              <a:buSzPct val="100000"/>
              <a:buFont typeface="Merriweather"/>
              <a:buChar char="●"/>
            </a:pPr>
            <a:r>
              <a:rPr lang="en" sz="1650">
                <a:solidFill>
                  <a:srgbClr val="000000"/>
                </a:solidFill>
                <a:latin typeface="Merriweather"/>
                <a:ea typeface="Merriweather"/>
                <a:cs typeface="Merriweather"/>
                <a:sym typeface="Merriweather"/>
              </a:rPr>
              <a:t>Now inserting ‘2’ to our answer({1,2}). The 0th index sorted component has no further elements so inserting ‘3’ to answer ({1,2,3}), which again has no further elements so inserting ‘4’ to answer ({1,2,3,4}) thereby emptying the set.</a:t>
            </a:r>
            <a:endParaRPr sz="1650">
              <a:solidFill>
                <a:srgbClr val="000000"/>
              </a:solidFill>
              <a:latin typeface="Merriweather"/>
              <a:ea typeface="Merriweather"/>
              <a:cs typeface="Merriweather"/>
              <a:sym typeface="Merriweather"/>
            </a:endParaRPr>
          </a:p>
          <a:p>
            <a:pPr indent="0" lvl="0" marL="1371600" rtl="0" algn="just">
              <a:lnSpc>
                <a:spcPct val="115000"/>
              </a:lnSpc>
              <a:spcBef>
                <a:spcPts val="1200"/>
              </a:spcBef>
              <a:spcAft>
                <a:spcPts val="0"/>
              </a:spcAft>
              <a:buNone/>
            </a:pPr>
            <a:r>
              <a:t/>
            </a:r>
            <a:endParaRPr>
              <a:latin typeface="Merriweather"/>
              <a:ea typeface="Merriweather"/>
              <a:cs typeface="Merriweather"/>
              <a:sym typeface="Merriweather"/>
            </a:endParaRPr>
          </a:p>
          <a:p>
            <a:pPr indent="0" lvl="0" marL="0" rtl="0" algn="just">
              <a:lnSpc>
                <a:spcPct val="100000"/>
              </a:lnSpc>
              <a:spcBef>
                <a:spcPts val="1200"/>
              </a:spcBef>
              <a:spcAft>
                <a:spcPts val="0"/>
              </a:spcAft>
              <a:buClr>
                <a:schemeClr val="dk1"/>
              </a:buClr>
              <a:buSzPct val="61111"/>
              <a:buFont typeface="Arial"/>
              <a:buNone/>
            </a:pPr>
            <a:r>
              <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Conclusion</a:t>
            </a:r>
            <a:r>
              <a:rPr lang="en" sz="2700">
                <a:latin typeface="Merriweather"/>
                <a:ea typeface="Merriweather"/>
                <a:cs typeface="Merriweather"/>
                <a:sym typeface="Merriweather"/>
              </a:rPr>
              <a:t> -</a:t>
            </a:r>
            <a:endParaRPr sz="2700">
              <a:latin typeface="Merriweather"/>
              <a:ea typeface="Merriweather"/>
              <a:cs typeface="Merriweather"/>
              <a:sym typeface="Merriweather"/>
            </a:endParaRPr>
          </a:p>
        </p:txBody>
      </p:sp>
      <p:sp>
        <p:nvSpPr>
          <p:cNvPr id="131" name="Google Shape;131;p25"/>
          <p:cNvSpPr txBox="1"/>
          <p:nvPr>
            <p:ph idx="1" type="body"/>
          </p:nvPr>
        </p:nvSpPr>
        <p:spPr>
          <a:xfrm>
            <a:off x="194825" y="1147225"/>
            <a:ext cx="8637600" cy="3713700"/>
          </a:xfrm>
          <a:prstGeom prst="rect">
            <a:avLst/>
          </a:prstGeom>
        </p:spPr>
        <p:txBody>
          <a:bodyPr anchorCtr="0" anchor="t" bIns="91425" lIns="91425" spcFirstLastPara="1" rIns="91425" wrap="square" tIns="91425">
            <a:normAutofit fontScale="92500" lnSpcReduction="20000"/>
          </a:bodyPr>
          <a:lstStyle/>
          <a:p>
            <a:pPr indent="-324267" lvl="0" marL="457200" rtl="0" algn="just">
              <a:lnSpc>
                <a:spcPct val="115000"/>
              </a:lnSpc>
              <a:spcBef>
                <a:spcPts val="0"/>
              </a:spcBef>
              <a:spcAft>
                <a:spcPts val="0"/>
              </a:spcAft>
              <a:buClr>
                <a:srgbClr val="000000"/>
              </a:buClr>
              <a:buSzPct val="100000"/>
              <a:buFont typeface="Merriweather"/>
              <a:buChar char="●"/>
            </a:pPr>
            <a:r>
              <a:rPr lang="en" sz="1628">
                <a:solidFill>
                  <a:srgbClr val="000000"/>
                </a:solidFill>
                <a:latin typeface="Merriweather"/>
                <a:ea typeface="Merriweather"/>
                <a:cs typeface="Merriweather"/>
                <a:sym typeface="Merriweather"/>
              </a:rPr>
              <a:t>Finding sorted components takes same time and space in both the proposed algorithms. </a:t>
            </a:r>
            <a:endParaRPr sz="1628">
              <a:solidFill>
                <a:srgbClr val="000000"/>
              </a:solidFill>
              <a:latin typeface="Merriweather"/>
              <a:ea typeface="Merriweather"/>
              <a:cs typeface="Merriweather"/>
              <a:sym typeface="Merriweather"/>
            </a:endParaRPr>
          </a:p>
          <a:p>
            <a:pPr indent="0" lvl="0" marL="457200" rtl="0" algn="just">
              <a:spcBef>
                <a:spcPts val="1200"/>
              </a:spcBef>
              <a:spcAft>
                <a:spcPts val="0"/>
              </a:spcAft>
              <a:buNone/>
            </a:pPr>
            <a:r>
              <a:t/>
            </a:r>
            <a:endParaRPr sz="1628">
              <a:solidFill>
                <a:srgbClr val="000000"/>
              </a:solidFill>
              <a:latin typeface="Merriweather"/>
              <a:ea typeface="Merriweather"/>
              <a:cs typeface="Merriweather"/>
              <a:sym typeface="Merriweather"/>
            </a:endParaRPr>
          </a:p>
          <a:p>
            <a:pPr indent="-324267" lvl="0" marL="457200" rtl="0" algn="just">
              <a:lnSpc>
                <a:spcPct val="115000"/>
              </a:lnSpc>
              <a:spcBef>
                <a:spcPts val="1200"/>
              </a:spcBef>
              <a:spcAft>
                <a:spcPts val="0"/>
              </a:spcAft>
              <a:buClr>
                <a:srgbClr val="000000"/>
              </a:buClr>
              <a:buSzPct val="100000"/>
              <a:buFont typeface="Merriweather"/>
              <a:buChar char="●"/>
            </a:pPr>
            <a:r>
              <a:rPr lang="en" sz="1628">
                <a:solidFill>
                  <a:srgbClr val="000000"/>
                </a:solidFill>
                <a:latin typeface="Merriweather"/>
                <a:ea typeface="Merriweather"/>
                <a:cs typeface="Merriweather"/>
                <a:sym typeface="Merriweather"/>
              </a:rPr>
              <a:t>But for merging those sorted components, the later approach while using set data structure comes optimal with time complexity O(n ∗ log k), where n is size of input set/array and k is number of sorted components.</a:t>
            </a:r>
            <a:endParaRPr sz="1628">
              <a:solidFill>
                <a:srgbClr val="000000"/>
              </a:solidFill>
              <a:latin typeface="Merriweather"/>
              <a:ea typeface="Merriweather"/>
              <a:cs typeface="Merriweather"/>
              <a:sym typeface="Merriweather"/>
            </a:endParaRPr>
          </a:p>
          <a:p>
            <a:pPr indent="0" lvl="0" marL="457200" rtl="0" algn="just">
              <a:lnSpc>
                <a:spcPct val="115000"/>
              </a:lnSpc>
              <a:spcBef>
                <a:spcPts val="1200"/>
              </a:spcBef>
              <a:spcAft>
                <a:spcPts val="0"/>
              </a:spcAft>
              <a:buNone/>
            </a:pPr>
            <a:r>
              <a:t/>
            </a:r>
            <a:endParaRPr sz="1628">
              <a:solidFill>
                <a:srgbClr val="000000"/>
              </a:solidFill>
              <a:latin typeface="Merriweather"/>
              <a:ea typeface="Merriweather"/>
              <a:cs typeface="Merriweather"/>
              <a:sym typeface="Merriweather"/>
            </a:endParaRPr>
          </a:p>
          <a:p>
            <a:pPr indent="-324267" lvl="0" marL="457200" rtl="0" algn="just">
              <a:spcBef>
                <a:spcPts val="1200"/>
              </a:spcBef>
              <a:spcAft>
                <a:spcPts val="0"/>
              </a:spcAft>
              <a:buClr>
                <a:srgbClr val="000000"/>
              </a:buClr>
              <a:buSzPct val="100000"/>
              <a:buFont typeface="Merriweather"/>
              <a:buChar char="●"/>
            </a:pPr>
            <a:r>
              <a:rPr lang="en" sz="1628">
                <a:latin typeface="Merriweather"/>
                <a:ea typeface="Merriweather"/>
                <a:cs typeface="Merriweather"/>
                <a:sym typeface="Merriweather"/>
              </a:rPr>
              <a:t>So, in worst case too, time complexity would be O(n ∗ logn).</a:t>
            </a:r>
            <a:endParaRPr sz="1628">
              <a:solidFill>
                <a:srgbClr val="000000"/>
              </a:solidFill>
              <a:latin typeface="Merriweather"/>
              <a:ea typeface="Merriweather"/>
              <a:cs typeface="Merriweather"/>
              <a:sym typeface="Merriweather"/>
            </a:endParaRPr>
          </a:p>
          <a:p>
            <a:pPr indent="0" lvl="0" marL="0" rtl="0" algn="just">
              <a:lnSpc>
                <a:spcPct val="115000"/>
              </a:lnSpc>
              <a:spcBef>
                <a:spcPts val="1200"/>
              </a:spcBef>
              <a:spcAft>
                <a:spcPts val="0"/>
              </a:spcAft>
              <a:buNone/>
            </a:pPr>
            <a:r>
              <a:t/>
            </a:r>
            <a:endParaRPr sz="1628">
              <a:solidFill>
                <a:srgbClr val="000000"/>
              </a:solidFill>
              <a:latin typeface="Merriweather"/>
              <a:ea typeface="Merriweather"/>
              <a:cs typeface="Merriweather"/>
              <a:sym typeface="Merriweather"/>
            </a:endParaRPr>
          </a:p>
          <a:p>
            <a:pPr indent="0" lvl="0" marL="0" rtl="0" algn="just">
              <a:lnSpc>
                <a:spcPct val="100000"/>
              </a:lnSpc>
              <a:spcBef>
                <a:spcPts val="1200"/>
              </a:spcBef>
              <a:spcAft>
                <a:spcPts val="0"/>
              </a:spcAft>
              <a:buClr>
                <a:schemeClr val="dk1"/>
              </a:buClr>
              <a:buSzPct val="61111"/>
              <a:buFont typeface="Arial"/>
              <a:buNone/>
            </a:pPr>
            <a:r>
              <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References -</a:t>
            </a:r>
            <a:endParaRPr sz="2700">
              <a:latin typeface="Merriweather"/>
              <a:ea typeface="Merriweather"/>
              <a:cs typeface="Merriweather"/>
              <a:sym typeface="Merriweather"/>
            </a:endParaRPr>
          </a:p>
        </p:txBody>
      </p:sp>
      <p:sp>
        <p:nvSpPr>
          <p:cNvPr id="137" name="Google Shape;137;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erriweather"/>
              <a:buAutoNum type="arabicParenR"/>
            </a:pPr>
            <a:r>
              <a:rPr lang="en" sz="1600">
                <a:latin typeface="Merriweather"/>
                <a:ea typeface="Merriweather"/>
                <a:cs typeface="Merriweather"/>
                <a:sym typeface="Merriweather"/>
              </a:rPr>
              <a:t>https://www.geeksforgeeks.org/merge-k-sorted-arrays-set-2-different-sized-arrays/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arenR"/>
            </a:pPr>
            <a:r>
              <a:rPr lang="en" sz="1600">
                <a:latin typeface="Merriweather"/>
                <a:ea typeface="Merriweather"/>
                <a:cs typeface="Merriweather"/>
                <a:sym typeface="Merriweather"/>
              </a:rPr>
              <a:t> https://www.geeksforgeeks.org/set-in-cpp-stl/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arenR"/>
            </a:pPr>
            <a:r>
              <a:rPr lang="en" sz="1600" u="sng">
                <a:solidFill>
                  <a:schemeClr val="hlink"/>
                </a:solidFill>
                <a:latin typeface="Merriweather"/>
                <a:ea typeface="Merriweather"/>
                <a:cs typeface="Merriweather"/>
                <a:sym typeface="Merriweather"/>
                <a:hlinkClick r:id="rId3"/>
              </a:rPr>
              <a:t>https://www.giss.nasa.gov/tools/latex/ltx-2.html</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arenR"/>
            </a:pPr>
            <a:r>
              <a:rPr lang="en" sz="1600">
                <a:latin typeface="Merriweather"/>
                <a:ea typeface="Merriweather"/>
                <a:cs typeface="Merriweather"/>
                <a:sym typeface="Merriweather"/>
              </a:rPr>
              <a:t>https://www.cplusplus.com/reference/set/set/</a:t>
            </a:r>
            <a:endParaRPr sz="16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Contents - </a:t>
            </a:r>
            <a:endParaRPr sz="2700">
              <a:latin typeface="Merriweather"/>
              <a:ea typeface="Merriweather"/>
              <a:cs typeface="Merriweather"/>
              <a:sym typeface="Merriweathe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Problem Statement</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Problem Explanation</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Introduction</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Proposed Algorithm</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Approach 1</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Approach 2</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Time and space complexity analysis</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Illustration</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Conclusion</a:t>
            </a:r>
            <a:endParaRPr sz="6578">
              <a:latin typeface="Merriweather"/>
              <a:ea typeface="Merriweather"/>
              <a:cs typeface="Merriweather"/>
              <a:sym typeface="Merriweather"/>
            </a:endParaRPr>
          </a:p>
          <a:p>
            <a:pPr indent="-333030" lvl="0" marL="457200" rtl="0" algn="l">
              <a:lnSpc>
                <a:spcPct val="150000"/>
              </a:lnSpc>
              <a:spcBef>
                <a:spcPts val="0"/>
              </a:spcBef>
              <a:spcAft>
                <a:spcPts val="0"/>
              </a:spcAft>
              <a:buSzPct val="100000"/>
              <a:buFont typeface="Merriweather"/>
              <a:buChar char="●"/>
            </a:pPr>
            <a:r>
              <a:rPr lang="en" sz="6578">
                <a:latin typeface="Merriweather"/>
                <a:ea typeface="Merriweather"/>
                <a:cs typeface="Merriweather"/>
                <a:sym typeface="Merriweather"/>
              </a:rPr>
              <a:t>References</a:t>
            </a:r>
            <a:endParaRPr sz="6578">
              <a:latin typeface="Merriweather"/>
              <a:ea typeface="Merriweather"/>
              <a:cs typeface="Merriweather"/>
              <a:sym typeface="Merriweathe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Problem Statement -</a:t>
            </a:r>
            <a:endParaRPr sz="2700">
              <a:latin typeface="Merriweather"/>
              <a:ea typeface="Merriweather"/>
              <a:cs typeface="Merriweather"/>
              <a:sym typeface="Merriweather"/>
            </a:endParaRPr>
          </a:p>
        </p:txBody>
      </p:sp>
      <p:sp>
        <p:nvSpPr>
          <p:cNvPr id="75" name="Google Shape;75;p15"/>
          <p:cNvSpPr txBox="1"/>
          <p:nvPr>
            <p:ph idx="1" type="body"/>
          </p:nvPr>
        </p:nvSpPr>
        <p:spPr>
          <a:xfrm>
            <a:off x="311700" y="1224650"/>
            <a:ext cx="8520600" cy="335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600">
                <a:solidFill>
                  <a:schemeClr val="lt2"/>
                </a:solidFill>
                <a:latin typeface="Merriweather"/>
                <a:ea typeface="Merriweather"/>
                <a:cs typeface="Merriweather"/>
                <a:sym typeface="Merriweather"/>
              </a:rPr>
              <a:t>Find the sorted components in a given set. Merge sorted components to sort the given set.</a:t>
            </a:r>
            <a:endParaRPr b="1" sz="1600">
              <a:solidFill>
                <a:schemeClr val="lt2"/>
              </a:solidFill>
              <a:latin typeface="Merriweather"/>
              <a:ea typeface="Merriweather"/>
              <a:cs typeface="Merriweather"/>
              <a:sym typeface="Merriweather"/>
            </a:endParaRPr>
          </a:p>
          <a:p>
            <a:pPr indent="0" lvl="0" marL="0" rtl="0" algn="just">
              <a:spcBef>
                <a:spcPts val="1200"/>
              </a:spcBef>
              <a:spcAft>
                <a:spcPts val="0"/>
              </a:spcAft>
              <a:buNone/>
            </a:pPr>
            <a:r>
              <a:rPr lang="en" sz="1600">
                <a:latin typeface="Merriweather"/>
                <a:ea typeface="Merriweather"/>
                <a:cs typeface="Merriweather"/>
                <a:sym typeface="Merriweather"/>
              </a:rPr>
              <a:t>Here, we have to find the sorted components in the input set/array and thereafter merge these sorted components in a way to ultimately obtain completely sorted set/array.</a:t>
            </a:r>
            <a:endParaRPr sz="1600">
              <a:latin typeface="Merriweather"/>
              <a:ea typeface="Merriweather"/>
              <a:cs typeface="Merriweather"/>
              <a:sym typeface="Merriweather"/>
            </a:endParaRPr>
          </a:p>
          <a:p>
            <a:pPr indent="0" lvl="0" marL="0" rtl="0" algn="just">
              <a:spcBef>
                <a:spcPts val="1200"/>
              </a:spcBef>
              <a:spcAft>
                <a:spcPts val="1200"/>
              </a:spcAft>
              <a:buNone/>
            </a:pPr>
            <a:r>
              <a:rPr lang="en" sz="1600">
                <a:latin typeface="Merriweather"/>
                <a:ea typeface="Merriweather"/>
                <a:cs typeface="Merriweather"/>
                <a:sym typeface="Merriweather"/>
              </a:rPr>
              <a:t>For example, if we have {2,1,4,3} as input, here, sorted components are {2}, {1,4}, {3}. And after merging these we can obtain result {1,2,3,4} hence sorting the input set/array.</a:t>
            </a:r>
            <a:endParaRPr sz="1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Introduction -</a:t>
            </a:r>
            <a:endParaRPr sz="2700">
              <a:latin typeface="Merriweather"/>
              <a:ea typeface="Merriweather"/>
              <a:cs typeface="Merriweather"/>
              <a:sym typeface="Merriweathe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None/>
            </a:pPr>
            <a:r>
              <a:rPr b="1" lang="en" sz="6400">
                <a:solidFill>
                  <a:schemeClr val="lt2"/>
                </a:solidFill>
                <a:latin typeface="Merriweather"/>
                <a:ea typeface="Merriweather"/>
                <a:cs typeface="Merriweather"/>
                <a:sym typeface="Merriweather"/>
              </a:rPr>
              <a:t>Sorting</a:t>
            </a:r>
            <a:r>
              <a:rPr lang="en" sz="6400">
                <a:latin typeface="Merriweather"/>
                <a:ea typeface="Merriweather"/>
                <a:cs typeface="Merriweather"/>
                <a:sym typeface="Merriweather"/>
              </a:rPr>
              <a:t> : Sorting refers to arranging data in a particular format. Sorting algorithm specifies the way to arrange data in a particular order.</a:t>
            </a:r>
            <a:endParaRPr sz="6400">
              <a:latin typeface="Merriweather"/>
              <a:ea typeface="Merriweather"/>
              <a:cs typeface="Merriweather"/>
              <a:sym typeface="Merriweather"/>
            </a:endParaRPr>
          </a:p>
          <a:p>
            <a:pPr indent="0" lvl="0" marL="0" rtl="0" algn="just">
              <a:lnSpc>
                <a:spcPct val="115000"/>
              </a:lnSpc>
              <a:spcBef>
                <a:spcPts val="1200"/>
              </a:spcBef>
              <a:spcAft>
                <a:spcPts val="0"/>
              </a:spcAft>
              <a:buNone/>
            </a:pPr>
            <a:r>
              <a:rPr b="1" lang="en" sz="6400">
                <a:solidFill>
                  <a:schemeClr val="lt2"/>
                </a:solidFill>
                <a:latin typeface="Merriweather"/>
                <a:ea typeface="Merriweather"/>
                <a:cs typeface="Merriweather"/>
                <a:sym typeface="Merriweather"/>
              </a:rPr>
              <a:t>Merging</a:t>
            </a:r>
            <a:r>
              <a:rPr lang="en" sz="6400">
                <a:latin typeface="Merriweather"/>
                <a:ea typeface="Merriweather"/>
                <a:cs typeface="Merriweather"/>
                <a:sym typeface="Merriweather"/>
              </a:rPr>
              <a:t> : Merge operation for two sorted arrays take multiple sorted lists as input and produce a single list as output.</a:t>
            </a:r>
            <a:endParaRPr sz="6400">
              <a:latin typeface="Merriweather"/>
              <a:ea typeface="Merriweather"/>
              <a:cs typeface="Merriweather"/>
              <a:sym typeface="Merriweather"/>
            </a:endParaRPr>
          </a:p>
          <a:p>
            <a:pPr indent="0" lvl="0" marL="0" rtl="0" algn="just">
              <a:lnSpc>
                <a:spcPct val="115000"/>
              </a:lnSpc>
              <a:spcBef>
                <a:spcPts val="1200"/>
              </a:spcBef>
              <a:spcAft>
                <a:spcPts val="0"/>
              </a:spcAft>
              <a:buNone/>
            </a:pPr>
            <a:r>
              <a:rPr lang="en" sz="6400">
                <a:latin typeface="Merriweather"/>
                <a:ea typeface="Merriweather"/>
                <a:cs typeface="Merriweather"/>
                <a:sym typeface="Merriweather"/>
              </a:rPr>
              <a:t>We have 2 sorted arrays Arr1 [2,5,7,9] and Arr2 [1,3,5,6,10]. So, after applying merge operation on these two arrays, the output merged array will be [1,2,3,5,5,6,7,9,10].</a:t>
            </a:r>
            <a:endParaRPr sz="6400">
              <a:latin typeface="Merriweather"/>
              <a:ea typeface="Merriweather"/>
              <a:cs typeface="Merriweather"/>
              <a:sym typeface="Merriweather"/>
            </a:endParaRPr>
          </a:p>
          <a:p>
            <a:pPr indent="0" lvl="0" marL="0" rtl="0" algn="just">
              <a:lnSpc>
                <a:spcPct val="115000"/>
              </a:lnSpc>
              <a:spcBef>
                <a:spcPts val="1200"/>
              </a:spcBef>
              <a:spcAft>
                <a:spcPts val="0"/>
              </a:spcAft>
              <a:buNone/>
            </a:pPr>
            <a:r>
              <a:rPr b="1" lang="en" sz="6400">
                <a:solidFill>
                  <a:schemeClr val="lt2"/>
                </a:solidFill>
                <a:latin typeface="Merriweather"/>
                <a:ea typeface="Merriweather"/>
                <a:cs typeface="Merriweather"/>
                <a:sym typeface="Merriweather"/>
              </a:rPr>
              <a:t>Set</a:t>
            </a:r>
            <a:r>
              <a:rPr lang="en" sz="6400">
                <a:latin typeface="Merriweather"/>
                <a:ea typeface="Merriweather"/>
                <a:cs typeface="Merriweather"/>
                <a:sym typeface="Merriweather"/>
              </a:rPr>
              <a:t> : Sets are containers that store unique elements following a specific order.</a:t>
            </a:r>
            <a:endParaRPr sz="6400">
              <a:latin typeface="Merriweather"/>
              <a:ea typeface="Merriweather"/>
              <a:cs typeface="Merriweather"/>
              <a:sym typeface="Merriweather"/>
            </a:endParaRPr>
          </a:p>
          <a:p>
            <a:pPr indent="0" lvl="0" marL="0" rtl="0" algn="just">
              <a:lnSpc>
                <a:spcPct val="115000"/>
              </a:lnSpc>
              <a:spcBef>
                <a:spcPts val="1200"/>
              </a:spcBef>
              <a:spcAft>
                <a:spcPts val="0"/>
              </a:spcAft>
              <a:buNone/>
            </a:pPr>
            <a:r>
              <a:t/>
            </a:r>
            <a:endParaRPr>
              <a:latin typeface="Merriweather"/>
              <a:ea typeface="Merriweather"/>
              <a:cs typeface="Merriweather"/>
              <a:sym typeface="Merriweather"/>
            </a:endParaRPr>
          </a:p>
          <a:p>
            <a:pPr indent="0" lvl="0" marL="0" rtl="0" algn="just">
              <a:lnSpc>
                <a:spcPct val="100000"/>
              </a:lnSpc>
              <a:spcBef>
                <a:spcPts val="1200"/>
              </a:spcBef>
              <a:spcAft>
                <a:spcPts val="0"/>
              </a:spcAft>
              <a:buNone/>
            </a:pPr>
            <a:r>
              <a:t/>
            </a:r>
            <a:endParaRPr>
              <a:latin typeface="Merriweather"/>
              <a:ea typeface="Merriweather"/>
              <a:cs typeface="Merriweather"/>
              <a:sym typeface="Merriweather"/>
            </a:endParaRPr>
          </a:p>
          <a:p>
            <a:pPr indent="0" lvl="0" marL="0" rtl="0" algn="just">
              <a:lnSpc>
                <a:spcPct val="100000"/>
              </a:lnSpc>
              <a:spcBef>
                <a:spcPts val="1200"/>
              </a:spcBef>
              <a:spcAft>
                <a:spcPts val="0"/>
              </a:spcAft>
              <a:buClr>
                <a:schemeClr val="dk1"/>
              </a:buClr>
              <a:buSzPct val="61111"/>
              <a:buFont typeface="Arial"/>
              <a:buNone/>
            </a:pPr>
            <a:r>
              <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Proposed Algorithm -</a:t>
            </a:r>
            <a:endParaRPr sz="2700">
              <a:latin typeface="Merriweather"/>
              <a:ea typeface="Merriweather"/>
              <a:cs typeface="Merriweather"/>
              <a:sym typeface="Merriweathe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37671" lvl="0" marL="457200" rtl="0" algn="just">
              <a:spcBef>
                <a:spcPts val="0"/>
              </a:spcBef>
              <a:spcAft>
                <a:spcPts val="0"/>
              </a:spcAft>
              <a:buClr>
                <a:schemeClr val="lt2"/>
              </a:buClr>
              <a:buSzPct val="100000"/>
              <a:buFont typeface="Merriweather"/>
              <a:buAutoNum type="alphaUcPeriod"/>
            </a:pPr>
            <a:r>
              <a:rPr b="1" i="1" lang="en" sz="6870">
                <a:solidFill>
                  <a:schemeClr val="lt2"/>
                </a:solidFill>
                <a:latin typeface="Merriweather"/>
                <a:ea typeface="Merriweather"/>
                <a:cs typeface="Merriweather"/>
                <a:sym typeface="Merriweather"/>
              </a:rPr>
              <a:t>Algorithm used for finding sorted_components</a:t>
            </a:r>
            <a:endParaRPr b="1" i="1" sz="6870">
              <a:solidFill>
                <a:schemeClr val="lt2"/>
              </a:solidFill>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This algorithm takes an array, </a:t>
            </a:r>
            <a:r>
              <a:rPr i="1" lang="en" sz="6470">
                <a:latin typeface="Merriweather"/>
                <a:ea typeface="Merriweather"/>
                <a:cs typeface="Merriweather"/>
                <a:sym typeface="Merriweather"/>
              </a:rPr>
              <a:t>Arr</a:t>
            </a:r>
            <a:r>
              <a:rPr lang="en" sz="6470">
                <a:latin typeface="Merriweather"/>
                <a:ea typeface="Merriweather"/>
                <a:cs typeface="Merriweather"/>
                <a:sym typeface="Merriweather"/>
              </a:rPr>
              <a:t> of </a:t>
            </a:r>
            <a:r>
              <a:rPr i="1" lang="en" sz="6470">
                <a:latin typeface="Merriweather"/>
                <a:ea typeface="Merriweather"/>
                <a:cs typeface="Merriweather"/>
                <a:sym typeface="Merriweather"/>
              </a:rPr>
              <a:t>n</a:t>
            </a:r>
            <a:r>
              <a:rPr lang="en" sz="6470">
                <a:latin typeface="Merriweather"/>
                <a:ea typeface="Merriweather"/>
                <a:cs typeface="Merriweather"/>
                <a:sym typeface="Merriweather"/>
              </a:rPr>
              <a:t> elements as input and returns an array </a:t>
            </a:r>
            <a:r>
              <a:rPr i="1" lang="en" sz="6470">
                <a:latin typeface="Merriweather"/>
                <a:ea typeface="Merriweather"/>
                <a:cs typeface="Merriweather"/>
                <a:sym typeface="Merriweather"/>
              </a:rPr>
              <a:t>Sorted_Components</a:t>
            </a:r>
            <a:r>
              <a:rPr lang="en" sz="6470">
                <a:latin typeface="Merriweather"/>
                <a:ea typeface="Merriweather"/>
                <a:cs typeface="Merriweather"/>
                <a:sym typeface="Merriweather"/>
              </a:rPr>
              <a:t> of sorted(in non-decreasing order) arrays.</a:t>
            </a:r>
            <a:endParaRPr sz="6470">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We use a temporary array Temp to store the current </a:t>
            </a:r>
            <a:r>
              <a:rPr i="1" lang="en" sz="6470">
                <a:latin typeface="Merriweather"/>
                <a:ea typeface="Merriweather"/>
                <a:cs typeface="Merriweather"/>
                <a:sym typeface="Merriweather"/>
              </a:rPr>
              <a:t>Sorted_Component</a:t>
            </a:r>
            <a:endParaRPr i="1" sz="6470">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Now to detect </a:t>
            </a:r>
            <a:r>
              <a:rPr i="1" lang="en" sz="6470">
                <a:latin typeface="Merriweather"/>
                <a:ea typeface="Merriweather"/>
                <a:cs typeface="Merriweather"/>
                <a:sym typeface="Merriweather"/>
              </a:rPr>
              <a:t>Sorted_Components</a:t>
            </a:r>
            <a:r>
              <a:rPr lang="en" sz="6470">
                <a:latin typeface="Merriweather"/>
                <a:ea typeface="Merriweather"/>
                <a:cs typeface="Merriweather"/>
                <a:sym typeface="Merriweather"/>
              </a:rPr>
              <a:t> we traverse the given input array </a:t>
            </a:r>
            <a:r>
              <a:rPr i="1" lang="en" sz="6470">
                <a:latin typeface="Merriweather"/>
                <a:ea typeface="Merriweather"/>
                <a:cs typeface="Merriweather"/>
                <a:sym typeface="Merriweather"/>
              </a:rPr>
              <a:t>Arr</a:t>
            </a:r>
            <a:r>
              <a:rPr lang="en" sz="6470">
                <a:latin typeface="Merriweather"/>
                <a:ea typeface="Merriweather"/>
                <a:cs typeface="Merriweather"/>
                <a:sym typeface="Merriweather"/>
              </a:rPr>
              <a:t> from left to right , for the current element </a:t>
            </a:r>
            <a:r>
              <a:rPr i="1" lang="en" sz="6470">
                <a:latin typeface="Merriweather"/>
                <a:ea typeface="Merriweather"/>
                <a:cs typeface="Merriweather"/>
                <a:sym typeface="Merriweather"/>
              </a:rPr>
              <a:t>Arr[i]</a:t>
            </a:r>
            <a:r>
              <a:rPr lang="en" sz="6470">
                <a:latin typeface="Merriweather"/>
                <a:ea typeface="Merriweather"/>
                <a:cs typeface="Merriweather"/>
                <a:sym typeface="Merriweather"/>
              </a:rPr>
              <a:t> there are two cases :</a:t>
            </a:r>
            <a:endParaRPr sz="6470">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1) If the current element </a:t>
            </a:r>
            <a:r>
              <a:rPr i="1" lang="en" sz="6470">
                <a:latin typeface="Merriweather"/>
                <a:ea typeface="Merriweather"/>
                <a:cs typeface="Merriweather"/>
                <a:sym typeface="Merriweather"/>
              </a:rPr>
              <a:t>Arr[i] ≥ Temp.back()</a:t>
            </a:r>
            <a:r>
              <a:rPr lang="en" sz="6470">
                <a:latin typeface="Merriweather"/>
                <a:ea typeface="Merriweather"/>
                <a:cs typeface="Merriweather"/>
                <a:sym typeface="Merriweather"/>
              </a:rPr>
              <a:t> , we append </a:t>
            </a:r>
            <a:r>
              <a:rPr i="1" lang="en" sz="6470">
                <a:latin typeface="Merriweather"/>
                <a:ea typeface="Merriweather"/>
                <a:cs typeface="Merriweather"/>
                <a:sym typeface="Merriweather"/>
              </a:rPr>
              <a:t>Arr[i]</a:t>
            </a:r>
            <a:r>
              <a:rPr lang="en" sz="6470">
                <a:latin typeface="Merriweather"/>
                <a:ea typeface="Merriweather"/>
                <a:cs typeface="Merriweather"/>
                <a:sym typeface="Merriweather"/>
              </a:rPr>
              <a:t> to </a:t>
            </a:r>
            <a:r>
              <a:rPr i="1" lang="en" sz="6470">
                <a:latin typeface="Merriweather"/>
                <a:ea typeface="Merriweather"/>
                <a:cs typeface="Merriweather"/>
                <a:sym typeface="Merriweather"/>
              </a:rPr>
              <a:t>Temp.</a:t>
            </a:r>
            <a:endParaRPr i="1" sz="6470">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2) Else we append </a:t>
            </a:r>
            <a:r>
              <a:rPr i="1" lang="en" sz="6470">
                <a:latin typeface="Merriweather"/>
                <a:ea typeface="Merriweather"/>
                <a:cs typeface="Merriweather"/>
                <a:sym typeface="Merriweather"/>
              </a:rPr>
              <a:t>Temp</a:t>
            </a:r>
            <a:r>
              <a:rPr lang="en" sz="6470">
                <a:latin typeface="Merriweather"/>
                <a:ea typeface="Merriweather"/>
                <a:cs typeface="Merriweather"/>
                <a:sym typeface="Merriweather"/>
              </a:rPr>
              <a:t> to </a:t>
            </a:r>
            <a:r>
              <a:rPr i="1" lang="en" sz="6470">
                <a:latin typeface="Merriweather"/>
                <a:ea typeface="Merriweather"/>
                <a:cs typeface="Merriweather"/>
                <a:sym typeface="Merriweather"/>
              </a:rPr>
              <a:t>Sorted_Components</a:t>
            </a:r>
            <a:r>
              <a:rPr lang="en" sz="6470">
                <a:latin typeface="Merriweather"/>
                <a:ea typeface="Merriweather"/>
                <a:cs typeface="Merriweather"/>
                <a:sym typeface="Merriweather"/>
              </a:rPr>
              <a:t> , clear the temporary array </a:t>
            </a:r>
            <a:r>
              <a:rPr i="1" lang="en" sz="6470">
                <a:latin typeface="Merriweather"/>
                <a:ea typeface="Merriweather"/>
                <a:cs typeface="Merriweather"/>
                <a:sym typeface="Merriweather"/>
              </a:rPr>
              <a:t>Temp </a:t>
            </a:r>
            <a:r>
              <a:rPr lang="en" sz="6470">
                <a:latin typeface="Merriweather"/>
                <a:ea typeface="Merriweather"/>
                <a:cs typeface="Merriweather"/>
                <a:sym typeface="Merriweather"/>
              </a:rPr>
              <a:t>and append </a:t>
            </a:r>
            <a:r>
              <a:rPr i="1" lang="en" sz="6470">
                <a:latin typeface="Merriweather"/>
                <a:ea typeface="Merriweather"/>
                <a:cs typeface="Merriweather"/>
                <a:sym typeface="Merriweather"/>
              </a:rPr>
              <a:t>Arr[i]</a:t>
            </a:r>
            <a:r>
              <a:rPr lang="en" sz="6470">
                <a:latin typeface="Merriweather"/>
                <a:ea typeface="Merriweather"/>
                <a:cs typeface="Merriweather"/>
                <a:sym typeface="Merriweather"/>
              </a:rPr>
              <a:t> to </a:t>
            </a:r>
            <a:r>
              <a:rPr i="1" lang="en" sz="6470">
                <a:latin typeface="Merriweather"/>
                <a:ea typeface="Merriweather"/>
                <a:cs typeface="Merriweather"/>
                <a:sym typeface="Merriweather"/>
              </a:rPr>
              <a:t>Temp.</a:t>
            </a:r>
            <a:endParaRPr i="1" sz="6470">
              <a:latin typeface="Merriweather"/>
              <a:ea typeface="Merriweather"/>
              <a:cs typeface="Merriweather"/>
              <a:sym typeface="Merriweather"/>
            </a:endParaRPr>
          </a:p>
          <a:p>
            <a:pPr indent="0" lvl="0" marL="0" rtl="0" algn="just">
              <a:spcBef>
                <a:spcPts val="1200"/>
              </a:spcBef>
              <a:spcAft>
                <a:spcPts val="0"/>
              </a:spcAft>
              <a:buNone/>
            </a:pPr>
            <a:r>
              <a:rPr lang="en" sz="6470">
                <a:latin typeface="Merriweather"/>
                <a:ea typeface="Merriweather"/>
                <a:cs typeface="Merriweather"/>
                <a:sym typeface="Merriweather"/>
              </a:rPr>
              <a:t>After the traversal , we have all the </a:t>
            </a:r>
            <a:r>
              <a:rPr i="1" lang="en" sz="6470">
                <a:latin typeface="Merriweather"/>
                <a:ea typeface="Merriweather"/>
                <a:cs typeface="Merriweather"/>
                <a:sym typeface="Merriweather"/>
              </a:rPr>
              <a:t>Sorted_Components.</a:t>
            </a:r>
            <a:endParaRPr i="1" sz="6470">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229625"/>
            <a:ext cx="8158800" cy="46230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i="1" lang="en" sz="1700">
                <a:solidFill>
                  <a:schemeClr val="lt2"/>
                </a:solidFill>
                <a:latin typeface="Merriweather"/>
                <a:ea typeface="Merriweather"/>
                <a:cs typeface="Merriweather"/>
                <a:sym typeface="Merriweather"/>
              </a:rPr>
              <a:t>B.   </a:t>
            </a:r>
            <a:r>
              <a:rPr b="1" i="1" lang="en" sz="1922">
                <a:solidFill>
                  <a:schemeClr val="lt2"/>
                </a:solidFill>
                <a:latin typeface="Merriweather"/>
                <a:ea typeface="Merriweather"/>
                <a:cs typeface="Merriweather"/>
                <a:sym typeface="Merriweather"/>
              </a:rPr>
              <a:t>Algorithm used for merging sorted_componenets</a:t>
            </a:r>
            <a:endParaRPr b="1" i="1" sz="1922">
              <a:solidFill>
                <a:schemeClr val="lt2"/>
              </a:solidFill>
              <a:latin typeface="Merriweather"/>
              <a:ea typeface="Merriweather"/>
              <a:cs typeface="Merriweather"/>
              <a:sym typeface="Merriweather"/>
            </a:endParaRPr>
          </a:p>
          <a:p>
            <a:pPr indent="0" lvl="0" marL="0" rtl="0" algn="just">
              <a:spcBef>
                <a:spcPts val="0"/>
              </a:spcBef>
              <a:spcAft>
                <a:spcPts val="0"/>
              </a:spcAft>
              <a:buNone/>
            </a:pPr>
            <a:r>
              <a:rPr lang="en" sz="1822">
                <a:solidFill>
                  <a:srgbClr val="000000"/>
                </a:solidFill>
                <a:latin typeface="Merriweather"/>
                <a:ea typeface="Merriweather"/>
                <a:cs typeface="Merriweather"/>
                <a:sym typeface="Merriweather"/>
              </a:rPr>
              <a:t>Here we describe 2 possible approaches :</a:t>
            </a:r>
            <a:endParaRPr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t/>
            </a:r>
            <a:endParaRPr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rPr b="1" lang="en" sz="1822">
                <a:solidFill>
                  <a:srgbClr val="000000"/>
                </a:solidFill>
                <a:latin typeface="Merriweather"/>
                <a:ea typeface="Merriweather"/>
                <a:cs typeface="Merriweather"/>
                <a:sym typeface="Merriweather"/>
              </a:rPr>
              <a:t>Approach 1: </a:t>
            </a:r>
            <a:endParaRPr b="1" sz="1822">
              <a:solidFill>
                <a:srgbClr val="000000"/>
              </a:solidFill>
              <a:latin typeface="Merriweather"/>
              <a:ea typeface="Merriweather"/>
              <a:cs typeface="Merriweather"/>
              <a:sym typeface="Merriweather"/>
            </a:endParaRPr>
          </a:p>
          <a:p>
            <a:pPr indent="-332739" lvl="0" marL="4572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Keep merging 2 </a:t>
            </a:r>
            <a:r>
              <a:rPr i="1" lang="en" sz="1822">
                <a:solidFill>
                  <a:srgbClr val="000000"/>
                </a:solidFill>
                <a:latin typeface="Merriweather"/>
                <a:ea typeface="Merriweather"/>
                <a:cs typeface="Merriweather"/>
                <a:sym typeface="Merriweather"/>
              </a:rPr>
              <a:t>Sorted_Components</a:t>
            </a:r>
            <a:r>
              <a:rPr lang="en" sz="1822">
                <a:solidFill>
                  <a:srgbClr val="000000"/>
                </a:solidFill>
                <a:latin typeface="Merriweather"/>
                <a:ea typeface="Merriweather"/>
                <a:cs typeface="Merriweather"/>
                <a:sym typeface="Merriweather"/>
              </a:rPr>
              <a:t> into 1 using the merge operation of the merge sort algorithm until we end up with 1 single </a:t>
            </a:r>
            <a:r>
              <a:rPr i="1" lang="en" sz="1822">
                <a:solidFill>
                  <a:srgbClr val="000000"/>
                </a:solidFill>
                <a:latin typeface="Merriweather"/>
                <a:ea typeface="Merriweather"/>
                <a:cs typeface="Merriweather"/>
                <a:sym typeface="Merriweather"/>
              </a:rPr>
              <a:t>Sorted_Component.</a:t>
            </a:r>
            <a:endParaRPr i="1" sz="1822">
              <a:solidFill>
                <a:srgbClr val="000000"/>
              </a:solidFill>
              <a:latin typeface="Merriweather"/>
              <a:ea typeface="Merriweather"/>
              <a:cs typeface="Merriweather"/>
              <a:sym typeface="Merriweather"/>
            </a:endParaRPr>
          </a:p>
          <a:p>
            <a:pPr indent="-332739" lvl="0" marL="4572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Merge Operation for merging 2 </a:t>
            </a:r>
            <a:r>
              <a:rPr i="1" lang="en" sz="1822">
                <a:solidFill>
                  <a:srgbClr val="000000"/>
                </a:solidFill>
                <a:latin typeface="Merriweather"/>
                <a:ea typeface="Merriweather"/>
                <a:cs typeface="Merriweather"/>
                <a:sym typeface="Merriweather"/>
              </a:rPr>
              <a:t>Sorted_Components </a:t>
            </a:r>
            <a:r>
              <a:rPr lang="en" sz="1822">
                <a:solidFill>
                  <a:srgbClr val="000000"/>
                </a:solidFill>
                <a:latin typeface="Merriweather"/>
                <a:ea typeface="Merriweather"/>
                <a:cs typeface="Merriweather"/>
                <a:sym typeface="Merriweather"/>
              </a:rPr>
              <a:t>using 2 pointer method.</a:t>
            </a:r>
            <a:endParaRPr sz="1822">
              <a:solidFill>
                <a:srgbClr val="000000"/>
              </a:solidFill>
              <a:latin typeface="Merriweather"/>
              <a:ea typeface="Merriweather"/>
              <a:cs typeface="Merriweather"/>
              <a:sym typeface="Merriweather"/>
            </a:endParaRPr>
          </a:p>
          <a:p>
            <a:pPr indent="-332739" lvl="0" marL="4572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First pointer </a:t>
            </a:r>
            <a:r>
              <a:rPr i="1" lang="en" sz="1822">
                <a:solidFill>
                  <a:srgbClr val="000000"/>
                </a:solidFill>
                <a:latin typeface="Merriweather"/>
                <a:ea typeface="Merriweather"/>
                <a:cs typeface="Merriweather"/>
                <a:sym typeface="Merriweather"/>
              </a:rPr>
              <a:t>l</a:t>
            </a:r>
            <a:r>
              <a:rPr lang="en" sz="1822">
                <a:solidFill>
                  <a:srgbClr val="000000"/>
                </a:solidFill>
                <a:latin typeface="Merriweather"/>
                <a:ea typeface="Merriweather"/>
                <a:cs typeface="Merriweather"/>
                <a:sym typeface="Merriweather"/>
              </a:rPr>
              <a:t> points to the current element of first array </a:t>
            </a:r>
            <a:r>
              <a:rPr i="1" lang="en" sz="1822">
                <a:solidFill>
                  <a:srgbClr val="000000"/>
                </a:solidFill>
                <a:latin typeface="Merriweather"/>
                <a:ea typeface="Merriweather"/>
                <a:cs typeface="Merriweather"/>
                <a:sym typeface="Merriweather"/>
              </a:rPr>
              <a:t>Arr1[l]</a:t>
            </a:r>
            <a:r>
              <a:rPr lang="en" sz="1822">
                <a:solidFill>
                  <a:srgbClr val="000000"/>
                </a:solidFill>
                <a:latin typeface="Merriweather"/>
                <a:ea typeface="Merriweather"/>
                <a:cs typeface="Merriweather"/>
                <a:sym typeface="Merriweather"/>
              </a:rPr>
              <a:t> and Second pointer </a:t>
            </a:r>
            <a:r>
              <a:rPr i="1" lang="en" sz="1822">
                <a:solidFill>
                  <a:srgbClr val="000000"/>
                </a:solidFill>
                <a:latin typeface="Merriweather"/>
                <a:ea typeface="Merriweather"/>
                <a:cs typeface="Merriweather"/>
                <a:sym typeface="Merriweather"/>
              </a:rPr>
              <a:t>r</a:t>
            </a:r>
            <a:r>
              <a:rPr lang="en" sz="1822">
                <a:solidFill>
                  <a:srgbClr val="000000"/>
                </a:solidFill>
                <a:latin typeface="Merriweather"/>
                <a:ea typeface="Merriweather"/>
                <a:cs typeface="Merriweather"/>
                <a:sym typeface="Merriweather"/>
              </a:rPr>
              <a:t> points to the current element of second array </a:t>
            </a:r>
            <a:r>
              <a:rPr i="1" lang="en" sz="1822">
                <a:solidFill>
                  <a:srgbClr val="000000"/>
                </a:solidFill>
                <a:latin typeface="Merriweather"/>
                <a:ea typeface="Merriweather"/>
                <a:cs typeface="Merriweather"/>
                <a:sym typeface="Merriweather"/>
              </a:rPr>
              <a:t>Arr2[r].</a:t>
            </a:r>
            <a:endParaRPr i="1" sz="1822">
              <a:solidFill>
                <a:srgbClr val="000000"/>
              </a:solidFill>
              <a:latin typeface="Merriweather"/>
              <a:ea typeface="Merriweather"/>
              <a:cs typeface="Merriweather"/>
              <a:sym typeface="Merriweather"/>
            </a:endParaRPr>
          </a:p>
          <a:p>
            <a:pPr indent="-332739" lvl="0" marL="4572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While </a:t>
            </a:r>
            <a:r>
              <a:rPr i="1" lang="en" sz="1822">
                <a:solidFill>
                  <a:srgbClr val="000000"/>
                </a:solidFill>
                <a:latin typeface="Merriweather"/>
                <a:ea typeface="Merriweather"/>
                <a:cs typeface="Merriweather"/>
                <a:sym typeface="Merriweather"/>
              </a:rPr>
              <a:t>l</a:t>
            </a:r>
            <a:r>
              <a:rPr lang="en" sz="1822">
                <a:solidFill>
                  <a:srgbClr val="000000"/>
                </a:solidFill>
                <a:latin typeface="Merriweather"/>
                <a:ea typeface="Merriweather"/>
                <a:cs typeface="Merriweather"/>
                <a:sym typeface="Merriweather"/>
              </a:rPr>
              <a:t> does not point to end of first array or </a:t>
            </a:r>
            <a:r>
              <a:rPr i="1" lang="en" sz="1822">
                <a:solidFill>
                  <a:srgbClr val="000000"/>
                </a:solidFill>
                <a:latin typeface="Merriweather"/>
                <a:ea typeface="Merriweather"/>
                <a:cs typeface="Merriweather"/>
                <a:sym typeface="Merriweather"/>
              </a:rPr>
              <a:t>r</a:t>
            </a:r>
            <a:r>
              <a:rPr lang="en" sz="1822">
                <a:solidFill>
                  <a:srgbClr val="000000"/>
                </a:solidFill>
                <a:latin typeface="Merriweather"/>
                <a:ea typeface="Merriweather"/>
                <a:cs typeface="Merriweather"/>
                <a:sym typeface="Merriweather"/>
              </a:rPr>
              <a:t> does not point to the end of second array , we have 2 possible cases :</a:t>
            </a:r>
            <a:endParaRPr sz="1822">
              <a:solidFill>
                <a:srgbClr val="000000"/>
              </a:solidFill>
              <a:latin typeface="Merriweather"/>
              <a:ea typeface="Merriweather"/>
              <a:cs typeface="Merriweather"/>
              <a:sym typeface="Merriweather"/>
            </a:endParaRPr>
          </a:p>
          <a:p>
            <a:pPr indent="-332739" lvl="0" marL="9144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If r points to the end of second array or </a:t>
            </a:r>
            <a:r>
              <a:rPr i="1" lang="en" sz="1822">
                <a:solidFill>
                  <a:srgbClr val="000000"/>
                </a:solidFill>
                <a:latin typeface="Merriweather"/>
                <a:ea typeface="Merriweather"/>
                <a:cs typeface="Merriweather"/>
                <a:sym typeface="Merriweather"/>
              </a:rPr>
              <a:t>Arr1[l] </a:t>
            </a:r>
            <a:r>
              <a:rPr i="1" lang="en" sz="1822">
                <a:solidFill>
                  <a:srgbClr val="000000"/>
                </a:solidFill>
                <a:latin typeface="Merriweather"/>
                <a:ea typeface="Merriweather"/>
                <a:cs typeface="Merriweather"/>
                <a:sym typeface="Merriweather"/>
              </a:rPr>
              <a:t>≤ </a:t>
            </a:r>
            <a:r>
              <a:rPr i="1" lang="en" sz="1822">
                <a:solidFill>
                  <a:srgbClr val="000000"/>
                </a:solidFill>
                <a:latin typeface="Merriweather"/>
                <a:ea typeface="Merriweather"/>
                <a:cs typeface="Merriweather"/>
                <a:sym typeface="Merriweather"/>
              </a:rPr>
              <a:t>Arr2[r]</a:t>
            </a:r>
            <a:r>
              <a:rPr lang="en" sz="1822">
                <a:solidFill>
                  <a:srgbClr val="000000"/>
                </a:solidFill>
                <a:latin typeface="Merriweather"/>
                <a:ea typeface="Merriweather"/>
                <a:cs typeface="Merriweather"/>
                <a:sym typeface="Merriweather"/>
              </a:rPr>
              <a:t> we append </a:t>
            </a:r>
            <a:r>
              <a:rPr i="1" lang="en" sz="1822">
                <a:solidFill>
                  <a:srgbClr val="000000"/>
                </a:solidFill>
                <a:latin typeface="Merriweather"/>
                <a:ea typeface="Merriweather"/>
                <a:cs typeface="Merriweather"/>
                <a:sym typeface="Merriweather"/>
              </a:rPr>
              <a:t>Arr1[l]</a:t>
            </a:r>
            <a:r>
              <a:rPr lang="en" sz="1822">
                <a:solidFill>
                  <a:srgbClr val="000000"/>
                </a:solidFill>
                <a:latin typeface="Merriweather"/>
                <a:ea typeface="Merriweather"/>
                <a:cs typeface="Merriweather"/>
                <a:sym typeface="Merriweather"/>
              </a:rPr>
              <a:t> to Answer array and increment </a:t>
            </a:r>
            <a:r>
              <a:rPr i="1" lang="en" sz="1822">
                <a:solidFill>
                  <a:srgbClr val="000000"/>
                </a:solidFill>
                <a:latin typeface="Merriweather"/>
                <a:ea typeface="Merriweather"/>
                <a:cs typeface="Merriweather"/>
                <a:sym typeface="Merriweather"/>
              </a:rPr>
              <a:t>l</a:t>
            </a:r>
            <a:r>
              <a:rPr lang="en" sz="1822">
                <a:solidFill>
                  <a:srgbClr val="000000"/>
                </a:solidFill>
                <a:latin typeface="Merriweather"/>
                <a:ea typeface="Merriweather"/>
                <a:cs typeface="Merriweather"/>
                <a:sym typeface="Merriweather"/>
              </a:rPr>
              <a:t> by 1.</a:t>
            </a:r>
            <a:endParaRPr sz="1822">
              <a:solidFill>
                <a:srgbClr val="000000"/>
              </a:solidFill>
              <a:latin typeface="Merriweather"/>
              <a:ea typeface="Merriweather"/>
              <a:cs typeface="Merriweather"/>
              <a:sym typeface="Merriweather"/>
            </a:endParaRPr>
          </a:p>
          <a:p>
            <a:pPr indent="-332739" lvl="0" marL="914400" rtl="0" algn="just">
              <a:spcBef>
                <a:spcPts val="0"/>
              </a:spcBef>
              <a:spcAft>
                <a:spcPts val="0"/>
              </a:spcAft>
              <a:buClr>
                <a:srgbClr val="000000"/>
              </a:buClr>
              <a:buSzPct val="100000"/>
              <a:buFont typeface="Merriweather"/>
              <a:buChar char="➢"/>
            </a:pPr>
            <a:r>
              <a:rPr lang="en" sz="1822">
                <a:solidFill>
                  <a:srgbClr val="000000"/>
                </a:solidFill>
                <a:latin typeface="Merriweather"/>
                <a:ea typeface="Merriweather"/>
                <a:cs typeface="Merriweather"/>
                <a:sym typeface="Merriweather"/>
              </a:rPr>
              <a:t>Else we append </a:t>
            </a:r>
            <a:r>
              <a:rPr i="1" lang="en" sz="1822">
                <a:solidFill>
                  <a:srgbClr val="000000"/>
                </a:solidFill>
                <a:latin typeface="Merriweather"/>
                <a:ea typeface="Merriweather"/>
                <a:cs typeface="Merriweather"/>
                <a:sym typeface="Merriweather"/>
              </a:rPr>
              <a:t>Arr2[r]</a:t>
            </a:r>
            <a:r>
              <a:rPr lang="en" sz="1822">
                <a:solidFill>
                  <a:srgbClr val="000000"/>
                </a:solidFill>
                <a:latin typeface="Merriweather"/>
                <a:ea typeface="Merriweather"/>
                <a:cs typeface="Merriweather"/>
                <a:sym typeface="Merriweather"/>
              </a:rPr>
              <a:t> to Answer array and increment</a:t>
            </a:r>
            <a:r>
              <a:rPr i="1" lang="en" sz="1822">
                <a:solidFill>
                  <a:srgbClr val="000000"/>
                </a:solidFill>
                <a:latin typeface="Merriweather"/>
                <a:ea typeface="Merriweather"/>
                <a:cs typeface="Merriweather"/>
                <a:sym typeface="Merriweather"/>
              </a:rPr>
              <a:t> r</a:t>
            </a:r>
            <a:r>
              <a:rPr lang="en" sz="1822">
                <a:solidFill>
                  <a:srgbClr val="000000"/>
                </a:solidFill>
                <a:latin typeface="Merriweather"/>
                <a:ea typeface="Merriweather"/>
                <a:cs typeface="Merriweather"/>
                <a:sym typeface="Merriweather"/>
              </a:rPr>
              <a:t> by 1.</a:t>
            </a:r>
            <a:endParaRPr sz="1822">
              <a:solidFill>
                <a:srgbClr val="000000"/>
              </a:solidFill>
              <a:latin typeface="Merriweather"/>
              <a:ea typeface="Merriweather"/>
              <a:cs typeface="Merriweather"/>
              <a:sym typeface="Merriweather"/>
            </a:endParaRPr>
          </a:p>
          <a:p>
            <a:pPr indent="0" lvl="0" marL="457200" rtl="0" algn="just">
              <a:spcBef>
                <a:spcPts val="0"/>
              </a:spcBef>
              <a:spcAft>
                <a:spcPts val="0"/>
              </a:spcAft>
              <a:buNone/>
            </a:pPr>
            <a:r>
              <a:t/>
            </a:r>
            <a:endParaRPr sz="1600">
              <a:solidFill>
                <a:srgbClr val="000000"/>
              </a:solidFill>
              <a:latin typeface="Merriweather"/>
              <a:ea typeface="Merriweather"/>
              <a:cs typeface="Merriweather"/>
              <a:sym typeface="Merriweather"/>
            </a:endParaRPr>
          </a:p>
          <a:p>
            <a:pPr indent="0" lvl="0" marL="457200" rtl="0" algn="just">
              <a:spcBef>
                <a:spcPts val="0"/>
              </a:spcBef>
              <a:spcAft>
                <a:spcPts val="0"/>
              </a:spcAft>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Clr>
                <a:schemeClr val="dk1"/>
              </a:buClr>
              <a:buSzPct val="68750"/>
              <a:buFont typeface="Arial"/>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700">
              <a:solidFill>
                <a:srgbClr val="000000"/>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161575"/>
            <a:ext cx="8158800" cy="469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t/>
            </a:r>
            <a:endParaRPr b="1"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t/>
            </a:r>
            <a:endParaRPr b="1"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rPr b="1" lang="en" sz="1822">
                <a:solidFill>
                  <a:srgbClr val="000000"/>
                </a:solidFill>
                <a:latin typeface="Merriweather"/>
                <a:ea typeface="Merriweather"/>
                <a:cs typeface="Merriweather"/>
                <a:sym typeface="Merriweather"/>
              </a:rPr>
              <a:t>Approach 2: </a:t>
            </a:r>
            <a:endParaRPr b="1" sz="1822">
              <a:solidFill>
                <a:srgbClr val="000000"/>
              </a:solidFill>
              <a:latin typeface="Merriweather"/>
              <a:ea typeface="Merriweather"/>
              <a:cs typeface="Merriweather"/>
              <a:sym typeface="Merriweather"/>
            </a:endParaRPr>
          </a:p>
          <a:p>
            <a:pPr indent="-331610" lvl="0" marL="457200" rtl="0" algn="just">
              <a:spcBef>
                <a:spcPts val="0"/>
              </a:spcBef>
              <a:spcAft>
                <a:spcPts val="0"/>
              </a:spcAft>
              <a:buClr>
                <a:srgbClr val="000000"/>
              </a:buClr>
              <a:buSzPts val="1622"/>
              <a:buFont typeface="Merriweather"/>
              <a:buChar char="●"/>
            </a:pPr>
            <a:r>
              <a:rPr lang="en" sz="1622">
                <a:solidFill>
                  <a:srgbClr val="000000"/>
                </a:solidFill>
                <a:latin typeface="Merriweather"/>
                <a:ea typeface="Merriweather"/>
                <a:cs typeface="Merriweather"/>
                <a:sym typeface="Merriweather"/>
              </a:rPr>
              <a:t>For implementing this approach we can use a Data Structure like a Min-Heap (Priority Queue in C++ STL) or a Set . We describe our approach using the Set Data Structure.</a:t>
            </a:r>
            <a:endParaRPr sz="1622">
              <a:solidFill>
                <a:srgbClr val="000000"/>
              </a:solidFill>
              <a:latin typeface="Merriweather"/>
              <a:ea typeface="Merriweather"/>
              <a:cs typeface="Merriweather"/>
              <a:sym typeface="Merriweather"/>
            </a:endParaRPr>
          </a:p>
          <a:p>
            <a:pPr indent="-331610" lvl="0" marL="457200" rtl="0" algn="just">
              <a:spcBef>
                <a:spcPts val="0"/>
              </a:spcBef>
              <a:spcAft>
                <a:spcPts val="0"/>
              </a:spcAft>
              <a:buSzPts val="1622"/>
              <a:buFont typeface="Merriweather"/>
              <a:buChar char="●"/>
            </a:pPr>
            <a:r>
              <a:rPr lang="en" sz="1622">
                <a:latin typeface="Merriweather"/>
                <a:ea typeface="Merriweather"/>
                <a:cs typeface="Merriweather"/>
                <a:sym typeface="Merriweather"/>
              </a:rPr>
              <a:t>Firstly Let the size of Sorted Components vector be k. For each element Sorted Components[i][j] to be inserted into the set we store 3 things:</a:t>
            </a:r>
            <a:endParaRPr sz="1622">
              <a:latin typeface="Merriweather"/>
              <a:ea typeface="Merriweather"/>
              <a:cs typeface="Merriweather"/>
              <a:sym typeface="Merriweather"/>
            </a:endParaRPr>
          </a:p>
          <a:p>
            <a:pPr indent="-331610" lvl="0" marL="914400" rtl="0" algn="just">
              <a:spcBef>
                <a:spcPts val="0"/>
              </a:spcBef>
              <a:spcAft>
                <a:spcPts val="0"/>
              </a:spcAft>
              <a:buSzPts val="1622"/>
              <a:buFont typeface="Merriweather"/>
              <a:buChar char="➢"/>
            </a:pPr>
            <a:r>
              <a:rPr lang="en" sz="1622">
                <a:latin typeface="Merriweather"/>
                <a:ea typeface="Merriweather"/>
                <a:cs typeface="Merriweather"/>
                <a:sym typeface="Merriweather"/>
              </a:rPr>
              <a:t>the element itself , Sorted Components[i][j]</a:t>
            </a:r>
            <a:endParaRPr sz="1622">
              <a:latin typeface="Merriweather"/>
              <a:ea typeface="Merriweather"/>
              <a:cs typeface="Merriweather"/>
              <a:sym typeface="Merriweather"/>
            </a:endParaRPr>
          </a:p>
          <a:p>
            <a:pPr indent="-331610" lvl="0" marL="914400" rtl="0" algn="just">
              <a:spcBef>
                <a:spcPts val="0"/>
              </a:spcBef>
              <a:spcAft>
                <a:spcPts val="0"/>
              </a:spcAft>
              <a:buSzPts val="1622"/>
              <a:buFont typeface="Merriweather"/>
              <a:buChar char="➢"/>
            </a:pPr>
            <a:r>
              <a:rPr lang="en" sz="1622">
                <a:latin typeface="Merriweather"/>
                <a:ea typeface="Merriweather"/>
                <a:cs typeface="Merriweather"/>
                <a:sym typeface="Merriweather"/>
              </a:rPr>
              <a:t>index of its sorted array , i</a:t>
            </a:r>
            <a:endParaRPr sz="1622">
              <a:latin typeface="Merriweather"/>
              <a:ea typeface="Merriweather"/>
              <a:cs typeface="Merriweather"/>
              <a:sym typeface="Merriweather"/>
            </a:endParaRPr>
          </a:p>
          <a:p>
            <a:pPr indent="-331610" lvl="0" marL="914400" rtl="0" algn="just">
              <a:spcBef>
                <a:spcPts val="0"/>
              </a:spcBef>
              <a:spcAft>
                <a:spcPts val="0"/>
              </a:spcAft>
              <a:buSzPts val="1622"/>
              <a:buFont typeface="Merriweather"/>
              <a:buChar char="➢"/>
            </a:pPr>
            <a:r>
              <a:rPr lang="en" sz="1622">
                <a:latin typeface="Merriweather"/>
                <a:ea typeface="Merriweather"/>
                <a:cs typeface="Merriweather"/>
                <a:sym typeface="Merriweather"/>
              </a:rPr>
              <a:t>index of that element in its sorted array , j</a:t>
            </a:r>
            <a:endParaRPr sz="1622">
              <a:latin typeface="Merriweather"/>
              <a:ea typeface="Merriweather"/>
              <a:cs typeface="Merriweather"/>
              <a:sym typeface="Merriweather"/>
            </a:endParaRPr>
          </a:p>
          <a:p>
            <a:pPr indent="0" lvl="0" marL="457200" rtl="0" algn="just">
              <a:spcBef>
                <a:spcPts val="0"/>
              </a:spcBef>
              <a:spcAft>
                <a:spcPts val="0"/>
              </a:spcAft>
              <a:buNone/>
            </a:pPr>
            <a:r>
              <a:t/>
            </a:r>
            <a:endParaRPr sz="1822">
              <a:solidFill>
                <a:srgbClr val="000000"/>
              </a:solidFill>
              <a:latin typeface="Merriweather"/>
              <a:ea typeface="Merriweather"/>
              <a:cs typeface="Merriweather"/>
              <a:sym typeface="Merriweather"/>
            </a:endParaRPr>
          </a:p>
          <a:p>
            <a:pPr indent="0" lvl="0" marL="457200" rtl="0" algn="just">
              <a:spcBef>
                <a:spcPts val="0"/>
              </a:spcBef>
              <a:spcAft>
                <a:spcPts val="0"/>
              </a:spcAft>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700">
              <a:solidFill>
                <a:srgbClr val="00000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161575"/>
            <a:ext cx="8158800" cy="469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t/>
            </a:r>
            <a:endParaRPr b="1"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t/>
            </a:r>
            <a:endParaRPr b="1" sz="1822">
              <a:solidFill>
                <a:srgbClr val="000000"/>
              </a:solidFill>
              <a:latin typeface="Merriweather"/>
              <a:ea typeface="Merriweather"/>
              <a:cs typeface="Merriweather"/>
              <a:sym typeface="Merriweather"/>
            </a:endParaRPr>
          </a:p>
          <a:p>
            <a:pPr indent="0" lvl="0" marL="0" rtl="0" algn="just">
              <a:spcBef>
                <a:spcPts val="0"/>
              </a:spcBef>
              <a:spcAft>
                <a:spcPts val="0"/>
              </a:spcAft>
              <a:buNone/>
            </a:pPr>
            <a:r>
              <a:rPr b="1" lang="en" sz="1822">
                <a:solidFill>
                  <a:srgbClr val="000000"/>
                </a:solidFill>
                <a:latin typeface="Merriweather"/>
                <a:ea typeface="Merriweather"/>
                <a:cs typeface="Merriweather"/>
                <a:sym typeface="Merriweather"/>
              </a:rPr>
              <a:t>Approach 2……. : </a:t>
            </a:r>
            <a:endParaRPr b="1" sz="1822">
              <a:solidFill>
                <a:srgbClr val="000000"/>
              </a:solidFill>
              <a:latin typeface="Merriweather"/>
              <a:ea typeface="Merriweather"/>
              <a:cs typeface="Merriweather"/>
              <a:sym typeface="Merriweather"/>
            </a:endParaRPr>
          </a:p>
          <a:p>
            <a:pPr indent="-330200" lvl="0" marL="457200" rtl="0" algn="just">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Firstly for each of the k sorted arrays in Sorted Components we insert into the set , the first element of each array along with the array and element indices , (Sorted Components[i][j], i, j)</a:t>
            </a:r>
            <a:r>
              <a:rPr lang="en" sz="1600">
                <a:solidFill>
                  <a:srgbClr val="000000"/>
                </a:solidFill>
                <a:latin typeface="Merriweather"/>
                <a:ea typeface="Merriweather"/>
                <a:cs typeface="Merriweather"/>
                <a:sym typeface="Merriweather"/>
              </a:rPr>
              <a:t>.</a:t>
            </a:r>
            <a:endParaRPr sz="1600">
              <a:solidFill>
                <a:srgbClr val="000000"/>
              </a:solidFill>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Now ,Until the set doesn’t become empty we extract an element from the beginning of the set and do the following two steps :</a:t>
            </a:r>
            <a:endParaRPr sz="1600">
              <a:latin typeface="Merriweather"/>
              <a:ea typeface="Merriweather"/>
              <a:cs typeface="Merriweather"/>
              <a:sym typeface="Merriweather"/>
            </a:endParaRPr>
          </a:p>
          <a:p>
            <a:pPr indent="-330200" lvl="0" marL="914400" rtl="0" algn="just">
              <a:spcBef>
                <a:spcPts val="0"/>
              </a:spcBef>
              <a:spcAft>
                <a:spcPts val="0"/>
              </a:spcAft>
              <a:buSzPts val="1600"/>
              <a:buFont typeface="Merriweather"/>
              <a:buChar char="➢"/>
            </a:pPr>
            <a:r>
              <a:rPr lang="en" sz="1600">
                <a:latin typeface="Merriweather"/>
                <a:ea typeface="Merriweather"/>
                <a:cs typeface="Merriweather"/>
                <a:sym typeface="Merriweather"/>
              </a:rPr>
              <a:t>Append Sorted Components[i][j] to Answer array.</a:t>
            </a:r>
            <a:endParaRPr sz="1600">
              <a:latin typeface="Merriweather"/>
              <a:ea typeface="Merriweather"/>
              <a:cs typeface="Merriweather"/>
              <a:sym typeface="Merriweather"/>
            </a:endParaRPr>
          </a:p>
          <a:p>
            <a:pPr indent="-330200" lvl="0" marL="914400" rtl="0" algn="just">
              <a:spcBef>
                <a:spcPts val="0"/>
              </a:spcBef>
              <a:spcAft>
                <a:spcPts val="0"/>
              </a:spcAft>
              <a:buSzPts val="1600"/>
              <a:buFont typeface="Merriweather"/>
              <a:buChar char="➢"/>
            </a:pPr>
            <a:r>
              <a:rPr lang="en" sz="1600">
                <a:latin typeface="Merriweather"/>
                <a:ea typeface="Merriweather"/>
                <a:cs typeface="Merriweather"/>
                <a:sym typeface="Merriweather"/>
              </a:rPr>
              <a:t>If j+1 &lt; Sorted Components[i].size(), ie the current element index is less than its sorted component size , we insert the next element (Sorted Components[i][j+ 1], i, j + 1) into the set.</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The Answer array contains the final sorted array.</a:t>
            </a:r>
            <a:endParaRPr sz="1600">
              <a:latin typeface="Merriweather"/>
              <a:ea typeface="Merriweather"/>
              <a:cs typeface="Merriweather"/>
              <a:sym typeface="Merriweather"/>
            </a:endParaRPr>
          </a:p>
          <a:p>
            <a:pPr indent="0" lvl="0" marL="457200" rtl="0" algn="just">
              <a:spcBef>
                <a:spcPts val="0"/>
              </a:spcBef>
              <a:spcAft>
                <a:spcPts val="0"/>
              </a:spcAft>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6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1700">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latin typeface="Merriweather"/>
                <a:ea typeface="Merriweather"/>
                <a:cs typeface="Merriweather"/>
                <a:sym typeface="Merriweather"/>
              </a:rPr>
              <a:t>Time and space complexity analysis</a:t>
            </a:r>
            <a:r>
              <a:rPr lang="en" sz="2700">
                <a:latin typeface="Merriweather"/>
                <a:ea typeface="Merriweather"/>
                <a:cs typeface="Merriweather"/>
                <a:sym typeface="Merriweather"/>
              </a:rPr>
              <a:t> -</a:t>
            </a:r>
            <a:endParaRPr sz="2700">
              <a:latin typeface="Merriweather"/>
              <a:ea typeface="Merriweather"/>
              <a:cs typeface="Merriweather"/>
              <a:sym typeface="Merriweather"/>
            </a:endParaRPr>
          </a:p>
        </p:txBody>
      </p:sp>
      <p:sp>
        <p:nvSpPr>
          <p:cNvPr id="108" name="Google Shape;10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37671" lvl="0" marL="457200" rtl="0" algn="just">
              <a:spcBef>
                <a:spcPts val="0"/>
              </a:spcBef>
              <a:spcAft>
                <a:spcPts val="0"/>
              </a:spcAft>
              <a:buClr>
                <a:schemeClr val="lt2"/>
              </a:buClr>
              <a:buSzPct val="100000"/>
              <a:buFont typeface="Merriweather"/>
              <a:buAutoNum type="alphaUcPeriod"/>
            </a:pPr>
            <a:r>
              <a:rPr b="1" i="1" lang="en" sz="6870">
                <a:solidFill>
                  <a:schemeClr val="lt2"/>
                </a:solidFill>
                <a:latin typeface="Merriweather"/>
                <a:ea typeface="Merriweather"/>
                <a:cs typeface="Merriweather"/>
                <a:sym typeface="Merriweather"/>
              </a:rPr>
              <a:t>Time Complexity</a:t>
            </a:r>
            <a:endParaRPr b="1" i="1" sz="6870">
              <a:solidFill>
                <a:schemeClr val="lt2"/>
              </a:solidFill>
              <a:latin typeface="Merriweather"/>
              <a:ea typeface="Merriweather"/>
              <a:cs typeface="Merriweather"/>
              <a:sym typeface="Merriweather"/>
            </a:endParaRPr>
          </a:p>
          <a:p>
            <a:pPr indent="-331321" lvl="0" marL="457200" rtl="0" algn="just">
              <a:spcBef>
                <a:spcPts val="0"/>
              </a:spcBef>
              <a:spcAft>
                <a:spcPts val="0"/>
              </a:spcAft>
              <a:buSzPct val="100000"/>
              <a:buFont typeface="Merriweather"/>
              <a:buChar char="●"/>
            </a:pPr>
            <a:r>
              <a:rPr lang="en" sz="6470">
                <a:latin typeface="Merriweather"/>
                <a:ea typeface="Merriweather"/>
                <a:cs typeface="Merriweather"/>
                <a:sym typeface="Merriweather"/>
              </a:rPr>
              <a:t>The above described algorithm to find sorted components from a given array takes O(n) complexity in both the best and worst cases.</a:t>
            </a:r>
            <a:endParaRPr sz="6470">
              <a:latin typeface="Merriweather"/>
              <a:ea typeface="Merriweather"/>
              <a:cs typeface="Merriweather"/>
              <a:sym typeface="Merriweather"/>
            </a:endParaRPr>
          </a:p>
          <a:p>
            <a:pPr indent="-331321" lvl="0" marL="457200" rtl="0" algn="just">
              <a:spcBef>
                <a:spcPts val="0"/>
              </a:spcBef>
              <a:spcAft>
                <a:spcPts val="0"/>
              </a:spcAft>
              <a:buSzPct val="100000"/>
              <a:buFont typeface="Merriweather"/>
              <a:buChar char="●"/>
            </a:pPr>
            <a:r>
              <a:rPr lang="en" sz="6470">
                <a:latin typeface="Merriweather"/>
                <a:ea typeface="Merriweather"/>
                <a:cs typeface="Merriweather"/>
                <a:sym typeface="Merriweather"/>
              </a:rPr>
              <a:t>For merging Sorted Components we have described 2 algorithms. First algorithm which merges 2 sorted arrays into 1 using 2pointer technique takes O(n) for each merge operation therefore for k Sorted Components a total of k − 1 merge operations would be required. So, this algorithm takes O(n∗k) complexity where n is the size of input array.</a:t>
            </a:r>
            <a:endParaRPr sz="6470">
              <a:latin typeface="Merriweather"/>
              <a:ea typeface="Merriweather"/>
              <a:cs typeface="Merriweather"/>
              <a:sym typeface="Merriweather"/>
            </a:endParaRPr>
          </a:p>
          <a:p>
            <a:pPr indent="-331321" lvl="0" marL="457200" rtl="0" algn="just">
              <a:spcBef>
                <a:spcPts val="0"/>
              </a:spcBef>
              <a:spcAft>
                <a:spcPts val="0"/>
              </a:spcAft>
              <a:buSzPct val="100000"/>
              <a:buFont typeface="Merriweather"/>
              <a:buChar char="●"/>
            </a:pPr>
            <a:r>
              <a:rPr lang="en" sz="6470">
                <a:latin typeface="Merriweather"/>
                <a:ea typeface="Merriweather"/>
                <a:cs typeface="Merriweather"/>
                <a:sym typeface="Merriweather"/>
              </a:rPr>
              <a:t>In Second Algorithm using Set data structure , since every element is pushed into the set only once and it is extracted only once , also the size of set never grows beyond k , so the total time complexity comes out to be O(n ∗ log k) where n is the size of input array.</a:t>
            </a:r>
            <a:endParaRPr sz="6470">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