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Merriweather"/>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E5A646-95A2-46F1-B773-25352B93B45B}">
  <a:tblStyle styleId="{A2E5A646-95A2-46F1-B773-25352B93B4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Merriweather-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AlfaSlabOne-regular.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effc1fd0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effc1fd0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effc1fd0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effc1fd0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effc1fd0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effc1fd0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effc1fd0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effc1fd0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effc1fd0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effc1fd0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effc1fd0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effc1fd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effc1fd0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effc1fd0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effc1fd0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effc1fd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effc1fd0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effc1fd0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effc1fd0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effc1fd0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effc1fd0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effc1fd0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effc1fd0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effc1fd0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614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600">
                <a:solidFill>
                  <a:schemeClr val="accent2"/>
                </a:solidFill>
                <a:latin typeface="Merriweather"/>
                <a:ea typeface="Merriweather"/>
                <a:cs typeface="Merriweather"/>
                <a:sym typeface="Merriweather"/>
              </a:rPr>
              <a:t>DAA Assignment 3</a:t>
            </a:r>
            <a:endParaRPr b="1" sz="5600">
              <a:solidFill>
                <a:schemeClr val="accent2"/>
              </a:solidFill>
              <a:latin typeface="Merriweather"/>
              <a:ea typeface="Merriweather"/>
              <a:cs typeface="Merriweather"/>
              <a:sym typeface="Merriweather"/>
            </a:endParaRPr>
          </a:p>
        </p:txBody>
      </p:sp>
      <p:sp>
        <p:nvSpPr>
          <p:cNvPr id="57" name="Google Shape;57;p13"/>
          <p:cNvSpPr txBox="1"/>
          <p:nvPr>
            <p:ph idx="1" type="subTitle"/>
          </p:nvPr>
        </p:nvSpPr>
        <p:spPr>
          <a:xfrm>
            <a:off x="311700" y="3165825"/>
            <a:ext cx="8520600" cy="1614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Group 7</a:t>
            </a:r>
            <a:endParaRPr/>
          </a:p>
          <a:p>
            <a:pPr indent="0" lvl="0" marL="0" rtl="0" algn="ctr">
              <a:spcBef>
                <a:spcPts val="0"/>
              </a:spcBef>
              <a:spcAft>
                <a:spcPts val="0"/>
              </a:spcAft>
              <a:buNone/>
            </a:pPr>
            <a:r>
              <a:rPr lang="en"/>
              <a:t>Medha Balani (IIT2019021)</a:t>
            </a:r>
            <a:endParaRPr/>
          </a:p>
          <a:p>
            <a:pPr indent="0" lvl="0" marL="0" rtl="0" algn="ctr">
              <a:spcBef>
                <a:spcPts val="0"/>
              </a:spcBef>
              <a:spcAft>
                <a:spcPts val="0"/>
              </a:spcAft>
              <a:buNone/>
            </a:pPr>
            <a:r>
              <a:rPr lang="en"/>
              <a:t>Saksham Aggarwal (IIT2019022)</a:t>
            </a:r>
            <a:endParaRPr/>
          </a:p>
          <a:p>
            <a:pPr indent="0" lvl="0" marL="0" rtl="0" algn="ctr">
              <a:spcBef>
                <a:spcPts val="0"/>
              </a:spcBef>
              <a:spcAft>
                <a:spcPts val="0"/>
              </a:spcAft>
              <a:buNone/>
            </a:pPr>
            <a:r>
              <a:rPr lang="en"/>
              <a:t>Utkarsh Gangwar (IIT2019023)</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475225"/>
            <a:ext cx="8520600" cy="4093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en" sz="1600">
                <a:solidFill>
                  <a:srgbClr val="000000"/>
                </a:solidFill>
                <a:latin typeface="Merriweather"/>
                <a:ea typeface="Merriweather"/>
                <a:cs typeface="Merriweather"/>
                <a:sym typeface="Merriweather"/>
              </a:rPr>
              <a:t>Using improved Binary Search -</a:t>
            </a:r>
            <a:endParaRPr b="1" i="1"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Iteration 1: low = 0 , high = 9 mid =4 , </a:t>
            </a:r>
            <a:r>
              <a:rPr i="1" lang="en" sz="1600">
                <a:solidFill>
                  <a:srgbClr val="000000"/>
                </a:solidFill>
                <a:latin typeface="Merriweather"/>
                <a:ea typeface="Merriweather"/>
                <a:cs typeface="Merriweather"/>
                <a:sym typeface="Merriweather"/>
              </a:rPr>
              <a:t>Arr</a:t>
            </a:r>
            <a:r>
              <a:rPr lang="en" sz="1600">
                <a:solidFill>
                  <a:srgbClr val="000000"/>
                </a:solidFill>
                <a:latin typeface="Merriweather"/>
                <a:ea typeface="Merriweather"/>
                <a:cs typeface="Merriweather"/>
                <a:sym typeface="Merriweather"/>
              </a:rPr>
              <a:t>[high]= 200 == key </a:t>
            </a:r>
            <a:endParaRPr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=&gt; </a:t>
            </a:r>
            <a:r>
              <a:rPr b="1" lang="en" sz="1600">
                <a:solidFill>
                  <a:srgbClr val="000000"/>
                </a:solidFill>
                <a:latin typeface="Merriweather"/>
                <a:ea typeface="Merriweather"/>
                <a:cs typeface="Merriweather"/>
                <a:sym typeface="Merriweather"/>
              </a:rPr>
              <a:t>Total iterations = 1</a:t>
            </a:r>
            <a:endParaRPr b="1"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b="1" lang="en" sz="1600">
                <a:solidFill>
                  <a:schemeClr val="accent4"/>
                </a:solidFill>
                <a:latin typeface="Merriweather"/>
                <a:ea typeface="Merriweather"/>
                <a:cs typeface="Merriweather"/>
                <a:sym typeface="Merriweather"/>
              </a:rPr>
              <a:t>Now , let key be 30</a:t>
            </a:r>
            <a:endParaRPr b="1" sz="1600">
              <a:solidFill>
                <a:schemeClr val="accent4"/>
              </a:solidFill>
              <a:latin typeface="Merriweather"/>
              <a:ea typeface="Merriweather"/>
              <a:cs typeface="Merriweather"/>
              <a:sym typeface="Merriweather"/>
            </a:endParaRPr>
          </a:p>
          <a:p>
            <a:pPr indent="0" lvl="0" marL="0" rtl="0" algn="just">
              <a:spcBef>
                <a:spcPts val="1200"/>
              </a:spcBef>
              <a:spcAft>
                <a:spcPts val="0"/>
              </a:spcAft>
              <a:buNone/>
            </a:pPr>
            <a:r>
              <a:rPr b="1" i="1" lang="en" sz="1600">
                <a:solidFill>
                  <a:srgbClr val="000000"/>
                </a:solidFill>
                <a:latin typeface="Merriweather"/>
                <a:ea typeface="Merriweather"/>
                <a:cs typeface="Merriweather"/>
                <a:sym typeface="Merriweather"/>
              </a:rPr>
              <a:t>Using standard binary search - </a:t>
            </a:r>
            <a:endParaRPr b="1" i="1"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Iteration 1: low = 0 high = 9 mid =4 , Arr[4] =35 &gt;30 so, high = mid -1 = 3 </a:t>
            </a:r>
            <a:endParaRPr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Iteration 2: low =0 high =3 mid = 1 , Arr[1]=10&lt;30 so, low =mid +1= 2 </a:t>
            </a:r>
            <a:endParaRPr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Iteration 3: low =2 high =3 mid = 2 , Arr[2] = 15&lt; 30 so, low = mid +1 = 3 </a:t>
            </a:r>
            <a:endParaRPr sz="1600">
              <a:solidFill>
                <a:srgbClr val="000000"/>
              </a:solidFill>
              <a:latin typeface="Merriweather"/>
              <a:ea typeface="Merriweather"/>
              <a:cs typeface="Merriweather"/>
              <a:sym typeface="Merriweather"/>
            </a:endParaRPr>
          </a:p>
          <a:p>
            <a:pPr indent="0" lvl="0" marL="0" rtl="0" algn="just">
              <a:spcBef>
                <a:spcPts val="1200"/>
              </a:spcBef>
              <a:spcAft>
                <a:spcPts val="1200"/>
              </a:spcAft>
              <a:buNone/>
            </a:pPr>
            <a:r>
              <a:rPr lang="en" sz="1600">
                <a:solidFill>
                  <a:srgbClr val="000000"/>
                </a:solidFill>
                <a:latin typeface="Merriweather"/>
                <a:ea typeface="Merriweather"/>
                <a:cs typeface="Merriweather"/>
                <a:sym typeface="Merriweather"/>
              </a:rPr>
              <a:t>Iteration 4: low =3 high=3 mid = 3 ,  Arr[3]=30 == Key, =&gt; </a:t>
            </a:r>
            <a:r>
              <a:rPr b="1" lang="en" sz="1600">
                <a:solidFill>
                  <a:srgbClr val="000000"/>
                </a:solidFill>
                <a:latin typeface="Merriweather"/>
                <a:ea typeface="Merriweather"/>
                <a:cs typeface="Merriweather"/>
                <a:sym typeface="Merriweather"/>
              </a:rPr>
              <a:t>Total iterations =4</a:t>
            </a:r>
            <a:endParaRPr b="1" sz="1600">
              <a:solidFill>
                <a:srgbClr val="000000"/>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475225"/>
            <a:ext cx="8520600" cy="4093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en" sz="1600">
                <a:solidFill>
                  <a:srgbClr val="000000"/>
                </a:solidFill>
                <a:latin typeface="Merriweather"/>
                <a:ea typeface="Merriweather"/>
                <a:cs typeface="Merriweather"/>
                <a:sym typeface="Merriweather"/>
              </a:rPr>
              <a:t>Using improved Binary Search -</a:t>
            </a:r>
            <a:endParaRPr b="1" i="1"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Iteration 1: low = 0 high = 9 mid =4 , </a:t>
            </a:r>
            <a:r>
              <a:rPr i="1" lang="en" sz="1600">
                <a:solidFill>
                  <a:srgbClr val="000000"/>
                </a:solidFill>
                <a:latin typeface="Merriweather"/>
                <a:ea typeface="Merriweather"/>
                <a:cs typeface="Merriweather"/>
                <a:sym typeface="Merriweather"/>
              </a:rPr>
              <a:t>Arr</a:t>
            </a:r>
            <a:r>
              <a:rPr lang="en" sz="1600">
                <a:solidFill>
                  <a:srgbClr val="000000"/>
                </a:solidFill>
                <a:latin typeface="Merriweather"/>
                <a:ea typeface="Merriweather"/>
                <a:cs typeface="Merriweather"/>
                <a:sym typeface="Merriweather"/>
              </a:rPr>
              <a:t>[4]=35 &gt;30 so, high = mid -1= 3 and          low =low +1 </a:t>
            </a:r>
            <a:endParaRPr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Iteration 2: low = 1 high = 3 mid = 2 , </a:t>
            </a:r>
            <a:r>
              <a:rPr i="1" lang="en" sz="1600">
                <a:solidFill>
                  <a:srgbClr val="000000"/>
                </a:solidFill>
                <a:latin typeface="Merriweather"/>
                <a:ea typeface="Merriweather"/>
                <a:cs typeface="Merriweather"/>
                <a:sym typeface="Merriweather"/>
              </a:rPr>
              <a:t>Arr</a:t>
            </a:r>
            <a:r>
              <a:rPr lang="en" sz="1600">
                <a:solidFill>
                  <a:srgbClr val="000000"/>
                </a:solidFill>
                <a:latin typeface="Merriweather"/>
                <a:ea typeface="Merriweather"/>
                <a:cs typeface="Merriweather"/>
                <a:sym typeface="Merriweather"/>
              </a:rPr>
              <a:t>[high]=30 ==Key </a:t>
            </a:r>
            <a:endParaRPr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=&gt;</a:t>
            </a:r>
            <a:r>
              <a:rPr b="1" lang="en" sz="1600">
                <a:solidFill>
                  <a:srgbClr val="000000"/>
                </a:solidFill>
                <a:latin typeface="Merriweather"/>
                <a:ea typeface="Merriweather"/>
                <a:cs typeface="Merriweather"/>
                <a:sym typeface="Merriweather"/>
              </a:rPr>
              <a:t>Total iteration = 2</a:t>
            </a:r>
            <a:endParaRPr b="1" sz="1600">
              <a:solidFill>
                <a:srgbClr val="000000"/>
              </a:solidFill>
              <a:latin typeface="Merriweather"/>
              <a:ea typeface="Merriweather"/>
              <a:cs typeface="Merriweather"/>
              <a:sym typeface="Merriweather"/>
            </a:endParaRPr>
          </a:p>
          <a:p>
            <a:pPr indent="0" lvl="0" marL="0" rtl="0" algn="just">
              <a:spcBef>
                <a:spcPts val="1200"/>
              </a:spcBef>
              <a:spcAft>
                <a:spcPts val="1200"/>
              </a:spcAft>
              <a:buNone/>
            </a:pPr>
            <a:r>
              <a:rPr i="1" lang="en" sz="1600">
                <a:solidFill>
                  <a:srgbClr val="000000"/>
                </a:solidFill>
                <a:latin typeface="Merriweather"/>
                <a:ea typeface="Merriweather"/>
                <a:cs typeface="Merriweather"/>
                <a:sym typeface="Merriweather"/>
              </a:rPr>
              <a:t>Hence, in both cases improvised binary search proposed algorithm gives efficient answer.</a:t>
            </a:r>
            <a:endParaRPr i="1" sz="1600">
              <a:solidFill>
                <a:srgbClr val="000000"/>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erriweather"/>
                <a:ea typeface="Merriweather"/>
                <a:cs typeface="Merriweather"/>
                <a:sym typeface="Merriweather"/>
              </a:rPr>
              <a:t>Conclusion -</a:t>
            </a:r>
            <a:endParaRPr b="1">
              <a:solidFill>
                <a:schemeClr val="accent2"/>
              </a:solidFill>
              <a:latin typeface="Merriweather"/>
              <a:ea typeface="Merriweather"/>
              <a:cs typeface="Merriweather"/>
              <a:sym typeface="Merriweathe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rgbClr val="000000"/>
                </a:solidFill>
                <a:latin typeface="Merriweather"/>
                <a:ea typeface="Merriweather"/>
                <a:cs typeface="Merriweather"/>
                <a:sym typeface="Merriweather"/>
              </a:rPr>
              <a:t>The above proposed algorithm improves traditional binary search algorithm by eliminating redundant iterations by adding a few if statements to also check at left and right bounds along-with the middle element.But the overall complexity of the algorithm still remains O(logN).</a:t>
            </a:r>
            <a:endParaRPr sz="1600">
              <a:solidFill>
                <a:srgbClr val="000000"/>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erriweather"/>
                <a:ea typeface="Merriweather"/>
                <a:cs typeface="Merriweather"/>
                <a:sym typeface="Merriweather"/>
              </a:rPr>
              <a:t>References -</a:t>
            </a:r>
            <a:endParaRPr b="1">
              <a:solidFill>
                <a:schemeClr val="accent2"/>
              </a:solidFill>
              <a:latin typeface="Merriweather"/>
              <a:ea typeface="Merriweather"/>
              <a:cs typeface="Merriweather"/>
              <a:sym typeface="Merriweathe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Font typeface="Merriweather"/>
              <a:buAutoNum type="arabicPeriod"/>
            </a:pPr>
            <a:r>
              <a:rPr lang="en" sz="1600">
                <a:solidFill>
                  <a:srgbClr val="000000"/>
                </a:solidFill>
                <a:latin typeface="Merriweather"/>
                <a:ea typeface="Merriweather"/>
                <a:cs typeface="Merriweather"/>
                <a:sym typeface="Merriweather"/>
              </a:rPr>
              <a:t>https://www.hackerearth.com/practice/algorithms/searching/binary-search/tutorial/</a:t>
            </a:r>
            <a:endParaRPr sz="1600">
              <a:solidFill>
                <a:srgbClr val="000000"/>
              </a:solidFill>
              <a:latin typeface="Merriweather"/>
              <a:ea typeface="Merriweather"/>
              <a:cs typeface="Merriweather"/>
              <a:sym typeface="Merriweather"/>
            </a:endParaRPr>
          </a:p>
          <a:p>
            <a:pPr indent="-330200" lvl="0" marL="457200" rtl="0" algn="just">
              <a:spcBef>
                <a:spcPts val="0"/>
              </a:spcBef>
              <a:spcAft>
                <a:spcPts val="0"/>
              </a:spcAft>
              <a:buClr>
                <a:srgbClr val="000000"/>
              </a:buClr>
              <a:buSzPts val="1600"/>
              <a:buFont typeface="Merriweather"/>
              <a:buAutoNum type="arabicPeriod"/>
            </a:pPr>
            <a:r>
              <a:rPr lang="en" sz="1600">
                <a:solidFill>
                  <a:srgbClr val="000000"/>
                </a:solidFill>
                <a:latin typeface="Merriweather"/>
                <a:ea typeface="Merriweather"/>
                <a:cs typeface="Merriweather"/>
                <a:sym typeface="Merriweather"/>
              </a:rPr>
              <a:t>https://en.wikipedia.org/wiki/Heuristic_(computer_ science)</a:t>
            </a:r>
            <a:endParaRPr sz="1600">
              <a:solidFill>
                <a:srgbClr val="00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Merriweather"/>
                <a:ea typeface="Merriweather"/>
                <a:cs typeface="Merriweather"/>
                <a:sym typeface="Merriweather"/>
              </a:rPr>
              <a:t>Contents -</a:t>
            </a:r>
            <a:endParaRPr b="1">
              <a:solidFill>
                <a:schemeClr val="accent1"/>
              </a:solidFill>
              <a:latin typeface="Merriweather"/>
              <a:ea typeface="Merriweather"/>
              <a:cs typeface="Merriweather"/>
              <a:sym typeface="Merriweathe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Problem Statement</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Problem Explanation</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Introduction</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Proposed Algorithm</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Time and space complexity analysis</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Illustration</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Conclusion</a:t>
            </a:r>
            <a:endParaRPr sz="1600">
              <a:solidFill>
                <a:srgbClr val="000000"/>
              </a:solidFill>
              <a:latin typeface="Merriweather"/>
              <a:ea typeface="Merriweather"/>
              <a:cs typeface="Merriweather"/>
              <a:sym typeface="Merriweather"/>
            </a:endParaRPr>
          </a:p>
          <a:p>
            <a:pPr indent="-330200" lvl="0" marL="457200" rtl="0" algn="l">
              <a:lnSpc>
                <a:spcPct val="150000"/>
              </a:lnSpc>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References</a:t>
            </a:r>
            <a:endParaRPr sz="1600">
              <a:solidFill>
                <a:srgbClr val="000000"/>
              </a:solidFill>
              <a:latin typeface="Merriweather"/>
              <a:ea typeface="Merriweather"/>
              <a:cs typeface="Merriweather"/>
              <a:sym typeface="Merriweathe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erriweather"/>
                <a:ea typeface="Merriweather"/>
                <a:cs typeface="Merriweather"/>
                <a:sym typeface="Merriweather"/>
              </a:rPr>
              <a:t>Problem Statement -</a:t>
            </a:r>
            <a:endParaRPr b="1">
              <a:solidFill>
                <a:schemeClr val="accent2"/>
              </a:solidFill>
              <a:latin typeface="Merriweather"/>
              <a:ea typeface="Merriweather"/>
              <a:cs typeface="Merriweather"/>
              <a:sym typeface="Merriweathe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600">
                <a:solidFill>
                  <a:srgbClr val="000000"/>
                </a:solidFill>
                <a:highlight>
                  <a:srgbClr val="FFFFFF"/>
                </a:highlight>
                <a:latin typeface="Merriweather"/>
                <a:ea typeface="Merriweather"/>
                <a:cs typeface="Merriweather"/>
                <a:sym typeface="Merriweather"/>
              </a:rPr>
              <a:t>Find improved method for binary search using heuristics.</a:t>
            </a:r>
            <a:endParaRPr b="1" sz="1600">
              <a:solidFill>
                <a:srgbClr val="000000"/>
              </a:solidFill>
              <a:highlight>
                <a:srgbClr val="FFFFFF"/>
              </a:highlight>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highlight>
                  <a:srgbClr val="FFFFFF"/>
                </a:highlight>
                <a:latin typeface="Merriweather"/>
                <a:ea typeface="Merriweather"/>
                <a:cs typeface="Merriweather"/>
                <a:sym typeface="Merriweather"/>
              </a:rPr>
              <a:t>We are required to return the index of the element key in the array Arr which is sorted in non-decreasing order.We return -1 if key doesn’t occur in Arr.</a:t>
            </a:r>
            <a:endParaRPr sz="1600">
              <a:solidFill>
                <a:srgbClr val="000000"/>
              </a:solidFill>
              <a:highlight>
                <a:srgbClr val="FFFFFF"/>
              </a:highlight>
              <a:latin typeface="Merriweather"/>
              <a:ea typeface="Merriweather"/>
              <a:cs typeface="Merriweather"/>
              <a:sym typeface="Merriweather"/>
            </a:endParaRPr>
          </a:p>
          <a:p>
            <a:pPr indent="0" lvl="0" marL="0" rtl="0" algn="just">
              <a:spcBef>
                <a:spcPts val="1200"/>
              </a:spcBef>
              <a:spcAft>
                <a:spcPts val="1200"/>
              </a:spcAft>
              <a:buNone/>
            </a:pPr>
            <a:r>
              <a:rPr lang="en" sz="1600">
                <a:solidFill>
                  <a:srgbClr val="000000"/>
                </a:solidFill>
                <a:highlight>
                  <a:srgbClr val="FFFFFF"/>
                </a:highlight>
                <a:latin typeface="Merriweather"/>
                <a:ea typeface="Merriweather"/>
                <a:cs typeface="Merriweather"/>
                <a:sym typeface="Merriweather"/>
              </a:rPr>
              <a:t>We use binary search algorithm for the same, but binary search can be improved by using heuristics technique.</a:t>
            </a:r>
            <a:endParaRPr sz="1600">
              <a:solidFill>
                <a:srgbClr val="000000"/>
              </a:solidFill>
              <a:highlight>
                <a:srgbClr val="FFFFFF"/>
              </a:highlight>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solidFill>
                  <a:schemeClr val="accent2"/>
                </a:solidFill>
                <a:latin typeface="Merriweather"/>
                <a:ea typeface="Merriweather"/>
                <a:cs typeface="Merriweather"/>
                <a:sym typeface="Merriweather"/>
              </a:rPr>
              <a:t>Introduction -</a:t>
            </a:r>
            <a:endParaRPr b="1" sz="2700">
              <a:solidFill>
                <a:schemeClr val="accent2"/>
              </a:solidFill>
              <a:latin typeface="Merriweather"/>
              <a:ea typeface="Merriweather"/>
              <a:cs typeface="Merriweather"/>
              <a:sym typeface="Merriweathe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000000"/>
                </a:solidFill>
                <a:latin typeface="Merriweather"/>
                <a:ea typeface="Merriweather"/>
                <a:cs typeface="Merriweather"/>
                <a:sym typeface="Merriweather"/>
              </a:rPr>
              <a:t>Heuristic</a:t>
            </a:r>
            <a:r>
              <a:rPr lang="en" sz="1600">
                <a:solidFill>
                  <a:srgbClr val="000000"/>
                </a:solidFill>
                <a:latin typeface="Merriweather"/>
                <a:ea typeface="Merriweather"/>
                <a:cs typeface="Merriweather"/>
                <a:sym typeface="Merriweather"/>
              </a:rPr>
              <a:t> is a technique designed for solving a problem more quickly when trivial methods are too slow, or for finding an approximate solution when trivial methods fail to find any exact solution.</a:t>
            </a:r>
            <a:endParaRPr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b="1" lang="en" sz="1600">
                <a:solidFill>
                  <a:srgbClr val="000000"/>
                </a:solidFill>
                <a:highlight>
                  <a:srgbClr val="FFFFFF"/>
                </a:highlight>
                <a:latin typeface="Merriweather"/>
                <a:ea typeface="Merriweather"/>
                <a:cs typeface="Merriweather"/>
                <a:sym typeface="Merriweather"/>
              </a:rPr>
              <a:t>Binary search</a:t>
            </a:r>
            <a:r>
              <a:rPr lang="en" sz="1600">
                <a:solidFill>
                  <a:srgbClr val="000000"/>
                </a:solidFill>
                <a:highlight>
                  <a:srgbClr val="FFFFFF"/>
                </a:highlight>
                <a:latin typeface="Merriweather"/>
                <a:ea typeface="Merriweather"/>
                <a:cs typeface="Merriweather"/>
                <a:sym typeface="Merriweather"/>
              </a:rPr>
              <a:t> is a fast search algorithm with run-time complexity of Ο(log n). This search algorithm works on the principle of divide and conquer. For this algorithm to work properly, the data collection should be in the sorted form.</a:t>
            </a:r>
            <a:endParaRPr sz="1600">
              <a:solidFill>
                <a:srgbClr val="000000"/>
              </a:solidFill>
              <a:highlight>
                <a:srgbClr val="FFFFFF"/>
              </a:highlight>
              <a:latin typeface="Merriweather"/>
              <a:ea typeface="Merriweather"/>
              <a:cs typeface="Merriweather"/>
              <a:sym typeface="Merriweather"/>
            </a:endParaRPr>
          </a:p>
          <a:p>
            <a:pPr indent="0" lvl="0" marL="0" rtl="0" algn="just">
              <a:spcBef>
                <a:spcPts val="1200"/>
              </a:spcBef>
              <a:spcAft>
                <a:spcPts val="1200"/>
              </a:spcAft>
              <a:buNone/>
            </a:pPr>
            <a:r>
              <a:rPr lang="en" sz="1600">
                <a:solidFill>
                  <a:srgbClr val="000000"/>
                </a:solidFill>
                <a:highlight>
                  <a:srgbClr val="FFFFFF"/>
                </a:highlight>
                <a:latin typeface="Merriweather"/>
                <a:ea typeface="Merriweather"/>
                <a:cs typeface="Merriweather"/>
                <a:sym typeface="Merriweather"/>
              </a:rPr>
              <a:t>It looks for a particular item by comparing the middle most item of the collection. If a match occurs, then the index of item is returned. If the middle item is greater than the item, then the item is searched in the sub-array to the left of the middle item. Otherwise, the item is searched for in the sub-array to the right of the middle item. This process continues on the sub-array as well until the size of the subarray reduces to zero.</a:t>
            </a:r>
            <a:endParaRPr sz="1600">
              <a:solidFill>
                <a:srgbClr val="000000"/>
              </a:solidFill>
              <a:highlight>
                <a:srgbClr val="FFFFFF"/>
              </a:highlight>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erriweather"/>
                <a:ea typeface="Merriweather"/>
                <a:cs typeface="Merriweather"/>
                <a:sym typeface="Merriweather"/>
              </a:rPr>
              <a:t>Proposed Algorithm -</a:t>
            </a:r>
            <a:endParaRPr b="1">
              <a:solidFill>
                <a:schemeClr val="accent2"/>
              </a:solidFill>
              <a:latin typeface="Merriweather"/>
              <a:ea typeface="Merriweather"/>
              <a:cs typeface="Merriweather"/>
              <a:sym typeface="Merriweathe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600">
                <a:solidFill>
                  <a:srgbClr val="000000"/>
                </a:solidFill>
                <a:latin typeface="Merriweather"/>
                <a:ea typeface="Merriweather"/>
                <a:cs typeface="Merriweather"/>
                <a:sym typeface="Merriweather"/>
              </a:rPr>
              <a:t>Similar to the binary search algorithm we initialise the lower bound l = 0(lowest index in the array Arr) and Upper bound r = n − 1 (where n is the size of array Arr).</a:t>
            </a:r>
            <a:r>
              <a:rPr lang="en"/>
              <a:t> </a:t>
            </a:r>
            <a:endParaRPr/>
          </a:p>
          <a:p>
            <a:pPr indent="0" lvl="0" marL="457200" rtl="0" algn="just">
              <a:spcBef>
                <a:spcPts val="1200"/>
              </a:spcBef>
              <a:spcAft>
                <a:spcPts val="0"/>
              </a:spcAft>
              <a:buNone/>
            </a:pPr>
            <a:r>
              <a:t/>
            </a:r>
            <a:endParaRPr/>
          </a:p>
          <a:p>
            <a:pPr indent="-330200" lvl="0" marL="457200" rtl="0" algn="just">
              <a:spcBef>
                <a:spcPts val="120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In binary search we repeatedly compared the middle element of our search space with the given key , this indicates that if the key is present in the left or right end of the array Arr binary search would take comparatively more iterations to find it out than it would take if element is in the middle part of the array Arr. </a:t>
            </a:r>
            <a:endParaRPr sz="1600">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erriweather"/>
                <a:ea typeface="Merriweather"/>
                <a:cs typeface="Merriweather"/>
                <a:sym typeface="Merriweather"/>
              </a:rPr>
              <a:t>Contd..</a:t>
            </a:r>
            <a:endParaRPr b="1">
              <a:solidFill>
                <a:schemeClr val="accent2"/>
              </a:solidFill>
              <a:latin typeface="Merriweather"/>
              <a:ea typeface="Merriweather"/>
              <a:cs typeface="Merriweather"/>
              <a:sym typeface="Merriweathe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In this algorithm we not only compare the middle element of our search space with key but also compare key with left and right bounds , so that we don’t take many iterations to find elements present at the ends.</a:t>
            </a:r>
            <a:endParaRPr sz="1600">
              <a:solidFill>
                <a:srgbClr val="000000"/>
              </a:solidFill>
              <a:latin typeface="Merriweather"/>
              <a:ea typeface="Merriweather"/>
              <a:cs typeface="Merriweather"/>
              <a:sym typeface="Merriweather"/>
            </a:endParaRPr>
          </a:p>
          <a:p>
            <a:pPr indent="0" lvl="0" marL="457200" rtl="0" algn="just">
              <a:spcBef>
                <a:spcPts val="1200"/>
              </a:spcBef>
              <a:spcAft>
                <a:spcPts val="0"/>
              </a:spcAft>
              <a:buNone/>
            </a:pPr>
            <a:r>
              <a:t/>
            </a:r>
            <a:endParaRPr sz="1600">
              <a:solidFill>
                <a:srgbClr val="000000"/>
              </a:solidFill>
              <a:latin typeface="Merriweather"/>
              <a:ea typeface="Merriweather"/>
              <a:cs typeface="Merriweather"/>
              <a:sym typeface="Merriweather"/>
            </a:endParaRPr>
          </a:p>
          <a:p>
            <a:pPr indent="-330200" lvl="0" marL="457200" rtl="0" algn="just">
              <a:spcBef>
                <a:spcPts val="1200"/>
              </a:spcBef>
              <a:spcAft>
                <a:spcPts val="0"/>
              </a:spcAft>
              <a:buClr>
                <a:srgbClr val="000000"/>
              </a:buClr>
              <a:buSzPts val="1600"/>
              <a:buFont typeface="Merriweather"/>
              <a:buChar char="●"/>
            </a:pPr>
            <a:r>
              <a:rPr lang="en" sz="1600">
                <a:solidFill>
                  <a:srgbClr val="000000"/>
                </a:solidFill>
                <a:latin typeface="Merriweather"/>
                <a:ea typeface="Merriweather"/>
                <a:cs typeface="Merriweather"/>
                <a:sym typeface="Merriweather"/>
              </a:rPr>
              <a:t>Similar to Binary Search we reduce our search space to half based on the comparison between the values of key and element present at middle in the array Arr and also increase or decrease low or high by 1.</a:t>
            </a:r>
            <a:endParaRPr sz="1600">
              <a:solidFill>
                <a:srgbClr val="000000"/>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erriweather"/>
                <a:ea typeface="Merriweather"/>
                <a:cs typeface="Merriweather"/>
                <a:sym typeface="Merriweather"/>
              </a:rPr>
              <a:t>Time Complexity Analysis -</a:t>
            </a:r>
            <a:endParaRPr b="1">
              <a:solidFill>
                <a:schemeClr val="accent2"/>
              </a:solidFill>
              <a:latin typeface="Merriweather"/>
              <a:ea typeface="Merriweather"/>
              <a:cs typeface="Merriweather"/>
              <a:sym typeface="Merriweathe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rgbClr val="000000"/>
                </a:solidFill>
                <a:latin typeface="Merriweather"/>
                <a:ea typeface="Merriweather"/>
                <a:cs typeface="Merriweather"/>
                <a:sym typeface="Merriweather"/>
              </a:rPr>
              <a:t>In Best Case, if the element is present either at mid, start or end of the array. So, TΩ = Ω(</a:t>
            </a:r>
            <a:r>
              <a:rPr i="1" lang="en" sz="1600">
                <a:solidFill>
                  <a:srgbClr val="000000"/>
                </a:solidFill>
                <a:latin typeface="Merriweather"/>
                <a:ea typeface="Merriweather"/>
                <a:cs typeface="Merriweather"/>
                <a:sym typeface="Merriweather"/>
              </a:rPr>
              <a:t>1</a:t>
            </a:r>
            <a:r>
              <a:rPr lang="en" sz="1600">
                <a:solidFill>
                  <a:srgbClr val="000000"/>
                </a:solidFill>
                <a:latin typeface="Merriweather"/>
                <a:ea typeface="Merriweather"/>
                <a:cs typeface="Merriweather"/>
                <a:sym typeface="Merriweather"/>
              </a:rPr>
              <a:t>).</a:t>
            </a:r>
            <a:endParaRPr sz="1600">
              <a:solidFill>
                <a:srgbClr val="000000"/>
              </a:solidFill>
              <a:latin typeface="Merriweather"/>
              <a:ea typeface="Merriweather"/>
              <a:cs typeface="Merriweather"/>
              <a:sym typeface="Merriweather"/>
            </a:endParaRPr>
          </a:p>
          <a:p>
            <a:pPr indent="0" lvl="0" marL="0" rtl="0" algn="just">
              <a:spcBef>
                <a:spcPts val="1200"/>
              </a:spcBef>
              <a:spcAft>
                <a:spcPts val="0"/>
              </a:spcAft>
              <a:buNone/>
            </a:pPr>
            <a:r>
              <a:rPr lang="en" sz="1600">
                <a:solidFill>
                  <a:srgbClr val="000000"/>
                </a:solidFill>
                <a:latin typeface="Merriweather"/>
                <a:ea typeface="Merriweather"/>
                <a:cs typeface="Merriweather"/>
                <a:sym typeface="Merriweather"/>
              </a:rPr>
              <a:t>While in worst case - </a:t>
            </a:r>
            <a:endParaRPr sz="1600">
              <a:solidFill>
                <a:srgbClr val="000000"/>
              </a:solidFill>
              <a:latin typeface="Merriweather"/>
              <a:ea typeface="Merriweather"/>
              <a:cs typeface="Merriweather"/>
              <a:sym typeface="Merriweather"/>
            </a:endParaRPr>
          </a:p>
          <a:p>
            <a:pPr indent="0" lvl="0" marL="0" rtl="0" algn="just">
              <a:spcBef>
                <a:spcPts val="1200"/>
              </a:spcBef>
              <a:spcAft>
                <a:spcPts val="1200"/>
              </a:spcAft>
              <a:buNone/>
            </a:pPr>
            <a:r>
              <a:rPr lang="en" sz="1600">
                <a:solidFill>
                  <a:srgbClr val="000000"/>
                </a:solidFill>
                <a:latin typeface="Merriweather"/>
                <a:ea typeface="Merriweather"/>
                <a:cs typeface="Merriweather"/>
                <a:sym typeface="Merriweather"/>
              </a:rPr>
              <a:t>To = O(</a:t>
            </a:r>
            <a:r>
              <a:rPr i="1" lang="en" sz="1600">
                <a:solidFill>
                  <a:srgbClr val="000000"/>
                </a:solidFill>
                <a:latin typeface="Merriweather"/>
                <a:ea typeface="Merriweather"/>
                <a:cs typeface="Merriweather"/>
                <a:sym typeface="Merriweather"/>
              </a:rPr>
              <a:t>logN</a:t>
            </a:r>
            <a:r>
              <a:rPr lang="en" sz="1600">
                <a:solidFill>
                  <a:srgbClr val="000000"/>
                </a:solidFill>
                <a:latin typeface="Merriweather"/>
                <a:ea typeface="Merriweather"/>
                <a:cs typeface="Merriweather"/>
                <a:sym typeface="Merriweather"/>
              </a:rPr>
              <a:t>).</a:t>
            </a:r>
            <a:endParaRPr sz="1600">
              <a:solidFill>
                <a:srgbClr val="000000"/>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latin typeface="Merriweather"/>
                <a:ea typeface="Merriweather"/>
                <a:cs typeface="Merriweather"/>
                <a:sym typeface="Merriweather"/>
              </a:rPr>
              <a:t>Space Complexity Analysis -</a:t>
            </a:r>
            <a:endParaRPr b="1">
              <a:solidFill>
                <a:schemeClr val="accent1"/>
              </a:solidFill>
              <a:latin typeface="Merriweather"/>
              <a:ea typeface="Merriweather"/>
              <a:cs typeface="Merriweather"/>
              <a:sym typeface="Merriweathe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rgbClr val="000000"/>
                </a:solidFill>
                <a:latin typeface="Merriweather"/>
                <a:ea typeface="Merriweather"/>
                <a:cs typeface="Merriweather"/>
                <a:sym typeface="Merriweather"/>
              </a:rPr>
              <a:t>Since no extra space is used in this algorithm , so auxiliary space is constant. Only the input array is of size n. So , Space Complexity = Input Space + Auxiliary Space = O(n), this Algorithm uses linear Space.</a:t>
            </a:r>
            <a:endParaRPr sz="1600">
              <a:solidFill>
                <a:srgbClr val="000000"/>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2"/>
                </a:solidFill>
                <a:latin typeface="Merriweather"/>
                <a:ea typeface="Merriweather"/>
                <a:cs typeface="Merriweather"/>
                <a:sym typeface="Merriweather"/>
              </a:rPr>
              <a:t>Illustration -</a:t>
            </a:r>
            <a:endParaRPr b="1">
              <a:solidFill>
                <a:schemeClr val="accent2"/>
              </a:solidFill>
              <a:latin typeface="Merriweather"/>
              <a:ea typeface="Merriweather"/>
              <a:cs typeface="Merriweather"/>
              <a:sym typeface="Merriweathe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Merriweather"/>
                <a:ea typeface="Merriweather"/>
                <a:cs typeface="Merriweather"/>
                <a:sym typeface="Merriweather"/>
              </a:rPr>
              <a:t>Let the arr be -</a:t>
            </a:r>
            <a:endParaRPr sz="1600">
              <a:solidFill>
                <a:srgbClr val="000000"/>
              </a:solidFill>
              <a:latin typeface="Merriweather"/>
              <a:ea typeface="Merriweather"/>
              <a:cs typeface="Merriweather"/>
              <a:sym typeface="Merriweather"/>
            </a:endParaRPr>
          </a:p>
          <a:p>
            <a:pPr indent="0" lvl="0" marL="0" rtl="0" algn="l">
              <a:spcBef>
                <a:spcPts val="1200"/>
              </a:spcBef>
              <a:spcAft>
                <a:spcPts val="0"/>
              </a:spcAft>
              <a:buNone/>
            </a:pPr>
            <a:r>
              <a:t/>
            </a:r>
            <a:endParaRPr sz="1600">
              <a:solidFill>
                <a:srgbClr val="000000"/>
              </a:solidFill>
              <a:latin typeface="Merriweather"/>
              <a:ea typeface="Merriweather"/>
              <a:cs typeface="Merriweather"/>
              <a:sym typeface="Merriweather"/>
            </a:endParaRPr>
          </a:p>
          <a:p>
            <a:pPr indent="0" lvl="0" marL="0" rtl="0" algn="l">
              <a:spcBef>
                <a:spcPts val="1200"/>
              </a:spcBef>
              <a:spcAft>
                <a:spcPts val="0"/>
              </a:spcAft>
              <a:buNone/>
            </a:pPr>
            <a:r>
              <a:t/>
            </a:r>
            <a:endParaRPr sz="1600">
              <a:solidFill>
                <a:srgbClr val="000000"/>
              </a:solidFill>
              <a:latin typeface="Merriweather"/>
              <a:ea typeface="Merriweather"/>
              <a:cs typeface="Merriweather"/>
              <a:sym typeface="Merriweather"/>
            </a:endParaRPr>
          </a:p>
          <a:p>
            <a:pPr indent="0" lvl="0" marL="0" rtl="0" algn="l">
              <a:lnSpc>
                <a:spcPct val="100000"/>
              </a:lnSpc>
              <a:spcBef>
                <a:spcPts val="1200"/>
              </a:spcBef>
              <a:spcAft>
                <a:spcPts val="0"/>
              </a:spcAft>
              <a:buNone/>
            </a:pPr>
            <a:r>
              <a:rPr b="1" lang="en" sz="1600">
                <a:solidFill>
                  <a:schemeClr val="accent4"/>
                </a:solidFill>
                <a:latin typeface="Merriweather"/>
                <a:ea typeface="Merriweather"/>
                <a:cs typeface="Merriweather"/>
                <a:sym typeface="Merriweather"/>
              </a:rPr>
              <a:t>Firstly, let key be 200.</a:t>
            </a:r>
            <a:endParaRPr b="1" sz="1600">
              <a:solidFill>
                <a:schemeClr val="accent4"/>
              </a:solidFill>
              <a:latin typeface="Merriweather"/>
              <a:ea typeface="Merriweather"/>
              <a:cs typeface="Merriweather"/>
              <a:sym typeface="Merriweather"/>
            </a:endParaRPr>
          </a:p>
          <a:p>
            <a:pPr indent="0" lvl="0" marL="0" rtl="0" algn="l">
              <a:lnSpc>
                <a:spcPct val="100000"/>
              </a:lnSpc>
              <a:spcBef>
                <a:spcPts val="1200"/>
              </a:spcBef>
              <a:spcAft>
                <a:spcPts val="0"/>
              </a:spcAft>
              <a:buNone/>
            </a:pPr>
            <a:r>
              <a:rPr b="1" i="1" lang="en" sz="1600">
                <a:solidFill>
                  <a:srgbClr val="000000"/>
                </a:solidFill>
                <a:latin typeface="Merriweather"/>
                <a:ea typeface="Merriweather"/>
                <a:cs typeface="Merriweather"/>
                <a:sym typeface="Merriweather"/>
              </a:rPr>
              <a:t>Using standard binary search -</a:t>
            </a:r>
            <a:endParaRPr b="1" i="1" sz="1600">
              <a:solidFill>
                <a:srgbClr val="000000"/>
              </a:solidFill>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1600">
                <a:solidFill>
                  <a:srgbClr val="000000"/>
                </a:solidFill>
                <a:latin typeface="Merriweather"/>
                <a:ea typeface="Merriweather"/>
                <a:cs typeface="Merriweather"/>
                <a:sym typeface="Merriweather"/>
              </a:rPr>
              <a:t>Iteration 1: low =0 high =9 mid =4 , </a:t>
            </a:r>
            <a:r>
              <a:rPr i="1" lang="en" sz="1600">
                <a:solidFill>
                  <a:srgbClr val="000000"/>
                </a:solidFill>
                <a:latin typeface="Merriweather"/>
                <a:ea typeface="Merriweather"/>
                <a:cs typeface="Merriweather"/>
                <a:sym typeface="Merriweather"/>
              </a:rPr>
              <a:t>Arr</a:t>
            </a:r>
            <a:r>
              <a:rPr lang="en" sz="1600">
                <a:solidFill>
                  <a:srgbClr val="000000"/>
                </a:solidFill>
                <a:latin typeface="Merriweather"/>
                <a:ea typeface="Merriweather"/>
                <a:cs typeface="Merriweather"/>
                <a:sym typeface="Merriweather"/>
              </a:rPr>
              <a:t>[4] =35&lt;200 so, low= mid+1 =5 </a:t>
            </a:r>
            <a:endParaRPr sz="1600">
              <a:solidFill>
                <a:srgbClr val="000000"/>
              </a:solidFill>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1600">
                <a:solidFill>
                  <a:srgbClr val="000000"/>
                </a:solidFill>
                <a:latin typeface="Merriweather"/>
                <a:ea typeface="Merriweather"/>
                <a:cs typeface="Merriweather"/>
                <a:sym typeface="Merriweather"/>
              </a:rPr>
              <a:t>Iteration 2: low =5 high =9 mid =7 , </a:t>
            </a:r>
            <a:r>
              <a:rPr i="1" lang="en" sz="1600">
                <a:solidFill>
                  <a:srgbClr val="000000"/>
                </a:solidFill>
                <a:latin typeface="Merriweather"/>
                <a:ea typeface="Merriweather"/>
                <a:cs typeface="Merriweather"/>
                <a:sym typeface="Merriweather"/>
              </a:rPr>
              <a:t>Arr</a:t>
            </a:r>
            <a:r>
              <a:rPr lang="en" sz="1600">
                <a:solidFill>
                  <a:srgbClr val="000000"/>
                </a:solidFill>
                <a:latin typeface="Merriweather"/>
                <a:ea typeface="Merriweather"/>
                <a:cs typeface="Merriweather"/>
                <a:sym typeface="Merriweather"/>
              </a:rPr>
              <a:t>[7] =120&lt;200 so, low= mid+1 =8 </a:t>
            </a:r>
            <a:endParaRPr sz="1600">
              <a:solidFill>
                <a:srgbClr val="000000"/>
              </a:solidFill>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1600">
                <a:solidFill>
                  <a:srgbClr val="000000"/>
                </a:solidFill>
                <a:latin typeface="Merriweather"/>
                <a:ea typeface="Merriweather"/>
                <a:cs typeface="Merriweather"/>
                <a:sym typeface="Merriweather"/>
              </a:rPr>
              <a:t>Iteration 3: low =8 high =9 mid =8 , </a:t>
            </a:r>
            <a:r>
              <a:rPr i="1" lang="en" sz="1600">
                <a:solidFill>
                  <a:srgbClr val="000000"/>
                </a:solidFill>
                <a:latin typeface="Merriweather"/>
                <a:ea typeface="Merriweather"/>
                <a:cs typeface="Merriweather"/>
                <a:sym typeface="Merriweather"/>
              </a:rPr>
              <a:t>Arr</a:t>
            </a:r>
            <a:r>
              <a:rPr lang="en" sz="1600">
                <a:solidFill>
                  <a:srgbClr val="000000"/>
                </a:solidFill>
                <a:latin typeface="Merriweather"/>
                <a:ea typeface="Merriweather"/>
                <a:cs typeface="Merriweather"/>
                <a:sym typeface="Merriweather"/>
              </a:rPr>
              <a:t>[8] =150&lt;200 so, low= mid+1 =9 </a:t>
            </a:r>
            <a:endParaRPr sz="1600">
              <a:solidFill>
                <a:srgbClr val="000000"/>
              </a:solidFill>
              <a:latin typeface="Merriweather"/>
              <a:ea typeface="Merriweather"/>
              <a:cs typeface="Merriweather"/>
              <a:sym typeface="Merriweather"/>
            </a:endParaRPr>
          </a:p>
          <a:p>
            <a:pPr indent="0" lvl="0" marL="0" rtl="0" algn="l">
              <a:lnSpc>
                <a:spcPct val="100000"/>
              </a:lnSpc>
              <a:spcBef>
                <a:spcPts val="1200"/>
              </a:spcBef>
              <a:spcAft>
                <a:spcPts val="0"/>
              </a:spcAft>
              <a:buNone/>
            </a:pPr>
            <a:r>
              <a:rPr lang="en" sz="1600">
                <a:solidFill>
                  <a:srgbClr val="000000"/>
                </a:solidFill>
                <a:latin typeface="Merriweather"/>
                <a:ea typeface="Merriweather"/>
                <a:cs typeface="Merriweather"/>
                <a:sym typeface="Merriweather"/>
              </a:rPr>
              <a:t>Iteration 4: low =9 high =9 mid =9 , </a:t>
            </a:r>
            <a:r>
              <a:rPr i="1" lang="en" sz="1600">
                <a:solidFill>
                  <a:srgbClr val="000000"/>
                </a:solidFill>
                <a:latin typeface="Merriweather"/>
                <a:ea typeface="Merriweather"/>
                <a:cs typeface="Merriweather"/>
                <a:sym typeface="Merriweather"/>
              </a:rPr>
              <a:t>Arr</a:t>
            </a:r>
            <a:r>
              <a:rPr lang="en" sz="1600">
                <a:solidFill>
                  <a:srgbClr val="000000"/>
                </a:solidFill>
                <a:latin typeface="Merriweather"/>
                <a:ea typeface="Merriweather"/>
                <a:cs typeface="Merriweather"/>
                <a:sym typeface="Merriweather"/>
              </a:rPr>
              <a:t>[9] =200 == Key =&gt; </a:t>
            </a:r>
            <a:r>
              <a:rPr b="1" lang="en" sz="1600">
                <a:solidFill>
                  <a:srgbClr val="000000"/>
                </a:solidFill>
                <a:latin typeface="Merriweather"/>
                <a:ea typeface="Merriweather"/>
                <a:cs typeface="Merriweather"/>
                <a:sym typeface="Merriweather"/>
              </a:rPr>
              <a:t>Total iterations = 4</a:t>
            </a:r>
            <a:endParaRPr b="1" sz="1600">
              <a:solidFill>
                <a:srgbClr val="000000"/>
              </a:solidFill>
              <a:latin typeface="Merriweather"/>
              <a:ea typeface="Merriweather"/>
              <a:cs typeface="Merriweather"/>
              <a:sym typeface="Merriweather"/>
            </a:endParaRPr>
          </a:p>
          <a:p>
            <a:pPr indent="0" lvl="0" marL="0" rtl="0" algn="l">
              <a:spcBef>
                <a:spcPts val="1200"/>
              </a:spcBef>
              <a:spcAft>
                <a:spcPts val="1200"/>
              </a:spcAft>
              <a:buNone/>
            </a:pPr>
            <a:r>
              <a:t/>
            </a:r>
            <a:endParaRPr sz="1600">
              <a:solidFill>
                <a:srgbClr val="000000"/>
              </a:solidFill>
              <a:latin typeface="Merriweather"/>
              <a:ea typeface="Merriweather"/>
              <a:cs typeface="Merriweather"/>
              <a:sym typeface="Merriweather"/>
            </a:endParaRPr>
          </a:p>
        </p:txBody>
      </p:sp>
      <p:graphicFrame>
        <p:nvGraphicFramePr>
          <p:cNvPr id="106" name="Google Shape;106;p21"/>
          <p:cNvGraphicFramePr/>
          <p:nvPr/>
        </p:nvGraphicFramePr>
        <p:xfrm>
          <a:off x="1155250" y="1645650"/>
          <a:ext cx="3000000" cy="3000000"/>
        </p:xfrm>
        <a:graphic>
          <a:graphicData uri="http://schemas.openxmlformats.org/drawingml/2006/table">
            <a:tbl>
              <a:tblPr>
                <a:noFill/>
                <a:tableStyleId>{A2E5A646-95A2-46F1-B773-25352B93B45B}</a:tableStyleId>
              </a:tblPr>
              <a:tblGrid>
                <a:gridCol w="526825"/>
                <a:gridCol w="526825"/>
                <a:gridCol w="526825"/>
                <a:gridCol w="526825"/>
                <a:gridCol w="526825"/>
                <a:gridCol w="526825"/>
                <a:gridCol w="526825"/>
                <a:gridCol w="526825"/>
                <a:gridCol w="526825"/>
                <a:gridCol w="526825"/>
              </a:tblGrid>
              <a:tr h="357775">
                <a:tc>
                  <a:txBody>
                    <a:bodyPr/>
                    <a:lstStyle/>
                    <a:p>
                      <a:pPr indent="0" lvl="0" marL="0" rtl="0" algn="ctr">
                        <a:spcBef>
                          <a:spcPts val="0"/>
                        </a:spcBef>
                        <a:spcAft>
                          <a:spcPts val="0"/>
                        </a:spcAft>
                        <a:buNone/>
                      </a:pPr>
                      <a:r>
                        <a:rPr i="1" lang="en"/>
                        <a:t>0</a:t>
                      </a:r>
                      <a:endParaRPr i="1"/>
                    </a:p>
                  </a:txBody>
                  <a:tcPr marT="91425" marB="91425" marR="91425" marL="91425"/>
                </a:tc>
                <a:tc>
                  <a:txBody>
                    <a:bodyPr/>
                    <a:lstStyle/>
                    <a:p>
                      <a:pPr indent="0" lvl="0" marL="0" rtl="0" algn="ctr">
                        <a:spcBef>
                          <a:spcPts val="0"/>
                        </a:spcBef>
                        <a:spcAft>
                          <a:spcPts val="0"/>
                        </a:spcAft>
                        <a:buNone/>
                      </a:pPr>
                      <a:r>
                        <a:rPr i="1" lang="en"/>
                        <a:t>1</a:t>
                      </a:r>
                      <a:endParaRPr i="1"/>
                    </a:p>
                  </a:txBody>
                  <a:tcPr marT="91425" marB="91425" marR="91425" marL="91425"/>
                </a:tc>
                <a:tc>
                  <a:txBody>
                    <a:bodyPr/>
                    <a:lstStyle/>
                    <a:p>
                      <a:pPr indent="0" lvl="0" marL="0" rtl="0" algn="ctr">
                        <a:spcBef>
                          <a:spcPts val="0"/>
                        </a:spcBef>
                        <a:spcAft>
                          <a:spcPts val="0"/>
                        </a:spcAft>
                        <a:buNone/>
                      </a:pPr>
                      <a:r>
                        <a:rPr i="1" lang="en"/>
                        <a:t>2</a:t>
                      </a:r>
                      <a:endParaRPr i="1"/>
                    </a:p>
                  </a:txBody>
                  <a:tcPr marT="91425" marB="91425" marR="91425" marL="91425"/>
                </a:tc>
                <a:tc>
                  <a:txBody>
                    <a:bodyPr/>
                    <a:lstStyle/>
                    <a:p>
                      <a:pPr indent="0" lvl="0" marL="0" rtl="0" algn="ctr">
                        <a:spcBef>
                          <a:spcPts val="0"/>
                        </a:spcBef>
                        <a:spcAft>
                          <a:spcPts val="0"/>
                        </a:spcAft>
                        <a:buNone/>
                      </a:pPr>
                      <a:r>
                        <a:rPr i="1" lang="en"/>
                        <a:t>3</a:t>
                      </a:r>
                      <a:endParaRPr i="1"/>
                    </a:p>
                  </a:txBody>
                  <a:tcPr marT="91425" marB="91425" marR="91425" marL="91425"/>
                </a:tc>
                <a:tc>
                  <a:txBody>
                    <a:bodyPr/>
                    <a:lstStyle/>
                    <a:p>
                      <a:pPr indent="0" lvl="0" marL="0" rtl="0" algn="ctr">
                        <a:spcBef>
                          <a:spcPts val="0"/>
                        </a:spcBef>
                        <a:spcAft>
                          <a:spcPts val="0"/>
                        </a:spcAft>
                        <a:buNone/>
                      </a:pPr>
                      <a:r>
                        <a:rPr i="1" lang="en"/>
                        <a:t>4</a:t>
                      </a:r>
                      <a:endParaRPr i="1"/>
                    </a:p>
                  </a:txBody>
                  <a:tcPr marT="91425" marB="91425" marR="91425" marL="91425"/>
                </a:tc>
                <a:tc>
                  <a:txBody>
                    <a:bodyPr/>
                    <a:lstStyle/>
                    <a:p>
                      <a:pPr indent="0" lvl="0" marL="0" rtl="0" algn="ctr">
                        <a:spcBef>
                          <a:spcPts val="0"/>
                        </a:spcBef>
                        <a:spcAft>
                          <a:spcPts val="0"/>
                        </a:spcAft>
                        <a:buNone/>
                      </a:pPr>
                      <a:r>
                        <a:rPr i="1" lang="en"/>
                        <a:t>5</a:t>
                      </a:r>
                      <a:endParaRPr i="1"/>
                    </a:p>
                  </a:txBody>
                  <a:tcPr marT="91425" marB="91425" marR="91425" marL="91425"/>
                </a:tc>
                <a:tc>
                  <a:txBody>
                    <a:bodyPr/>
                    <a:lstStyle/>
                    <a:p>
                      <a:pPr indent="0" lvl="0" marL="0" rtl="0" algn="ctr">
                        <a:spcBef>
                          <a:spcPts val="0"/>
                        </a:spcBef>
                        <a:spcAft>
                          <a:spcPts val="0"/>
                        </a:spcAft>
                        <a:buNone/>
                      </a:pPr>
                      <a:r>
                        <a:rPr i="1" lang="en"/>
                        <a:t>6</a:t>
                      </a:r>
                      <a:endParaRPr i="1"/>
                    </a:p>
                  </a:txBody>
                  <a:tcPr marT="91425" marB="91425" marR="91425" marL="91425"/>
                </a:tc>
                <a:tc>
                  <a:txBody>
                    <a:bodyPr/>
                    <a:lstStyle/>
                    <a:p>
                      <a:pPr indent="0" lvl="0" marL="0" rtl="0" algn="ctr">
                        <a:spcBef>
                          <a:spcPts val="0"/>
                        </a:spcBef>
                        <a:spcAft>
                          <a:spcPts val="0"/>
                        </a:spcAft>
                        <a:buNone/>
                      </a:pPr>
                      <a:r>
                        <a:rPr i="1" lang="en"/>
                        <a:t>7</a:t>
                      </a:r>
                      <a:endParaRPr i="1"/>
                    </a:p>
                  </a:txBody>
                  <a:tcPr marT="91425" marB="91425" marR="91425" marL="91425"/>
                </a:tc>
                <a:tc>
                  <a:txBody>
                    <a:bodyPr/>
                    <a:lstStyle/>
                    <a:p>
                      <a:pPr indent="0" lvl="0" marL="0" rtl="0" algn="ctr">
                        <a:spcBef>
                          <a:spcPts val="0"/>
                        </a:spcBef>
                        <a:spcAft>
                          <a:spcPts val="0"/>
                        </a:spcAft>
                        <a:buNone/>
                      </a:pPr>
                      <a:r>
                        <a:rPr i="1" lang="en"/>
                        <a:t>8</a:t>
                      </a:r>
                      <a:endParaRPr i="1"/>
                    </a:p>
                  </a:txBody>
                  <a:tcPr marT="91425" marB="91425" marR="91425" marL="91425"/>
                </a:tc>
                <a:tc>
                  <a:txBody>
                    <a:bodyPr/>
                    <a:lstStyle/>
                    <a:p>
                      <a:pPr indent="0" lvl="0" marL="0" rtl="0" algn="ctr">
                        <a:spcBef>
                          <a:spcPts val="0"/>
                        </a:spcBef>
                        <a:spcAft>
                          <a:spcPts val="0"/>
                        </a:spcAft>
                        <a:buNone/>
                      </a:pPr>
                      <a:r>
                        <a:rPr i="1" lang="en"/>
                        <a:t>9</a:t>
                      </a:r>
                      <a:endParaRPr i="1"/>
                    </a:p>
                  </a:txBody>
                  <a:tcPr marT="91425" marB="91425" marR="91425" marL="91425"/>
                </a:tc>
              </a:tr>
              <a:tr h="357775">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30</a:t>
                      </a:r>
                      <a:endParaRPr/>
                    </a:p>
                  </a:txBody>
                  <a:tcPr marT="91425" marB="91425" marR="91425" marL="91425"/>
                </a:tc>
                <a:tc>
                  <a:txBody>
                    <a:bodyPr/>
                    <a:lstStyle/>
                    <a:p>
                      <a:pPr indent="0" lvl="0" marL="0" rtl="0" algn="ctr">
                        <a:spcBef>
                          <a:spcPts val="0"/>
                        </a:spcBef>
                        <a:spcAft>
                          <a:spcPts val="0"/>
                        </a:spcAft>
                        <a:buNone/>
                      </a:pPr>
                      <a:r>
                        <a:rPr lang="en"/>
                        <a:t>35</a:t>
                      </a:r>
                      <a:endParaRPr/>
                    </a:p>
                  </a:txBody>
                  <a:tcPr marT="91425" marB="91425" marR="91425" marL="91425"/>
                </a:tc>
                <a:tc>
                  <a:txBody>
                    <a:bodyPr/>
                    <a:lstStyle/>
                    <a:p>
                      <a:pPr indent="0" lvl="0" marL="0" rtl="0" algn="ctr">
                        <a:spcBef>
                          <a:spcPts val="0"/>
                        </a:spcBef>
                        <a:spcAft>
                          <a:spcPts val="0"/>
                        </a:spcAft>
                        <a:buNone/>
                      </a:pPr>
                      <a:r>
                        <a:rPr lang="en"/>
                        <a:t>70</a:t>
                      </a:r>
                      <a:endParaRPr/>
                    </a:p>
                  </a:txBody>
                  <a:tcPr marT="91425" marB="91425" marR="91425" marL="91425"/>
                </a:tc>
                <a:tc>
                  <a:txBody>
                    <a:bodyPr/>
                    <a:lstStyle/>
                    <a:p>
                      <a:pPr indent="0" lvl="0" marL="0" rtl="0" algn="ctr">
                        <a:spcBef>
                          <a:spcPts val="0"/>
                        </a:spcBef>
                        <a:spcAft>
                          <a:spcPts val="0"/>
                        </a:spcAft>
                        <a:buNone/>
                      </a:pPr>
                      <a:r>
                        <a:rPr lang="en"/>
                        <a:t>80</a:t>
                      </a:r>
                      <a:endParaRPr/>
                    </a:p>
                  </a:txBody>
                  <a:tcPr marT="91425" marB="91425" marR="91425" marL="91425"/>
                </a:tc>
                <a:tc>
                  <a:txBody>
                    <a:bodyPr/>
                    <a:lstStyle/>
                    <a:p>
                      <a:pPr indent="0" lvl="0" marL="0" rtl="0" algn="ctr">
                        <a:spcBef>
                          <a:spcPts val="0"/>
                        </a:spcBef>
                        <a:spcAft>
                          <a:spcPts val="0"/>
                        </a:spcAft>
                        <a:buNone/>
                      </a:pPr>
                      <a:r>
                        <a:rPr lang="en"/>
                        <a:t>120</a:t>
                      </a:r>
                      <a:endParaRPr/>
                    </a:p>
                  </a:txBody>
                  <a:tcPr marT="91425" marB="91425" marR="91425" marL="91425"/>
                </a:tc>
                <a:tc>
                  <a:txBody>
                    <a:bodyPr/>
                    <a:lstStyle/>
                    <a:p>
                      <a:pPr indent="0" lvl="0" marL="0" rtl="0" algn="ctr">
                        <a:spcBef>
                          <a:spcPts val="0"/>
                        </a:spcBef>
                        <a:spcAft>
                          <a:spcPts val="0"/>
                        </a:spcAft>
                        <a:buNone/>
                      </a:pPr>
                      <a:r>
                        <a:rPr lang="en"/>
                        <a:t>150</a:t>
                      </a:r>
                      <a:endParaRPr/>
                    </a:p>
                  </a:txBody>
                  <a:tcPr marT="91425" marB="91425" marR="91425" marL="91425"/>
                </a:tc>
                <a:tc>
                  <a:txBody>
                    <a:bodyPr/>
                    <a:lstStyle/>
                    <a:p>
                      <a:pPr indent="0" lvl="0" marL="0" rtl="0" algn="ctr">
                        <a:spcBef>
                          <a:spcPts val="0"/>
                        </a:spcBef>
                        <a:spcAft>
                          <a:spcPts val="0"/>
                        </a:spcAft>
                        <a:buNone/>
                      </a:pPr>
                      <a:r>
                        <a:rPr lang="en"/>
                        <a:t>200</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