
<file path=[Content_Types].xml><?xml version="1.0" encoding="utf-8"?>
<Types xmlns="http://schemas.openxmlformats.org/package/2006/content-types">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1"/>
    <p:sldMasterId id="2147483650" r:id="rId2"/>
  </p:sldMasterIdLst>
  <p:notesMasterIdLst>
    <p:notesMasterId r:id="rId20"/>
  </p:notesMasterIdLst>
  <p:sldIdLst>
    <p:sldId id="256" r:id="rId3"/>
    <p:sldId id="261" r:id="rId4"/>
    <p:sldId id="276" r:id="rId5"/>
    <p:sldId id="277" r:id="rId6"/>
    <p:sldId id="281" r:id="rId7"/>
    <p:sldId id="278" r:id="rId8"/>
    <p:sldId id="257" r:id="rId9"/>
    <p:sldId id="269" r:id="rId10"/>
    <p:sldId id="270" r:id="rId11"/>
    <p:sldId id="279" r:id="rId12"/>
    <p:sldId id="271" r:id="rId13"/>
    <p:sldId id="259" r:id="rId14"/>
    <p:sldId id="272" r:id="rId15"/>
    <p:sldId id="273" r:id="rId16"/>
    <p:sldId id="280" r:id="rId17"/>
    <p:sldId id="275" r:id="rId18"/>
    <p:sldId id="264" r:id="rId19"/>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000000"/>
          </p15:clr>
        </p15:guide>
        <p15:guide id="2" pos="2880">
          <p15:clr>
            <a:srgbClr val="000000"/>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21" roundtripDataSignature="AMtx7mgZpxF7Zee30fhjMZJOO9uuOAEd3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customschemas.google.com/relationships/presentationmetadata" Target="meta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
        <p:cNvGrpSpPr/>
        <p:nvPr/>
      </p:nvGrpSpPr>
      <p:grpSpPr>
        <a:xfrm>
          <a:off x="0" y="0"/>
          <a:ext cx="0" cy="0"/>
          <a:chOff x="0" y="0"/>
          <a:chExt cx="0" cy="0"/>
        </a:xfrm>
      </p:grpSpPr>
      <p:sp>
        <p:nvSpPr>
          <p:cNvPr id="25" name="Google Shape;2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 name="Google Shape;26;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61" name="Google Shape;61;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Tree>
    <p:extLst>
      <p:ext uri="{BB962C8B-B14F-4D97-AF65-F5344CB8AC3E}">
        <p14:creationId xmlns:p14="http://schemas.microsoft.com/office/powerpoint/2010/main" val="208069049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
        <p:cNvGrpSpPr/>
        <p:nvPr/>
      </p:nvGrpSpPr>
      <p:grpSpPr>
        <a:xfrm>
          <a:off x="0" y="0"/>
          <a:ext cx="0" cy="0"/>
          <a:chOff x="0" y="0"/>
          <a:chExt cx="0" cy="0"/>
        </a:xfrm>
      </p:grpSpPr>
      <p:sp>
        <p:nvSpPr>
          <p:cNvPr id="34" name="Google Shape;3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 name="Google Shape;35;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
        <p:cNvGrpSpPr/>
        <p:nvPr/>
      </p:nvGrpSpPr>
      <p:grpSpPr>
        <a:xfrm>
          <a:off x="0" y="0"/>
          <a:ext cx="0" cy="0"/>
          <a:chOff x="0" y="0"/>
          <a:chExt cx="0" cy="0"/>
        </a:xfrm>
      </p:grpSpPr>
      <p:sp>
        <p:nvSpPr>
          <p:cNvPr id="47" name="Google Shape;47;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8" name="Google Shape;48;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p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1" name="Google Shape;81;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0"/>
            <a:ext cx="9144000" cy="649693"/>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3200"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4"/>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SzPts val="1400"/>
              <a:buNone/>
              <a:defRPr sz="2400">
                <a:latin typeface="Times New Roman"/>
                <a:ea typeface="Times New Roman"/>
                <a:cs typeface="Times New Roman"/>
                <a:sym typeface="Times New Roman"/>
              </a:defRPr>
            </a:lvl1pPr>
            <a:lvl2pPr marL="914400" lvl="1" indent="-228600" algn="l">
              <a:spcBef>
                <a:spcPts val="0"/>
              </a:spcBef>
              <a:spcAft>
                <a:spcPts val="0"/>
              </a:spcAft>
              <a:buSzPts val="1400"/>
              <a:buNone/>
              <a:defRPr sz="2200">
                <a:latin typeface="Times New Roman"/>
                <a:ea typeface="Times New Roman"/>
                <a:cs typeface="Times New Roman"/>
                <a:sym typeface="Times New Roman"/>
              </a:defRPr>
            </a:lvl2pPr>
            <a:lvl3pPr marL="1371600" lvl="2" indent="-228600" algn="l">
              <a:spcBef>
                <a:spcPts val="0"/>
              </a:spcBef>
              <a:spcAft>
                <a:spcPts val="0"/>
              </a:spcAft>
              <a:buSzPts val="1400"/>
              <a:buNone/>
              <a:defRPr sz="2200">
                <a:latin typeface="Times New Roman"/>
                <a:ea typeface="Times New Roman"/>
                <a:cs typeface="Times New Roman"/>
                <a:sym typeface="Times New Roman"/>
              </a:defRPr>
            </a:lvl3pPr>
            <a:lvl4pPr marL="1828800" lvl="3" indent="-228600" algn="l">
              <a:spcBef>
                <a:spcPts val="0"/>
              </a:spcBef>
              <a:spcAft>
                <a:spcPts val="0"/>
              </a:spcAft>
              <a:buSzPts val="1400"/>
              <a:buNone/>
              <a:defRPr sz="2000">
                <a:latin typeface="Times New Roman"/>
                <a:ea typeface="Times New Roman"/>
                <a:cs typeface="Times New Roman"/>
                <a:sym typeface="Times New Roman"/>
              </a:defRPr>
            </a:lvl4pPr>
            <a:lvl5pPr marL="2286000" lvl="4" indent="-228600" algn="l">
              <a:spcBef>
                <a:spcPts val="0"/>
              </a:spcBef>
              <a:spcAft>
                <a:spcPts val="0"/>
              </a:spcAft>
              <a:buSzPts val="1400"/>
              <a:buNone/>
              <a:defRPr sz="2000">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0"/>
        <p:cNvGrpSpPr/>
        <p:nvPr/>
      </p:nvGrpSpPr>
      <p:grpSpPr>
        <a:xfrm>
          <a:off x="0" y="0"/>
          <a:ext cx="0" cy="0"/>
          <a:chOff x="0" y="0"/>
          <a:chExt cx="0" cy="0"/>
        </a:xfrm>
      </p:grpSpPr>
      <p:sp>
        <p:nvSpPr>
          <p:cNvPr id="21" name="Google Shape;21;p16"/>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22" name="Google Shape;22;p16"/>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23" name="Google Shape;23;p16"/>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0"/>
        <p:cNvGrpSpPr/>
        <p:nvPr/>
      </p:nvGrpSpPr>
      <p:grpSpPr>
        <a:xfrm>
          <a:off x="0" y="0"/>
          <a:ext cx="0" cy="0"/>
          <a:chOff x="0" y="0"/>
          <a:chExt cx="0" cy="0"/>
        </a:xfrm>
      </p:grpSpPr>
      <p:sp>
        <p:nvSpPr>
          <p:cNvPr id="11" name="Google Shape;11;p14"/>
          <p:cNvSpPr txBox="1">
            <a:spLocks noGrp="1"/>
          </p:cNvSpPr>
          <p:nvPr>
            <p:ph type="ctrTitle"/>
          </p:nvPr>
        </p:nvSpPr>
        <p:spPr>
          <a:xfrm>
            <a:off x="0" y="0"/>
            <a:ext cx="9144000" cy="649693"/>
          </a:xfrm>
          <a:prstGeom prst="rect">
            <a:avLst/>
          </a:prstGeom>
          <a:noFill/>
          <a:ln>
            <a:noFill/>
          </a:ln>
        </p:spPr>
        <p:txBody>
          <a:bodyPr spcFirstLastPara="1" wrap="square" lIns="91425" tIns="91425" rIns="91425" bIns="91425" anchor="t" anchorCtr="0">
            <a:normAutofit/>
          </a:bodyPr>
          <a:lstStyle>
            <a:lvl1pPr lvl="0" algn="ctr">
              <a:spcBef>
                <a:spcPts val="0"/>
              </a:spcBef>
              <a:spcAft>
                <a:spcPts val="0"/>
              </a:spcAft>
              <a:buSzPts val="5200"/>
              <a:buNone/>
              <a:defRPr sz="3200" b="1">
                <a:latin typeface="Times New Roman"/>
                <a:ea typeface="Times New Roman"/>
                <a:cs typeface="Times New Roman"/>
                <a:sym typeface="Times New Roman"/>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2" name="Google Shape;12;p14"/>
          <p:cNvSpPr txBox="1">
            <a:spLocks noGrp="1"/>
          </p:cNvSpPr>
          <p:nvPr>
            <p:ph type="body" idx="1"/>
          </p:nvPr>
        </p:nvSpPr>
        <p:spPr>
          <a:xfrm>
            <a:off x="165100" y="914400"/>
            <a:ext cx="8763000" cy="3479800"/>
          </a:xfrm>
          <a:prstGeom prst="rect">
            <a:avLst/>
          </a:prstGeom>
          <a:noFill/>
          <a:ln>
            <a:noFill/>
          </a:ln>
        </p:spPr>
        <p:txBody>
          <a:bodyPr spcFirstLastPara="1" wrap="square" lIns="91425" tIns="91425" rIns="91425" bIns="91425" anchor="t" anchorCtr="0">
            <a:noAutofit/>
          </a:bodyPr>
          <a:lstStyle>
            <a:lvl1pPr marL="457200" lvl="0" indent="-228600" algn="l">
              <a:spcBef>
                <a:spcPts val="0"/>
              </a:spcBef>
              <a:spcAft>
                <a:spcPts val="0"/>
              </a:spcAft>
              <a:buSzPts val="1400"/>
              <a:buNone/>
              <a:defRPr sz="2400">
                <a:latin typeface="Times New Roman"/>
                <a:ea typeface="Times New Roman"/>
                <a:cs typeface="Times New Roman"/>
                <a:sym typeface="Times New Roman"/>
              </a:defRPr>
            </a:lvl1pPr>
            <a:lvl2pPr marL="914400" lvl="1" indent="-228600" algn="l">
              <a:spcBef>
                <a:spcPts val="0"/>
              </a:spcBef>
              <a:spcAft>
                <a:spcPts val="0"/>
              </a:spcAft>
              <a:buSzPts val="1400"/>
              <a:buNone/>
              <a:defRPr sz="2200">
                <a:latin typeface="Times New Roman"/>
                <a:ea typeface="Times New Roman"/>
                <a:cs typeface="Times New Roman"/>
                <a:sym typeface="Times New Roman"/>
              </a:defRPr>
            </a:lvl2pPr>
            <a:lvl3pPr marL="1371600" lvl="2" indent="-228600" algn="l">
              <a:spcBef>
                <a:spcPts val="0"/>
              </a:spcBef>
              <a:spcAft>
                <a:spcPts val="0"/>
              </a:spcAft>
              <a:buSzPts val="1400"/>
              <a:buNone/>
              <a:defRPr sz="2200">
                <a:latin typeface="Times New Roman"/>
                <a:ea typeface="Times New Roman"/>
                <a:cs typeface="Times New Roman"/>
                <a:sym typeface="Times New Roman"/>
              </a:defRPr>
            </a:lvl3pPr>
            <a:lvl4pPr marL="1828800" lvl="3" indent="-228600" algn="l">
              <a:spcBef>
                <a:spcPts val="0"/>
              </a:spcBef>
              <a:spcAft>
                <a:spcPts val="0"/>
              </a:spcAft>
              <a:buSzPts val="1400"/>
              <a:buNone/>
              <a:defRPr sz="2000">
                <a:latin typeface="Times New Roman"/>
                <a:ea typeface="Times New Roman"/>
                <a:cs typeface="Times New Roman"/>
                <a:sym typeface="Times New Roman"/>
              </a:defRPr>
            </a:lvl4pPr>
            <a:lvl5pPr marL="2286000" lvl="4" indent="-228600" algn="l">
              <a:spcBef>
                <a:spcPts val="0"/>
              </a:spcBef>
              <a:spcAft>
                <a:spcPts val="0"/>
              </a:spcAft>
              <a:buSzPts val="1400"/>
              <a:buNone/>
              <a:defRPr sz="2000">
                <a:latin typeface="Times New Roman"/>
                <a:ea typeface="Times New Roman"/>
                <a:cs typeface="Times New Roman"/>
                <a:sym typeface="Times New Roman"/>
              </a:defRPr>
            </a:lvl5pPr>
            <a:lvl6pPr marL="2743200" lvl="5" indent="-228600" algn="l">
              <a:lnSpc>
                <a:spcPct val="100000"/>
              </a:lnSpc>
              <a:spcBef>
                <a:spcPts val="0"/>
              </a:spcBef>
              <a:spcAft>
                <a:spcPts val="0"/>
              </a:spcAft>
              <a:buSzPts val="1400"/>
              <a:buNone/>
              <a:defRPr/>
            </a:lvl6pPr>
            <a:lvl7pPr marL="3200400" lvl="6" indent="-228600" algn="l">
              <a:lnSpc>
                <a:spcPct val="100000"/>
              </a:lnSpc>
              <a:spcBef>
                <a:spcPts val="0"/>
              </a:spcBef>
              <a:spcAft>
                <a:spcPts val="0"/>
              </a:spcAft>
              <a:buSzPts val="1400"/>
              <a:buNone/>
              <a:defRPr/>
            </a:lvl7pPr>
            <a:lvl8pPr marL="3657600" lvl="7" indent="-228600" algn="l">
              <a:lnSpc>
                <a:spcPct val="100000"/>
              </a:lnSpc>
              <a:spcBef>
                <a:spcPts val="0"/>
              </a:spcBef>
              <a:spcAft>
                <a:spcPts val="0"/>
              </a:spcAft>
              <a:buSzPts val="1400"/>
              <a:buNone/>
              <a:defRPr/>
            </a:lvl8pPr>
            <a:lvl9pPr marL="4114800" lvl="8" indent="-228600" algn="l">
              <a:lnSpc>
                <a:spcPct val="100000"/>
              </a:lnSpc>
              <a:spcBef>
                <a:spcPts val="0"/>
              </a:spcBef>
              <a:spcAft>
                <a:spcPts val="0"/>
              </a:spcAft>
              <a:buSzPts val="1400"/>
              <a:buNone/>
              <a:defRPr/>
            </a:lvl9pPr>
          </a:lstStyle>
          <a:p>
            <a:endParaRPr/>
          </a:p>
        </p:txBody>
      </p:sp>
      <p:sp>
        <p:nvSpPr>
          <p:cNvPr id="13" name="Google Shape;13;p14"/>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
        <p:nvSpPr>
          <p:cNvPr id="14" name="Google Shape;14;p14"/>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900" b="1">
                <a:solidFill>
                  <a:srgbClr val="898989"/>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Tree>
    <p:extLst>
      <p:ext uri="{BB962C8B-B14F-4D97-AF65-F5344CB8AC3E}">
        <p14:creationId xmlns:p14="http://schemas.microsoft.com/office/powerpoint/2010/main" val="604615596"/>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3"/>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7" name="Google Shape;7;p13"/>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8" name="Google Shape;8;p13"/>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9" name="Google Shape;9;p13"/>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
        <p:cNvGrpSpPr/>
        <p:nvPr/>
      </p:nvGrpSpPr>
      <p:grpSpPr>
        <a:xfrm>
          <a:off x="0" y="0"/>
          <a:ext cx="0" cy="0"/>
          <a:chOff x="0" y="0"/>
          <a:chExt cx="0" cy="0"/>
        </a:xfrm>
      </p:grpSpPr>
      <p:sp>
        <p:nvSpPr>
          <p:cNvPr id="16" name="Google Shape;16;p15"/>
          <p:cNvSpPr txBox="1">
            <a:spLocks noGrp="1"/>
          </p:cNvSpPr>
          <p:nvPr>
            <p:ph type="title"/>
          </p:nvPr>
        </p:nvSpPr>
        <p:spPr>
          <a:xfrm>
            <a:off x="311150" y="444500"/>
            <a:ext cx="8521700" cy="573087"/>
          </a:xfrm>
          <a:prstGeom prst="rect">
            <a:avLst/>
          </a:prstGeom>
          <a:noFill/>
          <a:ln>
            <a:noFill/>
          </a:ln>
        </p:spPr>
        <p:txBody>
          <a:bodyPr spcFirstLastPara="1" wrap="square" lIns="91425" tIns="91425" rIns="91425" bIns="91425" anchor="t" anchorCtr="0">
            <a:noAutofit/>
          </a:bodyPr>
          <a:lstStyle>
            <a:lvl1pPr marR="0" lvl="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R="0" lvl="1"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311150" y="1152525"/>
            <a:ext cx="8521700" cy="3416300"/>
          </a:xfrm>
          <a:prstGeom prst="rect">
            <a:avLst/>
          </a:prstGeom>
          <a:noFill/>
          <a:ln>
            <a:noFill/>
          </a:ln>
        </p:spPr>
        <p:txBody>
          <a:bodyPr spcFirstLastPara="1" wrap="square" lIns="91425" tIns="91425" rIns="91425" bIns="91425" anchor="t" anchorCtr="0">
            <a:noAutofit/>
          </a:bodyPr>
          <a:lstStyle>
            <a:lvl1pPr marL="457200" marR="0" lvl="0"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
        <p:nvSpPr>
          <p:cNvPr id="18" name="Google Shape;18;p15"/>
          <p:cNvSpPr txBox="1">
            <a:spLocks noGrp="1"/>
          </p:cNvSpPr>
          <p:nvPr>
            <p:ph type="sldNum" idx="12"/>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1pPr>
            <a:lvl2pPr marL="0" marR="0" lvl="1"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2pPr>
            <a:lvl3pPr marL="0" marR="0" lvl="2"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3pPr>
            <a:lvl4pPr marL="0" marR="0" lvl="3"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4pPr>
            <a:lvl5pPr marL="0" marR="0" lvl="4"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5pPr>
            <a:lvl6pPr marL="0" marR="0" lvl="5"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6pPr>
            <a:lvl7pPr marL="0" marR="0" lvl="6"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7pPr>
            <a:lvl8pPr marL="0" marR="0" lvl="7"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8pPr>
            <a:lvl9pPr marL="0" marR="0" lvl="8" indent="0" algn="r" rtl="0">
              <a:lnSpc>
                <a:spcPct val="100000"/>
              </a:lnSpc>
              <a:spcBef>
                <a:spcPts val="0"/>
              </a:spcBef>
              <a:spcAft>
                <a:spcPts val="0"/>
              </a:spcAft>
              <a:buClr>
                <a:srgbClr val="595959"/>
              </a:buClr>
              <a:buSzPts val="1000"/>
              <a:buFont typeface="Arial"/>
              <a:buNone/>
              <a:defRPr sz="1000" b="0" i="0" u="none" strike="noStrike" cap="none">
                <a:solidFill>
                  <a:srgbClr val="595959"/>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sz="1400">
              <a:solidFill>
                <a:srgbClr val="000000"/>
              </a:solidFill>
            </a:endParaRPr>
          </a:p>
        </p:txBody>
      </p:sp>
      <p:sp>
        <p:nvSpPr>
          <p:cNvPr id="19" name="Google Shape;19;p15"/>
          <p:cNvSpPr txBox="1">
            <a:spLocks noGrp="1"/>
          </p:cNvSpPr>
          <p:nvPr>
            <p:ph type="ftr" idx="11"/>
          </p:nvPr>
        </p:nvSpPr>
        <p:spPr>
          <a:xfrm>
            <a:off x="2706687" y="4760912"/>
            <a:ext cx="3538537" cy="198437"/>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SzPts val="1400"/>
              <a:buNone/>
              <a:defRPr sz="900" b="1" i="0" u="none" strike="noStrike" cap="none">
                <a:solidFill>
                  <a:srgbClr val="898989"/>
                </a:solidFill>
                <a:latin typeface="Arial"/>
                <a:ea typeface="Arial"/>
                <a:cs typeface="Arial"/>
                <a:sym typeface="Arial"/>
              </a:defRPr>
            </a:lvl1pPr>
            <a:lvl2pPr marR="0" lvl="1"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14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kaggle.com/datasets/adityajn105/flickr8k" TargetMode="External"/><Relationship Id="rId2" Type="http://schemas.openxmlformats.org/officeDocument/2006/relationships/hyperlink" Target="https://www.kaggle.com/datasets/sabahesaraki/2017-2017" TargetMode="External"/><Relationship Id="rId1" Type="http://schemas.openxmlformats.org/officeDocument/2006/relationships/slideLayout" Target="../slideLayouts/slideLayout3.xml"/><Relationship Id="rId4" Type="http://schemas.openxmlformats.org/officeDocument/2006/relationships/hyperlink" Target="https://www.kaggle.com/datasets/adityajn105/flickr30k" TargetMode="External"/></Relationships>
</file>

<file path=ppt/slides/_rels/slide11.xml.rels><?xml version="1.0" encoding="UTF-8" standalone="yes"?>
<Relationships xmlns="http://schemas.openxmlformats.org/package/2006/relationships"><Relationship Id="rId2" Type="http://schemas.openxmlformats.org/officeDocument/2006/relationships/hyperlink" Target="https://ieeexplore.ieee.org/document/10351389/" TargetMode="Externa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hyperlink" Target="https://www.kaggle.com/datasets/jacksoncrow/stock-market-dataset" TargetMode="Externa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hyperlink" Target="https://www.kaggle.com/datasets/shuvoalok/cityscapes" TargetMode="External"/><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hyperlink" Target="https://www.kaggle.com/datasets/binh234/ccpd2019" TargetMode="External"/><Relationship Id="rId4" Type="http://schemas.openxmlformats.org/officeDocument/2006/relationships/hyperlink" Target="https://www.kaggle.com/datasets/dtrnngc/ua-detrac-dataset"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7"/>
        <p:cNvGrpSpPr/>
        <p:nvPr/>
      </p:nvGrpSpPr>
      <p:grpSpPr>
        <a:xfrm>
          <a:off x="0" y="0"/>
          <a:ext cx="0" cy="0"/>
          <a:chOff x="0" y="0"/>
          <a:chExt cx="0" cy="0"/>
        </a:xfrm>
      </p:grpSpPr>
      <p:sp>
        <p:nvSpPr>
          <p:cNvPr id="28" name="Google Shape;28;p1"/>
          <p:cNvSpPr txBox="1">
            <a:spLocks noGrp="1"/>
          </p:cNvSpPr>
          <p:nvPr>
            <p:ph type="ctrTitle"/>
          </p:nvPr>
        </p:nvSpPr>
        <p:spPr>
          <a:xfrm>
            <a:off x="-9525" y="738187"/>
            <a:ext cx="9144000" cy="1712912"/>
          </a:xfrm>
          <a:prstGeom prst="rect">
            <a:avLst/>
          </a:prstGeom>
          <a:noFill/>
          <a:ln>
            <a:noFill/>
          </a:ln>
        </p:spPr>
        <p:txBody>
          <a:bodyPr spcFirstLastPara="1" wrap="square" lIns="91425" tIns="91425" rIns="91425" bIns="91425" anchor="b" anchorCtr="0">
            <a:normAutofit fontScale="90000"/>
          </a:bodyPr>
          <a:lstStyle/>
          <a:p>
            <a:pPr marL="0" lvl="0" indent="0" algn="ctr" rtl="0">
              <a:lnSpc>
                <a:spcPct val="100000"/>
              </a:lnSpc>
              <a:spcBef>
                <a:spcPts val="0"/>
              </a:spcBef>
              <a:spcAft>
                <a:spcPts val="0"/>
              </a:spcAft>
              <a:buSzPct val="236363"/>
              <a:buNone/>
            </a:pP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br>
              <a:rPr lang="en-US" sz="22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Gokaraju Rangaraju Institute of Engineering and Technology </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(Autonomous)</a:t>
            </a:r>
            <a:br>
              <a:rPr lang="en-US" sz="1800" b="1" i="0" u="none" dirty="0">
                <a:solidFill>
                  <a:srgbClr val="000000"/>
                </a:solidFill>
                <a:latin typeface="Times New Roman"/>
                <a:ea typeface="Times New Roman"/>
                <a:cs typeface="Times New Roman"/>
                <a:sym typeface="Times New Roman"/>
              </a:rPr>
            </a:br>
            <a:r>
              <a:rPr lang="en-US" sz="1800" b="1" i="0" u="none" dirty="0">
                <a:solidFill>
                  <a:srgbClr val="000000"/>
                </a:solidFill>
                <a:latin typeface="Times New Roman"/>
                <a:ea typeface="Times New Roman"/>
                <a:cs typeface="Times New Roman"/>
                <a:sym typeface="Times New Roman"/>
              </a:rPr>
              <a:t>Department of Data Science</a:t>
            </a:r>
            <a:br>
              <a:rPr lang="en-US" sz="1800" b="1" i="0" u="none" dirty="0">
                <a:solidFill>
                  <a:srgbClr val="000000"/>
                </a:solidFill>
                <a:latin typeface="Times New Roman"/>
                <a:ea typeface="Times New Roman"/>
                <a:cs typeface="Times New Roman"/>
                <a:sym typeface="Times New Roman"/>
              </a:rPr>
            </a:br>
            <a:br>
              <a:rPr lang="en-US" sz="1800" b="1" i="0" u="none" dirty="0">
                <a:solidFill>
                  <a:srgbClr val="000000"/>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M</a:t>
            </a:r>
            <a:r>
              <a:rPr lang="en-US" sz="1800" dirty="0">
                <a:solidFill>
                  <a:schemeClr val="dk1"/>
                </a:solidFill>
              </a:rPr>
              <a:t>ini</a:t>
            </a:r>
            <a:r>
              <a:rPr lang="en-US" sz="1800" b="1" i="0" u="none" dirty="0">
                <a:solidFill>
                  <a:schemeClr val="dk1"/>
                </a:solidFill>
                <a:latin typeface="Times New Roman"/>
                <a:ea typeface="Times New Roman"/>
                <a:cs typeface="Times New Roman"/>
                <a:sym typeface="Times New Roman"/>
              </a:rPr>
              <a:t> Project Work</a:t>
            </a:r>
            <a:br>
              <a:rPr lang="en-US" sz="1800" b="1" i="0" u="none" dirty="0">
                <a:solidFill>
                  <a:schemeClr val="dk1"/>
                </a:solidFill>
                <a:latin typeface="Times New Roman"/>
                <a:ea typeface="Times New Roman"/>
                <a:cs typeface="Times New Roman"/>
                <a:sym typeface="Times New Roman"/>
              </a:rPr>
            </a:br>
            <a:r>
              <a:rPr lang="en-US" sz="1800" b="1" i="0" u="none" dirty="0">
                <a:solidFill>
                  <a:schemeClr val="dk1"/>
                </a:solidFill>
                <a:latin typeface="Times New Roman"/>
                <a:ea typeface="Times New Roman"/>
                <a:cs typeface="Times New Roman"/>
                <a:sym typeface="Times New Roman"/>
              </a:rPr>
              <a:t>(CSE(DS))</a:t>
            </a:r>
            <a:endParaRPr dirty="0"/>
          </a:p>
        </p:txBody>
      </p:sp>
      <p:sp>
        <p:nvSpPr>
          <p:cNvPr id="29" name="Google Shape;29;p1"/>
          <p:cNvSpPr txBox="1">
            <a:spLocks noGrp="1"/>
          </p:cNvSpPr>
          <p:nvPr>
            <p:ph type="subTitle" idx="4294967295"/>
          </p:nvPr>
        </p:nvSpPr>
        <p:spPr>
          <a:xfrm>
            <a:off x="9525" y="2571750"/>
            <a:ext cx="9144000" cy="523875"/>
          </a:xfrm>
          <a:prstGeom prst="rect">
            <a:avLst/>
          </a:prstGeom>
          <a:noFill/>
          <a:ln>
            <a:noFill/>
          </a:ln>
        </p:spPr>
        <p:txBody>
          <a:bodyPr spcFirstLastPara="1" wrap="square" lIns="91425" tIns="91425" rIns="91425" bIns="91425" anchor="t" anchorCtr="0">
            <a:noAutofit/>
          </a:bodyPr>
          <a:lstStyle/>
          <a:p>
            <a:pPr marL="0" marR="0" lvl="0" indent="0" algn="ctr" rtl="0">
              <a:lnSpc>
                <a:spcPct val="115000"/>
              </a:lnSpc>
              <a:spcBef>
                <a:spcPts val="0"/>
              </a:spcBef>
              <a:spcAft>
                <a:spcPts val="0"/>
              </a:spcAft>
              <a:buClr>
                <a:srgbClr val="000000"/>
              </a:buClr>
              <a:buSzPts val="2200"/>
              <a:buFont typeface="Arial"/>
              <a:buNone/>
            </a:pPr>
            <a:r>
              <a:rPr lang="en-US" sz="2200" b="1" i="0" u="none" strike="noStrike" cap="none" dirty="0">
                <a:solidFill>
                  <a:srgbClr val="0D5BDC"/>
                </a:solidFill>
                <a:latin typeface="Times New Roman"/>
                <a:ea typeface="Times New Roman"/>
                <a:cs typeface="Times New Roman"/>
                <a:sym typeface="Times New Roman"/>
              </a:rPr>
              <a:t>Review </a:t>
            </a:r>
            <a:r>
              <a:rPr lang="en-US" sz="2200" b="1" dirty="0">
                <a:solidFill>
                  <a:srgbClr val="0D5BDC"/>
                </a:solidFill>
                <a:latin typeface="Times New Roman"/>
                <a:ea typeface="Times New Roman"/>
                <a:cs typeface="Times New Roman"/>
                <a:sym typeface="Times New Roman"/>
              </a:rPr>
              <a:t>0</a:t>
            </a:r>
            <a:r>
              <a:rPr lang="en-US" sz="2200" b="1" i="0" u="none" strike="noStrike" cap="none" dirty="0">
                <a:solidFill>
                  <a:srgbClr val="0D5BDC"/>
                </a:solidFill>
                <a:latin typeface="Times New Roman"/>
                <a:ea typeface="Times New Roman"/>
                <a:cs typeface="Times New Roman"/>
                <a:sym typeface="Times New Roman"/>
              </a:rPr>
              <a:t>:</a:t>
            </a:r>
            <a:r>
              <a:rPr lang="en-US" sz="2200" b="1" dirty="0">
                <a:solidFill>
                  <a:srgbClr val="0D5BDC"/>
                </a:solidFill>
                <a:latin typeface="Times New Roman"/>
                <a:ea typeface="Times New Roman"/>
                <a:cs typeface="Times New Roman"/>
                <a:sym typeface="Times New Roman"/>
              </a:rPr>
              <a:t> </a:t>
            </a:r>
            <a:r>
              <a:rPr lang="en-US" sz="2200" b="1" i="0" u="none" strike="noStrike" cap="none" dirty="0">
                <a:solidFill>
                  <a:srgbClr val="0D5BDC"/>
                </a:solidFill>
                <a:latin typeface="Times New Roman"/>
                <a:ea typeface="Times New Roman"/>
                <a:cs typeface="Times New Roman"/>
                <a:sym typeface="Times New Roman"/>
              </a:rPr>
              <a:t>Project </a:t>
            </a:r>
            <a:r>
              <a:rPr lang="en-US" sz="2200" b="1" dirty="0">
                <a:solidFill>
                  <a:srgbClr val="0D5BDC"/>
                </a:solidFill>
                <a:latin typeface="Times New Roman"/>
                <a:ea typeface="Times New Roman"/>
                <a:cs typeface="Times New Roman"/>
                <a:sym typeface="Times New Roman"/>
              </a:rPr>
              <a:t>S</a:t>
            </a:r>
            <a:r>
              <a:rPr lang="en-US" sz="2200" b="1" i="0" u="none" strike="noStrike" cap="none" dirty="0">
                <a:solidFill>
                  <a:srgbClr val="0D5BDC"/>
                </a:solidFill>
                <a:latin typeface="Times New Roman"/>
                <a:ea typeface="Times New Roman"/>
                <a:cs typeface="Times New Roman"/>
                <a:sym typeface="Times New Roman"/>
              </a:rPr>
              <a:t>election</a:t>
            </a:r>
            <a:endParaRPr dirty="0"/>
          </a:p>
          <a:p>
            <a:pPr marL="0" marR="0" lvl="0" indent="0" algn="ctr" rtl="0">
              <a:lnSpc>
                <a:spcPct val="115000"/>
              </a:lnSpc>
              <a:spcBef>
                <a:spcPts val="0"/>
              </a:spcBef>
              <a:spcAft>
                <a:spcPts val="0"/>
              </a:spcAft>
              <a:buClr>
                <a:srgbClr val="000000"/>
              </a:buClr>
              <a:buSzPts val="2200"/>
              <a:buFont typeface="Arial"/>
              <a:buNone/>
            </a:pPr>
            <a:endParaRPr sz="2200" b="1" i="0" u="none" strike="noStrike" cap="none" dirty="0">
              <a:solidFill>
                <a:srgbClr val="0D5BDC"/>
              </a:solidFill>
              <a:latin typeface="Times New Roman"/>
              <a:ea typeface="Times New Roman"/>
              <a:cs typeface="Times New Roman"/>
              <a:sym typeface="Times New Roman"/>
            </a:endParaRPr>
          </a:p>
          <a:p>
            <a:pPr marL="342900" marR="0" lvl="0" indent="-342900" algn="l" rtl="0">
              <a:spcBef>
                <a:spcPts val="0"/>
              </a:spcBef>
              <a:spcAft>
                <a:spcPts val="0"/>
              </a:spcAft>
              <a:buNone/>
            </a:pPr>
            <a:endParaRPr sz="2200" b="1" i="0" u="none" dirty="0">
              <a:solidFill>
                <a:srgbClr val="0D5BDC"/>
              </a:solidFill>
              <a:latin typeface="Times New Roman"/>
              <a:ea typeface="Times New Roman"/>
              <a:cs typeface="Times New Roman"/>
              <a:sym typeface="Times New Roman"/>
            </a:endParaRPr>
          </a:p>
        </p:txBody>
      </p:sp>
      <p:sp>
        <p:nvSpPr>
          <p:cNvPr id="30" name="Google Shape;30;p1"/>
          <p:cNvSpPr txBox="1"/>
          <p:nvPr/>
        </p:nvSpPr>
        <p:spPr>
          <a:xfrm>
            <a:off x="301625" y="3568700"/>
            <a:ext cx="4260900" cy="1189200"/>
          </a:xfrm>
          <a:prstGeom prst="rect">
            <a:avLst/>
          </a:prstGeom>
          <a:noFill/>
          <a:ln>
            <a:noFill/>
          </a:ln>
        </p:spPr>
        <p:txBody>
          <a:bodyPr spcFirstLastPara="1" wrap="square" lIns="91425" tIns="91425" rIns="91425" bIns="91425" anchor="t" anchorCtr="0">
            <a:normAutofit/>
          </a:bodyPr>
          <a:lstStyle/>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Presented by: Batch-10</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1. Abhinav U(22241A6767)</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2. Jasti Amit(22241A6793)</a:t>
            </a:r>
            <a:endParaRPr dirty="0">
              <a:solidFill>
                <a:schemeClr val="dk1"/>
              </a:solidFill>
            </a:endParaRPr>
          </a:p>
          <a:p>
            <a:pPr marL="0" lvl="0" indent="0" algn="l" rtl="0">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3.Medhansh K (22241A6799)</a:t>
            </a:r>
            <a:endParaRPr dirty="0">
              <a:solidFill>
                <a:schemeClr val="dk1"/>
              </a:solidFill>
            </a:endParaRPr>
          </a:p>
          <a:p>
            <a:pPr marL="0" lvl="0" indent="0" algn="l" rtl="0">
              <a:spcBef>
                <a:spcPts val="0"/>
              </a:spcBef>
              <a:spcAft>
                <a:spcPts val="0"/>
              </a:spcAft>
              <a:buClr>
                <a:schemeClr val="dk1"/>
              </a:buClr>
              <a:buSzPts val="1600"/>
              <a:buFont typeface="Times New Roman"/>
              <a:buNone/>
            </a:pPr>
            <a:endParaRPr dirty="0"/>
          </a:p>
        </p:txBody>
      </p:sp>
      <p:sp>
        <p:nvSpPr>
          <p:cNvPr id="31" name="Google Shape;31;p1"/>
          <p:cNvSpPr txBox="1"/>
          <p:nvPr/>
        </p:nvSpPr>
        <p:spPr>
          <a:xfrm>
            <a:off x="4876799" y="3568700"/>
            <a:ext cx="4106862" cy="1441450"/>
          </a:xfrm>
          <a:prstGeom prst="rect">
            <a:avLst/>
          </a:prstGeom>
          <a:noFill/>
          <a:ln>
            <a:noFill/>
          </a:ln>
        </p:spPr>
        <p:txBody>
          <a:bodyPr spcFirstLastPara="1" wrap="square" lIns="91425" tIns="91425" rIns="91425" bIns="91425" anchor="t" anchorCtr="0">
            <a:noAutofit/>
          </a:bodyPr>
          <a:lstStyle/>
          <a:p>
            <a:pPr marL="0" lvl="0" indent="0" algn="l" rtl="0">
              <a:lnSpc>
                <a:spcPct val="90000"/>
              </a:lnSpc>
              <a:spcBef>
                <a:spcPts val="0"/>
              </a:spcBef>
              <a:spcAft>
                <a:spcPts val="0"/>
              </a:spcAft>
              <a:buClr>
                <a:schemeClr val="dk1"/>
              </a:buClr>
              <a:buSzPts val="1600"/>
              <a:buFont typeface="Times New Roman"/>
              <a:buNone/>
            </a:pPr>
            <a:r>
              <a:rPr lang="en-US" sz="1600" b="1" dirty="0">
                <a:solidFill>
                  <a:schemeClr val="dk1"/>
                </a:solidFill>
                <a:latin typeface="Times New Roman"/>
                <a:ea typeface="Times New Roman"/>
                <a:cs typeface="Times New Roman"/>
                <a:sym typeface="Times New Roman"/>
              </a:rPr>
              <a:t>Under the Guidance of:</a:t>
            </a:r>
            <a:endParaRPr dirty="0">
              <a:solidFill>
                <a:schemeClr val="dk1"/>
              </a:solidFill>
            </a:endParaRPr>
          </a:p>
          <a:p>
            <a:pPr>
              <a:lnSpc>
                <a:spcPct val="90000"/>
              </a:lnSpc>
              <a:buClr>
                <a:srgbClr val="006600"/>
              </a:buClr>
              <a:buSzPts val="1600"/>
            </a:pPr>
            <a:r>
              <a:rPr lang="en-IN" sz="1600" b="1" dirty="0">
                <a:solidFill>
                  <a:srgbClr val="212529"/>
                </a:solidFill>
                <a:latin typeface="Times New Roman" panose="02020603050405020304" pitchFamily="18" charset="0"/>
                <a:cs typeface="Times New Roman" panose="02020603050405020304" pitchFamily="18" charset="0"/>
              </a:rPr>
              <a:t>Name: </a:t>
            </a:r>
            <a:r>
              <a:rPr lang="en-IN" sz="1600" b="1" i="0" dirty="0">
                <a:solidFill>
                  <a:srgbClr val="212529"/>
                </a:solidFill>
                <a:effectLst/>
                <a:latin typeface="Times New Roman" panose="02020603050405020304" pitchFamily="18" charset="0"/>
                <a:cs typeface="Times New Roman" panose="02020603050405020304" pitchFamily="18" charset="0"/>
              </a:rPr>
              <a:t>Dr. Mamidi Kiran Kumar</a:t>
            </a:r>
          </a:p>
          <a:p>
            <a:pPr algn="l"/>
            <a:r>
              <a:rPr lang="en-IN" sz="1600" b="1" i="0" dirty="0">
                <a:solidFill>
                  <a:srgbClr val="212529"/>
                </a:solidFill>
                <a:effectLst/>
                <a:latin typeface="Times New Roman" panose="02020603050405020304" pitchFamily="18" charset="0"/>
                <a:cs typeface="Times New Roman" panose="02020603050405020304" pitchFamily="18" charset="0"/>
              </a:rPr>
              <a:t>Designation: Associate Professor</a:t>
            </a:r>
          </a:p>
          <a:p>
            <a:pPr marL="0" lvl="0" indent="0" algn="l" rtl="0">
              <a:lnSpc>
                <a:spcPct val="90000"/>
              </a:lnSpc>
              <a:spcBef>
                <a:spcPts val="0"/>
              </a:spcBef>
              <a:spcAft>
                <a:spcPts val="0"/>
              </a:spcAft>
              <a:buClr>
                <a:srgbClr val="006600"/>
              </a:buClr>
              <a:buSzPts val="1600"/>
              <a:buFont typeface="Times New Roman"/>
              <a:buNone/>
            </a:pPr>
            <a:r>
              <a:rPr lang="en-US" sz="1600" b="1" i="0" dirty="0">
                <a:solidFill>
                  <a:srgbClr val="212529"/>
                </a:solidFill>
                <a:effectLst/>
                <a:latin typeface="Times New Roman" panose="02020603050405020304" pitchFamily="18" charset="0"/>
                <a:cs typeface="Times New Roman" panose="02020603050405020304" pitchFamily="18" charset="0"/>
              </a:rPr>
              <a:t>Department: Department of Computer Science &amp; Business Systems</a:t>
            </a:r>
            <a:endParaRPr sz="1200" b="1" dirty="0">
              <a:solidFill>
                <a:schemeClr val="dk1"/>
              </a:solidFill>
              <a:latin typeface="Times New Roman" panose="02020603050405020304" pitchFamily="18" charset="0"/>
              <a:ea typeface="Times New Roman"/>
              <a:cs typeface="Times New Roman" panose="02020603050405020304" pitchFamily="18" charset="0"/>
              <a:sym typeface="Times New Roman"/>
            </a:endParaRPr>
          </a:p>
        </p:txBody>
      </p:sp>
      <p:pic>
        <p:nvPicPr>
          <p:cNvPr id="32" name="Google Shape;32;p1" descr="Untitled-1 copy"/>
          <p:cNvPicPr preferRelativeResize="0"/>
          <p:nvPr/>
        </p:nvPicPr>
        <p:blipFill rotWithShape="1">
          <a:blip r:embed="rId3">
            <a:alphaModFix/>
          </a:blip>
          <a:srcRect l="25561" t="23017" r="26994" b="21855"/>
          <a:stretch/>
        </p:blipFill>
        <p:spPr>
          <a:xfrm>
            <a:off x="4271962" y="114300"/>
            <a:ext cx="604837" cy="554037"/>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FDBCFA-1A26-20CC-DB75-0711AAD97E00}"/>
              </a:ext>
            </a:extLst>
          </p:cNvPr>
          <p:cNvSpPr>
            <a:spLocks noGrp="1"/>
          </p:cNvSpPr>
          <p:nvPr>
            <p:ph type="ctrTitle"/>
          </p:nvPr>
        </p:nvSpPr>
        <p:spPr/>
        <p:txBody>
          <a:bodyPr>
            <a:normAutofit fontScale="90000"/>
          </a:bodyPr>
          <a:lstStyle/>
          <a:p>
            <a:r>
              <a:rPr lang="en-US" dirty="0"/>
              <a:t>Relevant Data</a:t>
            </a:r>
            <a:endParaRPr lang="en-IN" dirty="0"/>
          </a:p>
        </p:txBody>
      </p:sp>
      <p:sp>
        <p:nvSpPr>
          <p:cNvPr id="4" name="Slide Number Placeholder 3">
            <a:extLst>
              <a:ext uri="{FF2B5EF4-FFF2-40B4-BE49-F238E27FC236}">
                <a16:creationId xmlns:a16="http://schemas.microsoft.com/office/drawing/2014/main" id="{1E482729-3380-E29E-AC3B-E352DA902393}"/>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10</a:t>
            </a:fld>
            <a:endParaRPr lang="en-US"/>
          </a:p>
        </p:txBody>
      </p:sp>
      <p:sp>
        <p:nvSpPr>
          <p:cNvPr id="5" name="Rectangle 1">
            <a:extLst>
              <a:ext uri="{FF2B5EF4-FFF2-40B4-BE49-F238E27FC236}">
                <a16:creationId xmlns:a16="http://schemas.microsoft.com/office/drawing/2014/main" id="{4140F252-6CB8-782D-8F22-656056E83941}"/>
              </a:ext>
            </a:extLst>
          </p:cNvPr>
          <p:cNvSpPr>
            <a:spLocks noGrp="1" noChangeArrowheads="1"/>
          </p:cNvSpPr>
          <p:nvPr>
            <p:ph type="body" idx="1"/>
          </p:nvPr>
        </p:nvSpPr>
        <p:spPr bwMode="auto">
          <a:xfrm>
            <a:off x="165099" y="501989"/>
            <a:ext cx="8919428" cy="4924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indent="-285750" eaLnBrk="0" fontAlgn="base" hangingPunct="0">
              <a:spcBef>
                <a:spcPct val="0"/>
              </a:spcBef>
              <a:spcAft>
                <a:spcPct val="0"/>
              </a:spcAft>
              <a:buClrTx/>
              <a:buSzTx/>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MS COCO</a:t>
            </a:r>
          </a:p>
          <a:p>
            <a:pPr marL="742950" lvl="1" indent="-285750" eaLnBrk="0" fontAlgn="base" hangingPunct="0">
              <a:spcBef>
                <a:spcPct val="0"/>
              </a:spcBef>
              <a:spcAft>
                <a:spcPct val="0"/>
              </a:spcAft>
              <a:buClrTx/>
              <a:buSzTx/>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a:t>
            </a:r>
          </a:p>
          <a:p>
            <a:pPr marL="742950" lvl="1" indent="-285750" eaLnBrk="0" fontAlgn="base" hangingPunct="0">
              <a:spcBef>
                <a:spcPct val="0"/>
              </a:spcBef>
              <a:spcAft>
                <a:spcPct val="0"/>
              </a:spcAft>
              <a:buClrTx/>
              <a:buSzTx/>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One of the most widely used datasets for image captioning. Contains images with multiple human-annotated captions.</a:t>
            </a:r>
          </a:p>
          <a:p>
            <a:pPr marL="742950" lvl="1" indent="-285750" eaLnBrk="0" fontAlgn="base" hangingPunct="0">
              <a:spcBef>
                <a:spcPct val="0"/>
              </a:spcBef>
              <a:spcAft>
                <a:spcPct val="0"/>
              </a:spcAft>
              <a:buClrTx/>
              <a:buSzTx/>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Link : </a:t>
            </a:r>
            <a:r>
              <a:rPr lang="en-IN" sz="1400" dirty="0">
                <a:latin typeface="Times New Roman" panose="02020603050405020304" pitchFamily="18" charset="0"/>
                <a:cs typeface="Times New Roman" panose="02020603050405020304" pitchFamily="18" charset="0"/>
                <a:hlinkClick r:id="rId2"/>
              </a:rPr>
              <a:t>https://www.kaggle.com/datasets/sabahesaraki/2017-2017</a:t>
            </a:r>
            <a:r>
              <a:rPr lang="en-US" sz="1400" dirty="0">
                <a:latin typeface="Times New Roman" panose="02020603050405020304" pitchFamily="18" charset="0"/>
                <a:cs typeface="Times New Roman" panose="02020603050405020304" pitchFamily="18" charset="0"/>
              </a:rPr>
              <a:t> </a:t>
            </a:r>
            <a:endParaRPr lang="en-IN" sz="1400" dirty="0">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Arial" panose="020B0604020202020204" pitchFamily="34" charset="0"/>
              <a:buChar char="•"/>
            </a:pPr>
            <a:r>
              <a:rPr lang="en-IN" sz="1600" b="1" dirty="0">
                <a:latin typeface="Times New Roman" panose="02020603050405020304" pitchFamily="18" charset="0"/>
                <a:cs typeface="Times New Roman" panose="02020603050405020304" pitchFamily="18" charset="0"/>
              </a:rPr>
              <a:t>Flickr30k  and </a:t>
            </a:r>
            <a:r>
              <a:rPr lang="en-US" sz="1600" b="1" dirty="0">
                <a:latin typeface="Times New Roman" panose="02020603050405020304" pitchFamily="18" charset="0"/>
                <a:cs typeface="Times New Roman" panose="02020603050405020304" pitchFamily="18" charset="0"/>
              </a:rPr>
              <a:t>Flickr8k</a:t>
            </a: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Dataset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t>
            </a:r>
          </a:p>
          <a:p>
            <a:pPr marL="742950" lvl="1" indent="-285750" eaLnBrk="0" fontAlgn="base" hangingPunct="0">
              <a:spcBef>
                <a:spcPct val="0"/>
              </a:spcBef>
              <a:spcAft>
                <a:spcPct val="0"/>
              </a:spcAft>
              <a:buClrTx/>
              <a:buSzTx/>
              <a:buFont typeface="Arial" panose="020B0604020202020204" pitchFamily="34" charset="0"/>
              <a:buChar char="•"/>
            </a:pPr>
            <a:r>
              <a:rPr lang="en-US" altLang="en-US" sz="1400" b="1" dirty="0">
                <a:solidFill>
                  <a:schemeClr val="tx1"/>
                </a:solidFill>
                <a:latin typeface="Times New Roman" panose="02020603050405020304" pitchFamily="18" charset="0"/>
                <a:cs typeface="Times New Roman" panose="02020603050405020304" pitchFamily="18" charset="0"/>
              </a:rPr>
              <a:t>Description</a:t>
            </a:r>
            <a:r>
              <a:rPr lang="en-US" altLang="en-US" sz="1400" dirty="0">
                <a:solidFill>
                  <a:schemeClr val="tx1"/>
                </a:solidFill>
                <a:latin typeface="Times New Roman" panose="02020603050405020304" pitchFamily="18" charset="0"/>
                <a:cs typeface="Times New Roman" panose="02020603050405020304" pitchFamily="18" charset="0"/>
              </a:rPr>
              <a:t>:</a:t>
            </a:r>
            <a:endParaRPr kumimoji="0" lang="en-US" altLang="en-US" sz="14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742950" lvl="1" indent="-285750" eaLnBrk="0" fontAlgn="base" hangingPunct="0">
              <a:spcBef>
                <a:spcPct val="0"/>
              </a:spcBef>
              <a:spcAft>
                <a:spcPct val="0"/>
              </a:spcAft>
              <a:buClrTx/>
              <a:buSzTx/>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Flickr8k: 8,000 images, 5 captions per image.</a:t>
            </a:r>
          </a:p>
          <a:p>
            <a:pPr marL="742950" lvl="1" indent="-285750" eaLnBrk="0" fontAlgn="base" hangingPunct="0">
              <a:spcBef>
                <a:spcPct val="0"/>
              </a:spcBef>
              <a:spcAft>
                <a:spcPct val="0"/>
              </a:spcAft>
              <a:buClrTx/>
              <a:buSzTx/>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Link :  </a:t>
            </a:r>
            <a:r>
              <a:rPr lang="en-IN" sz="1400" dirty="0">
                <a:latin typeface="Times New Roman" panose="02020603050405020304" pitchFamily="18" charset="0"/>
                <a:cs typeface="Times New Roman" panose="02020603050405020304" pitchFamily="18" charset="0"/>
                <a:hlinkClick r:id="rId3"/>
              </a:rPr>
              <a:t>http://kaggle.com/datasets/adityajn105/flickr8k</a:t>
            </a:r>
            <a:r>
              <a:rPr lang="en-IN" sz="1400" dirty="0">
                <a:latin typeface="Times New Roman" panose="02020603050405020304" pitchFamily="18" charset="0"/>
                <a:cs typeface="Times New Roman" panose="02020603050405020304" pitchFamily="18" charset="0"/>
              </a:rPr>
              <a:t>  </a:t>
            </a:r>
          </a:p>
          <a:p>
            <a:pPr marL="742950" lvl="1" indent="-285750" eaLnBrk="0" fontAlgn="base" hangingPunct="0">
              <a:spcBef>
                <a:spcPct val="0"/>
              </a:spcBef>
              <a:spcAft>
                <a:spcPct val="0"/>
              </a:spcAft>
              <a:buClrTx/>
              <a:buSzTx/>
              <a:buFont typeface="Arial" panose="020B0604020202020204" pitchFamily="34" charset="0"/>
              <a:buChar char="•"/>
            </a:pPr>
            <a:r>
              <a:rPr lang="en-IN" sz="1400" dirty="0">
                <a:latin typeface="Times New Roman" panose="02020603050405020304" pitchFamily="18" charset="0"/>
                <a:cs typeface="Times New Roman" panose="02020603050405020304" pitchFamily="18" charset="0"/>
              </a:rPr>
              <a:t>Flickr30k: 30,000 images, 5 captions per image.</a:t>
            </a:r>
          </a:p>
          <a:p>
            <a:pPr marL="742950" lvl="1" indent="-285750" eaLnBrk="0" fontAlgn="base" hangingPunct="0">
              <a:spcBef>
                <a:spcPct val="0"/>
              </a:spcBef>
              <a:spcAft>
                <a:spcPct val="0"/>
              </a:spcAft>
              <a:buClrTx/>
              <a:buSzTx/>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Link : </a:t>
            </a:r>
            <a:r>
              <a:rPr lang="en-IN" sz="1400" dirty="0">
                <a:latin typeface="Times New Roman" panose="02020603050405020304" pitchFamily="18" charset="0"/>
                <a:cs typeface="Times New Roman" panose="02020603050405020304" pitchFamily="18" charset="0"/>
                <a:hlinkClick r:id="rId4"/>
              </a:rPr>
              <a:t>https://www.kaggle.com/datasets/adityajn105/flickr30k</a:t>
            </a:r>
            <a:r>
              <a:rPr lang="en-IN" sz="1400" dirty="0">
                <a:latin typeface="Times New Roman" panose="02020603050405020304" pitchFamily="18" charset="0"/>
                <a:cs typeface="Times New Roman" panose="02020603050405020304" pitchFamily="18" charset="0"/>
              </a:rPr>
              <a:t> </a:t>
            </a:r>
          </a:p>
          <a:p>
            <a:pPr marL="285750" indent="-285750" eaLnBrk="0" fontAlgn="base" hangingPunct="0">
              <a:spcBef>
                <a:spcPct val="0"/>
              </a:spcBef>
              <a:spcAft>
                <a:spcPct val="0"/>
              </a:spcAft>
              <a:buClrTx/>
              <a:buSzTx/>
              <a:buFont typeface="Arial" panose="020B0604020202020204" pitchFamily="34" charset="0"/>
              <a:buChar char="•"/>
            </a:pPr>
            <a:r>
              <a:rPr lang="en-US" sz="1600" b="1" dirty="0">
                <a:latin typeface="Times New Roman" panose="02020603050405020304" pitchFamily="18" charset="0"/>
                <a:cs typeface="Times New Roman" panose="02020603050405020304" pitchFamily="18" charset="0"/>
              </a:rPr>
              <a:t>Visual Genome</a:t>
            </a:r>
          </a:p>
          <a:p>
            <a:pPr>
              <a:buFont typeface="Arial" panose="020B0604020202020204" pitchFamily="34" charset="0"/>
              <a:buChar char="•"/>
            </a:pPr>
            <a:r>
              <a:rPr lang="en-US" sz="1400" b="1" dirty="0">
                <a:latin typeface="Times New Roman" panose="02020603050405020304" pitchFamily="18" charset="0"/>
                <a:cs typeface="Times New Roman" panose="02020603050405020304" pitchFamily="18" charset="0"/>
              </a:rPr>
              <a:t>Description</a:t>
            </a:r>
            <a:r>
              <a:rPr lang="en-US" sz="1400" dirty="0">
                <a:latin typeface="Times New Roman" panose="02020603050405020304" pitchFamily="18" charset="0"/>
                <a:cs typeface="Times New Roman" panose="02020603050405020304" pitchFamily="18" charset="0"/>
              </a:rPr>
              <a:t>: </a:t>
            </a:r>
          </a:p>
          <a:p>
            <a:pPr>
              <a:buFont typeface="Arial" panose="020B0604020202020204" pitchFamily="34" charset="0"/>
              <a:buChar char="•"/>
            </a:pPr>
            <a:r>
              <a:rPr lang="en-US" sz="1400" dirty="0">
                <a:latin typeface="Times New Roman" panose="02020603050405020304" pitchFamily="18" charset="0"/>
                <a:cs typeface="Times New Roman" panose="02020603050405020304" pitchFamily="18" charset="0"/>
              </a:rPr>
              <a:t>A detailed dataset with image captions, object annotations, scene graphs, and relationships.</a:t>
            </a:r>
          </a:p>
          <a:p>
            <a:pPr marL="285750" indent="-285750" eaLnBrk="0" fontAlgn="base" hangingPunct="0">
              <a:spcBef>
                <a:spcPct val="0"/>
              </a:spcBef>
              <a:spcAft>
                <a:spcPct val="0"/>
              </a:spcAft>
              <a:buClrTx/>
              <a:buSzTx/>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Arial" panose="020B0604020202020204" pitchFamily="34" charset="0"/>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ClrTx/>
              <a:buSzTx/>
            </a:pPr>
            <a:endParaRPr lang="en-US" altLang="en-US" sz="1600" dirty="0">
              <a:solidFill>
                <a:schemeClr val="tx1"/>
              </a:solidFill>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Arial" panose="020B0604020202020204" pitchFamily="34" charset="0"/>
              <a:buChar char="•"/>
            </a:pPr>
            <a:endParaRPr lang="en-US" altLang="en-US" sz="1600" dirty="0">
              <a:solidFill>
                <a:schemeClr val="tx1"/>
              </a:solidFill>
              <a:latin typeface="Times New Roman" panose="02020603050405020304" pitchFamily="18" charset="0"/>
              <a:cs typeface="Times New Roman" panose="02020603050405020304" pitchFamily="18" charset="0"/>
            </a:endParaRPr>
          </a:p>
          <a:p>
            <a:pPr marL="0" indent="0" eaLnBrk="0" fontAlgn="base" hangingPunct="0">
              <a:spcBef>
                <a:spcPct val="0"/>
              </a:spcBef>
              <a:spcAft>
                <a:spcPct val="0"/>
              </a:spcAft>
              <a:buClrTx/>
              <a:buSzTx/>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285750" indent="-285750" eaLnBrk="0" fontAlgn="base" hangingPunct="0">
              <a:spcBef>
                <a:spcPct val="0"/>
              </a:spcBef>
              <a:spcAft>
                <a:spcPct val="0"/>
              </a:spcAft>
              <a:buClrTx/>
              <a:buSzTx/>
              <a:buFont typeface="Arial" panose="020B0604020202020204" pitchFamily="34" charset="0"/>
              <a:buChar char="•"/>
            </a:pP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072538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2FABA1-5C4A-151D-AC58-00F8413DA1CB}"/>
              </a:ext>
            </a:extLst>
          </p:cNvPr>
          <p:cNvSpPr>
            <a:spLocks noGrp="1"/>
          </p:cNvSpPr>
          <p:nvPr>
            <p:ph type="ctrTitle"/>
          </p:nvPr>
        </p:nvSpPr>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id="{410CD52D-6B98-44DE-71A4-493545DB86D6}"/>
              </a:ext>
            </a:extLst>
          </p:cNvPr>
          <p:cNvSpPr>
            <a:spLocks noGrp="1"/>
          </p:cNvSpPr>
          <p:nvPr>
            <p:ph type="body" idx="1"/>
          </p:nvPr>
        </p:nvSpPr>
        <p:spPr/>
        <p:txBody>
          <a:bodyPr/>
          <a:lstStyle/>
          <a:p>
            <a:pPr marL="514350" indent="-285750">
              <a:buFont typeface="Arial" panose="020B0604020202020204" pitchFamily="34" charset="0"/>
              <a:buChar char="•"/>
            </a:pPr>
            <a:r>
              <a:rPr lang="en-US" sz="1600" b="1" dirty="0"/>
              <a:t>Base Paper Title:</a:t>
            </a:r>
            <a:r>
              <a:rPr lang="en-US" sz="1600" dirty="0"/>
              <a:t> "Show and Tell: A Neural Image Caption Generator"</a:t>
            </a:r>
          </a:p>
          <a:p>
            <a:pPr marL="971550" lvl="1" indent="-285750">
              <a:buFont typeface="Arial" panose="020B0604020202020204" pitchFamily="34" charset="0"/>
              <a:buChar char="•"/>
            </a:pPr>
            <a:r>
              <a:rPr lang="fr-FR" sz="1400" dirty="0" err="1"/>
              <a:t>Authors</a:t>
            </a:r>
            <a:r>
              <a:rPr lang="fr-FR" sz="1400" dirty="0"/>
              <a:t>: Oriol </a:t>
            </a:r>
            <a:r>
              <a:rPr lang="fr-FR" sz="1400" dirty="0" err="1"/>
              <a:t>Vinyals</a:t>
            </a:r>
            <a:r>
              <a:rPr lang="fr-FR" sz="1400" dirty="0"/>
              <a:t> et al.</a:t>
            </a:r>
          </a:p>
          <a:p>
            <a:pPr marL="971550" lvl="1" indent="-285750">
              <a:buFont typeface="Arial" panose="020B0604020202020204" pitchFamily="34" charset="0"/>
              <a:buChar char="•"/>
            </a:pPr>
            <a:r>
              <a:rPr lang="en-US" sz="1400" dirty="0"/>
              <a:t>Introduced the CNN + LSTM architecture for image captioning</a:t>
            </a:r>
            <a:endParaRPr lang="fr-FR" sz="1400" dirty="0"/>
          </a:p>
          <a:p>
            <a:pPr marL="971550" lvl="1" indent="-285750">
              <a:buFont typeface="Arial" panose="020B0604020202020204" pitchFamily="34" charset="0"/>
              <a:buChar char="•"/>
            </a:pPr>
            <a:r>
              <a:rPr lang="en-US" sz="1400" dirty="0"/>
              <a:t>Used InceptionV3 for feature extraction and LSTM for sequence generation.</a:t>
            </a:r>
          </a:p>
          <a:p>
            <a:pPr marL="685800" lvl="1" indent="0"/>
            <a:r>
              <a:rPr lang="en-US" sz="1400" dirty="0"/>
              <a:t>Achieved state-of-the-art results on datasets like MS-COCO and Flickr8k.</a:t>
            </a:r>
          </a:p>
          <a:p>
            <a:pPr marL="514350" indent="-285750">
              <a:buFont typeface="Arial" panose="020B0604020202020204" pitchFamily="34" charset="0"/>
              <a:buChar char="•"/>
            </a:pPr>
            <a:r>
              <a:rPr lang="en-US" sz="1600" b="1" dirty="0"/>
              <a:t>"Image Captioning with Object Detection and Reinforcement Learning"</a:t>
            </a:r>
            <a:endParaRPr lang="en-US" sz="1600" dirty="0"/>
          </a:p>
          <a:p>
            <a:pPr lvl="1">
              <a:buFont typeface="Arial" panose="020B0604020202020204" pitchFamily="34" charset="0"/>
              <a:buChar char="•"/>
            </a:pPr>
            <a:r>
              <a:rPr lang="en-US" sz="1400" b="1" dirty="0"/>
              <a:t>Authors</a:t>
            </a:r>
            <a:r>
              <a:rPr lang="en-US" sz="1400" dirty="0"/>
              <a:t>: </a:t>
            </a:r>
            <a:r>
              <a:rPr lang="en-US" sz="1400" dirty="0" err="1"/>
              <a:t>Jiasen</a:t>
            </a:r>
            <a:r>
              <a:rPr lang="en-US" sz="1400" dirty="0"/>
              <a:t> Lu, </a:t>
            </a:r>
            <a:r>
              <a:rPr lang="en-US" sz="1400" dirty="0" err="1"/>
              <a:t>Caiming</a:t>
            </a:r>
            <a:r>
              <a:rPr lang="en-US" sz="1400" dirty="0"/>
              <a:t> Xiong, Devi Parikh, Richard </a:t>
            </a:r>
            <a:r>
              <a:rPr lang="en-US" sz="1400" dirty="0" err="1"/>
              <a:t>Socher</a:t>
            </a:r>
            <a:endParaRPr lang="en-US" sz="1400" dirty="0"/>
          </a:p>
          <a:p>
            <a:pPr lvl="1">
              <a:buFont typeface="Arial" panose="020B0604020202020204" pitchFamily="34" charset="0"/>
              <a:buChar char="•"/>
            </a:pPr>
            <a:r>
              <a:rPr lang="en-US" sz="1400" b="1" dirty="0"/>
              <a:t>Summary</a:t>
            </a:r>
            <a:r>
              <a:rPr lang="en-US" sz="1400" dirty="0"/>
              <a:t>: Combines object detection with reinforcement learning to generate detailed and accurate captions.</a:t>
            </a:r>
          </a:p>
          <a:p>
            <a:pPr marL="514350" indent="-285750">
              <a:buFont typeface="Arial" panose="020B0604020202020204" pitchFamily="34" charset="0"/>
              <a:buChar char="•"/>
            </a:pPr>
            <a:r>
              <a:rPr lang="en-US" sz="1600" dirty="0">
                <a:latin typeface="Times New Roman" panose="02020603050405020304" pitchFamily="18" charset="0"/>
                <a:cs typeface="Times New Roman" panose="02020603050405020304" pitchFamily="18" charset="0"/>
              </a:rPr>
              <a:t>Link : </a:t>
            </a:r>
            <a:r>
              <a:rPr lang="en-US" sz="1600" b="1" i="0" u="sng" dirty="0">
                <a:solidFill>
                  <a:srgbClr val="006699"/>
                </a:solidFill>
                <a:effectLst/>
                <a:latin typeface="HelveticaNeue Regular"/>
                <a:hlinkClick r:id="rId2"/>
              </a:rPr>
              <a:t>Deep Fusion: A CNN-LSTM Image Caption Generator for Enhanced Visual Understanding</a:t>
            </a:r>
            <a:endParaRPr lang="en-US" sz="1600" dirty="0"/>
          </a:p>
          <a:p>
            <a:pPr marL="571500" indent="-342900">
              <a:buFont typeface="Arial" panose="020B0604020202020204" pitchFamily="34" charset="0"/>
              <a:buChar char="•"/>
            </a:pPr>
            <a:endParaRPr lang="en-IN" dirty="0"/>
          </a:p>
        </p:txBody>
      </p:sp>
      <p:sp>
        <p:nvSpPr>
          <p:cNvPr id="4" name="Slide Number Placeholder 3">
            <a:extLst>
              <a:ext uri="{FF2B5EF4-FFF2-40B4-BE49-F238E27FC236}">
                <a16:creationId xmlns:a16="http://schemas.microsoft.com/office/drawing/2014/main" id="{83BFB91D-F484-E328-5837-C5407807738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11</a:t>
            </a:fld>
            <a:endParaRPr lang="en-US"/>
          </a:p>
        </p:txBody>
      </p:sp>
    </p:spTree>
    <p:extLst>
      <p:ext uri="{BB962C8B-B14F-4D97-AF65-F5344CB8AC3E}">
        <p14:creationId xmlns:p14="http://schemas.microsoft.com/office/powerpoint/2010/main" val="189227187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49"/>
        <p:cNvGrpSpPr/>
        <p:nvPr/>
      </p:nvGrpSpPr>
      <p:grpSpPr>
        <a:xfrm>
          <a:off x="0" y="0"/>
          <a:ext cx="0" cy="0"/>
          <a:chOff x="0" y="0"/>
          <a:chExt cx="0" cy="0"/>
        </a:xfrm>
      </p:grpSpPr>
      <p:sp>
        <p:nvSpPr>
          <p:cNvPr id="50" name="Google Shape;50;p5"/>
          <p:cNvSpPr txBox="1">
            <a:spLocks noGrp="1"/>
          </p:cNvSpPr>
          <p:nvPr>
            <p:ph type="title"/>
          </p:nvPr>
        </p:nvSpPr>
        <p:spPr>
          <a:xfrm>
            <a:off x="0" y="2095500"/>
            <a:ext cx="9144000" cy="8429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sz="3200" b="1" dirty="0">
                <a:latin typeface="Times New Roman" panose="02020603050405020304" pitchFamily="18" charset="0"/>
                <a:cs typeface="Times New Roman" panose="02020603050405020304" pitchFamily="18" charset="0"/>
              </a:rPr>
              <a:t>Unveiling Hidden Market Patterns: Smarter Investments</a:t>
            </a:r>
            <a:endParaRPr sz="3200" b="1" dirty="0">
              <a:latin typeface="Times New Roman" panose="02020603050405020304" pitchFamily="18" charset="0"/>
              <a:cs typeface="Times New Roman" panose="02020603050405020304" pitchFamily="18" charset="0"/>
            </a:endParaRPr>
          </a:p>
        </p:txBody>
      </p:sp>
      <p:sp>
        <p:nvSpPr>
          <p:cNvPr id="51" name="Google Shape;51;p5"/>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12</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DFD92-32F4-ED1D-D27E-52915EE13017}"/>
              </a:ext>
            </a:extLst>
          </p:cNvPr>
          <p:cNvSpPr>
            <a:spLocks noGrp="1"/>
          </p:cNvSpPr>
          <p:nvPr>
            <p:ph type="ctrTitle"/>
          </p:nvPr>
        </p:nvSpPr>
        <p:spPr/>
        <p:txBody>
          <a:bodyPr>
            <a:normAutofit fontScale="90000"/>
          </a:bodyPr>
          <a:lstStyle/>
          <a:p>
            <a:r>
              <a:rPr lang="en-US" dirty="0"/>
              <a:t>Introduction</a:t>
            </a:r>
            <a:endParaRPr lang="en-IN" dirty="0"/>
          </a:p>
        </p:txBody>
      </p:sp>
      <p:sp>
        <p:nvSpPr>
          <p:cNvPr id="3" name="Text Placeholder 2">
            <a:extLst>
              <a:ext uri="{FF2B5EF4-FFF2-40B4-BE49-F238E27FC236}">
                <a16:creationId xmlns:a16="http://schemas.microsoft.com/office/drawing/2014/main" id="{FB0D0DDC-0A17-36C5-A6CB-AE0A78B01B77}"/>
              </a:ext>
            </a:extLst>
          </p:cNvPr>
          <p:cNvSpPr>
            <a:spLocks noGrp="1"/>
          </p:cNvSpPr>
          <p:nvPr>
            <p:ph type="body" idx="1"/>
          </p:nvPr>
        </p:nvSpPr>
        <p:spPr>
          <a:xfrm>
            <a:off x="190500" y="649693"/>
            <a:ext cx="8763000" cy="3479800"/>
          </a:xfrm>
        </p:spPr>
        <p:txBody>
          <a:bodyPr/>
          <a:lstStyle/>
          <a:p>
            <a:pPr marL="571500" indent="-342900">
              <a:buFont typeface="Arial" panose="020B0604020202020204" pitchFamily="34" charset="0"/>
              <a:buChar char="•"/>
            </a:pPr>
            <a:r>
              <a:rPr lang="en-US" sz="1600" dirty="0"/>
              <a:t>We will explore stock market insights through the powerful tools of Python, Pandas, and NumPy. These libraries enable us to manipulate and analyze data efficiently, revealing trends and patterns that can inform investment decisions. Let's unlock the potential of data-driven strategies!</a:t>
            </a:r>
          </a:p>
          <a:p>
            <a:pPr marL="571500" indent="-342900">
              <a:buFont typeface="Arial" panose="020B0604020202020204" pitchFamily="34" charset="0"/>
              <a:buChar char="•"/>
            </a:pPr>
            <a:r>
              <a:rPr lang="en-US" sz="1600" dirty="0"/>
              <a:t>Stock market data consists of historical prices, trading volumes, and nancial indicators. Understanding this data is crucial for making informed investment choices. We will delve into how Pandas can help us import, clean, and prepare this data for analysis, ensuring accuracy and relevance.</a:t>
            </a:r>
          </a:p>
          <a:p>
            <a:pPr marL="571500" indent="-342900">
              <a:buFont typeface="Arial" panose="020B0604020202020204" pitchFamily="34" charset="0"/>
              <a:buChar char="•"/>
            </a:pPr>
            <a:r>
              <a:rPr lang="en-US" sz="1600" dirty="0"/>
              <a:t>By integrating ML techniques with stock market analysis, this approach not only improves the accuracy of predictions but also assists investors in making informed decisions.</a:t>
            </a:r>
          </a:p>
          <a:p>
            <a:pPr marL="571500" indent="-342900">
              <a:buFont typeface="Arial" panose="020B0604020202020204" pitchFamily="34" charset="0"/>
              <a:buChar char="•"/>
            </a:pPr>
            <a:r>
              <a:rPr lang="en-US" sz="1600" dirty="0"/>
              <a:t>Ultimately, the application of machine learning to stock market analysis represents a significant step toward bridging traditional financial analysis with modern computational intelligence, paving the way for smarter and more efficient decision-making processes.</a:t>
            </a:r>
            <a:endParaRPr lang="en-IN" sz="1600" dirty="0"/>
          </a:p>
        </p:txBody>
      </p:sp>
      <p:sp>
        <p:nvSpPr>
          <p:cNvPr id="4" name="Slide Number Placeholder 3">
            <a:extLst>
              <a:ext uri="{FF2B5EF4-FFF2-40B4-BE49-F238E27FC236}">
                <a16:creationId xmlns:a16="http://schemas.microsoft.com/office/drawing/2014/main" id="{281E8ABC-6732-8E88-2C10-8B4C63E847F9}"/>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13</a:t>
            </a:fld>
            <a:endParaRPr lang="en-US"/>
          </a:p>
        </p:txBody>
      </p:sp>
    </p:spTree>
    <p:extLst>
      <p:ext uri="{BB962C8B-B14F-4D97-AF65-F5344CB8AC3E}">
        <p14:creationId xmlns:p14="http://schemas.microsoft.com/office/powerpoint/2010/main" val="16711496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1FF02D-048C-CB76-AD40-EDE28AAED0F5}"/>
              </a:ext>
            </a:extLst>
          </p:cNvPr>
          <p:cNvSpPr>
            <a:spLocks noGrp="1"/>
          </p:cNvSpPr>
          <p:nvPr>
            <p:ph type="ctrTitle"/>
          </p:nvPr>
        </p:nvSpPr>
        <p:spPr/>
        <p:txBody>
          <a:bodyPr>
            <a:normAutofit fontScale="90000"/>
          </a:bodyPr>
          <a:lstStyle/>
          <a:p>
            <a:r>
              <a:rPr lang="en-US" dirty="0"/>
              <a:t>Importance Of Our Model</a:t>
            </a:r>
            <a:endParaRPr lang="en-IN" dirty="0"/>
          </a:p>
        </p:txBody>
      </p:sp>
      <p:sp>
        <p:nvSpPr>
          <p:cNvPr id="3" name="Text Placeholder 2">
            <a:extLst>
              <a:ext uri="{FF2B5EF4-FFF2-40B4-BE49-F238E27FC236}">
                <a16:creationId xmlns:a16="http://schemas.microsoft.com/office/drawing/2014/main" id="{A0091CEC-A4F5-D585-D68A-2FAD85904D65}"/>
              </a:ext>
            </a:extLst>
          </p:cNvPr>
          <p:cNvSpPr>
            <a:spLocks noGrp="1"/>
          </p:cNvSpPr>
          <p:nvPr>
            <p:ph type="body" idx="1"/>
          </p:nvPr>
        </p:nvSpPr>
        <p:spPr>
          <a:xfrm>
            <a:off x="75890" y="742950"/>
            <a:ext cx="8763000" cy="4260230"/>
          </a:xfrm>
        </p:spPr>
        <p:txBody>
          <a:bodyPr/>
          <a:lstStyle/>
          <a:p>
            <a:pPr marL="514350" indent="-285750">
              <a:buFont typeface="Arial" panose="020B0604020202020204" pitchFamily="34" charset="0"/>
              <a:buChar char="•"/>
            </a:pPr>
            <a:r>
              <a:rPr lang="en-US" sz="1600" b="1" dirty="0"/>
              <a:t>Automated Trading</a:t>
            </a:r>
            <a:r>
              <a:rPr lang="en-US" sz="1600" dirty="0"/>
              <a:t>:</a:t>
            </a:r>
          </a:p>
          <a:p>
            <a:pPr marL="971550" lvl="1" indent="-285750">
              <a:buFont typeface="Arial" panose="020B0604020202020204" pitchFamily="34" charset="0"/>
              <a:buChar char="•"/>
            </a:pPr>
            <a:r>
              <a:rPr lang="en-US" sz="1600" dirty="0"/>
              <a:t> Powers algorithmic trading, where trades are executed at high speed based on ML predictions.</a:t>
            </a:r>
          </a:p>
          <a:p>
            <a:pPr marL="514350" indent="-285750">
              <a:buFont typeface="Arial" panose="020B0604020202020204" pitchFamily="34" charset="0"/>
              <a:buChar char="•"/>
            </a:pPr>
            <a:r>
              <a:rPr lang="en-US" sz="1600" b="1" dirty="0"/>
              <a:t>Risk Management</a:t>
            </a:r>
            <a:r>
              <a:rPr lang="en-US" sz="1600" dirty="0"/>
              <a:t>: </a:t>
            </a:r>
          </a:p>
          <a:p>
            <a:pPr marL="971550" lvl="1" indent="-285750">
              <a:buFont typeface="Arial" panose="020B0604020202020204" pitchFamily="34" charset="0"/>
              <a:buChar char="•"/>
            </a:pPr>
            <a:r>
              <a:rPr lang="en-US" sz="1600" dirty="0"/>
              <a:t>Helps investors and institutions minimize losses by identifying potential risks.</a:t>
            </a:r>
          </a:p>
          <a:p>
            <a:pPr marL="514350" indent="-285750">
              <a:buFont typeface="Arial" panose="020B0604020202020204" pitchFamily="34" charset="0"/>
              <a:buChar char="•"/>
            </a:pPr>
            <a:r>
              <a:rPr lang="en-US" sz="1600" b="1" dirty="0"/>
              <a:t>Pattern Recognition</a:t>
            </a:r>
            <a:r>
              <a:rPr lang="en-US" sz="1600" dirty="0"/>
              <a:t>:</a:t>
            </a:r>
          </a:p>
          <a:p>
            <a:pPr marL="971550" lvl="1" indent="-285750">
              <a:buFont typeface="Arial" panose="020B0604020202020204" pitchFamily="34" charset="0"/>
              <a:buChar char="•"/>
            </a:pPr>
            <a:r>
              <a:rPr lang="en-US" sz="1600" dirty="0"/>
              <a:t> Detects patterns in stock price movements, helping in better trading strategies.</a:t>
            </a:r>
          </a:p>
          <a:p>
            <a:pPr marL="514350" indent="-285750">
              <a:buFont typeface="Arial" panose="020B0604020202020204" pitchFamily="34" charset="0"/>
              <a:buChar char="•"/>
            </a:pPr>
            <a:r>
              <a:rPr lang="en-US" sz="1600" b="1" dirty="0"/>
              <a:t>Predictive Insights</a:t>
            </a:r>
            <a:r>
              <a:rPr lang="en-US" sz="1600" dirty="0"/>
              <a:t>: </a:t>
            </a:r>
          </a:p>
          <a:p>
            <a:pPr marL="971550" lvl="1" indent="-285750">
              <a:buFont typeface="Arial" panose="020B0604020202020204" pitchFamily="34" charset="0"/>
              <a:buChar char="•"/>
            </a:pPr>
            <a:r>
              <a:rPr lang="en-US" sz="1600" dirty="0"/>
              <a:t>ML models can forecast stock prices and trends based on historical data.</a:t>
            </a:r>
          </a:p>
        </p:txBody>
      </p:sp>
      <p:sp>
        <p:nvSpPr>
          <p:cNvPr id="4" name="Slide Number Placeholder 3">
            <a:extLst>
              <a:ext uri="{FF2B5EF4-FFF2-40B4-BE49-F238E27FC236}">
                <a16:creationId xmlns:a16="http://schemas.microsoft.com/office/drawing/2014/main" id="{D35CCC30-F419-19E0-306F-3BEF238F64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14</a:t>
            </a:fld>
            <a:endParaRPr lang="en-US"/>
          </a:p>
        </p:txBody>
      </p:sp>
    </p:spTree>
    <p:extLst>
      <p:ext uri="{BB962C8B-B14F-4D97-AF65-F5344CB8AC3E}">
        <p14:creationId xmlns:p14="http://schemas.microsoft.com/office/powerpoint/2010/main" val="6240385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4224FA-36A4-6AB7-E081-EC2BF983DA79}"/>
              </a:ext>
            </a:extLst>
          </p:cNvPr>
          <p:cNvSpPr>
            <a:spLocks noGrp="1"/>
          </p:cNvSpPr>
          <p:nvPr>
            <p:ph type="ctrTitle"/>
          </p:nvPr>
        </p:nvSpPr>
        <p:spPr/>
        <p:txBody>
          <a:bodyPr>
            <a:normAutofit fontScale="90000"/>
          </a:bodyPr>
          <a:lstStyle/>
          <a:p>
            <a:r>
              <a:rPr lang="en-US" dirty="0"/>
              <a:t>Relevant Data</a:t>
            </a:r>
            <a:endParaRPr lang="en-IN" dirty="0"/>
          </a:p>
        </p:txBody>
      </p:sp>
      <p:sp>
        <p:nvSpPr>
          <p:cNvPr id="3" name="Text Placeholder 2">
            <a:extLst>
              <a:ext uri="{FF2B5EF4-FFF2-40B4-BE49-F238E27FC236}">
                <a16:creationId xmlns:a16="http://schemas.microsoft.com/office/drawing/2014/main" id="{E4B37713-1644-9A1B-BEDA-AF5CE15612B4}"/>
              </a:ext>
            </a:extLst>
          </p:cNvPr>
          <p:cNvSpPr>
            <a:spLocks noGrp="1"/>
          </p:cNvSpPr>
          <p:nvPr>
            <p:ph type="body" idx="1"/>
          </p:nvPr>
        </p:nvSpPr>
        <p:spPr>
          <a:xfrm>
            <a:off x="190500" y="809061"/>
            <a:ext cx="8763000" cy="3744507"/>
          </a:xfrm>
        </p:spPr>
        <p:txBody>
          <a:bodyPr/>
          <a:lstStyle/>
          <a:p>
            <a:pPr>
              <a:buFont typeface="+mj-lt"/>
              <a:buAutoNum type="arabicPeriod"/>
            </a:pPr>
            <a:r>
              <a:rPr lang="en-US" sz="1600" b="1" dirty="0"/>
              <a:t>Historical Stock Price Data</a:t>
            </a:r>
            <a:endParaRPr lang="en-US" sz="1600" dirty="0"/>
          </a:p>
          <a:p>
            <a:pPr marL="742950" lvl="1" indent="-285750">
              <a:buFont typeface="+mj-lt"/>
              <a:buAutoNum type="arabicPeriod"/>
            </a:pPr>
            <a:r>
              <a:rPr lang="en-US" sz="1600" dirty="0"/>
              <a:t>Opening, closing, high, and low prices</a:t>
            </a:r>
          </a:p>
          <a:p>
            <a:pPr marL="742950" lvl="1" indent="-285750">
              <a:buFont typeface="+mj-lt"/>
              <a:buAutoNum type="arabicPeriod"/>
            </a:pPr>
            <a:r>
              <a:rPr lang="en-US" sz="1600" dirty="0"/>
              <a:t>Volume traded</a:t>
            </a:r>
          </a:p>
          <a:p>
            <a:pPr marL="742950" lvl="1" indent="-285750">
              <a:buFont typeface="+mj-lt"/>
              <a:buAutoNum type="arabicPeriod"/>
            </a:pPr>
            <a:r>
              <a:rPr lang="en-US" sz="1600" dirty="0"/>
              <a:t>Adjusted closing price</a:t>
            </a:r>
          </a:p>
          <a:p>
            <a:pPr marL="742950" lvl="1" indent="-285750">
              <a:buFont typeface="+mj-lt"/>
              <a:buAutoNum type="arabicPeriod"/>
            </a:pPr>
            <a:r>
              <a:rPr lang="en-US" sz="1600" dirty="0"/>
              <a:t>Volatility measures</a:t>
            </a:r>
          </a:p>
          <a:p>
            <a:pPr>
              <a:buFont typeface="+mj-lt"/>
              <a:buAutoNum type="arabicPeriod"/>
            </a:pPr>
            <a:r>
              <a:rPr lang="en-US" sz="1600" b="1" dirty="0"/>
              <a:t>Fundamental Data</a:t>
            </a:r>
            <a:endParaRPr lang="en-US" sz="1600" dirty="0"/>
          </a:p>
          <a:p>
            <a:pPr marL="742950" lvl="1" indent="-285750">
              <a:buFont typeface="+mj-lt"/>
              <a:buAutoNum type="arabicPeriod"/>
            </a:pPr>
            <a:r>
              <a:rPr lang="en-US" sz="1600" dirty="0"/>
              <a:t>Earnings per share (EPS)</a:t>
            </a:r>
          </a:p>
          <a:p>
            <a:pPr marL="742950" lvl="1" indent="-285750">
              <a:buFont typeface="+mj-lt"/>
              <a:buAutoNum type="arabicPeriod"/>
            </a:pPr>
            <a:r>
              <a:rPr lang="en-US" sz="1600" dirty="0"/>
              <a:t>Price-to-earnings ratio (P/E)</a:t>
            </a:r>
          </a:p>
          <a:p>
            <a:pPr marL="742950" lvl="1" indent="-285750">
              <a:buFont typeface="+mj-lt"/>
              <a:buAutoNum type="arabicPeriod"/>
            </a:pPr>
            <a:r>
              <a:rPr lang="en-US" sz="1600" dirty="0"/>
              <a:t>Revenue, net income</a:t>
            </a:r>
          </a:p>
          <a:p>
            <a:pPr marL="742950" lvl="1" indent="-285750">
              <a:buFont typeface="+mj-lt"/>
              <a:buAutoNum type="arabicPeriod"/>
            </a:pPr>
            <a:r>
              <a:rPr lang="en-US" sz="1600" dirty="0"/>
              <a:t>Dividend yield</a:t>
            </a:r>
          </a:p>
          <a:p>
            <a:pPr>
              <a:buFont typeface="+mj-lt"/>
              <a:buAutoNum type="arabicPeriod"/>
            </a:pPr>
            <a:r>
              <a:rPr lang="en-US" sz="1600" b="1" dirty="0"/>
              <a:t>News and Sentiment Data</a:t>
            </a:r>
            <a:endParaRPr lang="en-US" sz="1600" dirty="0"/>
          </a:p>
          <a:p>
            <a:pPr marL="742950" lvl="1" indent="-285750">
              <a:buFont typeface="+mj-lt"/>
              <a:buAutoNum type="arabicPeriod"/>
            </a:pPr>
            <a:r>
              <a:rPr lang="en-US" sz="1600" dirty="0"/>
              <a:t>Financial news articles</a:t>
            </a:r>
          </a:p>
          <a:p>
            <a:pPr marL="742950" lvl="1" indent="-285750">
              <a:buFont typeface="+mj-lt"/>
              <a:buAutoNum type="arabicPeriod"/>
            </a:pPr>
            <a:r>
              <a:rPr lang="en-US" sz="1600" dirty="0"/>
              <a:t>Twitter, Reddit, or other social media discussions</a:t>
            </a:r>
          </a:p>
          <a:p>
            <a:pPr marL="742950" lvl="1" indent="-285750">
              <a:buFont typeface="+mj-lt"/>
              <a:buAutoNum type="arabicPeriod"/>
            </a:pPr>
            <a:r>
              <a:rPr lang="en-US" sz="1600" dirty="0"/>
              <a:t>Analyst recommendations</a:t>
            </a:r>
          </a:p>
          <a:p>
            <a:pPr marL="571500" indent="-342900">
              <a:buFont typeface="+mj-lt"/>
              <a:buAutoNum type="arabicPeriod"/>
            </a:pPr>
            <a:r>
              <a:rPr lang="en-US" sz="1600" dirty="0">
                <a:latin typeface="Times New Roman" panose="02020603050405020304" pitchFamily="18" charset="0"/>
                <a:cs typeface="Times New Roman" panose="02020603050405020304" pitchFamily="18" charset="0"/>
              </a:rPr>
              <a:t>Link : </a:t>
            </a:r>
            <a:r>
              <a:rPr lang="en-IN" sz="1600" dirty="0">
                <a:hlinkClick r:id="rId2"/>
              </a:rPr>
              <a:t>https://www.kaggle.com/datasets/jacksoncrow/stock-market-dataset</a:t>
            </a:r>
            <a:r>
              <a:rPr lang="en-IN" sz="1600" dirty="0"/>
              <a:t> </a:t>
            </a:r>
          </a:p>
        </p:txBody>
      </p:sp>
      <p:sp>
        <p:nvSpPr>
          <p:cNvPr id="4" name="Slide Number Placeholder 3">
            <a:extLst>
              <a:ext uri="{FF2B5EF4-FFF2-40B4-BE49-F238E27FC236}">
                <a16:creationId xmlns:a16="http://schemas.microsoft.com/office/drawing/2014/main" id="{5899FC17-254A-0BAD-B86E-CBE4B2470067}"/>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15</a:t>
            </a:fld>
            <a:endParaRPr lang="en-US"/>
          </a:p>
        </p:txBody>
      </p:sp>
    </p:spTree>
    <p:extLst>
      <p:ext uri="{BB962C8B-B14F-4D97-AF65-F5344CB8AC3E}">
        <p14:creationId xmlns:p14="http://schemas.microsoft.com/office/powerpoint/2010/main" val="37422708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BBBA49-B6AD-191C-CF16-A3C5D132AF15}"/>
              </a:ext>
            </a:extLst>
          </p:cNvPr>
          <p:cNvSpPr>
            <a:spLocks noGrp="1"/>
          </p:cNvSpPr>
          <p:nvPr>
            <p:ph type="ctrTitle"/>
          </p:nvPr>
        </p:nvSpPr>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id="{F4C20DE8-F7A5-F6AF-D442-D3B7046E3742}"/>
              </a:ext>
            </a:extLst>
          </p:cNvPr>
          <p:cNvSpPr>
            <a:spLocks noGrp="1"/>
          </p:cNvSpPr>
          <p:nvPr>
            <p:ph type="body" idx="1"/>
          </p:nvPr>
        </p:nvSpPr>
        <p:spPr/>
        <p:txBody>
          <a:bodyPr/>
          <a:lstStyle/>
          <a:p>
            <a:pPr marL="514350" indent="-285750">
              <a:buFont typeface="Arial" panose="020B0604020202020204" pitchFamily="34" charset="0"/>
              <a:buChar char="•"/>
            </a:pPr>
            <a:r>
              <a:rPr lang="en-US" sz="1600" b="1" dirty="0"/>
              <a:t>"Applying Machine Learning Algorithms to Predict the Stock Price Trend"</a:t>
            </a:r>
            <a:br>
              <a:rPr lang="en-US" sz="1600" dirty="0"/>
            </a:br>
            <a:r>
              <a:rPr lang="en-US" sz="1600" i="1" dirty="0"/>
              <a:t>Authors:</a:t>
            </a:r>
            <a:r>
              <a:rPr lang="en-US" sz="1600" dirty="0"/>
              <a:t> Hegazy et al.</a:t>
            </a:r>
            <a:br>
              <a:rPr lang="en-US" sz="1600" dirty="0"/>
            </a:br>
            <a:r>
              <a:rPr lang="en-US" sz="1600" i="1" dirty="0"/>
              <a:t>Summary:</a:t>
            </a:r>
            <a:r>
              <a:rPr lang="en-US" sz="1600" dirty="0"/>
              <a:t> This paper investigates the use of Long Short-Term Memory (LSTM) algorithms to predict stock price trends in emerging economies.</a:t>
            </a:r>
          </a:p>
          <a:p>
            <a:pPr marL="514350" indent="-285750">
              <a:buFont typeface="Arial" panose="020B0604020202020204" pitchFamily="34" charset="0"/>
              <a:buChar char="•"/>
            </a:pPr>
            <a:r>
              <a:rPr lang="en-US" sz="1600" b="1" dirty="0"/>
              <a:t>"Machine Learning Stock Market Prediction Studies"</a:t>
            </a:r>
            <a:br>
              <a:rPr lang="en-US" sz="1600" dirty="0"/>
            </a:br>
            <a:r>
              <a:rPr lang="en-US" sz="1600" i="1" dirty="0"/>
              <a:t>Authors:</a:t>
            </a:r>
            <a:r>
              <a:rPr lang="en-US" sz="1600" dirty="0"/>
              <a:t> Troy J. Strader, John J. </a:t>
            </a:r>
            <a:r>
              <a:rPr lang="en-US" sz="1600" dirty="0" err="1"/>
              <a:t>Rozycki</a:t>
            </a:r>
            <a:r>
              <a:rPr lang="en-US" sz="1600" dirty="0"/>
              <a:t>, Thomas H. Root, Yu-Hsiang John Huang</a:t>
            </a:r>
            <a:br>
              <a:rPr lang="en-US" sz="1600" dirty="0"/>
            </a:br>
            <a:r>
              <a:rPr lang="en-US" sz="1600" i="1" dirty="0"/>
              <a:t>Summary:</a:t>
            </a:r>
            <a:r>
              <a:rPr lang="en-US" sz="1600" dirty="0"/>
              <a:t> This study provides a comprehensive review of machine learning applications in stock market prediction, offering directions for future research in this area</a:t>
            </a:r>
            <a:endParaRPr lang="en-IN" sz="1600" dirty="0"/>
          </a:p>
        </p:txBody>
      </p:sp>
      <p:sp>
        <p:nvSpPr>
          <p:cNvPr id="4" name="Slide Number Placeholder 3">
            <a:extLst>
              <a:ext uri="{FF2B5EF4-FFF2-40B4-BE49-F238E27FC236}">
                <a16:creationId xmlns:a16="http://schemas.microsoft.com/office/drawing/2014/main" id="{2239E9F2-76B4-E930-CAD0-BE831F1F5B85}"/>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16</a:t>
            </a:fld>
            <a:endParaRPr lang="en-US"/>
          </a:p>
        </p:txBody>
      </p:sp>
    </p:spTree>
    <p:extLst>
      <p:ext uri="{BB962C8B-B14F-4D97-AF65-F5344CB8AC3E}">
        <p14:creationId xmlns:p14="http://schemas.microsoft.com/office/powerpoint/2010/main" val="30615951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2"/>
          <p:cNvSpPr txBox="1">
            <a:spLocks noGrp="1"/>
          </p:cNvSpPr>
          <p:nvPr>
            <p:ph type="title"/>
          </p:nvPr>
        </p:nvSpPr>
        <p:spPr>
          <a:xfrm>
            <a:off x="0" y="2252662"/>
            <a:ext cx="9144000" cy="841375"/>
          </a:xfrm>
          <a:prstGeom prst="rect">
            <a:avLst/>
          </a:prstGeom>
          <a:noFill/>
          <a:ln>
            <a:noFill/>
          </a:ln>
        </p:spPr>
        <p:txBody>
          <a:bodyPr spcFirstLastPara="1" wrap="square" lIns="91425" tIns="91425" rIns="91425" bIns="91425" anchor="ctr" anchorCtr="0">
            <a:normAutofit/>
          </a:bodyPr>
          <a:lstStyle/>
          <a:p>
            <a:pPr marL="0" lvl="0" indent="0" algn="ctr" rtl="0">
              <a:lnSpc>
                <a:spcPct val="100000"/>
              </a:lnSpc>
              <a:spcBef>
                <a:spcPts val="0"/>
              </a:spcBef>
              <a:spcAft>
                <a:spcPts val="0"/>
              </a:spcAft>
              <a:buSzPts val="3600"/>
              <a:buNone/>
            </a:pPr>
            <a:r>
              <a:rPr lang="en-US" sz="3600" b="1" i="0" u="none" dirty="0">
                <a:solidFill>
                  <a:srgbClr val="000000"/>
                </a:solidFill>
                <a:latin typeface="Times New Roman"/>
                <a:ea typeface="Times New Roman"/>
                <a:cs typeface="Times New Roman"/>
                <a:sym typeface="Times New Roman"/>
              </a:rPr>
              <a:t>Thank </a:t>
            </a:r>
            <a:r>
              <a:rPr lang="en-US" b="1" dirty="0">
                <a:latin typeface="Times New Roman"/>
                <a:ea typeface="Times New Roman"/>
                <a:cs typeface="Times New Roman"/>
                <a:sym typeface="Times New Roman"/>
              </a:rPr>
              <a:t>y</a:t>
            </a:r>
            <a:r>
              <a:rPr lang="en-US" sz="3600" b="1" i="0" u="none" dirty="0">
                <a:solidFill>
                  <a:srgbClr val="000000"/>
                </a:solidFill>
                <a:latin typeface="Times New Roman"/>
                <a:ea typeface="Times New Roman"/>
                <a:cs typeface="Times New Roman"/>
                <a:sym typeface="Times New Roman"/>
              </a:rPr>
              <a:t>ou</a:t>
            </a:r>
            <a:endParaRPr dirty="0"/>
          </a:p>
        </p:txBody>
      </p:sp>
      <p:sp>
        <p:nvSpPr>
          <p:cNvPr id="84" name="Google Shape;84;p1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17</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8"/>
          <p:cNvSpPr txBox="1">
            <a:spLocks noGrp="1"/>
          </p:cNvSpPr>
          <p:nvPr>
            <p:ph type="title"/>
          </p:nvPr>
        </p:nvSpPr>
        <p:spPr>
          <a:xfrm>
            <a:off x="0" y="2095500"/>
            <a:ext cx="9144000" cy="8429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IN" sz="3200" b="1" dirty="0">
                <a:latin typeface="Times New Roman" panose="02020603050405020304" pitchFamily="18" charset="0"/>
                <a:cs typeface="Times New Roman" panose="02020603050405020304" pitchFamily="18" charset="0"/>
              </a:rPr>
              <a:t>Revolutionizing Smart Surveillance and Traffic Management</a:t>
            </a:r>
            <a:endParaRPr sz="3200" b="1" dirty="0">
              <a:latin typeface="Times New Roman" panose="02020603050405020304" pitchFamily="18" charset="0"/>
              <a:cs typeface="Times New Roman" panose="02020603050405020304" pitchFamily="18" charset="0"/>
            </a:endParaRPr>
          </a:p>
        </p:txBody>
      </p:sp>
      <p:sp>
        <p:nvSpPr>
          <p:cNvPr id="64" name="Google Shape;64;p8"/>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2</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D379E0-A261-6CE3-9AED-3992358FEECC}"/>
              </a:ext>
            </a:extLst>
          </p:cNvPr>
          <p:cNvSpPr>
            <a:spLocks noGrp="1"/>
          </p:cNvSpPr>
          <p:nvPr>
            <p:ph type="ctrTitle"/>
          </p:nvPr>
        </p:nvSpPr>
        <p:spPr/>
        <p:txBody>
          <a:bodyPr>
            <a:normAutofit fontScale="90000"/>
          </a:bodyPr>
          <a:lstStyle/>
          <a:p>
            <a:r>
              <a:rPr lang="en-IN" dirty="0"/>
              <a:t>INTRODUCTION </a:t>
            </a:r>
          </a:p>
        </p:txBody>
      </p:sp>
      <p:sp>
        <p:nvSpPr>
          <p:cNvPr id="3" name="Text Placeholder 2">
            <a:extLst>
              <a:ext uri="{FF2B5EF4-FFF2-40B4-BE49-F238E27FC236}">
                <a16:creationId xmlns:a16="http://schemas.microsoft.com/office/drawing/2014/main" id="{12D3D1F6-ED97-B526-DFEB-9A7B11D5947D}"/>
              </a:ext>
            </a:extLst>
          </p:cNvPr>
          <p:cNvSpPr>
            <a:spLocks noGrp="1"/>
          </p:cNvSpPr>
          <p:nvPr>
            <p:ph type="body" idx="1"/>
          </p:nvPr>
        </p:nvSpPr>
        <p:spPr/>
        <p:txBody>
          <a:bodyPr/>
          <a:lstStyle/>
          <a:p>
            <a:pPr marL="571500" indent="-342900">
              <a:buFont typeface="Arial" panose="020B0604020202020204" pitchFamily="34" charset="0"/>
              <a:buChar char="•"/>
            </a:pPr>
            <a:r>
              <a:rPr lang="en-US" sz="1600" dirty="0"/>
              <a:t>Automatic Number Plate Recognition (ANPR) is an essential technology for accurately identifying vehicles, contributing significantly to applications such as traffic surveillance, toll collection, and law enforcement.</a:t>
            </a:r>
          </a:p>
          <a:p>
            <a:pPr marL="571500" indent="-342900">
              <a:buFont typeface="Arial" panose="020B0604020202020204" pitchFamily="34" charset="0"/>
              <a:buChar char="•"/>
            </a:pPr>
            <a:r>
              <a:rPr lang="en-US" sz="1600" dirty="0"/>
              <a:t>This project focuses on leveraging the capabilities of YOLOv9 for efficient real-time license plate detection and EasyOCR for extracting textual information from plates with high accuracy. </a:t>
            </a:r>
          </a:p>
          <a:p>
            <a:pPr marL="571500" indent="-342900">
              <a:buFont typeface="Arial" panose="020B0604020202020204" pitchFamily="34" charset="0"/>
              <a:buChar char="•"/>
            </a:pPr>
            <a:r>
              <a:rPr lang="en-US" sz="1600" dirty="0"/>
              <a:t>By addressing common obstacles such as varying lighting conditions, diverse plate formats, and potential obstructions, the system is designed to offer a reliable solution suitable for real-world scenarios in vehicle tracking and identification.</a:t>
            </a:r>
            <a:endParaRPr lang="en-IN" sz="2000" dirty="0"/>
          </a:p>
        </p:txBody>
      </p:sp>
      <p:sp>
        <p:nvSpPr>
          <p:cNvPr id="4" name="Slide Number Placeholder 3">
            <a:extLst>
              <a:ext uri="{FF2B5EF4-FFF2-40B4-BE49-F238E27FC236}">
                <a16:creationId xmlns:a16="http://schemas.microsoft.com/office/drawing/2014/main" id="{C5A90446-3B05-44C3-D8CD-A567215F7BFC}"/>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3</a:t>
            </a:fld>
            <a:endParaRPr lang="en-US"/>
          </a:p>
        </p:txBody>
      </p:sp>
    </p:spTree>
    <p:extLst>
      <p:ext uri="{BB962C8B-B14F-4D97-AF65-F5344CB8AC3E}">
        <p14:creationId xmlns:p14="http://schemas.microsoft.com/office/powerpoint/2010/main" val="19314171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A9E6BD-483A-5847-8EB6-3A2E3D97EB14}"/>
              </a:ext>
            </a:extLst>
          </p:cNvPr>
          <p:cNvSpPr>
            <a:spLocks noGrp="1"/>
          </p:cNvSpPr>
          <p:nvPr>
            <p:ph type="ctrTitle"/>
          </p:nvPr>
        </p:nvSpPr>
        <p:spPr/>
        <p:txBody>
          <a:bodyPr>
            <a:normAutofit fontScale="90000"/>
          </a:bodyPr>
          <a:lstStyle/>
          <a:p>
            <a:r>
              <a:rPr lang="en-US" dirty="0"/>
              <a:t>Importance Of Our Model</a:t>
            </a:r>
            <a:endParaRPr lang="en-IN" dirty="0"/>
          </a:p>
        </p:txBody>
      </p:sp>
      <p:sp>
        <p:nvSpPr>
          <p:cNvPr id="4" name="Slide Number Placeholder 3">
            <a:extLst>
              <a:ext uri="{FF2B5EF4-FFF2-40B4-BE49-F238E27FC236}">
                <a16:creationId xmlns:a16="http://schemas.microsoft.com/office/drawing/2014/main" id="{0B452DBE-6916-25AD-6464-F06E602F753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4</a:t>
            </a:fld>
            <a:endParaRPr lang="en-US"/>
          </a:p>
        </p:txBody>
      </p:sp>
      <p:sp>
        <p:nvSpPr>
          <p:cNvPr id="10" name="Rectangle 3">
            <a:extLst>
              <a:ext uri="{FF2B5EF4-FFF2-40B4-BE49-F238E27FC236}">
                <a16:creationId xmlns:a16="http://schemas.microsoft.com/office/drawing/2014/main" id="{860EFBE5-B79E-51A5-178F-6682C1008183}"/>
              </a:ext>
            </a:extLst>
          </p:cNvPr>
          <p:cNvSpPr>
            <a:spLocks noGrp="1" noChangeArrowheads="1"/>
          </p:cNvSpPr>
          <p:nvPr>
            <p:ph type="body" idx="1"/>
          </p:nvPr>
        </p:nvSpPr>
        <p:spPr bwMode="auto">
          <a:xfrm>
            <a:off x="90170" y="732714"/>
            <a:ext cx="8963660" cy="25545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514350" indent="-285750">
              <a:buFont typeface="Arial" panose="020B0604020202020204" pitchFamily="34" charset="0"/>
              <a:buChar char="•"/>
            </a:pPr>
            <a:r>
              <a:rPr lang="en-US" sz="1600" b="1" dirty="0"/>
              <a:t>Automatic Number Plate Recognition (ANPR)</a:t>
            </a:r>
          </a:p>
          <a:p>
            <a:pPr lvl="1">
              <a:buFont typeface="Arial" panose="020B0604020202020204" pitchFamily="34" charset="0"/>
              <a:buChar char="•"/>
            </a:pPr>
            <a:r>
              <a:rPr lang="en-US" sz="1600" dirty="0"/>
              <a:t>Enhances security by recognizing vehicle license plates for law enforcement.</a:t>
            </a:r>
          </a:p>
          <a:p>
            <a:pPr lvl="1">
              <a:buFont typeface="Arial" panose="020B0604020202020204" pitchFamily="34" charset="0"/>
              <a:buChar char="•"/>
            </a:pPr>
            <a:r>
              <a:rPr lang="en-US" sz="1600" dirty="0"/>
              <a:t>Helps in toll collection, stolen vehicle tracking, and access control.</a:t>
            </a:r>
          </a:p>
          <a:p>
            <a:pPr marL="514350" indent="-285750">
              <a:buFont typeface="Arial" panose="020B0604020202020204" pitchFamily="34" charset="0"/>
              <a:buChar char="•"/>
            </a:pPr>
            <a:r>
              <a:rPr lang="en-US" sz="1600" b="1" dirty="0"/>
              <a:t> Incident and Anomaly Detection</a:t>
            </a:r>
          </a:p>
          <a:p>
            <a:pPr lvl="1">
              <a:buFont typeface="Arial" panose="020B0604020202020204" pitchFamily="34" charset="0"/>
              <a:buChar char="•"/>
            </a:pPr>
            <a:r>
              <a:rPr lang="en-US" sz="1600" dirty="0"/>
              <a:t>Detects accidents, illegal parking, traffic violations, and suspicious activities in real time.</a:t>
            </a:r>
          </a:p>
          <a:p>
            <a:pPr marL="971550" lvl="1" indent="-285750">
              <a:buFont typeface="Arial" panose="020B0604020202020204" pitchFamily="34" charset="0"/>
              <a:buChar char="•"/>
            </a:pPr>
            <a:r>
              <a:rPr lang="en-US" sz="1600" dirty="0"/>
              <a:t>Sends alerts for immediate action, reducing emergency response time.</a:t>
            </a:r>
          </a:p>
          <a:p>
            <a:pPr marL="514350" indent="-285750">
              <a:buFont typeface="Arial" panose="020B0604020202020204" pitchFamily="34" charset="0"/>
              <a:buChar char="•"/>
            </a:pPr>
            <a:r>
              <a:rPr lang="en-US" sz="1600" b="1" dirty="0"/>
              <a:t> Intelligent Traffic Control</a:t>
            </a:r>
          </a:p>
          <a:p>
            <a:pPr lvl="1">
              <a:buFont typeface="Arial" panose="020B0604020202020204" pitchFamily="34" charset="0"/>
              <a:buChar char="•"/>
            </a:pPr>
            <a:r>
              <a:rPr lang="en-US" sz="1600" dirty="0"/>
              <a:t>Reduces congestion by dynamically controlling traffic signals based on real-time data.</a:t>
            </a:r>
          </a:p>
          <a:p>
            <a:pPr lvl="1">
              <a:buFont typeface="Arial" panose="020B0604020202020204" pitchFamily="34" charset="0"/>
              <a:buChar char="•"/>
            </a:pPr>
            <a:r>
              <a:rPr lang="en-US" sz="1600" dirty="0"/>
              <a:t>Detects traffic density and adjusts signals accordingly to improve flow.</a:t>
            </a:r>
          </a:p>
          <a:p>
            <a:pPr lvl="1">
              <a:buFont typeface="Arial" panose="020B0604020202020204" pitchFamily="34" charset="0"/>
              <a:buChar char="•"/>
            </a:pPr>
            <a:endParaRPr lang="en-US" sz="1600" dirty="0"/>
          </a:p>
        </p:txBody>
      </p:sp>
    </p:spTree>
    <p:extLst>
      <p:ext uri="{BB962C8B-B14F-4D97-AF65-F5344CB8AC3E}">
        <p14:creationId xmlns:p14="http://schemas.microsoft.com/office/powerpoint/2010/main" val="7504686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A9E8-AD81-FB08-CED9-E22585039529}"/>
              </a:ext>
            </a:extLst>
          </p:cNvPr>
          <p:cNvSpPr>
            <a:spLocks noGrp="1"/>
          </p:cNvSpPr>
          <p:nvPr>
            <p:ph type="ctrTitle"/>
          </p:nvPr>
        </p:nvSpPr>
        <p:spPr>
          <a:xfrm>
            <a:off x="-1" y="0"/>
            <a:ext cx="9245169" cy="692605"/>
          </a:xfrm>
        </p:spPr>
        <p:txBody>
          <a:bodyPr>
            <a:normAutofit/>
          </a:bodyPr>
          <a:lstStyle/>
          <a:p>
            <a:r>
              <a:rPr lang="en-US" dirty="0"/>
              <a:t>Relevant Data</a:t>
            </a:r>
            <a:endParaRPr lang="en-IN" dirty="0"/>
          </a:p>
        </p:txBody>
      </p:sp>
      <p:sp>
        <p:nvSpPr>
          <p:cNvPr id="4" name="Slide Number Placeholder 3">
            <a:extLst>
              <a:ext uri="{FF2B5EF4-FFF2-40B4-BE49-F238E27FC236}">
                <a16:creationId xmlns:a16="http://schemas.microsoft.com/office/drawing/2014/main" id="{184470CF-5762-B2BB-CEB4-1F88F9F9F2F8}"/>
              </a:ext>
            </a:extLst>
          </p:cNvPr>
          <p:cNvSpPr>
            <a:spLocks noGrp="1"/>
          </p:cNvSpPr>
          <p:nvPr>
            <p:ph type="sldNum" idx="12"/>
          </p:nvPr>
        </p:nvSpPr>
        <p:spPr>
          <a:xfrm>
            <a:off x="8472487" y="4662487"/>
            <a:ext cx="555352" cy="419704"/>
          </a:xfrm>
        </p:spPr>
        <p:txBody>
          <a:bodyPr/>
          <a:lstStyle/>
          <a:p>
            <a:pPr marL="0" lvl="0" indent="0" algn="r" rtl="0">
              <a:spcBef>
                <a:spcPts val="0"/>
              </a:spcBef>
              <a:spcAft>
                <a:spcPts val="0"/>
              </a:spcAft>
              <a:buNone/>
            </a:pPr>
            <a:fld id="{00000000-1234-1234-1234-123412341234}" type="slidenum">
              <a:rPr lang="en-US" smtClean="0"/>
              <a:t>5</a:t>
            </a:fld>
            <a:endParaRPr lang="en-US"/>
          </a:p>
        </p:txBody>
      </p:sp>
      <p:sp>
        <p:nvSpPr>
          <p:cNvPr id="5" name="Rectangle 1">
            <a:extLst>
              <a:ext uri="{FF2B5EF4-FFF2-40B4-BE49-F238E27FC236}">
                <a16:creationId xmlns:a16="http://schemas.microsoft.com/office/drawing/2014/main" id="{1D61CAFB-F537-04A3-2309-CCA49B4CEC73}"/>
              </a:ext>
            </a:extLst>
          </p:cNvPr>
          <p:cNvSpPr>
            <a:spLocks noGrp="1" noChangeArrowheads="1"/>
          </p:cNvSpPr>
          <p:nvPr>
            <p:ph type="body" idx="1"/>
          </p:nvPr>
        </p:nvSpPr>
        <p:spPr bwMode="auto">
          <a:xfrm>
            <a:off x="142023" y="786647"/>
            <a:ext cx="8859954" cy="357020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Traffic Flow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Video or image data of roads, vehicles, and intersections.</a:t>
            </a:r>
          </a:p>
          <a:p>
            <a:pPr marL="457200" lvl="1" indent="0" eaLnBrk="0" fontAlgn="base" hangingPunct="0">
              <a:spcBef>
                <a:spcPct val="0"/>
              </a:spcBef>
              <a:spcAft>
                <a:spcPct val="0"/>
              </a:spcAft>
              <a:buClrTx/>
              <a:buSzTx/>
              <a:buFontTx/>
              <a:buChar char="•"/>
            </a:pPr>
            <a:r>
              <a:rPr lang="en-US" sz="1600" b="1" dirty="0">
                <a:latin typeface="Times New Roman" panose="02020603050405020304" pitchFamily="18" charset="0"/>
                <a:cs typeface="Times New Roman" panose="02020603050405020304" pitchFamily="18" charset="0"/>
              </a:rPr>
              <a:t>Cityscapes Dataset</a:t>
            </a:r>
            <a:r>
              <a:rPr lang="en-US" sz="1600" dirty="0">
                <a:latin typeface="Times New Roman" panose="02020603050405020304" pitchFamily="18" charset="0"/>
                <a:cs typeface="Times New Roman" panose="02020603050405020304" pitchFamily="18" charset="0"/>
              </a:rPr>
              <a:t> – Provides urban scene images with pixel-level annotations, useful for traffic monitoring and vehicle detection.</a:t>
            </a:r>
          </a:p>
          <a:p>
            <a:pPr marL="457200" lvl="1" indent="0" eaLnBrk="0" fontAlgn="base" hangingPunct="0">
              <a:spcBef>
                <a:spcPct val="0"/>
              </a:spcBef>
              <a:spcAft>
                <a:spcPct val="0"/>
              </a:spcAft>
              <a:buClrTx/>
              <a:buSzTx/>
              <a:buFontTx/>
              <a:buChar char="•"/>
            </a:pPr>
            <a:r>
              <a:rPr lang="en-US" sz="1600" dirty="0">
                <a:latin typeface="Times New Roman" panose="02020603050405020304" pitchFamily="18" charset="0"/>
                <a:cs typeface="Times New Roman" panose="02020603050405020304" pitchFamily="18" charset="0"/>
              </a:rPr>
              <a:t>Link : </a:t>
            </a:r>
            <a:r>
              <a:rPr lang="en-US" sz="1600" dirty="0">
                <a:latin typeface="Times New Roman" panose="02020603050405020304" pitchFamily="18" charset="0"/>
                <a:cs typeface="Times New Roman" panose="02020603050405020304" pitchFamily="18" charset="0"/>
                <a:hlinkClick r:id="rId3"/>
              </a:rPr>
              <a:t>https://www.kaggle.com/datasets/shuvoalok/cityscapes</a:t>
            </a:r>
            <a:r>
              <a:rPr lang="en-US" sz="1600" dirty="0">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ct val="0"/>
              </a:spcAft>
              <a:buClrTx/>
              <a:buSzTx/>
              <a:buFontTx/>
              <a:buChar char="•"/>
            </a:pPr>
            <a:r>
              <a:rPr lang="en-US" sz="1600" b="1" dirty="0">
                <a:latin typeface="Times New Roman" panose="02020603050405020304" pitchFamily="18" charset="0"/>
                <a:cs typeface="Times New Roman" panose="02020603050405020304" pitchFamily="18" charset="0"/>
              </a:rPr>
              <a:t>UA-DETRAC Dataset</a:t>
            </a:r>
            <a:r>
              <a:rPr lang="en-US" sz="1600" dirty="0">
                <a:latin typeface="Times New Roman" panose="02020603050405020304" pitchFamily="18" charset="0"/>
                <a:cs typeface="Times New Roman" panose="02020603050405020304" pitchFamily="18" charset="0"/>
              </a:rPr>
              <a:t> – A large-scale traffic dataset containing annotated videos for object detection and tracking.</a:t>
            </a:r>
          </a:p>
          <a:p>
            <a:pPr marL="457200" lvl="1" indent="0" eaLnBrk="0" fontAlgn="base" hangingPunct="0">
              <a:spcBef>
                <a:spcPct val="0"/>
              </a:spcBef>
              <a:spcAft>
                <a:spcPct val="0"/>
              </a:spcAft>
              <a:buClrTx/>
              <a:buSzTx/>
              <a:buFontTx/>
              <a:buChar char="•"/>
            </a:pPr>
            <a:r>
              <a:rPr lang="en-US" sz="1600" dirty="0">
                <a:latin typeface="Times New Roman" panose="02020603050405020304" pitchFamily="18" charset="0"/>
                <a:cs typeface="Times New Roman" panose="02020603050405020304" pitchFamily="18" charset="0"/>
              </a:rPr>
              <a:t>Link : </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hlinkClick r:id="rId4"/>
              </a:rPr>
              <a:t>https://www.kaggle.com/datasets/dtrnngc/ua-detrac-dataset</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Vehicle Classification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Images of cars, buses, trucks, and motorcycles.</a:t>
            </a:r>
          </a:p>
          <a:p>
            <a:pPr marL="0" indent="0" eaLnBrk="0" fontAlgn="base" hangingPunct="0">
              <a:spcBef>
                <a:spcPct val="0"/>
              </a:spcBef>
              <a:spcAft>
                <a:spcPct val="0"/>
              </a:spcAft>
              <a:buClrTx/>
              <a:buSzTx/>
              <a:buFontTx/>
              <a:buChar char="•"/>
            </a:pPr>
            <a:r>
              <a:rPr kumimoji="0" lang="en-US" altLang="en-US" sz="18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License Plate Data</a:t>
            </a:r>
            <a:r>
              <a:rPr kumimoji="0" lang="en-US" altLang="en-US" sz="18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Annotated images of vehicle number plates.</a:t>
            </a:r>
          </a:p>
          <a:p>
            <a:pPr marL="457200" lvl="1" indent="0" eaLnBrk="0" fontAlgn="base" hangingPunct="0">
              <a:spcBef>
                <a:spcPct val="0"/>
              </a:spcBef>
              <a:spcAft>
                <a:spcPct val="0"/>
              </a:spcAft>
              <a:buClrTx/>
              <a:buSzTx/>
              <a:buFontTx/>
              <a:buChar char="•"/>
            </a:pPr>
            <a:r>
              <a:rPr lang="en-US" sz="1600" b="1" dirty="0"/>
              <a:t>CCPD (Chinese City Parking Dataset)</a:t>
            </a:r>
            <a:r>
              <a:rPr lang="en-US" sz="1600" dirty="0"/>
              <a:t> – A widely used dataset for Automatic Number Plate Recognition (ANPR), containing diverse license plate images.</a:t>
            </a:r>
          </a:p>
          <a:p>
            <a:pPr marL="457200" lvl="1" indent="0" eaLnBrk="0" fontAlgn="base" hangingPunct="0">
              <a:spcBef>
                <a:spcPct val="0"/>
              </a:spcBef>
              <a:spcAft>
                <a:spcPct val="0"/>
              </a:spcAft>
              <a:buClrTx/>
              <a:buSzTx/>
              <a:buFontTx/>
              <a:buChar char="•"/>
            </a:pPr>
            <a:r>
              <a:rPr lang="en-US" sz="1600" dirty="0">
                <a:latin typeface="Times New Roman" panose="02020603050405020304" pitchFamily="18" charset="0"/>
                <a:cs typeface="Times New Roman" panose="02020603050405020304" pitchFamily="18" charset="0"/>
              </a:rPr>
              <a:t>Link : </a:t>
            </a:r>
            <a:r>
              <a:rPr lang="en-US" sz="1600" dirty="0">
                <a:solidFill>
                  <a:schemeClr val="tx1"/>
                </a:solidFill>
                <a:latin typeface="Times New Roman" panose="02020603050405020304" pitchFamily="18" charset="0"/>
                <a:cs typeface="Times New Roman" panose="02020603050405020304" pitchFamily="18" charset="0"/>
                <a:hlinkClick r:id="rId5"/>
              </a:rPr>
              <a:t>https://www.kaggle.com/datasets/binh234/ccpd2019</a:t>
            </a:r>
            <a:r>
              <a:rPr lang="en-US" sz="1600" dirty="0">
                <a:solidFill>
                  <a:schemeClr val="tx1"/>
                </a:solidFill>
                <a:latin typeface="Times New Roman" panose="02020603050405020304" pitchFamily="18" charset="0"/>
                <a:cs typeface="Times New Roman" panose="02020603050405020304" pitchFamily="18" charset="0"/>
              </a:rPr>
              <a:t> </a:t>
            </a:r>
          </a:p>
          <a:p>
            <a:pPr marL="457200" lvl="1" indent="0" eaLnBrk="0" fontAlgn="base" hangingPunct="0">
              <a:spcBef>
                <a:spcPct val="0"/>
              </a:spcBef>
              <a:spcAft>
                <a:spcPct val="0"/>
              </a:spcAft>
              <a:buClrTx/>
              <a:buSzTx/>
              <a:buFontTx/>
              <a:buChar char="•"/>
            </a:pPr>
            <a:r>
              <a:rPr lang="en-US" sz="1600" b="1" dirty="0" err="1"/>
              <a:t>OpenALPR</a:t>
            </a:r>
            <a:r>
              <a:rPr lang="en-US" sz="1600" b="1" dirty="0"/>
              <a:t> Dataset</a:t>
            </a:r>
            <a:r>
              <a:rPr lang="en-US" sz="1600" dirty="0"/>
              <a:t> – Contains labeled license plate images to improve OCR-based recognition.</a:t>
            </a:r>
            <a:endPar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Accident &amp; Violation Data</a:t>
            </a:r>
            <a:r>
              <a:rPr kumimoji="0" lang="en-US" alt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 Footage of crashes, rule violations, and road blockages.</a:t>
            </a:r>
          </a:p>
        </p:txBody>
      </p:sp>
    </p:spTree>
    <p:extLst>
      <p:ext uri="{BB962C8B-B14F-4D97-AF65-F5344CB8AC3E}">
        <p14:creationId xmlns:p14="http://schemas.microsoft.com/office/powerpoint/2010/main" val="9369517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3B423-FE3F-BA5C-D7D2-C755EF982259}"/>
              </a:ext>
            </a:extLst>
          </p:cNvPr>
          <p:cNvSpPr>
            <a:spLocks noGrp="1"/>
          </p:cNvSpPr>
          <p:nvPr>
            <p:ph type="ctrTitle"/>
          </p:nvPr>
        </p:nvSpPr>
        <p:spPr/>
        <p:txBody>
          <a:bodyPr>
            <a:normAutofit fontScale="90000"/>
          </a:bodyPr>
          <a:lstStyle/>
          <a:p>
            <a:r>
              <a:rPr lang="en-US" dirty="0"/>
              <a:t>References</a:t>
            </a:r>
            <a:endParaRPr lang="en-IN" dirty="0"/>
          </a:p>
        </p:txBody>
      </p:sp>
      <p:sp>
        <p:nvSpPr>
          <p:cNvPr id="3" name="Text Placeholder 2">
            <a:extLst>
              <a:ext uri="{FF2B5EF4-FFF2-40B4-BE49-F238E27FC236}">
                <a16:creationId xmlns:a16="http://schemas.microsoft.com/office/drawing/2014/main" id="{706F77EE-1286-BDF8-AEC5-DA78377ECAE7}"/>
              </a:ext>
            </a:extLst>
          </p:cNvPr>
          <p:cNvSpPr>
            <a:spLocks noGrp="1"/>
          </p:cNvSpPr>
          <p:nvPr>
            <p:ph type="body" idx="1"/>
          </p:nvPr>
        </p:nvSpPr>
        <p:spPr/>
        <p:txBody>
          <a:bodyPr/>
          <a:lstStyle/>
          <a:p>
            <a:pPr marL="514350" indent="-285750">
              <a:buFont typeface="Arial" panose="020B0604020202020204" pitchFamily="34" charset="0"/>
              <a:buChar char="•"/>
            </a:pPr>
            <a:r>
              <a:rPr lang="en-US" sz="1600" b="1" dirty="0"/>
              <a:t>"Vehicle Number Plate Detection using YoloV8 and EasyOCR"</a:t>
            </a:r>
            <a:endParaRPr lang="en-US" sz="1600" dirty="0"/>
          </a:p>
          <a:p>
            <a:pPr marL="971550" lvl="1" indent="-285750">
              <a:buFont typeface="Arial" panose="020B0604020202020204" pitchFamily="34" charset="0"/>
              <a:buChar char="•"/>
            </a:pPr>
            <a:r>
              <a:rPr lang="en-US" sz="1400" b="1" dirty="0"/>
              <a:t>Authors:</a:t>
            </a:r>
            <a:r>
              <a:rPr lang="en-US" sz="1400" dirty="0"/>
              <a:t> Patil et al.</a:t>
            </a:r>
          </a:p>
          <a:p>
            <a:pPr marL="971550" lvl="1" indent="-285750">
              <a:buFont typeface="Arial" panose="020B0604020202020204" pitchFamily="34" charset="0"/>
              <a:buChar char="•"/>
            </a:pPr>
            <a:r>
              <a:rPr lang="en-US" sz="1400" b="1" dirty="0"/>
              <a:t>Summary:</a:t>
            </a:r>
            <a:r>
              <a:rPr lang="en-US" sz="1400" dirty="0"/>
              <a:t> This study presents an efficient Automatic License Plate Recognition (ALPR) system based on the YOLO-V8 object detector and optical character recognition (OCR) to read license plates.</a:t>
            </a:r>
          </a:p>
          <a:p>
            <a:pPr marL="514350" indent="-285750">
              <a:buFont typeface="Arial" panose="020B0604020202020204" pitchFamily="34" charset="0"/>
              <a:buChar char="•"/>
            </a:pPr>
            <a:r>
              <a:rPr lang="en-US" sz="1600" b="1" dirty="0"/>
              <a:t>Automatic Number Plate Recognition with Easy OCR and OpenCV"</a:t>
            </a:r>
            <a:endParaRPr lang="en-US" sz="1600" dirty="0"/>
          </a:p>
          <a:p>
            <a:pPr marL="971550" lvl="1" indent="-285750">
              <a:buFont typeface="Arial" panose="020B0604020202020204" pitchFamily="34" charset="0"/>
              <a:buChar char="•"/>
            </a:pPr>
            <a:r>
              <a:rPr lang="en-US" sz="1400" b="1" dirty="0"/>
              <a:t>Authors:</a:t>
            </a:r>
            <a:r>
              <a:rPr lang="en-US" sz="1400" dirty="0"/>
              <a:t> Not specified</a:t>
            </a:r>
          </a:p>
          <a:p>
            <a:pPr marL="971550" lvl="1" indent="-285750">
              <a:buFont typeface="Arial" panose="020B0604020202020204" pitchFamily="34" charset="0"/>
              <a:buChar char="•"/>
            </a:pPr>
            <a:r>
              <a:rPr lang="en-US" sz="1400" b="1" dirty="0"/>
              <a:t>Summary:</a:t>
            </a:r>
            <a:r>
              <a:rPr lang="en-US" sz="1400" dirty="0"/>
              <a:t> This article demonstrates the implementation of ANPR using EasyOCR and OpenCV, providing a practical guide for developers.</a:t>
            </a:r>
          </a:p>
          <a:p>
            <a:endParaRPr lang="en-IN" sz="1600" dirty="0"/>
          </a:p>
        </p:txBody>
      </p:sp>
      <p:sp>
        <p:nvSpPr>
          <p:cNvPr id="4" name="Slide Number Placeholder 3">
            <a:extLst>
              <a:ext uri="{FF2B5EF4-FFF2-40B4-BE49-F238E27FC236}">
                <a16:creationId xmlns:a16="http://schemas.microsoft.com/office/drawing/2014/main" id="{C5EFFCA9-8D99-ABD6-625F-81DD8F899114}"/>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8457919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36"/>
        <p:cNvGrpSpPr/>
        <p:nvPr/>
      </p:nvGrpSpPr>
      <p:grpSpPr>
        <a:xfrm>
          <a:off x="0" y="0"/>
          <a:ext cx="0" cy="0"/>
          <a:chOff x="0" y="0"/>
          <a:chExt cx="0" cy="0"/>
        </a:xfrm>
      </p:grpSpPr>
      <p:sp>
        <p:nvSpPr>
          <p:cNvPr id="37" name="Google Shape;37;p2"/>
          <p:cNvSpPr txBox="1">
            <a:spLocks noGrp="1"/>
          </p:cNvSpPr>
          <p:nvPr>
            <p:ph type="title"/>
          </p:nvPr>
        </p:nvSpPr>
        <p:spPr>
          <a:xfrm>
            <a:off x="0" y="2095500"/>
            <a:ext cx="9144000" cy="842962"/>
          </a:xfrm>
          <a:prstGeom prst="rect">
            <a:avLst/>
          </a:prstGeom>
          <a:no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SzPts val="3600"/>
              <a:buNone/>
            </a:pPr>
            <a:r>
              <a:rPr lang="en-US" sz="3200" b="1" i="0" u="none" dirty="0">
                <a:solidFill>
                  <a:srgbClr val="000000"/>
                </a:solidFill>
                <a:latin typeface="Times New Roman"/>
                <a:ea typeface="Times New Roman"/>
                <a:cs typeface="Times New Roman"/>
                <a:sym typeface="Times New Roman"/>
              </a:rPr>
              <a:t>Image Caption Generator</a:t>
            </a:r>
            <a:endParaRPr dirty="0"/>
          </a:p>
        </p:txBody>
      </p:sp>
      <p:sp>
        <p:nvSpPr>
          <p:cNvPr id="38" name="Google Shape;38;p2"/>
          <p:cNvSpPr txBox="1"/>
          <p:nvPr/>
        </p:nvSpPr>
        <p:spPr>
          <a:xfrm>
            <a:off x="8472487" y="4662487"/>
            <a:ext cx="549275" cy="393700"/>
          </a:xfrm>
          <a:prstGeom prst="rect">
            <a:avLst/>
          </a:prstGeom>
          <a:noFill/>
          <a:ln>
            <a:noFill/>
          </a:ln>
        </p:spPr>
        <p:txBody>
          <a:bodyPr spcFirstLastPara="1" wrap="square" lIns="91425" tIns="91425" rIns="91425" bIns="91425" anchor="ctr" anchorCtr="0">
            <a:noAutofit/>
          </a:bodyPr>
          <a:lstStyle/>
          <a:p>
            <a:pPr marL="0" marR="0" lvl="0" indent="0" algn="r" rtl="0">
              <a:lnSpc>
                <a:spcPct val="100000"/>
              </a:lnSpc>
              <a:spcBef>
                <a:spcPts val="0"/>
              </a:spcBef>
              <a:spcAft>
                <a:spcPts val="0"/>
              </a:spcAft>
              <a:buClr>
                <a:srgbClr val="595959"/>
              </a:buClr>
              <a:buSzPts val="1000"/>
              <a:buFont typeface="Arial"/>
              <a:buNone/>
            </a:pPr>
            <a:fld id="{00000000-1234-1234-1234-123412341234}" type="slidenum">
              <a:rPr lang="en-US" sz="1000" b="0" i="0" u="none" strike="noStrike" cap="none">
                <a:solidFill>
                  <a:srgbClr val="595959"/>
                </a:solidFill>
                <a:latin typeface="Arial"/>
                <a:ea typeface="Arial"/>
                <a:cs typeface="Arial"/>
                <a:sym typeface="Arial"/>
              </a:rPr>
              <a:t>7</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104606-98DD-FF5F-5E3E-19043979D5D5}"/>
              </a:ext>
            </a:extLst>
          </p:cNvPr>
          <p:cNvSpPr>
            <a:spLocks noGrp="1"/>
          </p:cNvSpPr>
          <p:nvPr>
            <p:ph type="ctrTitle"/>
          </p:nvPr>
        </p:nvSpPr>
        <p:spPr/>
        <p:txBody>
          <a:bodyPr>
            <a:normAutofit fontScale="90000"/>
          </a:bodyPr>
          <a:lstStyle/>
          <a:p>
            <a:r>
              <a:rPr lang="en-US" sz="3200" dirty="0"/>
              <a:t>Introduction</a:t>
            </a:r>
            <a:endParaRPr lang="en-IN" dirty="0"/>
          </a:p>
        </p:txBody>
      </p:sp>
      <p:sp>
        <p:nvSpPr>
          <p:cNvPr id="3" name="Text Placeholder 2">
            <a:extLst>
              <a:ext uri="{FF2B5EF4-FFF2-40B4-BE49-F238E27FC236}">
                <a16:creationId xmlns:a16="http://schemas.microsoft.com/office/drawing/2014/main" id="{7ABA7239-DFE0-2EDA-AFC0-4B1B549DF765}"/>
              </a:ext>
            </a:extLst>
          </p:cNvPr>
          <p:cNvSpPr>
            <a:spLocks noGrp="1"/>
          </p:cNvSpPr>
          <p:nvPr>
            <p:ph type="body" idx="1"/>
          </p:nvPr>
        </p:nvSpPr>
        <p:spPr>
          <a:xfrm>
            <a:off x="165100" y="914399"/>
            <a:ext cx="8763000" cy="4141787"/>
          </a:xfrm>
        </p:spPr>
        <p:txBody>
          <a:bodyPr/>
          <a:lstStyle/>
          <a:p>
            <a:pPr marL="514350" indent="-285750">
              <a:buFont typeface="Arial" panose="020B0604020202020204" pitchFamily="34" charset="0"/>
              <a:buChar char="•"/>
            </a:pPr>
            <a:r>
              <a:rPr lang="en-US" sz="1600" dirty="0"/>
              <a:t>Image captioning is a challenging yet crucial task in computer vision and natural language processing, where the goal is to generate meaningful textual descriptions for images. It has a wide range of applications, including accessibility for visually impaired individuals, content annotation for multimedia, and human-computer interaction.</a:t>
            </a:r>
          </a:p>
          <a:p>
            <a:pPr marL="514350" indent="-285750">
              <a:buFont typeface="Arial" panose="020B0604020202020204" pitchFamily="34" charset="0"/>
              <a:buChar char="•"/>
            </a:pPr>
            <a:r>
              <a:rPr lang="en-US" sz="1600" dirty="0"/>
              <a:t>This project focuses on implementing an image captioning model using deep learning techniques. The model is trained on the </a:t>
            </a:r>
            <a:r>
              <a:rPr lang="en-US" sz="1600" b="1" dirty="0"/>
              <a:t>Flickr8k</a:t>
            </a:r>
            <a:r>
              <a:rPr lang="en-US" sz="1600" dirty="0"/>
              <a:t> dataset, which consists of 8,000 images and their corresponding captions. The approach combines </a:t>
            </a:r>
            <a:r>
              <a:rPr lang="en-US" sz="1600" b="1" dirty="0"/>
              <a:t>Convolutional Neural Networks (CNNs)</a:t>
            </a:r>
            <a:r>
              <a:rPr lang="en-US" sz="1600" dirty="0"/>
              <a:t> for image feature extraction and </a:t>
            </a:r>
            <a:r>
              <a:rPr lang="en-US" sz="1600" b="1" dirty="0"/>
              <a:t>Long Short-Term Memory (LSTM)</a:t>
            </a:r>
            <a:r>
              <a:rPr lang="en-US" sz="1600" dirty="0"/>
              <a:t> networks for generating descriptive text.</a:t>
            </a:r>
          </a:p>
          <a:p>
            <a:endParaRPr lang="en-IN" sz="1600" dirty="0"/>
          </a:p>
        </p:txBody>
      </p:sp>
      <p:sp>
        <p:nvSpPr>
          <p:cNvPr id="4" name="Slide Number Placeholder 3">
            <a:extLst>
              <a:ext uri="{FF2B5EF4-FFF2-40B4-BE49-F238E27FC236}">
                <a16:creationId xmlns:a16="http://schemas.microsoft.com/office/drawing/2014/main" id="{8598A81C-3EBF-E36F-1073-30887570B94B}"/>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8</a:t>
            </a:fld>
            <a:endParaRPr lang="en-US"/>
          </a:p>
        </p:txBody>
      </p:sp>
    </p:spTree>
    <p:extLst>
      <p:ext uri="{BB962C8B-B14F-4D97-AF65-F5344CB8AC3E}">
        <p14:creationId xmlns:p14="http://schemas.microsoft.com/office/powerpoint/2010/main" val="38922490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F50CB8-7AC7-A493-4E20-7060E3AB78B3}"/>
              </a:ext>
            </a:extLst>
          </p:cNvPr>
          <p:cNvSpPr>
            <a:spLocks noGrp="1"/>
          </p:cNvSpPr>
          <p:nvPr>
            <p:ph type="ctrTitle"/>
          </p:nvPr>
        </p:nvSpPr>
        <p:spPr/>
        <p:txBody>
          <a:bodyPr>
            <a:normAutofit fontScale="90000"/>
          </a:bodyPr>
          <a:lstStyle/>
          <a:p>
            <a:r>
              <a:rPr lang="en-US" dirty="0"/>
              <a:t>Importance Of Our Model</a:t>
            </a:r>
            <a:endParaRPr lang="en-IN" dirty="0"/>
          </a:p>
        </p:txBody>
      </p:sp>
      <p:sp>
        <p:nvSpPr>
          <p:cNvPr id="3" name="Text Placeholder 2">
            <a:extLst>
              <a:ext uri="{FF2B5EF4-FFF2-40B4-BE49-F238E27FC236}">
                <a16:creationId xmlns:a16="http://schemas.microsoft.com/office/drawing/2014/main" id="{CA799D01-4638-D34F-1D4C-2E2ECF94D410}"/>
              </a:ext>
            </a:extLst>
          </p:cNvPr>
          <p:cNvSpPr>
            <a:spLocks noGrp="1"/>
          </p:cNvSpPr>
          <p:nvPr>
            <p:ph type="body" idx="1"/>
          </p:nvPr>
        </p:nvSpPr>
        <p:spPr>
          <a:xfrm>
            <a:off x="165100" y="914400"/>
            <a:ext cx="8763000" cy="3843454"/>
          </a:xfrm>
        </p:spPr>
        <p:txBody>
          <a:bodyPr/>
          <a:lstStyle/>
          <a:p>
            <a:r>
              <a:rPr lang="en-US" sz="1600" b="1" dirty="0"/>
              <a:t>Objective:</a:t>
            </a:r>
            <a:br>
              <a:rPr lang="en-US" sz="1600" dirty="0"/>
            </a:br>
            <a:r>
              <a:rPr lang="en-US" sz="1600" dirty="0"/>
              <a:t>Develop an </a:t>
            </a:r>
            <a:r>
              <a:rPr lang="en-US" sz="1600" b="1" dirty="0"/>
              <a:t>AI-based model</a:t>
            </a:r>
            <a:r>
              <a:rPr lang="en-US" sz="1600" dirty="0"/>
              <a:t> that can generate meaningful captions for images using deep learning techniques.</a:t>
            </a:r>
          </a:p>
          <a:p>
            <a:r>
              <a:rPr lang="en-US" sz="1600" b="1" dirty="0"/>
              <a:t>Uses:</a:t>
            </a:r>
          </a:p>
          <a:p>
            <a:pPr lvl="1">
              <a:buFont typeface="Arial" panose="020B0604020202020204" pitchFamily="34" charset="0"/>
              <a:buChar char="•"/>
            </a:pPr>
            <a:r>
              <a:rPr lang="en-US" sz="1600" dirty="0"/>
              <a:t>Useful in </a:t>
            </a:r>
            <a:r>
              <a:rPr lang="en-US" sz="1600" b="1" dirty="0"/>
              <a:t>assistive technology</a:t>
            </a:r>
            <a:r>
              <a:rPr lang="en-US" sz="1600" dirty="0"/>
              <a:t> for the visually impaired.</a:t>
            </a:r>
          </a:p>
          <a:p>
            <a:pPr lvl="1">
              <a:buFont typeface="Arial" panose="020B0604020202020204" pitchFamily="34" charset="0"/>
              <a:buChar char="•"/>
            </a:pPr>
            <a:r>
              <a:rPr lang="en-US" sz="1600" dirty="0"/>
              <a:t>Helps in </a:t>
            </a:r>
            <a:r>
              <a:rPr lang="en-US" sz="1600" b="1" dirty="0"/>
              <a:t>image search</a:t>
            </a:r>
            <a:r>
              <a:rPr lang="en-US" sz="1600" dirty="0"/>
              <a:t> and </a:t>
            </a:r>
            <a:r>
              <a:rPr lang="en-US" sz="1600" b="1" dirty="0"/>
              <a:t>automatic content generation</a:t>
            </a:r>
            <a:r>
              <a:rPr lang="en-US" sz="1600" dirty="0"/>
              <a:t>.</a:t>
            </a:r>
          </a:p>
          <a:p>
            <a:pPr lvl="1">
              <a:buFont typeface="Arial" panose="020B0604020202020204" pitchFamily="34" charset="0"/>
              <a:buChar char="•"/>
            </a:pPr>
            <a:r>
              <a:rPr lang="en-US" sz="1600" dirty="0"/>
              <a:t>Enhances </a:t>
            </a:r>
            <a:r>
              <a:rPr lang="en-US" sz="1600" b="1" dirty="0"/>
              <a:t>surveillance systems</a:t>
            </a:r>
            <a:r>
              <a:rPr lang="en-US" sz="1600" dirty="0"/>
              <a:t> by providing descriptions of detected objects.</a:t>
            </a:r>
          </a:p>
          <a:p>
            <a:r>
              <a:rPr lang="en-US" sz="1600" b="1" dirty="0"/>
              <a:t>Challenges in Image Captioning:</a:t>
            </a:r>
            <a:endParaRPr lang="en-US" sz="1600" dirty="0"/>
          </a:p>
          <a:p>
            <a:pPr lvl="1">
              <a:buFont typeface="Arial" panose="020B0604020202020204" pitchFamily="34" charset="0"/>
              <a:buChar char="•"/>
            </a:pPr>
            <a:r>
              <a:rPr lang="en-US" sz="1600" dirty="0"/>
              <a:t>Understanding the </a:t>
            </a:r>
            <a:r>
              <a:rPr lang="en-US" sz="1600" b="1" dirty="0"/>
              <a:t>context</a:t>
            </a:r>
            <a:r>
              <a:rPr lang="en-US" sz="1600" dirty="0"/>
              <a:t> of images.</a:t>
            </a:r>
          </a:p>
          <a:p>
            <a:pPr lvl="1">
              <a:buFont typeface="Arial" panose="020B0604020202020204" pitchFamily="34" charset="0"/>
              <a:buChar char="•"/>
            </a:pPr>
            <a:r>
              <a:rPr lang="en-US" sz="1600" dirty="0"/>
              <a:t>Generating </a:t>
            </a:r>
            <a:r>
              <a:rPr lang="en-US" sz="1600" b="1" dirty="0"/>
              <a:t>coherent and grammatically correct</a:t>
            </a:r>
            <a:r>
              <a:rPr lang="en-US" sz="1600" dirty="0"/>
              <a:t> captions.</a:t>
            </a:r>
          </a:p>
          <a:p>
            <a:pPr lvl="1">
              <a:buFont typeface="Arial" panose="020B0604020202020204" pitchFamily="34" charset="0"/>
              <a:buChar char="•"/>
            </a:pPr>
            <a:r>
              <a:rPr lang="en-US" sz="1600" dirty="0"/>
              <a:t>Handling </a:t>
            </a:r>
            <a:r>
              <a:rPr lang="en-US" sz="1600" b="1" dirty="0"/>
              <a:t>diverse and complex scenes</a:t>
            </a:r>
            <a:r>
              <a:rPr lang="en-US" sz="1600" dirty="0"/>
              <a:t> in images.</a:t>
            </a:r>
          </a:p>
          <a:p>
            <a:pPr lvl="1">
              <a:buFont typeface="Arial" panose="020B0604020202020204" pitchFamily="34" charset="0"/>
              <a:buChar char="•"/>
            </a:pPr>
            <a:r>
              <a:rPr lang="en-US" sz="1600" dirty="0"/>
              <a:t>Requires large datasets and </a:t>
            </a:r>
            <a:r>
              <a:rPr lang="en-US" sz="1600" b="1" dirty="0"/>
              <a:t>high computational power</a:t>
            </a:r>
            <a:r>
              <a:rPr lang="en-US" sz="1600" dirty="0"/>
              <a:t> for deep learning models</a:t>
            </a:r>
          </a:p>
          <a:p>
            <a:endParaRPr lang="en-US" sz="1600" dirty="0"/>
          </a:p>
          <a:p>
            <a:endParaRPr lang="en-IN" sz="1600" dirty="0"/>
          </a:p>
        </p:txBody>
      </p:sp>
      <p:sp>
        <p:nvSpPr>
          <p:cNvPr id="4" name="Slide Number Placeholder 3">
            <a:extLst>
              <a:ext uri="{FF2B5EF4-FFF2-40B4-BE49-F238E27FC236}">
                <a16:creationId xmlns:a16="http://schemas.microsoft.com/office/drawing/2014/main" id="{9FD75618-18A4-76A8-FD26-B5E611DE95C8}"/>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9</a:t>
            </a:fld>
            <a:endParaRPr lang="en-US"/>
          </a:p>
        </p:txBody>
      </p:sp>
    </p:spTree>
    <p:extLst>
      <p:ext uri="{BB962C8B-B14F-4D97-AF65-F5344CB8AC3E}">
        <p14:creationId xmlns:p14="http://schemas.microsoft.com/office/powerpoint/2010/main" val="1749962153"/>
      </p:ext>
    </p:extLst>
  </p:cSld>
  <p:clrMapOvr>
    <a:masterClrMapping/>
  </p:clrMapOvr>
</p:sld>
</file>

<file path=ppt/theme/theme1.xml><?xml version="1.0" encoding="utf-8"?>
<a:theme xmlns:a="http://schemas.openxmlformats.org/drawingml/2006/main" name="2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416</TotalTime>
  <Words>1405</Words>
  <Application>Microsoft Office PowerPoint</Application>
  <PresentationFormat>On-screen Show (16:9)</PresentationFormat>
  <Paragraphs>139</Paragraphs>
  <Slides>17</Slides>
  <Notes>6</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17</vt:i4>
      </vt:variant>
    </vt:vector>
  </HeadingPairs>
  <TitlesOfParts>
    <vt:vector size="22" baseType="lpstr">
      <vt:lpstr>Arial</vt:lpstr>
      <vt:lpstr>HelveticaNeue Regular</vt:lpstr>
      <vt:lpstr>Times New Roman</vt:lpstr>
      <vt:lpstr>2_Simple Light</vt:lpstr>
      <vt:lpstr>1_Simple Light</vt:lpstr>
      <vt:lpstr>    Gokaraju Rangaraju Institute of Engineering and Technology  (Autonomous) Department of Data Science  Mini Project Work (CSE(DS))</vt:lpstr>
      <vt:lpstr>Revolutionizing Smart Surveillance and Traffic Management</vt:lpstr>
      <vt:lpstr>INTRODUCTION </vt:lpstr>
      <vt:lpstr>Importance Of Our Model</vt:lpstr>
      <vt:lpstr>Relevant Data</vt:lpstr>
      <vt:lpstr>References</vt:lpstr>
      <vt:lpstr>Image Caption Generator</vt:lpstr>
      <vt:lpstr>Introduction</vt:lpstr>
      <vt:lpstr>Importance Of Our Model</vt:lpstr>
      <vt:lpstr>Relevant Data</vt:lpstr>
      <vt:lpstr>References</vt:lpstr>
      <vt:lpstr>Unveiling Hidden Market Patterns: Smarter Investments</vt:lpstr>
      <vt:lpstr>Introduction</vt:lpstr>
      <vt:lpstr>Importance Of Our Model</vt:lpstr>
      <vt:lpstr>Relevant Data</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OM</dc:creator>
  <cp:lastModifiedBy>Medhansh Kotipalli</cp:lastModifiedBy>
  <cp:revision>16</cp:revision>
  <dcterms:modified xsi:type="dcterms:W3CDTF">2025-01-30T09:58:40Z</dcterms:modified>
</cp:coreProperties>
</file>