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2"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8288000" cy="10287000"/>
  <p:notesSz cx="6858000" cy="9144000"/>
  <p:embeddedFontLst>
    <p:embeddedFont>
      <p:font typeface="Arimo" panose="020B0604020202020204" charset="0"/>
      <p:regular r:id="rId39"/>
    </p:embeddedFont>
    <p:embeddedFont>
      <p:font typeface="Canva Sans" panose="020B0604020202020204" charset="0"/>
      <p:regular r:id="rId40"/>
    </p:embeddedFont>
    <p:embeddedFont>
      <p:font typeface="Canva Sans Bold" panose="020B0604020202020204" charset="0"/>
      <p:regular r:id="rId41"/>
    </p:embeddedFont>
    <p:embeddedFont>
      <p:font typeface="Times New Roman Bold" panose="02020803070505020304" pitchFamily="18" charset="0"/>
      <p:regular r:id="rId42"/>
      <p:bold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95801" y="431844"/>
            <a:ext cx="1296397" cy="1193713"/>
          </a:xfrm>
          <a:custGeom>
            <a:avLst/>
            <a:gdLst/>
            <a:ahLst/>
            <a:cxnLst/>
            <a:rect l="l" t="t" r="r" b="b"/>
            <a:pathLst>
              <a:path w="1296397" h="1193713">
                <a:moveTo>
                  <a:pt x="0" y="0"/>
                </a:moveTo>
                <a:lnTo>
                  <a:pt x="1296398" y="0"/>
                </a:lnTo>
                <a:lnTo>
                  <a:pt x="1296398" y="1193712"/>
                </a:lnTo>
                <a:lnTo>
                  <a:pt x="0" y="1193712"/>
                </a:lnTo>
                <a:lnTo>
                  <a:pt x="0" y="0"/>
                </a:lnTo>
                <a:close/>
              </a:path>
            </a:pathLst>
          </a:custGeom>
          <a:blipFill>
            <a:blip r:embed="rId2"/>
            <a:stretch>
              <a:fillRect/>
            </a:stretch>
          </a:blipFill>
        </p:spPr>
      </p:sp>
      <p:sp>
        <p:nvSpPr>
          <p:cNvPr id="3" name="TextBox 3"/>
          <p:cNvSpPr txBox="1"/>
          <p:nvPr/>
        </p:nvSpPr>
        <p:spPr>
          <a:xfrm>
            <a:off x="3577084" y="1209935"/>
            <a:ext cx="11133832" cy="3714750"/>
          </a:xfrm>
          <a:prstGeom prst="rect">
            <a:avLst/>
          </a:prstGeom>
        </p:spPr>
        <p:txBody>
          <a:bodyPr lIns="0" tIns="0" rIns="0" bIns="0" rtlCol="0" anchor="t">
            <a:spAutoFit/>
          </a:bodyPr>
          <a:lstStyle/>
          <a:p>
            <a:pPr algn="ctr">
              <a:lnSpc>
                <a:spcPts val="4200"/>
              </a:lnSpc>
              <a:spcBef>
                <a:spcPct val="0"/>
              </a:spcBef>
            </a:pPr>
            <a:endParaRPr/>
          </a:p>
          <a:p>
            <a:pPr algn="ctr">
              <a:lnSpc>
                <a:spcPts val="4200"/>
              </a:lnSpc>
              <a:spcBef>
                <a:spcPct val="0"/>
              </a:spcBef>
            </a:pPr>
            <a:r>
              <a:rPr lang="en-US" sz="3000">
                <a:solidFill>
                  <a:srgbClr val="000000"/>
                </a:solidFill>
                <a:latin typeface="Canva Sans"/>
                <a:ea typeface="Canva Sans"/>
                <a:cs typeface="Canva Sans"/>
                <a:sym typeface="Canva Sans"/>
              </a:rPr>
              <a:t> Gokaraju Rangaraju Institute of Engineering and Technology </a:t>
            </a:r>
          </a:p>
          <a:p>
            <a:pPr algn="ctr">
              <a:lnSpc>
                <a:spcPts val="4200"/>
              </a:lnSpc>
              <a:spcBef>
                <a:spcPct val="0"/>
              </a:spcBef>
            </a:pPr>
            <a:r>
              <a:rPr lang="en-US" sz="3000">
                <a:solidFill>
                  <a:srgbClr val="000000"/>
                </a:solidFill>
                <a:latin typeface="Canva Sans"/>
                <a:ea typeface="Canva Sans"/>
                <a:cs typeface="Canva Sans"/>
                <a:sym typeface="Canva Sans"/>
              </a:rPr>
              <a:t> (Autonomous)</a:t>
            </a:r>
          </a:p>
          <a:p>
            <a:pPr algn="ctr">
              <a:lnSpc>
                <a:spcPts val="4200"/>
              </a:lnSpc>
              <a:spcBef>
                <a:spcPct val="0"/>
              </a:spcBef>
            </a:pPr>
            <a:r>
              <a:rPr lang="en-US" sz="3000">
                <a:solidFill>
                  <a:srgbClr val="000000"/>
                </a:solidFill>
                <a:latin typeface="Canva Sans"/>
                <a:ea typeface="Canva Sans"/>
                <a:cs typeface="Canva Sans"/>
                <a:sym typeface="Canva Sans"/>
              </a:rPr>
              <a:t> Department of Data Science</a:t>
            </a:r>
          </a:p>
          <a:p>
            <a:pPr algn="ctr">
              <a:lnSpc>
                <a:spcPts val="4200"/>
              </a:lnSpc>
              <a:spcBef>
                <a:spcPct val="0"/>
              </a:spcBef>
            </a:pPr>
            <a:r>
              <a:rPr lang="en-US" sz="3000">
                <a:solidFill>
                  <a:srgbClr val="000000"/>
                </a:solidFill>
                <a:latin typeface="Canva Sans"/>
                <a:ea typeface="Canva Sans"/>
                <a:cs typeface="Canva Sans"/>
                <a:sym typeface="Canva Sans"/>
              </a:rPr>
              <a:t> </a:t>
            </a:r>
          </a:p>
          <a:p>
            <a:pPr algn="ctr">
              <a:lnSpc>
                <a:spcPts val="4200"/>
              </a:lnSpc>
              <a:spcBef>
                <a:spcPct val="0"/>
              </a:spcBef>
            </a:pPr>
            <a:r>
              <a:rPr lang="en-US" sz="3000">
                <a:solidFill>
                  <a:srgbClr val="000000"/>
                </a:solidFill>
                <a:latin typeface="Canva Sans"/>
                <a:ea typeface="Canva Sans"/>
                <a:cs typeface="Canva Sans"/>
                <a:sym typeface="Canva Sans"/>
              </a:rPr>
              <a:t> Mini Project Work</a:t>
            </a:r>
          </a:p>
          <a:p>
            <a:pPr algn="ctr">
              <a:lnSpc>
                <a:spcPts val="4200"/>
              </a:lnSpc>
              <a:spcBef>
                <a:spcPct val="0"/>
              </a:spcBef>
            </a:pPr>
            <a:r>
              <a:rPr lang="en-US" sz="3000">
                <a:solidFill>
                  <a:srgbClr val="000000"/>
                </a:solidFill>
                <a:latin typeface="Canva Sans"/>
                <a:ea typeface="Canva Sans"/>
                <a:cs typeface="Canva Sans"/>
                <a:sym typeface="Canva Sans"/>
              </a:rPr>
              <a:t> (CSE(DS))</a:t>
            </a:r>
          </a:p>
        </p:txBody>
      </p:sp>
      <p:sp>
        <p:nvSpPr>
          <p:cNvPr id="4" name="TextBox 4"/>
          <p:cNvSpPr txBox="1"/>
          <p:nvPr/>
        </p:nvSpPr>
        <p:spPr>
          <a:xfrm>
            <a:off x="6175028" y="5086350"/>
            <a:ext cx="5937945" cy="514350"/>
          </a:xfrm>
          <a:prstGeom prst="rect">
            <a:avLst/>
          </a:prstGeom>
        </p:spPr>
        <p:txBody>
          <a:bodyPr lIns="0" tIns="0" rIns="0" bIns="0" rtlCol="0" anchor="t">
            <a:spAutoFit/>
          </a:bodyPr>
          <a:lstStyle/>
          <a:p>
            <a:pPr algn="ctr">
              <a:lnSpc>
                <a:spcPts val="4200"/>
              </a:lnSpc>
              <a:spcBef>
                <a:spcPct val="0"/>
              </a:spcBef>
            </a:pPr>
            <a:r>
              <a:rPr lang="en-US" sz="3000">
                <a:solidFill>
                  <a:srgbClr val="004AAD"/>
                </a:solidFill>
                <a:latin typeface="Canva Sans"/>
                <a:ea typeface="Canva Sans"/>
                <a:cs typeface="Canva Sans"/>
                <a:sym typeface="Canva Sans"/>
              </a:rPr>
              <a:t>Review 1: Abstract Presentation </a:t>
            </a:r>
          </a:p>
        </p:txBody>
      </p:sp>
      <p:sp>
        <p:nvSpPr>
          <p:cNvPr id="5" name="TextBox 5"/>
          <p:cNvSpPr txBox="1"/>
          <p:nvPr/>
        </p:nvSpPr>
        <p:spPr>
          <a:xfrm>
            <a:off x="197979" y="6225482"/>
            <a:ext cx="3379105" cy="512046"/>
          </a:xfrm>
          <a:prstGeom prst="rect">
            <a:avLst/>
          </a:prstGeom>
        </p:spPr>
        <p:txBody>
          <a:bodyPr wrap="square" lIns="0" tIns="0" rIns="0" bIns="0" rtlCol="0" anchor="t">
            <a:spAutoFit/>
          </a:bodyPr>
          <a:lstStyle/>
          <a:p>
            <a:pPr algn="ctr">
              <a:lnSpc>
                <a:spcPts val="4200"/>
              </a:lnSpc>
              <a:spcBef>
                <a:spcPct val="0"/>
              </a:spcBef>
            </a:pPr>
            <a:r>
              <a:rPr lang="en-US" sz="3000" dirty="0">
                <a:solidFill>
                  <a:srgbClr val="004AAD"/>
                </a:solidFill>
                <a:latin typeface="Canva Sans"/>
                <a:ea typeface="Canva Sans"/>
                <a:cs typeface="Canva Sans"/>
                <a:sym typeface="Canva Sans"/>
              </a:rPr>
              <a:t>Batch No -10</a:t>
            </a:r>
          </a:p>
        </p:txBody>
      </p:sp>
      <p:sp>
        <p:nvSpPr>
          <p:cNvPr id="6" name="TextBox 6"/>
          <p:cNvSpPr txBox="1"/>
          <p:nvPr/>
        </p:nvSpPr>
        <p:spPr>
          <a:xfrm>
            <a:off x="197979" y="7034592"/>
            <a:ext cx="6583821" cy="2270109"/>
          </a:xfrm>
          <a:prstGeom prst="rect">
            <a:avLst/>
          </a:prstGeom>
        </p:spPr>
        <p:txBody>
          <a:bodyPr wrap="square" lIns="0" tIns="0" rIns="0" bIns="0" rtlCol="0" anchor="t">
            <a:spAutoFit/>
          </a:bodyPr>
          <a:lstStyle/>
          <a:p>
            <a:pPr algn="just">
              <a:lnSpc>
                <a:spcPts val="4486"/>
              </a:lnSpc>
            </a:pPr>
            <a:r>
              <a:rPr lang="en-US" sz="3204" dirty="0">
                <a:solidFill>
                  <a:srgbClr val="000000"/>
                </a:solidFill>
                <a:latin typeface="Canva Sans"/>
                <a:ea typeface="Canva Sans"/>
                <a:cs typeface="Canva Sans"/>
                <a:sym typeface="Canva Sans"/>
              </a:rPr>
              <a:t> Presented By:</a:t>
            </a:r>
          </a:p>
          <a:p>
            <a:pPr algn="just">
              <a:lnSpc>
                <a:spcPts val="4486"/>
              </a:lnSpc>
              <a:spcBef>
                <a:spcPct val="0"/>
              </a:spcBef>
            </a:pPr>
            <a:r>
              <a:rPr lang="en-US" sz="3204" dirty="0">
                <a:solidFill>
                  <a:srgbClr val="000000"/>
                </a:solidFill>
                <a:latin typeface="Canva Sans"/>
                <a:ea typeface="Canva Sans"/>
                <a:cs typeface="Canva Sans"/>
                <a:sym typeface="Canva Sans"/>
              </a:rPr>
              <a:t>1.Abhinav U (22241A6767) </a:t>
            </a:r>
          </a:p>
          <a:p>
            <a:pPr algn="just">
              <a:lnSpc>
                <a:spcPts val="4486"/>
              </a:lnSpc>
              <a:spcBef>
                <a:spcPct val="0"/>
              </a:spcBef>
            </a:pPr>
            <a:r>
              <a:rPr lang="en-US" sz="3204" dirty="0">
                <a:solidFill>
                  <a:srgbClr val="000000"/>
                </a:solidFill>
                <a:latin typeface="Canva Sans"/>
                <a:ea typeface="Canva Sans"/>
                <a:cs typeface="Canva Sans"/>
                <a:sym typeface="Canva Sans"/>
              </a:rPr>
              <a:t>2.Jasti Amit (22241A6793) </a:t>
            </a:r>
          </a:p>
          <a:p>
            <a:pPr algn="just">
              <a:lnSpc>
                <a:spcPts val="4486"/>
              </a:lnSpc>
              <a:spcBef>
                <a:spcPct val="0"/>
              </a:spcBef>
            </a:pPr>
            <a:r>
              <a:rPr lang="en-US" sz="3204" dirty="0">
                <a:solidFill>
                  <a:srgbClr val="000000"/>
                </a:solidFill>
                <a:latin typeface="Canva Sans"/>
                <a:ea typeface="Canva Sans"/>
                <a:cs typeface="Canva Sans"/>
                <a:sym typeface="Canva Sans"/>
              </a:rPr>
              <a:t>3.Medhansh K (22241A6799)</a:t>
            </a:r>
          </a:p>
        </p:txBody>
      </p:sp>
      <p:sp>
        <p:nvSpPr>
          <p:cNvPr id="7" name="TextBox 7"/>
          <p:cNvSpPr txBox="1"/>
          <p:nvPr/>
        </p:nvSpPr>
        <p:spPr>
          <a:xfrm>
            <a:off x="10579894" y="7034592"/>
            <a:ext cx="5650706" cy="2847061"/>
          </a:xfrm>
          <a:prstGeom prst="rect">
            <a:avLst/>
          </a:prstGeom>
        </p:spPr>
        <p:txBody>
          <a:bodyPr lIns="0" tIns="0" rIns="0" bIns="0" rtlCol="0" anchor="t">
            <a:spAutoFit/>
          </a:bodyPr>
          <a:lstStyle/>
          <a:p>
            <a:pPr>
              <a:lnSpc>
                <a:spcPts val="4480"/>
              </a:lnSpc>
              <a:spcBef>
                <a:spcPct val="0"/>
              </a:spcBef>
            </a:pPr>
            <a:r>
              <a:rPr lang="en-US" sz="3200" dirty="0">
                <a:solidFill>
                  <a:srgbClr val="004AAD"/>
                </a:solidFill>
                <a:latin typeface="Arimo"/>
                <a:ea typeface="Arimo"/>
                <a:cs typeface="Arimo"/>
                <a:sym typeface="Arimo"/>
              </a:rPr>
              <a:t>Under the Guidance of:</a:t>
            </a:r>
          </a:p>
          <a:p>
            <a:pPr>
              <a:lnSpc>
                <a:spcPts val="4480"/>
              </a:lnSpc>
              <a:spcBef>
                <a:spcPct val="0"/>
              </a:spcBef>
            </a:pPr>
            <a:r>
              <a:rPr lang="en-US" sz="3200" dirty="0">
                <a:solidFill>
                  <a:srgbClr val="000000"/>
                </a:solidFill>
                <a:latin typeface="Canva Sans"/>
                <a:ea typeface="Canva Sans"/>
                <a:cs typeface="Canva Sans"/>
                <a:sym typeface="Canva Sans"/>
              </a:rPr>
              <a:t>Dr. </a:t>
            </a:r>
            <a:r>
              <a:rPr lang="en-US" sz="3200" dirty="0" err="1">
                <a:solidFill>
                  <a:srgbClr val="000000"/>
                </a:solidFill>
                <a:latin typeface="Canva Sans"/>
                <a:ea typeface="Canva Sans"/>
                <a:cs typeface="Canva Sans"/>
                <a:sym typeface="Canva Sans"/>
              </a:rPr>
              <a:t>Mamidi</a:t>
            </a:r>
            <a:r>
              <a:rPr lang="en-US" sz="3200" dirty="0">
                <a:solidFill>
                  <a:srgbClr val="000000"/>
                </a:solidFill>
                <a:latin typeface="Canva Sans"/>
                <a:ea typeface="Canva Sans"/>
                <a:cs typeface="Canva Sans"/>
                <a:sym typeface="Canva Sans"/>
              </a:rPr>
              <a:t> Kiran Kumar</a:t>
            </a:r>
          </a:p>
          <a:p>
            <a:pPr>
              <a:lnSpc>
                <a:spcPts val="4480"/>
              </a:lnSpc>
              <a:spcBef>
                <a:spcPct val="0"/>
              </a:spcBef>
            </a:pPr>
            <a:r>
              <a:rPr lang="en-US" sz="3200" dirty="0">
                <a:solidFill>
                  <a:srgbClr val="000000"/>
                </a:solidFill>
                <a:latin typeface="Canva Sans"/>
                <a:ea typeface="Canva Sans"/>
                <a:cs typeface="Canva Sans"/>
                <a:sym typeface="Canva Sans"/>
              </a:rPr>
              <a:t>Associate Professor</a:t>
            </a:r>
          </a:p>
          <a:p>
            <a:pPr>
              <a:lnSpc>
                <a:spcPts val="4480"/>
              </a:lnSpc>
              <a:spcBef>
                <a:spcPct val="0"/>
              </a:spcBef>
            </a:pPr>
            <a:r>
              <a:rPr lang="en-US" sz="3200" dirty="0">
                <a:solidFill>
                  <a:srgbClr val="000000"/>
                </a:solidFill>
                <a:latin typeface="Canva Sans"/>
                <a:ea typeface="Canva Sans"/>
                <a:cs typeface="Canva Sans"/>
                <a:sym typeface="Canva Sans"/>
              </a:rPr>
              <a:t>Department of Data Science </a:t>
            </a:r>
          </a:p>
          <a:p>
            <a:pPr algn="ctr">
              <a:lnSpc>
                <a:spcPts val="4480"/>
              </a:lnSpc>
              <a:spcBef>
                <a:spcPct val="0"/>
              </a:spcBef>
            </a:pPr>
            <a:endParaRPr lang="en-US" sz="3200" dirty="0">
              <a:solidFill>
                <a:srgbClr val="000000"/>
              </a:solidFill>
              <a:latin typeface="Canva Sans"/>
              <a:ea typeface="Canva Sans"/>
              <a:cs typeface="Canva Sans"/>
              <a:sym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11997" y="258247"/>
            <a:ext cx="2016175"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NOVELTY</a:t>
            </a:r>
          </a:p>
        </p:txBody>
      </p:sp>
      <p:sp>
        <p:nvSpPr>
          <p:cNvPr id="3" name="TextBox 3"/>
          <p:cNvSpPr txBox="1"/>
          <p:nvPr/>
        </p:nvSpPr>
        <p:spPr>
          <a:xfrm>
            <a:off x="298193" y="971550"/>
            <a:ext cx="17989807" cy="10091420"/>
          </a:xfrm>
          <a:prstGeom prst="rect">
            <a:avLst/>
          </a:prstGeom>
        </p:spPr>
        <p:txBody>
          <a:bodyPr lIns="0" tIns="0" rIns="0" bIns="0" rtlCol="0" anchor="t">
            <a:spAutoFit/>
          </a:bodyPr>
          <a:lstStyle/>
          <a:p>
            <a:pPr algn="l">
              <a:lnSpc>
                <a:spcPts val="4480"/>
              </a:lnSpc>
            </a:pPr>
            <a:r>
              <a:rPr lang="en-US" sz="3200" b="1">
                <a:solidFill>
                  <a:srgbClr val="000000"/>
                </a:solidFill>
                <a:latin typeface="Canva Sans Bold"/>
                <a:ea typeface="Canva Sans Bold"/>
                <a:cs typeface="Canva Sans Bold"/>
                <a:sym typeface="Canva Sans Bold"/>
              </a:rPr>
              <a:t>Real-Time Data Integration:</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The project leverages the Alpha Vantage API to fetch live and historical stock market data.</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Unlike static datasets, which may become outdated, this approach ensures that users always receive the latest stock prices, trading volume, and historical trends.</a:t>
            </a:r>
          </a:p>
          <a:p>
            <a:pPr algn="l">
              <a:lnSpc>
                <a:spcPts val="4480"/>
              </a:lnSpc>
            </a:pPr>
            <a:endParaRPr lang="en-US" sz="3200">
              <a:solidFill>
                <a:srgbClr val="000000"/>
              </a:solidFill>
              <a:latin typeface="Canva Sans"/>
              <a:ea typeface="Canva Sans"/>
              <a:cs typeface="Canva Sans"/>
              <a:sym typeface="Canva Sans"/>
            </a:endParaRPr>
          </a:p>
          <a:p>
            <a:pPr algn="l">
              <a:lnSpc>
                <a:spcPts val="4480"/>
              </a:lnSpc>
            </a:pPr>
            <a:r>
              <a:rPr lang="en-US" sz="3200" b="1">
                <a:solidFill>
                  <a:srgbClr val="000000"/>
                </a:solidFill>
                <a:latin typeface="Canva Sans Bold"/>
                <a:ea typeface="Canva Sans Bold"/>
                <a:cs typeface="Canva Sans Bold"/>
                <a:sym typeface="Canva Sans Bold"/>
              </a:rPr>
              <a:t>Interactive Visualization:</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The project generates time-series plots of stock prices, allowing users to visualize trends over different durations (1 year vs. 5 years).</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The visual representation provides better insights than raw numerical data, making it easier for users—especially beginners—to interpret market trends.</a:t>
            </a:r>
          </a:p>
          <a:p>
            <a:pPr algn="l">
              <a:lnSpc>
                <a:spcPts val="4480"/>
              </a:lnSpc>
            </a:pPr>
            <a:endParaRPr lang="en-US" sz="3200">
              <a:solidFill>
                <a:srgbClr val="000000"/>
              </a:solidFill>
              <a:latin typeface="Canva Sans"/>
              <a:ea typeface="Canva Sans"/>
              <a:cs typeface="Canva Sans"/>
              <a:sym typeface="Canva Sans"/>
            </a:endParaRPr>
          </a:p>
          <a:p>
            <a:pPr algn="l">
              <a:lnSpc>
                <a:spcPts val="4480"/>
              </a:lnSpc>
            </a:pPr>
            <a:r>
              <a:rPr lang="en-US" sz="3200" b="1">
                <a:solidFill>
                  <a:srgbClr val="000000"/>
                </a:solidFill>
                <a:latin typeface="Canva Sans Bold"/>
                <a:ea typeface="Canva Sans Bold"/>
                <a:cs typeface="Canva Sans Bold"/>
                <a:sym typeface="Canva Sans Bold"/>
              </a:rPr>
              <a:t>Automated Filtering:</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The model categorizes stocks into low, medium, and high-risk investments based on annualized volatility (a measure of price fluctuations).</a:t>
            </a:r>
          </a:p>
          <a:p>
            <a:pPr algn="l">
              <a:lnSpc>
                <a:spcPts val="4480"/>
              </a:lnSpc>
            </a:pPr>
            <a:endParaRPr lang="en-US" sz="3200">
              <a:solidFill>
                <a:srgbClr val="000000"/>
              </a:solidFill>
              <a:latin typeface="Canva Sans"/>
              <a:ea typeface="Canva Sans"/>
              <a:cs typeface="Canva Sans"/>
              <a:sym typeface="Canva Sans"/>
            </a:endParaRPr>
          </a:p>
          <a:p>
            <a:pPr algn="l">
              <a:lnSpc>
                <a:spcPts val="4480"/>
              </a:lnSpc>
            </a:pPr>
            <a:endParaRPr lang="en-US" sz="3200">
              <a:solidFill>
                <a:srgbClr val="000000"/>
              </a:solidFill>
              <a:latin typeface="Canva Sans"/>
              <a:ea typeface="Canva Sans"/>
              <a:cs typeface="Canva Sans"/>
              <a:sym typeface="Canva Sans"/>
            </a:endParaRPr>
          </a:p>
          <a:p>
            <a:pPr algn="l">
              <a:lnSpc>
                <a:spcPts val="4480"/>
              </a:lnSpc>
            </a:pPr>
            <a:endParaRPr lang="en-US" sz="3200">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5651" y="264891"/>
            <a:ext cx="3437483" cy="537720"/>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DATA REQUIRED:</a:t>
            </a:r>
          </a:p>
        </p:txBody>
      </p:sp>
      <p:sp>
        <p:nvSpPr>
          <p:cNvPr id="3" name="TextBox 3"/>
          <p:cNvSpPr txBox="1"/>
          <p:nvPr/>
        </p:nvSpPr>
        <p:spPr>
          <a:xfrm>
            <a:off x="265651" y="971550"/>
            <a:ext cx="18022349" cy="8405370"/>
          </a:xfrm>
          <a:prstGeom prst="rect">
            <a:avLst/>
          </a:prstGeom>
        </p:spPr>
        <p:txBody>
          <a:bodyPr lIns="0" tIns="0" rIns="0" bIns="0" rtlCol="0" anchor="t">
            <a:spAutoFit/>
          </a:bodyPr>
          <a:lstStyle/>
          <a:p>
            <a:pPr algn="l">
              <a:lnSpc>
                <a:spcPts val="4486"/>
              </a:lnSpc>
              <a:spcBef>
                <a:spcPct val="0"/>
              </a:spcBef>
            </a:pPr>
            <a:r>
              <a:rPr lang="en-US" sz="3204" b="1">
                <a:solidFill>
                  <a:srgbClr val="000000"/>
                </a:solidFill>
                <a:latin typeface="Canva Sans Bold"/>
                <a:ea typeface="Canva Sans Bold"/>
                <a:cs typeface="Canva Sans Bold"/>
                <a:sym typeface="Canva Sans Bold"/>
              </a:rPr>
              <a:t>Stock Price Data (Time-Series Data):</a:t>
            </a:r>
          </a:p>
          <a:p>
            <a:pPr marL="691940" lvl="1" indent="-345970" algn="l">
              <a:lnSpc>
                <a:spcPts val="4486"/>
              </a:lnSpc>
              <a:buFont typeface="Arial"/>
              <a:buChar char="•"/>
            </a:pPr>
            <a:r>
              <a:rPr lang="en-US" sz="3204">
                <a:solidFill>
                  <a:srgbClr val="000000"/>
                </a:solidFill>
                <a:latin typeface="Canva Sans"/>
                <a:ea typeface="Canva Sans"/>
                <a:cs typeface="Canva Sans"/>
                <a:sym typeface="Canva Sans"/>
              </a:rPr>
              <a:t>The </a:t>
            </a:r>
            <a:r>
              <a:rPr lang="en-US" sz="3204" b="1">
                <a:solidFill>
                  <a:srgbClr val="000000"/>
                </a:solidFill>
                <a:latin typeface="Canva Sans Bold"/>
                <a:ea typeface="Canva Sans Bold"/>
                <a:cs typeface="Canva Sans Bold"/>
                <a:sym typeface="Canva Sans Bold"/>
              </a:rPr>
              <a:t>Opening Prices</a:t>
            </a:r>
            <a:r>
              <a:rPr lang="en-US" sz="3204">
                <a:solidFill>
                  <a:srgbClr val="000000"/>
                </a:solidFill>
                <a:latin typeface="Canva Sans"/>
                <a:ea typeface="Canva Sans"/>
                <a:cs typeface="Canva Sans"/>
                <a:sym typeface="Canva Sans"/>
              </a:rPr>
              <a:t> (Open) refer to the stock price at the start of the trading day, while the </a:t>
            </a:r>
            <a:r>
              <a:rPr lang="en-US" sz="3204" b="1">
                <a:solidFill>
                  <a:srgbClr val="000000"/>
                </a:solidFill>
                <a:latin typeface="Canva Sans Bold"/>
                <a:ea typeface="Canva Sans Bold"/>
                <a:cs typeface="Canva Sans Bold"/>
                <a:sym typeface="Canva Sans Bold"/>
              </a:rPr>
              <a:t>Closing Prices</a:t>
            </a:r>
            <a:r>
              <a:rPr lang="en-US" sz="3204">
                <a:solidFill>
                  <a:srgbClr val="000000"/>
                </a:solidFill>
                <a:latin typeface="Canva Sans"/>
                <a:ea typeface="Canva Sans"/>
                <a:cs typeface="Canva Sans"/>
                <a:sym typeface="Canva Sans"/>
              </a:rPr>
              <a:t> (Close) represent the final price at which the stock traded at the end of the day. Both are essential for calculating returns and analyzing trends throughout the trading period.</a:t>
            </a:r>
          </a:p>
          <a:p>
            <a:pPr marL="691940" lvl="1" indent="-345970" algn="l">
              <a:lnSpc>
                <a:spcPts val="4486"/>
              </a:lnSpc>
              <a:buFont typeface="Arial"/>
              <a:buChar char="•"/>
            </a:pPr>
            <a:r>
              <a:rPr lang="en-US" sz="3204">
                <a:solidFill>
                  <a:srgbClr val="000000"/>
                </a:solidFill>
                <a:latin typeface="Canva Sans"/>
                <a:ea typeface="Canva Sans"/>
                <a:cs typeface="Canva Sans"/>
                <a:sym typeface="Canva Sans"/>
              </a:rPr>
              <a:t>High &amp; Low Prices (High, Low): The highest and lowest prices during a trading day, useful for volatility assessment </a:t>
            </a:r>
          </a:p>
          <a:p>
            <a:pPr algn="l">
              <a:lnSpc>
                <a:spcPts val="4486"/>
              </a:lnSpc>
            </a:pPr>
            <a:endParaRPr lang="en-US" sz="3204">
              <a:solidFill>
                <a:srgbClr val="000000"/>
              </a:solidFill>
              <a:latin typeface="Canva Sans"/>
              <a:ea typeface="Canva Sans"/>
              <a:cs typeface="Canva Sans"/>
              <a:sym typeface="Canva Sans"/>
            </a:endParaRPr>
          </a:p>
          <a:p>
            <a:pPr algn="l">
              <a:lnSpc>
                <a:spcPts val="4486"/>
              </a:lnSpc>
            </a:pPr>
            <a:r>
              <a:rPr lang="en-US" sz="3204" b="1">
                <a:solidFill>
                  <a:srgbClr val="000000"/>
                </a:solidFill>
                <a:latin typeface="Canva Sans Bold"/>
                <a:ea typeface="Canva Sans Bold"/>
                <a:cs typeface="Canva Sans Bold"/>
                <a:sym typeface="Canva Sans Bold"/>
              </a:rPr>
              <a:t>Calculated Data for Risk-Adjusted Analysis:</a:t>
            </a:r>
          </a:p>
          <a:p>
            <a:pPr marL="691940" lvl="1" indent="-345970" algn="l">
              <a:lnSpc>
                <a:spcPts val="4486"/>
              </a:lnSpc>
              <a:buFont typeface="Arial"/>
              <a:buChar char="•"/>
            </a:pPr>
            <a:r>
              <a:rPr lang="en-US" sz="3204">
                <a:solidFill>
                  <a:srgbClr val="000000"/>
                </a:solidFill>
                <a:latin typeface="Canva Sans"/>
                <a:ea typeface="Canva Sans"/>
                <a:cs typeface="Canva Sans"/>
                <a:sym typeface="Canva Sans"/>
              </a:rPr>
              <a:t>Daily Returns (percentage change in closing prices between consecutive days).</a:t>
            </a:r>
          </a:p>
          <a:p>
            <a:pPr algn="l">
              <a:lnSpc>
                <a:spcPts val="4486"/>
              </a:lnSpc>
            </a:pPr>
            <a:endParaRPr lang="en-US" sz="3204">
              <a:solidFill>
                <a:srgbClr val="000000"/>
              </a:solidFill>
              <a:latin typeface="Canva Sans"/>
              <a:ea typeface="Canva Sans"/>
              <a:cs typeface="Canva Sans"/>
              <a:sym typeface="Canva Sans"/>
            </a:endParaRPr>
          </a:p>
          <a:p>
            <a:pPr marL="691940" lvl="1" indent="-345970" algn="l">
              <a:lnSpc>
                <a:spcPts val="4486"/>
              </a:lnSpc>
              <a:buFont typeface="Arial"/>
              <a:buChar char="•"/>
            </a:pPr>
            <a:r>
              <a:rPr lang="en-US" sz="3204">
                <a:solidFill>
                  <a:srgbClr val="000000"/>
                </a:solidFill>
                <a:latin typeface="Canva Sans"/>
                <a:ea typeface="Canva Sans"/>
                <a:cs typeface="Canva Sans"/>
                <a:sym typeface="Canva Sans"/>
              </a:rPr>
              <a:t>Annualized Return (average daily return multiplied by trading days in a year).</a:t>
            </a:r>
          </a:p>
          <a:p>
            <a:pPr algn="l">
              <a:lnSpc>
                <a:spcPts val="4486"/>
              </a:lnSpc>
            </a:pPr>
            <a:endParaRPr lang="en-US" sz="3204">
              <a:solidFill>
                <a:srgbClr val="000000"/>
              </a:solidFill>
              <a:latin typeface="Canva Sans"/>
              <a:ea typeface="Canva Sans"/>
              <a:cs typeface="Canva Sans"/>
              <a:sym typeface="Canva Sans"/>
            </a:endParaRPr>
          </a:p>
          <a:p>
            <a:pPr marL="691940" lvl="1" indent="-345970" algn="l">
              <a:lnSpc>
                <a:spcPts val="4486"/>
              </a:lnSpc>
              <a:buFont typeface="Arial"/>
              <a:buChar char="•"/>
            </a:pPr>
            <a:r>
              <a:rPr lang="en-US" sz="3204">
                <a:solidFill>
                  <a:srgbClr val="000000"/>
                </a:solidFill>
                <a:latin typeface="Canva Sans"/>
                <a:ea typeface="Canva Sans"/>
                <a:cs typeface="Canva Sans"/>
                <a:sym typeface="Canva Sans"/>
              </a:rPr>
              <a:t>Annualized Volatility (standard deviation of daily returns, scaled for a year).</a:t>
            </a:r>
          </a:p>
          <a:p>
            <a:pPr algn="l">
              <a:lnSpc>
                <a:spcPts val="4486"/>
              </a:lnSpc>
            </a:pPr>
            <a:endParaRPr lang="en-US" sz="3204">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5796811" cy="8229600"/>
          </a:xfrm>
          <a:custGeom>
            <a:avLst/>
            <a:gdLst/>
            <a:ahLst/>
            <a:cxnLst/>
            <a:rect l="l" t="t" r="r" b="b"/>
            <a:pathLst>
              <a:path w="15796811" h="8229600">
                <a:moveTo>
                  <a:pt x="0" y="0"/>
                </a:moveTo>
                <a:lnTo>
                  <a:pt x="15796811" y="0"/>
                </a:lnTo>
                <a:lnTo>
                  <a:pt x="15796811" y="8229600"/>
                </a:lnTo>
                <a:lnTo>
                  <a:pt x="0" y="8229600"/>
                </a:lnTo>
                <a:lnTo>
                  <a:pt x="0" y="0"/>
                </a:lnTo>
                <a:close/>
              </a:path>
            </a:pathLst>
          </a:custGeom>
          <a:blipFill>
            <a:blip r:embed="rId2"/>
            <a:stretch>
              <a:fillRect t="-1743" b="-1743"/>
            </a:stretch>
          </a:blipFill>
        </p:spPr>
      </p:sp>
      <p:sp>
        <p:nvSpPr>
          <p:cNvPr id="3" name="TextBox 3"/>
          <p:cNvSpPr txBox="1"/>
          <p:nvPr/>
        </p:nvSpPr>
        <p:spPr>
          <a:xfrm>
            <a:off x="6427477" y="190500"/>
            <a:ext cx="4999256" cy="580265"/>
          </a:xfrm>
          <a:prstGeom prst="rect">
            <a:avLst/>
          </a:prstGeom>
        </p:spPr>
        <p:txBody>
          <a:bodyPr wrap="square"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Sample Data</a:t>
            </a:r>
          </a:p>
        </p:txBody>
      </p:sp>
      <p:sp>
        <p:nvSpPr>
          <p:cNvPr id="4" name="TextBox 4"/>
          <p:cNvSpPr txBox="1"/>
          <p:nvPr/>
        </p:nvSpPr>
        <p:spPr>
          <a:xfrm>
            <a:off x="1479947" y="1178089"/>
            <a:ext cx="1394172"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Canva Sans Bold"/>
                <a:ea typeface="Canva Sans Bold"/>
                <a:cs typeface="Canva Sans Bold"/>
                <a:sym typeface="Canva Sans Bold"/>
              </a:rPr>
              <a:t>TRIDENT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62859" y="317881"/>
            <a:ext cx="3962281"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METHODOLOGIES:</a:t>
            </a:r>
          </a:p>
        </p:txBody>
      </p:sp>
      <p:sp>
        <p:nvSpPr>
          <p:cNvPr id="3" name="TextBox 3"/>
          <p:cNvSpPr txBox="1"/>
          <p:nvPr/>
        </p:nvSpPr>
        <p:spPr>
          <a:xfrm>
            <a:off x="369918" y="962025"/>
            <a:ext cx="17918082" cy="10843382"/>
          </a:xfrm>
          <a:prstGeom prst="rect">
            <a:avLst/>
          </a:prstGeom>
        </p:spPr>
        <p:txBody>
          <a:bodyPr lIns="0" tIns="0" rIns="0" bIns="0" rtlCol="0" anchor="t">
            <a:spAutoFit/>
          </a:bodyPr>
          <a:lstStyle/>
          <a:p>
            <a:pPr algn="l">
              <a:lnSpc>
                <a:spcPts val="4508"/>
              </a:lnSpc>
              <a:spcBef>
                <a:spcPct val="0"/>
              </a:spcBef>
            </a:pPr>
            <a:r>
              <a:rPr lang="en-US" sz="3220" b="1">
                <a:solidFill>
                  <a:srgbClr val="000000"/>
                </a:solidFill>
                <a:latin typeface="Canva Sans Bold"/>
                <a:ea typeface="Canva Sans Bold"/>
                <a:cs typeface="Canva Sans Bold"/>
                <a:sym typeface="Canva Sans Bold"/>
              </a:rPr>
              <a:t>Data Collection:</a:t>
            </a:r>
          </a:p>
          <a:p>
            <a:pPr marL="695241" lvl="1" indent="-347621" algn="l">
              <a:lnSpc>
                <a:spcPts val="4508"/>
              </a:lnSpc>
              <a:buFont typeface="Arial"/>
              <a:buChar char="•"/>
            </a:pPr>
            <a:r>
              <a:rPr lang="en-US" sz="3220">
                <a:solidFill>
                  <a:srgbClr val="000000"/>
                </a:solidFill>
                <a:latin typeface="Canva Sans"/>
                <a:ea typeface="Canva Sans"/>
                <a:cs typeface="Canva Sans"/>
                <a:sym typeface="Canva Sans"/>
              </a:rPr>
              <a:t>Uses the Aplha Vantage API to fetch historical stock price data from Yahoo Finance.</a:t>
            </a:r>
          </a:p>
          <a:p>
            <a:pPr marL="695241" lvl="1" indent="-347621" algn="l">
              <a:lnSpc>
                <a:spcPts val="4508"/>
              </a:lnSpc>
              <a:buFont typeface="Arial"/>
              <a:buChar char="•"/>
            </a:pPr>
            <a:r>
              <a:rPr lang="en-US" sz="3220">
                <a:solidFill>
                  <a:srgbClr val="000000"/>
                </a:solidFill>
                <a:latin typeface="Canva Sans"/>
                <a:ea typeface="Canva Sans"/>
                <a:cs typeface="Canva Sans"/>
                <a:sym typeface="Canva Sans"/>
              </a:rPr>
              <a:t>Extracts relevant stock market indicators like closing prices and trading volume.</a:t>
            </a:r>
          </a:p>
          <a:p>
            <a:pPr algn="l">
              <a:lnSpc>
                <a:spcPts val="4508"/>
              </a:lnSpc>
            </a:pPr>
            <a:endParaRPr lang="en-US" sz="3220">
              <a:solidFill>
                <a:srgbClr val="000000"/>
              </a:solidFill>
              <a:latin typeface="Canva Sans"/>
              <a:ea typeface="Canva Sans"/>
              <a:cs typeface="Canva Sans"/>
              <a:sym typeface="Canva Sans"/>
            </a:endParaRPr>
          </a:p>
          <a:p>
            <a:pPr algn="l">
              <a:lnSpc>
                <a:spcPts val="4508"/>
              </a:lnSpc>
            </a:pPr>
            <a:r>
              <a:rPr lang="en-US" sz="3220" b="1">
                <a:solidFill>
                  <a:srgbClr val="000000"/>
                </a:solidFill>
                <a:latin typeface="Canva Sans Bold"/>
                <a:ea typeface="Canva Sans Bold"/>
                <a:cs typeface="Canva Sans Bold"/>
                <a:sym typeface="Canva Sans Bold"/>
              </a:rPr>
              <a:t>Stock Price Prediction using HHT:</a:t>
            </a:r>
          </a:p>
          <a:p>
            <a:pPr marL="695241" lvl="1" indent="-347621" algn="l">
              <a:lnSpc>
                <a:spcPts val="4508"/>
              </a:lnSpc>
              <a:buFont typeface="Arial"/>
              <a:buChar char="•"/>
            </a:pPr>
            <a:r>
              <a:rPr lang="en-US" sz="3220">
                <a:solidFill>
                  <a:srgbClr val="000000"/>
                </a:solidFill>
                <a:latin typeface="Canva Sans"/>
                <a:ea typeface="Canva Sans"/>
                <a:cs typeface="Canva Sans"/>
                <a:sym typeface="Canva Sans"/>
              </a:rPr>
              <a:t>The code applies Hilbert-Huang Transform (HHT) to break down stock price data into Intrinsic Mode Functions (IMFs).</a:t>
            </a:r>
          </a:p>
          <a:p>
            <a:pPr algn="l">
              <a:lnSpc>
                <a:spcPts val="4508"/>
              </a:lnSpc>
            </a:pPr>
            <a:endParaRPr lang="en-US" sz="3220">
              <a:solidFill>
                <a:srgbClr val="000000"/>
              </a:solidFill>
              <a:latin typeface="Canva Sans"/>
              <a:ea typeface="Canva Sans"/>
              <a:cs typeface="Canva Sans"/>
              <a:sym typeface="Canva Sans"/>
            </a:endParaRPr>
          </a:p>
          <a:p>
            <a:pPr algn="l">
              <a:lnSpc>
                <a:spcPts val="4508"/>
              </a:lnSpc>
            </a:pPr>
            <a:r>
              <a:rPr lang="en-US" sz="3220" b="1">
                <a:solidFill>
                  <a:srgbClr val="000000"/>
                </a:solidFill>
                <a:latin typeface="Canva Sans Bold"/>
                <a:ea typeface="Canva Sans Bold"/>
                <a:cs typeface="Canva Sans Bold"/>
                <a:sym typeface="Canva Sans Bold"/>
              </a:rPr>
              <a:t>Live Market Data Integration:</a:t>
            </a:r>
          </a:p>
          <a:p>
            <a:pPr marL="695241" lvl="1" indent="-347621" algn="l">
              <a:lnSpc>
                <a:spcPts val="4508"/>
              </a:lnSpc>
              <a:buFont typeface="Arial"/>
              <a:buChar char="•"/>
            </a:pPr>
            <a:r>
              <a:rPr lang="en-US" sz="3220">
                <a:solidFill>
                  <a:srgbClr val="000000"/>
                </a:solidFill>
                <a:latin typeface="Canva Sans"/>
                <a:ea typeface="Canva Sans"/>
                <a:cs typeface="Canva Sans"/>
                <a:sym typeface="Canva Sans"/>
              </a:rPr>
              <a:t>The model fetches real-time stock prices using the Alpha Vantage API.</a:t>
            </a:r>
          </a:p>
          <a:p>
            <a:pPr algn="l">
              <a:lnSpc>
                <a:spcPts val="4508"/>
              </a:lnSpc>
            </a:pPr>
            <a:endParaRPr lang="en-US" sz="3220">
              <a:solidFill>
                <a:srgbClr val="000000"/>
              </a:solidFill>
              <a:latin typeface="Canva Sans"/>
              <a:ea typeface="Canva Sans"/>
              <a:cs typeface="Canva Sans"/>
              <a:sym typeface="Canva Sans"/>
            </a:endParaRPr>
          </a:p>
          <a:p>
            <a:pPr algn="l">
              <a:lnSpc>
                <a:spcPts val="4508"/>
              </a:lnSpc>
            </a:pPr>
            <a:r>
              <a:rPr lang="en-US" sz="3220" b="1">
                <a:solidFill>
                  <a:srgbClr val="000000"/>
                </a:solidFill>
                <a:latin typeface="Canva Sans Bold"/>
                <a:ea typeface="Canva Sans Bold"/>
                <a:cs typeface="Canva Sans Bold"/>
                <a:sym typeface="Canva Sans Bold"/>
              </a:rPr>
              <a:t>Risk Assessment:</a:t>
            </a:r>
          </a:p>
          <a:p>
            <a:pPr marL="695241" lvl="1" indent="-347621" algn="l">
              <a:lnSpc>
                <a:spcPts val="4508"/>
              </a:lnSpc>
              <a:buFont typeface="Arial"/>
              <a:buChar char="•"/>
            </a:pPr>
            <a:r>
              <a:rPr lang="en-US" sz="3220">
                <a:solidFill>
                  <a:srgbClr val="000000"/>
                </a:solidFill>
                <a:latin typeface="Canva Sans"/>
                <a:ea typeface="Canva Sans"/>
                <a:cs typeface="Canva Sans"/>
                <a:sym typeface="Canva Sans"/>
              </a:rPr>
              <a:t>Stocks can be classified into low-risk, medium-risk, and high-risk based on historical volatility (variance in IMFs).</a:t>
            </a:r>
          </a:p>
          <a:p>
            <a:pPr algn="l">
              <a:lnSpc>
                <a:spcPts val="4508"/>
              </a:lnSpc>
            </a:pPr>
            <a:endParaRPr lang="en-US" sz="3220">
              <a:solidFill>
                <a:srgbClr val="000000"/>
              </a:solidFill>
              <a:latin typeface="Canva Sans"/>
              <a:ea typeface="Canva Sans"/>
              <a:cs typeface="Canva Sans"/>
              <a:sym typeface="Canva Sans"/>
            </a:endParaRPr>
          </a:p>
          <a:p>
            <a:pPr algn="l">
              <a:lnSpc>
                <a:spcPts val="4508"/>
              </a:lnSpc>
            </a:pPr>
            <a:endParaRPr lang="en-US" sz="3220">
              <a:solidFill>
                <a:srgbClr val="000000"/>
              </a:solidFill>
              <a:latin typeface="Canva Sans"/>
              <a:ea typeface="Canva Sans"/>
              <a:cs typeface="Canva Sans"/>
              <a:sym typeface="Canva Sans"/>
            </a:endParaRPr>
          </a:p>
          <a:p>
            <a:pPr algn="l">
              <a:lnSpc>
                <a:spcPts val="4508"/>
              </a:lnSpc>
            </a:pPr>
            <a:endParaRPr lang="en-US" sz="3220">
              <a:solidFill>
                <a:srgbClr val="000000"/>
              </a:solidFill>
              <a:latin typeface="Canva Sans"/>
              <a:ea typeface="Canva Sans"/>
              <a:cs typeface="Canva Sans"/>
              <a:sym typeface="Canva Sans"/>
            </a:endParaRPr>
          </a:p>
          <a:p>
            <a:pPr algn="l">
              <a:lnSpc>
                <a:spcPts val="4508"/>
              </a:lnSpc>
            </a:pPr>
            <a:endParaRPr lang="en-US" sz="3220">
              <a:solidFill>
                <a:srgbClr val="000000"/>
              </a:solidFill>
              <a:latin typeface="Canva Sans"/>
              <a:ea typeface="Canva Sans"/>
              <a:cs typeface="Canva Sans"/>
              <a:sym typeface="Canva Sans"/>
            </a:endParaRPr>
          </a:p>
          <a:p>
            <a:pPr algn="l">
              <a:lnSpc>
                <a:spcPts val="4508"/>
              </a:lnSpc>
            </a:pPr>
            <a:endParaRPr lang="en-US" sz="3220">
              <a:solidFill>
                <a:srgbClr val="000000"/>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0900" y="833022"/>
            <a:ext cx="17666201" cy="9102440"/>
          </a:xfrm>
          <a:custGeom>
            <a:avLst/>
            <a:gdLst/>
            <a:ahLst/>
            <a:cxnLst/>
            <a:rect l="l" t="t" r="r" b="b"/>
            <a:pathLst>
              <a:path w="17666201" h="8727634">
                <a:moveTo>
                  <a:pt x="0" y="0"/>
                </a:moveTo>
                <a:lnTo>
                  <a:pt x="17666200" y="0"/>
                </a:lnTo>
                <a:lnTo>
                  <a:pt x="17666200" y="8727634"/>
                </a:lnTo>
                <a:lnTo>
                  <a:pt x="0" y="8727634"/>
                </a:lnTo>
                <a:lnTo>
                  <a:pt x="0" y="0"/>
                </a:lnTo>
                <a:close/>
              </a:path>
            </a:pathLst>
          </a:custGeom>
          <a:blipFill>
            <a:blip r:embed="rId2"/>
            <a:stretch>
              <a:fillRect t="-1236" b="-1236"/>
            </a:stretch>
          </a:blipFill>
        </p:spPr>
      </p:sp>
      <p:sp>
        <p:nvSpPr>
          <p:cNvPr id="3" name="TextBox 3"/>
          <p:cNvSpPr txBox="1"/>
          <p:nvPr/>
        </p:nvSpPr>
        <p:spPr>
          <a:xfrm>
            <a:off x="6663270" y="295304"/>
            <a:ext cx="4290566"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Architecture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95801" y="431844"/>
            <a:ext cx="1296397" cy="1193713"/>
          </a:xfrm>
          <a:custGeom>
            <a:avLst/>
            <a:gdLst/>
            <a:ahLst/>
            <a:cxnLst/>
            <a:rect l="l" t="t" r="r" b="b"/>
            <a:pathLst>
              <a:path w="1296397" h="1193713">
                <a:moveTo>
                  <a:pt x="0" y="0"/>
                </a:moveTo>
                <a:lnTo>
                  <a:pt x="1296398" y="0"/>
                </a:lnTo>
                <a:lnTo>
                  <a:pt x="1296398" y="1193712"/>
                </a:lnTo>
                <a:lnTo>
                  <a:pt x="0" y="1193712"/>
                </a:lnTo>
                <a:lnTo>
                  <a:pt x="0" y="0"/>
                </a:lnTo>
                <a:close/>
              </a:path>
            </a:pathLst>
          </a:custGeom>
          <a:blipFill>
            <a:blip r:embed="rId2"/>
            <a:stretch>
              <a:fillRect/>
            </a:stretch>
          </a:blipFill>
        </p:spPr>
      </p:sp>
      <p:sp>
        <p:nvSpPr>
          <p:cNvPr id="3" name="TextBox 3"/>
          <p:cNvSpPr txBox="1"/>
          <p:nvPr/>
        </p:nvSpPr>
        <p:spPr>
          <a:xfrm>
            <a:off x="3577084" y="1209935"/>
            <a:ext cx="11133832" cy="3714750"/>
          </a:xfrm>
          <a:prstGeom prst="rect">
            <a:avLst/>
          </a:prstGeom>
        </p:spPr>
        <p:txBody>
          <a:bodyPr lIns="0" tIns="0" rIns="0" bIns="0" rtlCol="0" anchor="t">
            <a:spAutoFit/>
          </a:bodyPr>
          <a:lstStyle/>
          <a:p>
            <a:pPr algn="ctr">
              <a:lnSpc>
                <a:spcPts val="4200"/>
              </a:lnSpc>
              <a:spcBef>
                <a:spcPct val="0"/>
              </a:spcBef>
            </a:pPr>
            <a:endParaRPr/>
          </a:p>
          <a:p>
            <a:pPr algn="ctr">
              <a:lnSpc>
                <a:spcPts val="4200"/>
              </a:lnSpc>
              <a:spcBef>
                <a:spcPct val="0"/>
              </a:spcBef>
            </a:pPr>
            <a:r>
              <a:rPr lang="en-US" sz="3000">
                <a:solidFill>
                  <a:srgbClr val="000000"/>
                </a:solidFill>
                <a:latin typeface="Canva Sans"/>
                <a:ea typeface="Canva Sans"/>
                <a:cs typeface="Canva Sans"/>
                <a:sym typeface="Canva Sans"/>
              </a:rPr>
              <a:t> Gokaraju Rangaraju Institute of Engineering and Technology </a:t>
            </a:r>
          </a:p>
          <a:p>
            <a:pPr algn="ctr">
              <a:lnSpc>
                <a:spcPts val="4200"/>
              </a:lnSpc>
              <a:spcBef>
                <a:spcPct val="0"/>
              </a:spcBef>
            </a:pPr>
            <a:r>
              <a:rPr lang="en-US" sz="3000">
                <a:solidFill>
                  <a:srgbClr val="000000"/>
                </a:solidFill>
                <a:latin typeface="Canva Sans"/>
                <a:ea typeface="Canva Sans"/>
                <a:cs typeface="Canva Sans"/>
                <a:sym typeface="Canva Sans"/>
              </a:rPr>
              <a:t> (Autonomous)</a:t>
            </a:r>
          </a:p>
          <a:p>
            <a:pPr algn="ctr">
              <a:lnSpc>
                <a:spcPts val="4200"/>
              </a:lnSpc>
              <a:spcBef>
                <a:spcPct val="0"/>
              </a:spcBef>
            </a:pPr>
            <a:r>
              <a:rPr lang="en-US" sz="3000">
                <a:solidFill>
                  <a:srgbClr val="000000"/>
                </a:solidFill>
                <a:latin typeface="Canva Sans"/>
                <a:ea typeface="Canva Sans"/>
                <a:cs typeface="Canva Sans"/>
                <a:sym typeface="Canva Sans"/>
              </a:rPr>
              <a:t> Department of Data Science</a:t>
            </a:r>
          </a:p>
          <a:p>
            <a:pPr algn="ctr">
              <a:lnSpc>
                <a:spcPts val="4200"/>
              </a:lnSpc>
              <a:spcBef>
                <a:spcPct val="0"/>
              </a:spcBef>
            </a:pPr>
            <a:r>
              <a:rPr lang="en-US" sz="3000">
                <a:solidFill>
                  <a:srgbClr val="000000"/>
                </a:solidFill>
                <a:latin typeface="Canva Sans"/>
                <a:ea typeface="Canva Sans"/>
                <a:cs typeface="Canva Sans"/>
                <a:sym typeface="Canva Sans"/>
              </a:rPr>
              <a:t> </a:t>
            </a:r>
          </a:p>
          <a:p>
            <a:pPr algn="ctr">
              <a:lnSpc>
                <a:spcPts val="4200"/>
              </a:lnSpc>
              <a:spcBef>
                <a:spcPct val="0"/>
              </a:spcBef>
            </a:pPr>
            <a:r>
              <a:rPr lang="en-US" sz="3000">
                <a:solidFill>
                  <a:srgbClr val="000000"/>
                </a:solidFill>
                <a:latin typeface="Canva Sans"/>
                <a:ea typeface="Canva Sans"/>
                <a:cs typeface="Canva Sans"/>
                <a:sym typeface="Canva Sans"/>
              </a:rPr>
              <a:t> Mini Project Work</a:t>
            </a:r>
          </a:p>
          <a:p>
            <a:pPr algn="ctr">
              <a:lnSpc>
                <a:spcPts val="4200"/>
              </a:lnSpc>
              <a:spcBef>
                <a:spcPct val="0"/>
              </a:spcBef>
            </a:pPr>
            <a:r>
              <a:rPr lang="en-US" sz="3000">
                <a:solidFill>
                  <a:srgbClr val="000000"/>
                </a:solidFill>
                <a:latin typeface="Canva Sans"/>
                <a:ea typeface="Canva Sans"/>
                <a:cs typeface="Canva Sans"/>
                <a:sym typeface="Canva Sans"/>
              </a:rPr>
              <a:t> (CSE(DS))</a:t>
            </a:r>
          </a:p>
        </p:txBody>
      </p:sp>
      <p:sp>
        <p:nvSpPr>
          <p:cNvPr id="4" name="TextBox 4"/>
          <p:cNvSpPr txBox="1"/>
          <p:nvPr/>
        </p:nvSpPr>
        <p:spPr>
          <a:xfrm>
            <a:off x="5136282" y="5086350"/>
            <a:ext cx="8015436" cy="514350"/>
          </a:xfrm>
          <a:prstGeom prst="rect">
            <a:avLst/>
          </a:prstGeom>
        </p:spPr>
        <p:txBody>
          <a:bodyPr lIns="0" tIns="0" rIns="0" bIns="0" rtlCol="0" anchor="t">
            <a:spAutoFit/>
          </a:bodyPr>
          <a:lstStyle/>
          <a:p>
            <a:pPr algn="ctr">
              <a:lnSpc>
                <a:spcPts val="4200"/>
              </a:lnSpc>
              <a:spcBef>
                <a:spcPct val="0"/>
              </a:spcBef>
            </a:pPr>
            <a:r>
              <a:rPr lang="en-US" sz="3000">
                <a:solidFill>
                  <a:srgbClr val="004AAD"/>
                </a:solidFill>
                <a:latin typeface="Canva Sans"/>
                <a:ea typeface="Canva Sans"/>
                <a:cs typeface="Canva Sans"/>
                <a:sym typeface="Canva Sans"/>
              </a:rPr>
              <a:t>Review 2: Architecture Desing Presentation </a:t>
            </a:r>
          </a:p>
        </p:txBody>
      </p:sp>
      <p:sp>
        <p:nvSpPr>
          <p:cNvPr id="5" name="TextBox 5"/>
          <p:cNvSpPr txBox="1"/>
          <p:nvPr/>
        </p:nvSpPr>
        <p:spPr>
          <a:xfrm>
            <a:off x="197978" y="6003054"/>
            <a:ext cx="3154821" cy="514350"/>
          </a:xfrm>
          <a:prstGeom prst="rect">
            <a:avLst/>
          </a:prstGeom>
        </p:spPr>
        <p:txBody>
          <a:bodyPr wrap="square" lIns="0" tIns="0" rIns="0" bIns="0" rtlCol="0" anchor="t">
            <a:spAutoFit/>
          </a:bodyPr>
          <a:lstStyle/>
          <a:p>
            <a:pPr algn="ctr">
              <a:lnSpc>
                <a:spcPts val="4200"/>
              </a:lnSpc>
              <a:spcBef>
                <a:spcPct val="0"/>
              </a:spcBef>
            </a:pPr>
            <a:r>
              <a:rPr lang="en-US" sz="3000" dirty="0">
                <a:solidFill>
                  <a:srgbClr val="004AAD"/>
                </a:solidFill>
                <a:latin typeface="Canva Sans"/>
                <a:ea typeface="Canva Sans"/>
                <a:cs typeface="Canva Sans"/>
                <a:sym typeface="Canva Sans"/>
              </a:rPr>
              <a:t>Batch No -10</a:t>
            </a:r>
          </a:p>
        </p:txBody>
      </p:sp>
      <p:sp>
        <p:nvSpPr>
          <p:cNvPr id="6" name="TextBox 6"/>
          <p:cNvSpPr txBox="1"/>
          <p:nvPr/>
        </p:nvSpPr>
        <p:spPr>
          <a:xfrm>
            <a:off x="197979" y="7034592"/>
            <a:ext cx="6812421" cy="2270109"/>
          </a:xfrm>
          <a:prstGeom prst="rect">
            <a:avLst/>
          </a:prstGeom>
        </p:spPr>
        <p:txBody>
          <a:bodyPr wrap="square" lIns="0" tIns="0" rIns="0" bIns="0" rtlCol="0" anchor="t">
            <a:spAutoFit/>
          </a:bodyPr>
          <a:lstStyle/>
          <a:p>
            <a:pPr algn="just">
              <a:lnSpc>
                <a:spcPts val="4486"/>
              </a:lnSpc>
            </a:pPr>
            <a:r>
              <a:rPr lang="en-US" sz="3204" dirty="0">
                <a:solidFill>
                  <a:srgbClr val="000000"/>
                </a:solidFill>
                <a:latin typeface="Canva Sans"/>
                <a:ea typeface="Canva Sans"/>
                <a:cs typeface="Canva Sans"/>
                <a:sym typeface="Canva Sans"/>
              </a:rPr>
              <a:t> Presented By:</a:t>
            </a:r>
          </a:p>
          <a:p>
            <a:pPr algn="just">
              <a:lnSpc>
                <a:spcPts val="4486"/>
              </a:lnSpc>
              <a:spcBef>
                <a:spcPct val="0"/>
              </a:spcBef>
            </a:pPr>
            <a:r>
              <a:rPr lang="en-US" sz="3204" dirty="0">
                <a:solidFill>
                  <a:srgbClr val="000000"/>
                </a:solidFill>
                <a:latin typeface="Canva Sans"/>
                <a:ea typeface="Canva Sans"/>
                <a:cs typeface="Canva Sans"/>
                <a:sym typeface="Canva Sans"/>
              </a:rPr>
              <a:t>1.Abhinav U (22241A6767) </a:t>
            </a:r>
          </a:p>
          <a:p>
            <a:pPr algn="just">
              <a:lnSpc>
                <a:spcPts val="4486"/>
              </a:lnSpc>
              <a:spcBef>
                <a:spcPct val="0"/>
              </a:spcBef>
            </a:pPr>
            <a:r>
              <a:rPr lang="en-US" sz="3204" dirty="0">
                <a:solidFill>
                  <a:srgbClr val="000000"/>
                </a:solidFill>
                <a:latin typeface="Canva Sans"/>
                <a:ea typeface="Canva Sans"/>
                <a:cs typeface="Canva Sans"/>
                <a:sym typeface="Canva Sans"/>
              </a:rPr>
              <a:t>2.Jasti Amit (22241A6793) </a:t>
            </a:r>
          </a:p>
          <a:p>
            <a:pPr algn="just">
              <a:lnSpc>
                <a:spcPts val="4486"/>
              </a:lnSpc>
              <a:spcBef>
                <a:spcPct val="0"/>
              </a:spcBef>
            </a:pPr>
            <a:r>
              <a:rPr lang="en-US" sz="3204" dirty="0">
                <a:solidFill>
                  <a:srgbClr val="000000"/>
                </a:solidFill>
                <a:latin typeface="Canva Sans"/>
                <a:ea typeface="Canva Sans"/>
                <a:cs typeface="Canva Sans"/>
                <a:sym typeface="Canva Sans"/>
              </a:rPr>
              <a:t>3.Medhansh K (22241A6799)</a:t>
            </a:r>
          </a:p>
        </p:txBody>
      </p:sp>
      <p:sp>
        <p:nvSpPr>
          <p:cNvPr id="7" name="TextBox 7"/>
          <p:cNvSpPr txBox="1"/>
          <p:nvPr/>
        </p:nvSpPr>
        <p:spPr>
          <a:xfrm>
            <a:off x="10539338" y="6737528"/>
            <a:ext cx="5650706" cy="2814320"/>
          </a:xfrm>
          <a:prstGeom prst="rect">
            <a:avLst/>
          </a:prstGeom>
        </p:spPr>
        <p:txBody>
          <a:bodyPr lIns="0" tIns="0" rIns="0" bIns="0" rtlCol="0" anchor="t">
            <a:spAutoFit/>
          </a:bodyPr>
          <a:lstStyle/>
          <a:p>
            <a:pPr algn="ctr">
              <a:lnSpc>
                <a:spcPts val="4480"/>
              </a:lnSpc>
              <a:spcBef>
                <a:spcPct val="0"/>
              </a:spcBef>
            </a:pPr>
            <a:r>
              <a:rPr lang="en-US" sz="3200">
                <a:solidFill>
                  <a:srgbClr val="004AAD"/>
                </a:solidFill>
                <a:latin typeface="Arimo"/>
                <a:ea typeface="Arimo"/>
                <a:cs typeface="Arimo"/>
                <a:sym typeface="Arimo"/>
              </a:rPr>
              <a:t>Under the Guidance of:</a:t>
            </a:r>
          </a:p>
          <a:p>
            <a:pPr algn="ctr">
              <a:lnSpc>
                <a:spcPts val="4480"/>
              </a:lnSpc>
              <a:spcBef>
                <a:spcPct val="0"/>
              </a:spcBef>
            </a:pPr>
            <a:r>
              <a:rPr lang="en-US" sz="3200">
                <a:solidFill>
                  <a:srgbClr val="000000"/>
                </a:solidFill>
                <a:latin typeface="Canva Sans"/>
                <a:ea typeface="Canva Sans"/>
                <a:cs typeface="Canva Sans"/>
                <a:sym typeface="Canva Sans"/>
              </a:rPr>
              <a:t>Dr. Mamidi Kiran Kumar</a:t>
            </a:r>
          </a:p>
          <a:p>
            <a:pPr algn="ctr">
              <a:lnSpc>
                <a:spcPts val="4480"/>
              </a:lnSpc>
              <a:spcBef>
                <a:spcPct val="0"/>
              </a:spcBef>
            </a:pPr>
            <a:r>
              <a:rPr lang="en-US" sz="3200">
                <a:solidFill>
                  <a:srgbClr val="000000"/>
                </a:solidFill>
                <a:latin typeface="Canva Sans"/>
                <a:ea typeface="Canva Sans"/>
                <a:cs typeface="Canva Sans"/>
                <a:sym typeface="Canva Sans"/>
              </a:rPr>
              <a:t>Associate Professor</a:t>
            </a:r>
          </a:p>
          <a:p>
            <a:pPr algn="ctr">
              <a:lnSpc>
                <a:spcPts val="4480"/>
              </a:lnSpc>
              <a:spcBef>
                <a:spcPct val="0"/>
              </a:spcBef>
            </a:pPr>
            <a:r>
              <a:rPr lang="en-US" sz="3200">
                <a:solidFill>
                  <a:srgbClr val="000000"/>
                </a:solidFill>
                <a:latin typeface="Canva Sans"/>
                <a:ea typeface="Canva Sans"/>
                <a:cs typeface="Canva Sans"/>
                <a:sym typeface="Canva Sans"/>
              </a:rPr>
              <a:t>Department of Data Science </a:t>
            </a:r>
          </a:p>
          <a:p>
            <a:pPr algn="ctr">
              <a:lnSpc>
                <a:spcPts val="4480"/>
              </a:lnSpc>
              <a:spcBef>
                <a:spcPct val="0"/>
              </a:spcBef>
            </a:pPr>
            <a:endParaRPr lang="en-US" sz="3200">
              <a:solidFill>
                <a:srgbClr val="000000"/>
              </a:solidFill>
              <a:latin typeface="Canva Sans"/>
              <a:ea typeface="Canva Sans"/>
              <a:cs typeface="Canva Sans"/>
              <a:sym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02595-945D-653B-6C79-C5D2BA89603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ED68B33-6E08-BC5B-311C-0236D10E75CF}"/>
              </a:ext>
            </a:extLst>
          </p:cNvPr>
          <p:cNvSpPr txBox="1"/>
          <p:nvPr/>
        </p:nvSpPr>
        <p:spPr>
          <a:xfrm>
            <a:off x="1873672" y="4539105"/>
            <a:ext cx="14540657" cy="604395"/>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Times New Roman Bold"/>
                <a:ea typeface="Times New Roman Bold"/>
                <a:cs typeface="Times New Roman Bold"/>
                <a:sym typeface="Times New Roman Bold"/>
              </a:rPr>
              <a:t>SMART INVESTMENT PLANNING SYSTEM USING MACHINE LEARNING</a:t>
            </a:r>
          </a:p>
        </p:txBody>
      </p:sp>
    </p:spTree>
    <p:extLst>
      <p:ext uri="{BB962C8B-B14F-4D97-AF65-F5344CB8AC3E}">
        <p14:creationId xmlns:p14="http://schemas.microsoft.com/office/powerpoint/2010/main" val="75126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62251" y="317526"/>
            <a:ext cx="1717477"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Abstract</a:t>
            </a:r>
          </a:p>
        </p:txBody>
      </p:sp>
      <p:sp>
        <p:nvSpPr>
          <p:cNvPr id="3" name="TextBox 3"/>
          <p:cNvSpPr txBox="1"/>
          <p:nvPr/>
        </p:nvSpPr>
        <p:spPr>
          <a:xfrm>
            <a:off x="335447" y="1267960"/>
            <a:ext cx="17505289" cy="5314950"/>
          </a:xfrm>
          <a:prstGeom prst="rect">
            <a:avLst/>
          </a:prstGeom>
        </p:spPr>
        <p:txBody>
          <a:bodyPr lIns="0" tIns="0" rIns="0" bIns="0" rtlCol="0" anchor="t">
            <a:spAutoFit/>
          </a:bodyPr>
          <a:lstStyle/>
          <a:p>
            <a:pPr algn="just">
              <a:lnSpc>
                <a:spcPts val="4200"/>
              </a:lnSpc>
              <a:spcBef>
                <a:spcPct val="0"/>
              </a:spcBef>
            </a:pPr>
            <a:r>
              <a:rPr lang="en-US" sz="3000">
                <a:solidFill>
                  <a:srgbClr val="000000"/>
                </a:solidFill>
                <a:latin typeface="Canva Sans"/>
                <a:ea typeface="Canva Sans"/>
                <a:cs typeface="Canva Sans"/>
                <a:sym typeface="Canva Sans"/>
              </a:rPr>
              <a:t>This project assists investors in making data-driven investment decisions by analyzing historical stock data from Alpha Vantage. It retrieves stock prices of the companies and computes key financial metrics, including annualized returns, volatility, and the Sharpe ratio. Based on user inputs such as investment amount, duration (short-term or long-term), and risk tolerance, the system recommends a suitable company by filtering stocks according to risk-adjusted return metrics and estimating potential gains. Additionally, the project features a visualization component that plots historical stock prices, helping investors assess market trends. Alpha Vanatage data includes historical and real-time stock prices, company fundamentals, financial statements, and valuation metrics, enabling informed investment decisions while considering market risks.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94168" y="3638550"/>
            <a:ext cx="7637413" cy="1193800"/>
          </a:xfrm>
          <a:prstGeom prst="rect">
            <a:avLst/>
          </a:prstGeom>
        </p:spPr>
        <p:txBody>
          <a:bodyPr lIns="0" tIns="0" rIns="0" bIns="0" rtlCol="0" anchor="t">
            <a:spAutoFit/>
          </a:bodyPr>
          <a:lstStyle/>
          <a:p>
            <a:pPr algn="ctr">
              <a:lnSpc>
                <a:spcPts val="9799"/>
              </a:lnSpc>
              <a:spcBef>
                <a:spcPct val="0"/>
              </a:spcBef>
            </a:pPr>
            <a:r>
              <a:rPr lang="en-US" sz="6999" b="1">
                <a:solidFill>
                  <a:srgbClr val="000000"/>
                </a:solidFill>
                <a:latin typeface="Canva Sans Bold"/>
                <a:ea typeface="Canva Sans Bold"/>
                <a:cs typeface="Canva Sans Bold"/>
                <a:sym typeface="Canva Sans Bold"/>
              </a:rPr>
              <a:t>Literature Review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789762568"/>
              </p:ext>
            </p:extLst>
          </p:nvPr>
        </p:nvGraphicFramePr>
        <p:xfrm>
          <a:off x="315720" y="401299"/>
          <a:ext cx="16972936" cy="9315059"/>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741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161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35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168397" y="686560"/>
            <a:ext cx="1292870" cy="481330"/>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1</a:t>
            </a:r>
          </a:p>
        </p:txBody>
      </p:sp>
      <p:sp>
        <p:nvSpPr>
          <p:cNvPr id="5" name="TextBox 5"/>
          <p:cNvSpPr txBox="1"/>
          <p:nvPr/>
        </p:nvSpPr>
        <p:spPr>
          <a:xfrm>
            <a:off x="12762199" y="686560"/>
            <a:ext cx="3096753" cy="481330"/>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2</a:t>
            </a:r>
          </a:p>
        </p:txBody>
      </p:sp>
      <p:sp>
        <p:nvSpPr>
          <p:cNvPr id="6" name="TextBox 6"/>
          <p:cNvSpPr txBox="1"/>
          <p:nvPr/>
        </p:nvSpPr>
        <p:spPr>
          <a:xfrm>
            <a:off x="4762769" y="1488870"/>
            <a:ext cx="7080196" cy="1471930"/>
          </a:xfrm>
          <a:prstGeom prst="rect">
            <a:avLst/>
          </a:prstGeom>
        </p:spPr>
        <p:txBody>
          <a:bodyPr lIns="0" tIns="0" rIns="0" bIns="0" rtlCol="0" anchor="t">
            <a:spAutoFit/>
          </a:bodyPr>
          <a:lstStyle/>
          <a:p>
            <a:pPr algn="l">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Machine learning approaches in stock market prediction: A systematic literature review</a:t>
            </a:r>
          </a:p>
        </p:txBody>
      </p:sp>
      <p:sp>
        <p:nvSpPr>
          <p:cNvPr id="7" name="TextBox 7"/>
          <p:cNvSpPr txBox="1"/>
          <p:nvPr/>
        </p:nvSpPr>
        <p:spPr>
          <a:xfrm>
            <a:off x="671904" y="5456206"/>
            <a:ext cx="336857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Research Objective</a:t>
            </a:r>
          </a:p>
        </p:txBody>
      </p:sp>
      <p:sp>
        <p:nvSpPr>
          <p:cNvPr id="8" name="TextBox 8"/>
          <p:cNvSpPr txBox="1"/>
          <p:nvPr/>
        </p:nvSpPr>
        <p:spPr>
          <a:xfrm>
            <a:off x="4617465"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ResearchGate</a:t>
            </a:r>
          </a:p>
        </p:txBody>
      </p:sp>
      <p:sp>
        <p:nvSpPr>
          <p:cNvPr id="9" name="TextBox 9"/>
          <p:cNvSpPr txBox="1"/>
          <p:nvPr/>
        </p:nvSpPr>
        <p:spPr>
          <a:xfrm>
            <a:off x="11305567" y="4713256"/>
            <a:ext cx="6220433" cy="1967230"/>
          </a:xfrm>
          <a:prstGeom prst="rect">
            <a:avLst/>
          </a:prstGeom>
        </p:spPr>
        <p:txBody>
          <a:bodyPr lIns="0" tIns="0" rIns="0" bIns="0" rtlCol="0" anchor="t">
            <a:spAutoFit/>
          </a:bodyPr>
          <a:lstStyle/>
          <a:p>
            <a:pPr algn="ctr">
              <a:lnSpc>
                <a:spcPts val="3919"/>
              </a:lnSpc>
            </a:pPr>
            <a:endParaRPr>
              <a:latin typeface="Canva Sans" panose="020B0604020202020204" charset="0"/>
            </a:endParaRPr>
          </a:p>
          <a:p>
            <a:pPr algn="ctr">
              <a:lnSpc>
                <a:spcPts val="3919"/>
              </a:lnSpc>
            </a:pPr>
            <a:r>
              <a:rPr lang="en-US" sz="2799">
                <a:solidFill>
                  <a:srgbClr val="000000"/>
                </a:solidFill>
                <a:latin typeface="Canva Sans" panose="020B0604020202020204" charset="0"/>
                <a:ea typeface="Canva Sans Bold"/>
                <a:cs typeface="Canva Sans Bold"/>
                <a:sym typeface="Canva Sans Bold"/>
              </a:rPr>
              <a:t>Analyze and predict the Indian stock market.</a:t>
            </a:r>
          </a:p>
          <a:p>
            <a:pPr algn="ctr">
              <a:lnSpc>
                <a:spcPts val="3919"/>
              </a:lnSpc>
              <a:spcBef>
                <a:spcPct val="0"/>
              </a:spcBef>
            </a:pPr>
            <a:endParaRPr lang="en-US" sz="2799">
              <a:solidFill>
                <a:srgbClr val="000000"/>
              </a:solidFill>
              <a:latin typeface="Canva Sans" panose="020B0604020202020204" charset="0"/>
              <a:ea typeface="Canva Sans Bold"/>
              <a:cs typeface="Canva Sans Bold"/>
              <a:sym typeface="Canva Sans Bold"/>
            </a:endParaRPr>
          </a:p>
        </p:txBody>
      </p:sp>
      <p:sp>
        <p:nvSpPr>
          <p:cNvPr id="10" name="TextBox 10"/>
          <p:cNvSpPr txBox="1"/>
          <p:nvPr/>
        </p:nvSpPr>
        <p:spPr>
          <a:xfrm>
            <a:off x="4897819" y="5208556"/>
            <a:ext cx="6236815"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Review ML techniques in stock prediction.</a:t>
            </a:r>
          </a:p>
        </p:txBody>
      </p:sp>
      <p:sp>
        <p:nvSpPr>
          <p:cNvPr id="11" name="TextBox 11"/>
          <p:cNvSpPr txBox="1"/>
          <p:nvPr/>
        </p:nvSpPr>
        <p:spPr>
          <a:xfrm>
            <a:off x="11414989" y="3908076"/>
            <a:ext cx="5713813"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Springer</a:t>
            </a:r>
          </a:p>
        </p:txBody>
      </p:sp>
      <p:sp>
        <p:nvSpPr>
          <p:cNvPr id="12" name="TextBox 12"/>
          <p:cNvSpPr txBox="1"/>
          <p:nvPr/>
        </p:nvSpPr>
        <p:spPr>
          <a:xfrm>
            <a:off x="11947582" y="1488870"/>
            <a:ext cx="4981395" cy="19672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Stock market prediction using machine learning: A study on the Indian stock market</a:t>
            </a:r>
          </a:p>
        </p:txBody>
      </p:sp>
      <p:sp>
        <p:nvSpPr>
          <p:cNvPr id="13" name="TextBox 13"/>
          <p:cNvSpPr txBox="1"/>
          <p:nvPr/>
        </p:nvSpPr>
        <p:spPr>
          <a:xfrm>
            <a:off x="1700064" y="1909229"/>
            <a:ext cx="1019770"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Name</a:t>
            </a:r>
          </a:p>
        </p:txBody>
      </p:sp>
      <p:sp>
        <p:nvSpPr>
          <p:cNvPr id="14" name="TextBox 14"/>
          <p:cNvSpPr txBox="1"/>
          <p:nvPr/>
        </p:nvSpPr>
        <p:spPr>
          <a:xfrm>
            <a:off x="548071" y="3943636"/>
            <a:ext cx="34924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Source</a:t>
            </a:r>
          </a:p>
        </p:txBody>
      </p:sp>
      <p:sp>
        <p:nvSpPr>
          <p:cNvPr id="15" name="TextBox 15"/>
          <p:cNvSpPr txBox="1"/>
          <p:nvPr/>
        </p:nvSpPr>
        <p:spPr>
          <a:xfrm>
            <a:off x="4788398" y="6740176"/>
            <a:ext cx="6517170"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Reviewed 30 studies on ML models like SVM and Neural Networks.</a:t>
            </a:r>
          </a:p>
        </p:txBody>
      </p:sp>
      <p:sp>
        <p:nvSpPr>
          <p:cNvPr id="16" name="TextBox 16"/>
          <p:cNvSpPr txBox="1"/>
          <p:nvPr/>
        </p:nvSpPr>
        <p:spPr>
          <a:xfrm>
            <a:off x="1348104" y="6775736"/>
            <a:ext cx="2320975"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Methodology</a:t>
            </a:r>
          </a:p>
        </p:txBody>
      </p:sp>
      <p:sp>
        <p:nvSpPr>
          <p:cNvPr id="17" name="TextBox 17"/>
          <p:cNvSpPr txBox="1"/>
          <p:nvPr/>
        </p:nvSpPr>
        <p:spPr>
          <a:xfrm>
            <a:off x="1409793" y="8285766"/>
            <a:ext cx="219759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Key Findings</a:t>
            </a:r>
          </a:p>
        </p:txBody>
      </p:sp>
      <p:sp>
        <p:nvSpPr>
          <p:cNvPr id="18" name="TextBox 18"/>
          <p:cNvSpPr txBox="1"/>
          <p:nvPr/>
        </p:nvSpPr>
        <p:spPr>
          <a:xfrm>
            <a:off x="11414989" y="6726492"/>
            <a:ext cx="5513989" cy="14719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Used historical stock data, financial news, and ML models like LSTM and SVM.</a:t>
            </a:r>
          </a:p>
        </p:txBody>
      </p:sp>
      <p:sp>
        <p:nvSpPr>
          <p:cNvPr id="19" name="TextBox 19"/>
          <p:cNvSpPr txBox="1"/>
          <p:nvPr/>
        </p:nvSpPr>
        <p:spPr>
          <a:xfrm>
            <a:off x="5753850" y="8141272"/>
            <a:ext cx="4121965" cy="14719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Neural networks are commonly used for stock prediction.</a:t>
            </a:r>
          </a:p>
        </p:txBody>
      </p:sp>
      <p:sp>
        <p:nvSpPr>
          <p:cNvPr id="20" name="TextBox 20"/>
          <p:cNvSpPr txBox="1"/>
          <p:nvPr/>
        </p:nvSpPr>
        <p:spPr>
          <a:xfrm>
            <a:off x="11836204" y="8497856"/>
            <a:ext cx="5159158"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Social indicators improve stock market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73672" y="4539105"/>
            <a:ext cx="14540657" cy="604395"/>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Times New Roman Bold"/>
                <a:ea typeface="Times New Roman Bold"/>
                <a:cs typeface="Times New Roman Bold"/>
                <a:sym typeface="Times New Roman Bold"/>
              </a:rPr>
              <a:t>SMART INVESTMENT PLANNING SYSTEM USING MACHINE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7797124"/>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818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35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465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622392" y="640285"/>
            <a:ext cx="3492408" cy="481330"/>
          </a:xfrm>
          <a:prstGeom prst="rect">
            <a:avLst/>
          </a:prstGeom>
        </p:spPr>
        <p:txBody>
          <a:bodyPr wrap="square"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10938" y="610983"/>
            <a:ext cx="1292870" cy="481330"/>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1</a:t>
            </a:r>
          </a:p>
        </p:txBody>
      </p:sp>
      <p:sp>
        <p:nvSpPr>
          <p:cNvPr id="5" name="TextBox 5"/>
          <p:cNvSpPr txBox="1"/>
          <p:nvPr/>
        </p:nvSpPr>
        <p:spPr>
          <a:xfrm>
            <a:off x="12710634" y="610983"/>
            <a:ext cx="3096753" cy="481330"/>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2</a:t>
            </a:r>
          </a:p>
        </p:txBody>
      </p:sp>
      <p:sp>
        <p:nvSpPr>
          <p:cNvPr id="6" name="TextBox 6"/>
          <p:cNvSpPr txBox="1"/>
          <p:nvPr/>
        </p:nvSpPr>
        <p:spPr>
          <a:xfrm>
            <a:off x="6435183" y="1607471"/>
            <a:ext cx="4396245" cy="481330"/>
          </a:xfrm>
          <a:prstGeom prst="rect">
            <a:avLst/>
          </a:prstGeom>
        </p:spPr>
        <p:txBody>
          <a:bodyPr lIns="0" tIns="0" rIns="0" bIns="0" rtlCol="0" anchor="t">
            <a:spAutoFit/>
          </a:bodyPr>
          <a:lstStyle/>
          <a:p>
            <a:pPr algn="l">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Neural Networks, SVM</a:t>
            </a:r>
          </a:p>
        </p:txBody>
      </p:sp>
      <p:sp>
        <p:nvSpPr>
          <p:cNvPr id="7" name="TextBox 7"/>
          <p:cNvSpPr txBox="1"/>
          <p:nvPr/>
        </p:nvSpPr>
        <p:spPr>
          <a:xfrm>
            <a:off x="4588109"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84% trend prediction accuracy.</a:t>
            </a:r>
          </a:p>
        </p:txBody>
      </p:sp>
      <p:sp>
        <p:nvSpPr>
          <p:cNvPr id="8" name="TextBox 8"/>
          <p:cNvSpPr txBox="1"/>
          <p:nvPr/>
        </p:nvSpPr>
        <p:spPr>
          <a:xfrm>
            <a:off x="11552017" y="3943636"/>
            <a:ext cx="5413989"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Achieved minimized RMSE error.</a:t>
            </a:r>
          </a:p>
        </p:txBody>
      </p:sp>
      <p:sp>
        <p:nvSpPr>
          <p:cNvPr id="9" name="TextBox 9"/>
          <p:cNvSpPr txBox="1"/>
          <p:nvPr/>
        </p:nvSpPr>
        <p:spPr>
          <a:xfrm>
            <a:off x="11918226" y="1488870"/>
            <a:ext cx="498139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LSTM, SVM, KNN, Random Forest</a:t>
            </a:r>
          </a:p>
        </p:txBody>
      </p:sp>
      <p:sp>
        <p:nvSpPr>
          <p:cNvPr id="10" name="TextBox 10"/>
          <p:cNvSpPr txBox="1"/>
          <p:nvPr/>
        </p:nvSpPr>
        <p:spPr>
          <a:xfrm>
            <a:off x="1208112" y="1909229"/>
            <a:ext cx="200367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Techniques</a:t>
            </a:r>
          </a:p>
        </p:txBody>
      </p:sp>
      <p:sp>
        <p:nvSpPr>
          <p:cNvPr id="11" name="TextBox 11"/>
          <p:cNvSpPr txBox="1"/>
          <p:nvPr/>
        </p:nvSpPr>
        <p:spPr>
          <a:xfrm>
            <a:off x="548071" y="3943636"/>
            <a:ext cx="3492408" cy="1471930"/>
          </a:xfrm>
          <a:prstGeom prst="rect">
            <a:avLst/>
          </a:prstGeom>
        </p:spPr>
        <p:txBody>
          <a:bodyPr lIns="0" tIns="0" rIns="0" bIns="0" rtlCol="0" anchor="t">
            <a:spAutoFit/>
          </a:bodyPr>
          <a:lstStyle/>
          <a:p>
            <a:pPr algn="ctr">
              <a:lnSpc>
                <a:spcPts val="3919"/>
              </a:lnSpc>
            </a:pPr>
            <a:r>
              <a:rPr lang="en-US" sz="2799" b="1">
                <a:solidFill>
                  <a:srgbClr val="000000"/>
                </a:solidFill>
                <a:latin typeface="Canva Sans Bold"/>
                <a:ea typeface="Canva Sans Bold"/>
                <a:cs typeface="Canva Sans Bold"/>
                <a:sym typeface="Canva Sans Bold"/>
              </a:rPr>
              <a:t>Accuracy</a:t>
            </a:r>
          </a:p>
          <a:p>
            <a:pPr algn="ctr">
              <a:lnSpc>
                <a:spcPts val="3919"/>
              </a:lnSpc>
            </a:pPr>
            <a:endParaRPr lang="en-US" sz="2799" b="1">
              <a:solidFill>
                <a:srgbClr val="000000"/>
              </a:solidFill>
              <a:latin typeface="Canva Sans Bold"/>
              <a:ea typeface="Canva Sans Bold"/>
              <a:cs typeface="Canva Sans Bold"/>
              <a:sym typeface="Canva Sans Bold"/>
            </a:endParaRPr>
          </a:p>
          <a:p>
            <a:pPr algn="ctr">
              <a:lnSpc>
                <a:spcPts val="3919"/>
              </a:lnSpc>
              <a:spcBef>
                <a:spcPct val="0"/>
              </a:spcBef>
            </a:pPr>
            <a:endParaRPr lang="en-US" sz="2799" b="1">
              <a:solidFill>
                <a:srgbClr val="000000"/>
              </a:solidFill>
              <a:latin typeface="Canva Sans Bold"/>
              <a:ea typeface="Canva Sans Bold"/>
              <a:cs typeface="Canva Sans Bold"/>
              <a:sym typeface="Canva Sans Bold"/>
            </a:endParaRPr>
          </a:p>
        </p:txBody>
      </p:sp>
      <p:sp>
        <p:nvSpPr>
          <p:cNvPr id="12" name="TextBox 12"/>
          <p:cNvSpPr txBox="1"/>
          <p:nvPr/>
        </p:nvSpPr>
        <p:spPr>
          <a:xfrm>
            <a:off x="4868463" y="5419722"/>
            <a:ext cx="6517170"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Provides a broad ML review for stock prediction.</a:t>
            </a:r>
          </a:p>
        </p:txBody>
      </p:sp>
      <p:sp>
        <p:nvSpPr>
          <p:cNvPr id="13" name="TextBox 13"/>
          <p:cNvSpPr txBox="1"/>
          <p:nvPr/>
        </p:nvSpPr>
        <p:spPr>
          <a:xfrm>
            <a:off x="1486738" y="5667372"/>
            <a:ext cx="20437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Advantages</a:t>
            </a:r>
          </a:p>
        </p:txBody>
      </p:sp>
      <p:sp>
        <p:nvSpPr>
          <p:cNvPr id="14" name="TextBox 14"/>
          <p:cNvSpPr txBox="1"/>
          <p:nvPr/>
        </p:nvSpPr>
        <p:spPr>
          <a:xfrm>
            <a:off x="1233953" y="7242600"/>
            <a:ext cx="2549277"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Disadvantages</a:t>
            </a:r>
          </a:p>
        </p:txBody>
      </p:sp>
      <p:sp>
        <p:nvSpPr>
          <p:cNvPr id="15" name="TextBox 15"/>
          <p:cNvSpPr txBox="1"/>
          <p:nvPr/>
        </p:nvSpPr>
        <p:spPr>
          <a:xfrm>
            <a:off x="11502018" y="5419722"/>
            <a:ext cx="5513989"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Uses multiple data sources for better accuracy.</a:t>
            </a:r>
          </a:p>
        </p:txBody>
      </p:sp>
      <p:sp>
        <p:nvSpPr>
          <p:cNvPr id="16" name="TextBox 16"/>
          <p:cNvSpPr txBox="1"/>
          <p:nvPr/>
        </p:nvSpPr>
        <p:spPr>
          <a:xfrm>
            <a:off x="5093207" y="6834503"/>
            <a:ext cx="412196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No empirical performance data.</a:t>
            </a:r>
          </a:p>
        </p:txBody>
      </p:sp>
      <p:sp>
        <p:nvSpPr>
          <p:cNvPr id="17" name="TextBox 17"/>
          <p:cNvSpPr txBox="1"/>
          <p:nvPr/>
        </p:nvSpPr>
        <p:spPr>
          <a:xfrm>
            <a:off x="11679433" y="7329803"/>
            <a:ext cx="5159158"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Computationally expensive.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9315059"/>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741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161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35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2057400" y="609978"/>
            <a:ext cx="8374219" cy="481330"/>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086600" y="609978"/>
            <a:ext cx="1315641" cy="481330"/>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3</a:t>
            </a:r>
          </a:p>
        </p:txBody>
      </p:sp>
      <p:sp>
        <p:nvSpPr>
          <p:cNvPr id="5" name="TextBox 5"/>
          <p:cNvSpPr txBox="1"/>
          <p:nvPr/>
        </p:nvSpPr>
        <p:spPr>
          <a:xfrm>
            <a:off x="12268200" y="610342"/>
            <a:ext cx="3096753" cy="481330"/>
          </a:xfrm>
          <a:prstGeom prst="rect">
            <a:avLst/>
          </a:prstGeom>
        </p:spPr>
        <p:txBody>
          <a:bodyPr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4</a:t>
            </a:r>
          </a:p>
        </p:txBody>
      </p:sp>
      <p:sp>
        <p:nvSpPr>
          <p:cNvPr id="6" name="TextBox 6"/>
          <p:cNvSpPr txBox="1"/>
          <p:nvPr/>
        </p:nvSpPr>
        <p:spPr>
          <a:xfrm>
            <a:off x="4733413" y="1488870"/>
            <a:ext cx="6542799" cy="1968168"/>
          </a:xfrm>
          <a:prstGeom prst="rect">
            <a:avLst/>
          </a:prstGeom>
        </p:spPr>
        <p:txBody>
          <a:bodyPr wrap="square" lIns="0" tIns="0" rIns="0" bIns="0" rtlCol="0" anchor="t">
            <a:spAutoFit/>
          </a:bodyPr>
          <a:lstStyle/>
          <a:p>
            <a:pPr algn="l">
              <a:lnSpc>
                <a:spcPts val="3919"/>
              </a:lnSpc>
            </a:pPr>
            <a:r>
              <a:rPr lang="en-US" sz="2799" dirty="0">
                <a:solidFill>
                  <a:srgbClr val="000000"/>
                </a:solidFill>
                <a:latin typeface="Canva Sans" panose="020B0604020202020204" charset="0"/>
                <a:ea typeface="Canva Sans Bold"/>
                <a:cs typeface="Canva Sans Bold"/>
                <a:sym typeface="Canva Sans Bold"/>
              </a:rPr>
              <a:t>A systematic review of stock market prediction using ML and statistical techniques</a:t>
            </a:r>
          </a:p>
          <a:p>
            <a:pPr algn="l">
              <a:lnSpc>
                <a:spcPts val="3919"/>
              </a:lnSpc>
              <a:spcBef>
                <a:spcPct val="0"/>
              </a:spcBef>
            </a:pPr>
            <a:endParaRPr lang="en-US" sz="2799" dirty="0">
              <a:solidFill>
                <a:srgbClr val="000000"/>
              </a:solidFill>
              <a:latin typeface="Canva Sans" panose="020B0604020202020204" charset="0"/>
              <a:ea typeface="Canva Sans Bold"/>
              <a:cs typeface="Canva Sans Bold"/>
              <a:sym typeface="Canva Sans Bold"/>
            </a:endParaRPr>
          </a:p>
        </p:txBody>
      </p:sp>
      <p:sp>
        <p:nvSpPr>
          <p:cNvPr id="7" name="TextBox 7"/>
          <p:cNvSpPr txBox="1"/>
          <p:nvPr/>
        </p:nvSpPr>
        <p:spPr>
          <a:xfrm>
            <a:off x="671904" y="5456206"/>
            <a:ext cx="336857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Research Objective</a:t>
            </a:r>
          </a:p>
        </p:txBody>
      </p:sp>
      <p:sp>
        <p:nvSpPr>
          <p:cNvPr id="8" name="TextBox 8"/>
          <p:cNvSpPr txBox="1"/>
          <p:nvPr/>
        </p:nvSpPr>
        <p:spPr>
          <a:xfrm>
            <a:off x="4588109"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ResearchGate</a:t>
            </a:r>
          </a:p>
        </p:txBody>
      </p:sp>
      <p:sp>
        <p:nvSpPr>
          <p:cNvPr id="9" name="TextBox 9"/>
          <p:cNvSpPr txBox="1"/>
          <p:nvPr/>
        </p:nvSpPr>
        <p:spPr>
          <a:xfrm>
            <a:off x="11385633" y="4713256"/>
            <a:ext cx="5873667" cy="1968168"/>
          </a:xfrm>
          <a:prstGeom prst="rect">
            <a:avLst/>
          </a:prstGeom>
        </p:spPr>
        <p:txBody>
          <a:bodyPr wrap="square" lIns="0" tIns="0" rIns="0" bIns="0" rtlCol="0" anchor="t">
            <a:spAutoFit/>
          </a:bodyPr>
          <a:lstStyle/>
          <a:p>
            <a:pPr algn="ctr">
              <a:lnSpc>
                <a:spcPts val="3919"/>
              </a:lnSpc>
            </a:pPr>
            <a:endParaRPr dirty="0">
              <a:latin typeface="Canva Sans" panose="020B0604020202020204" charset="0"/>
            </a:endParaRPr>
          </a:p>
          <a:p>
            <a:pPr algn="ctr">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Identify research trends, datasets, and models in stock prediction.</a:t>
            </a:r>
          </a:p>
        </p:txBody>
      </p:sp>
      <p:sp>
        <p:nvSpPr>
          <p:cNvPr id="10" name="TextBox 10"/>
          <p:cNvSpPr txBox="1"/>
          <p:nvPr/>
        </p:nvSpPr>
        <p:spPr>
          <a:xfrm>
            <a:off x="4868463" y="5208556"/>
            <a:ext cx="6236815" cy="976630"/>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Overview of ML and statistical techniques in stock prediction.</a:t>
            </a:r>
          </a:p>
        </p:txBody>
      </p:sp>
      <p:sp>
        <p:nvSpPr>
          <p:cNvPr id="11" name="TextBox 11"/>
          <p:cNvSpPr txBox="1"/>
          <p:nvPr/>
        </p:nvSpPr>
        <p:spPr>
          <a:xfrm>
            <a:off x="11385633" y="3908076"/>
            <a:ext cx="5713813"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ResearchGate</a:t>
            </a:r>
          </a:p>
        </p:txBody>
      </p:sp>
      <p:sp>
        <p:nvSpPr>
          <p:cNvPr id="12" name="TextBox 12"/>
          <p:cNvSpPr txBox="1"/>
          <p:nvPr/>
        </p:nvSpPr>
        <p:spPr>
          <a:xfrm>
            <a:off x="11918226" y="1488870"/>
            <a:ext cx="4981395" cy="19672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The Stock Exchange Prediction using ML Techniques: A Systematic Review</a:t>
            </a:r>
          </a:p>
        </p:txBody>
      </p:sp>
      <p:sp>
        <p:nvSpPr>
          <p:cNvPr id="13" name="TextBox 13"/>
          <p:cNvSpPr txBox="1"/>
          <p:nvPr/>
        </p:nvSpPr>
        <p:spPr>
          <a:xfrm>
            <a:off x="1700064" y="1909229"/>
            <a:ext cx="1019770"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Name</a:t>
            </a:r>
          </a:p>
        </p:txBody>
      </p:sp>
      <p:sp>
        <p:nvSpPr>
          <p:cNvPr id="14" name="TextBox 14"/>
          <p:cNvSpPr txBox="1"/>
          <p:nvPr/>
        </p:nvSpPr>
        <p:spPr>
          <a:xfrm>
            <a:off x="548071" y="3943636"/>
            <a:ext cx="34924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Source</a:t>
            </a:r>
          </a:p>
        </p:txBody>
      </p:sp>
      <p:sp>
        <p:nvSpPr>
          <p:cNvPr id="15" name="TextBox 15"/>
          <p:cNvSpPr txBox="1"/>
          <p:nvPr/>
        </p:nvSpPr>
        <p:spPr>
          <a:xfrm>
            <a:off x="4759042" y="6740176"/>
            <a:ext cx="6517170"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Reviewed 30 papers covering ML and statistical techniques.</a:t>
            </a:r>
          </a:p>
        </p:txBody>
      </p:sp>
      <p:sp>
        <p:nvSpPr>
          <p:cNvPr id="16" name="TextBox 16"/>
          <p:cNvSpPr txBox="1"/>
          <p:nvPr/>
        </p:nvSpPr>
        <p:spPr>
          <a:xfrm>
            <a:off x="1348104" y="6775736"/>
            <a:ext cx="2320975"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Methodology</a:t>
            </a:r>
          </a:p>
        </p:txBody>
      </p:sp>
      <p:sp>
        <p:nvSpPr>
          <p:cNvPr id="17" name="TextBox 17"/>
          <p:cNvSpPr txBox="1"/>
          <p:nvPr/>
        </p:nvSpPr>
        <p:spPr>
          <a:xfrm>
            <a:off x="1409793" y="8285766"/>
            <a:ext cx="219759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Key Findings</a:t>
            </a:r>
          </a:p>
        </p:txBody>
      </p:sp>
      <p:sp>
        <p:nvSpPr>
          <p:cNvPr id="18" name="TextBox 18"/>
          <p:cNvSpPr txBox="1"/>
          <p:nvPr/>
        </p:nvSpPr>
        <p:spPr>
          <a:xfrm>
            <a:off x="11629432" y="6773119"/>
            <a:ext cx="5513989" cy="967894"/>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Analyzed 81 studies focusing on classification and estimation.</a:t>
            </a:r>
          </a:p>
        </p:txBody>
      </p:sp>
      <p:sp>
        <p:nvSpPr>
          <p:cNvPr id="19" name="TextBox 19"/>
          <p:cNvSpPr txBox="1"/>
          <p:nvPr/>
        </p:nvSpPr>
        <p:spPr>
          <a:xfrm>
            <a:off x="5646136" y="8309815"/>
            <a:ext cx="4121965" cy="976630"/>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ANN and NN are widely used in prediction.</a:t>
            </a:r>
          </a:p>
        </p:txBody>
      </p:sp>
      <p:sp>
        <p:nvSpPr>
          <p:cNvPr id="20" name="TextBox 20"/>
          <p:cNvSpPr txBox="1"/>
          <p:nvPr/>
        </p:nvSpPr>
        <p:spPr>
          <a:xfrm>
            <a:off x="11829344" y="8370672"/>
            <a:ext cx="5159158" cy="976630"/>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Classification and estimation are the most used methods.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7797124"/>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818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35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465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29050" y="686560"/>
            <a:ext cx="1315641"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3</a:t>
            </a:r>
          </a:p>
        </p:txBody>
      </p:sp>
      <p:sp>
        <p:nvSpPr>
          <p:cNvPr id="5" name="TextBox 5"/>
          <p:cNvSpPr txBox="1"/>
          <p:nvPr/>
        </p:nvSpPr>
        <p:spPr>
          <a:xfrm>
            <a:off x="12838051" y="686560"/>
            <a:ext cx="309675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4</a:t>
            </a:r>
          </a:p>
        </p:txBody>
      </p:sp>
      <p:sp>
        <p:nvSpPr>
          <p:cNvPr id="6" name="TextBox 6"/>
          <p:cNvSpPr txBox="1"/>
          <p:nvPr/>
        </p:nvSpPr>
        <p:spPr>
          <a:xfrm>
            <a:off x="5093207" y="1607471"/>
            <a:ext cx="7080196" cy="4813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ANN, Statistical Methods</a:t>
            </a:r>
          </a:p>
        </p:txBody>
      </p:sp>
      <p:sp>
        <p:nvSpPr>
          <p:cNvPr id="7" name="TextBox 7"/>
          <p:cNvSpPr txBox="1"/>
          <p:nvPr/>
        </p:nvSpPr>
        <p:spPr>
          <a:xfrm>
            <a:off x="4588109"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75% trend prediction accuracy.</a:t>
            </a:r>
          </a:p>
        </p:txBody>
      </p:sp>
      <p:sp>
        <p:nvSpPr>
          <p:cNvPr id="8" name="TextBox 8"/>
          <p:cNvSpPr txBox="1"/>
          <p:nvPr/>
        </p:nvSpPr>
        <p:spPr>
          <a:xfrm>
            <a:off x="11552017" y="3943636"/>
            <a:ext cx="5413989"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Approx 77% Accuracy</a:t>
            </a:r>
          </a:p>
        </p:txBody>
      </p:sp>
      <p:sp>
        <p:nvSpPr>
          <p:cNvPr id="9" name="TextBox 9"/>
          <p:cNvSpPr txBox="1"/>
          <p:nvPr/>
        </p:nvSpPr>
        <p:spPr>
          <a:xfrm>
            <a:off x="11918226" y="1488870"/>
            <a:ext cx="498139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Classification, Estimation, Clustering</a:t>
            </a:r>
          </a:p>
        </p:txBody>
      </p:sp>
      <p:sp>
        <p:nvSpPr>
          <p:cNvPr id="10" name="TextBox 10"/>
          <p:cNvSpPr txBox="1"/>
          <p:nvPr/>
        </p:nvSpPr>
        <p:spPr>
          <a:xfrm>
            <a:off x="1208112" y="1909229"/>
            <a:ext cx="200367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Techniques</a:t>
            </a:r>
          </a:p>
        </p:txBody>
      </p:sp>
      <p:sp>
        <p:nvSpPr>
          <p:cNvPr id="11" name="TextBox 11"/>
          <p:cNvSpPr txBox="1"/>
          <p:nvPr/>
        </p:nvSpPr>
        <p:spPr>
          <a:xfrm>
            <a:off x="548071" y="3943636"/>
            <a:ext cx="3492408" cy="1471930"/>
          </a:xfrm>
          <a:prstGeom prst="rect">
            <a:avLst/>
          </a:prstGeom>
        </p:spPr>
        <p:txBody>
          <a:bodyPr lIns="0" tIns="0" rIns="0" bIns="0" rtlCol="0" anchor="t">
            <a:spAutoFit/>
          </a:bodyPr>
          <a:lstStyle/>
          <a:p>
            <a:pPr algn="ctr">
              <a:lnSpc>
                <a:spcPts val="3919"/>
              </a:lnSpc>
            </a:pPr>
            <a:r>
              <a:rPr lang="en-US" sz="2799" b="1">
                <a:solidFill>
                  <a:srgbClr val="000000"/>
                </a:solidFill>
                <a:latin typeface="Canva Sans Bold"/>
                <a:ea typeface="Canva Sans Bold"/>
                <a:cs typeface="Canva Sans Bold"/>
                <a:sym typeface="Canva Sans Bold"/>
              </a:rPr>
              <a:t>Accuracy</a:t>
            </a:r>
          </a:p>
          <a:p>
            <a:pPr algn="ctr">
              <a:lnSpc>
                <a:spcPts val="3919"/>
              </a:lnSpc>
            </a:pPr>
            <a:endParaRPr lang="en-US" sz="2799" b="1">
              <a:solidFill>
                <a:srgbClr val="000000"/>
              </a:solidFill>
              <a:latin typeface="Canva Sans Bold"/>
              <a:ea typeface="Canva Sans Bold"/>
              <a:cs typeface="Canva Sans Bold"/>
              <a:sym typeface="Canva Sans Bold"/>
            </a:endParaRPr>
          </a:p>
          <a:p>
            <a:pPr algn="ctr">
              <a:lnSpc>
                <a:spcPts val="3919"/>
              </a:lnSpc>
              <a:spcBef>
                <a:spcPct val="0"/>
              </a:spcBef>
            </a:pPr>
            <a:endParaRPr lang="en-US" sz="2799" b="1">
              <a:solidFill>
                <a:srgbClr val="000000"/>
              </a:solidFill>
              <a:latin typeface="Canva Sans Bold"/>
              <a:ea typeface="Canva Sans Bold"/>
              <a:cs typeface="Canva Sans Bold"/>
              <a:sym typeface="Canva Sans Bold"/>
            </a:endParaRPr>
          </a:p>
        </p:txBody>
      </p:sp>
      <p:sp>
        <p:nvSpPr>
          <p:cNvPr id="12" name="TextBox 12"/>
          <p:cNvSpPr txBox="1"/>
          <p:nvPr/>
        </p:nvSpPr>
        <p:spPr>
          <a:xfrm>
            <a:off x="4868463" y="5419722"/>
            <a:ext cx="6517170" cy="4813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Highlights the power of ANN and NN.</a:t>
            </a:r>
          </a:p>
        </p:txBody>
      </p:sp>
      <p:sp>
        <p:nvSpPr>
          <p:cNvPr id="13" name="TextBox 13"/>
          <p:cNvSpPr txBox="1"/>
          <p:nvPr/>
        </p:nvSpPr>
        <p:spPr>
          <a:xfrm>
            <a:off x="1486738" y="5667372"/>
            <a:ext cx="20437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Advantages</a:t>
            </a:r>
          </a:p>
        </p:txBody>
      </p:sp>
      <p:sp>
        <p:nvSpPr>
          <p:cNvPr id="14" name="TextBox 14"/>
          <p:cNvSpPr txBox="1"/>
          <p:nvPr/>
        </p:nvSpPr>
        <p:spPr>
          <a:xfrm>
            <a:off x="1233953" y="7242600"/>
            <a:ext cx="2549277"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Disadvantages</a:t>
            </a:r>
          </a:p>
        </p:txBody>
      </p:sp>
      <p:sp>
        <p:nvSpPr>
          <p:cNvPr id="15" name="TextBox 15"/>
          <p:cNvSpPr txBox="1"/>
          <p:nvPr/>
        </p:nvSpPr>
        <p:spPr>
          <a:xfrm>
            <a:off x="11502018" y="5419722"/>
            <a:ext cx="5513989"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Provides an in-depth trend analysis.</a:t>
            </a:r>
          </a:p>
        </p:txBody>
      </p:sp>
      <p:sp>
        <p:nvSpPr>
          <p:cNvPr id="16" name="TextBox 16"/>
          <p:cNvSpPr txBox="1"/>
          <p:nvPr/>
        </p:nvSpPr>
        <p:spPr>
          <a:xfrm>
            <a:off x="5093207" y="6834503"/>
            <a:ext cx="412196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Lacks performance comparison</a:t>
            </a:r>
          </a:p>
        </p:txBody>
      </p:sp>
      <p:sp>
        <p:nvSpPr>
          <p:cNvPr id="17" name="TextBox 17"/>
          <p:cNvSpPr txBox="1"/>
          <p:nvPr/>
        </p:nvSpPr>
        <p:spPr>
          <a:xfrm>
            <a:off x="11679433" y="6834503"/>
            <a:ext cx="5159158"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No model performance evaluation.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46717681"/>
              </p:ext>
            </p:extLst>
          </p:nvPr>
        </p:nvGraphicFramePr>
        <p:xfrm>
          <a:off x="523708" y="401299"/>
          <a:ext cx="16972936" cy="9315059"/>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741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161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35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27190" y="686560"/>
            <a:ext cx="1319361"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5</a:t>
            </a:r>
          </a:p>
        </p:txBody>
      </p:sp>
      <p:sp>
        <p:nvSpPr>
          <p:cNvPr id="5" name="TextBox 5"/>
          <p:cNvSpPr txBox="1"/>
          <p:nvPr/>
        </p:nvSpPr>
        <p:spPr>
          <a:xfrm>
            <a:off x="12838051" y="712265"/>
            <a:ext cx="309675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6</a:t>
            </a:r>
          </a:p>
        </p:txBody>
      </p:sp>
      <p:sp>
        <p:nvSpPr>
          <p:cNvPr id="6" name="TextBox 6"/>
          <p:cNvSpPr txBox="1"/>
          <p:nvPr/>
        </p:nvSpPr>
        <p:spPr>
          <a:xfrm>
            <a:off x="4970757" y="1488870"/>
            <a:ext cx="7080196" cy="1471930"/>
          </a:xfrm>
          <a:prstGeom prst="rect">
            <a:avLst/>
          </a:prstGeom>
        </p:spPr>
        <p:txBody>
          <a:bodyPr lIns="0" tIns="0" rIns="0" bIns="0" rtlCol="0" anchor="t">
            <a:spAutoFit/>
          </a:bodyPr>
          <a:lstStyle/>
          <a:p>
            <a:pPr algn="l">
              <a:lnSpc>
                <a:spcPts val="3919"/>
              </a:lnSpc>
            </a:pPr>
            <a:endParaRPr>
              <a:latin typeface="Canva Sans" panose="020B0604020202020204" charset="0"/>
            </a:endParaRPr>
          </a:p>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Stock Market Prediction Using ML Techniques</a:t>
            </a:r>
          </a:p>
        </p:txBody>
      </p:sp>
      <p:sp>
        <p:nvSpPr>
          <p:cNvPr id="7" name="TextBox 7"/>
          <p:cNvSpPr txBox="1"/>
          <p:nvPr/>
        </p:nvSpPr>
        <p:spPr>
          <a:xfrm>
            <a:off x="671904" y="5456206"/>
            <a:ext cx="336857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Research Objective</a:t>
            </a:r>
          </a:p>
        </p:txBody>
      </p:sp>
      <p:sp>
        <p:nvSpPr>
          <p:cNvPr id="8" name="TextBox 8"/>
          <p:cNvSpPr txBox="1"/>
          <p:nvPr/>
        </p:nvSpPr>
        <p:spPr>
          <a:xfrm>
            <a:off x="4588109"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ResearchGate</a:t>
            </a:r>
          </a:p>
        </p:txBody>
      </p:sp>
      <p:sp>
        <p:nvSpPr>
          <p:cNvPr id="9" name="TextBox 9"/>
          <p:cNvSpPr txBox="1"/>
          <p:nvPr/>
        </p:nvSpPr>
        <p:spPr>
          <a:xfrm>
            <a:off x="11276211" y="4713256"/>
            <a:ext cx="6220433" cy="1471930"/>
          </a:xfrm>
          <a:prstGeom prst="rect">
            <a:avLst/>
          </a:prstGeom>
        </p:spPr>
        <p:txBody>
          <a:bodyPr lIns="0" tIns="0" rIns="0" bIns="0" rtlCol="0" anchor="t">
            <a:spAutoFit/>
          </a:bodyPr>
          <a:lstStyle/>
          <a:p>
            <a:pPr algn="ctr">
              <a:lnSpc>
                <a:spcPts val="3919"/>
              </a:lnSpc>
            </a:pPr>
            <a:endParaRPr>
              <a:latin typeface="Canva Sans" panose="020B0604020202020204" charset="0"/>
            </a:endParaRPr>
          </a:p>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Analyze stock data and predict future trends.</a:t>
            </a:r>
          </a:p>
        </p:txBody>
      </p:sp>
      <p:sp>
        <p:nvSpPr>
          <p:cNvPr id="10" name="TextBox 10"/>
          <p:cNvSpPr txBox="1"/>
          <p:nvPr/>
        </p:nvSpPr>
        <p:spPr>
          <a:xfrm>
            <a:off x="4868463" y="5208556"/>
            <a:ext cx="6236815"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Predict stock trends using ML models.</a:t>
            </a:r>
          </a:p>
        </p:txBody>
      </p:sp>
      <p:sp>
        <p:nvSpPr>
          <p:cNvPr id="11" name="TextBox 11"/>
          <p:cNvSpPr txBox="1"/>
          <p:nvPr/>
        </p:nvSpPr>
        <p:spPr>
          <a:xfrm>
            <a:off x="11385633" y="3908076"/>
            <a:ext cx="5713813"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ResearchGate</a:t>
            </a:r>
          </a:p>
        </p:txBody>
      </p:sp>
      <p:sp>
        <p:nvSpPr>
          <p:cNvPr id="12" name="TextBox 12"/>
          <p:cNvSpPr txBox="1"/>
          <p:nvPr/>
        </p:nvSpPr>
        <p:spPr>
          <a:xfrm>
            <a:off x="11918226" y="1488870"/>
            <a:ext cx="498139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Stock Market Prediction Using Advanced ML</a:t>
            </a:r>
          </a:p>
        </p:txBody>
      </p:sp>
      <p:sp>
        <p:nvSpPr>
          <p:cNvPr id="13" name="TextBox 13"/>
          <p:cNvSpPr txBox="1"/>
          <p:nvPr/>
        </p:nvSpPr>
        <p:spPr>
          <a:xfrm>
            <a:off x="1700064" y="1909229"/>
            <a:ext cx="1019770"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Name</a:t>
            </a:r>
          </a:p>
        </p:txBody>
      </p:sp>
      <p:sp>
        <p:nvSpPr>
          <p:cNvPr id="14" name="TextBox 14"/>
          <p:cNvSpPr txBox="1"/>
          <p:nvPr/>
        </p:nvSpPr>
        <p:spPr>
          <a:xfrm>
            <a:off x="548071" y="3943636"/>
            <a:ext cx="34924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Source</a:t>
            </a:r>
          </a:p>
        </p:txBody>
      </p:sp>
      <p:sp>
        <p:nvSpPr>
          <p:cNvPr id="15" name="TextBox 15"/>
          <p:cNvSpPr txBox="1"/>
          <p:nvPr/>
        </p:nvSpPr>
        <p:spPr>
          <a:xfrm>
            <a:off x="4759042" y="6740176"/>
            <a:ext cx="6517170"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Compared models like LSTM, XGBoost, and ARIMA on Tesla stock.</a:t>
            </a:r>
          </a:p>
        </p:txBody>
      </p:sp>
      <p:sp>
        <p:nvSpPr>
          <p:cNvPr id="16" name="TextBox 16"/>
          <p:cNvSpPr txBox="1"/>
          <p:nvPr/>
        </p:nvSpPr>
        <p:spPr>
          <a:xfrm>
            <a:off x="1348104" y="6775736"/>
            <a:ext cx="2320975"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Methodology</a:t>
            </a:r>
          </a:p>
        </p:txBody>
      </p:sp>
      <p:sp>
        <p:nvSpPr>
          <p:cNvPr id="17" name="TextBox 17"/>
          <p:cNvSpPr txBox="1"/>
          <p:nvPr/>
        </p:nvSpPr>
        <p:spPr>
          <a:xfrm>
            <a:off x="1409793" y="8285766"/>
            <a:ext cx="219759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Key Findings</a:t>
            </a:r>
          </a:p>
        </p:txBody>
      </p:sp>
      <p:sp>
        <p:nvSpPr>
          <p:cNvPr id="18" name="TextBox 18"/>
          <p:cNvSpPr txBox="1"/>
          <p:nvPr/>
        </p:nvSpPr>
        <p:spPr>
          <a:xfrm>
            <a:off x="11385633" y="6726492"/>
            <a:ext cx="5513989" cy="14719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Applied Linear Regression, Decision Trees, and SVM on historical data.</a:t>
            </a:r>
          </a:p>
        </p:txBody>
      </p:sp>
      <p:sp>
        <p:nvSpPr>
          <p:cNvPr id="19" name="TextBox 19"/>
          <p:cNvSpPr txBox="1"/>
          <p:nvPr/>
        </p:nvSpPr>
        <p:spPr>
          <a:xfrm>
            <a:off x="5724494" y="8141272"/>
            <a:ext cx="4121965"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LSTM had the best prediction accuracy.</a:t>
            </a:r>
          </a:p>
        </p:txBody>
      </p:sp>
      <p:sp>
        <p:nvSpPr>
          <p:cNvPr id="20" name="TextBox 20"/>
          <p:cNvSpPr txBox="1"/>
          <p:nvPr/>
        </p:nvSpPr>
        <p:spPr>
          <a:xfrm>
            <a:off x="11806848" y="8497856"/>
            <a:ext cx="5159158"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SVM performed better than other models.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7797124"/>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818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35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465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27190" y="686560"/>
            <a:ext cx="1319361"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5</a:t>
            </a:r>
          </a:p>
        </p:txBody>
      </p:sp>
      <p:sp>
        <p:nvSpPr>
          <p:cNvPr id="5" name="TextBox 5"/>
          <p:cNvSpPr txBox="1"/>
          <p:nvPr/>
        </p:nvSpPr>
        <p:spPr>
          <a:xfrm>
            <a:off x="12838051" y="686560"/>
            <a:ext cx="309675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6</a:t>
            </a:r>
          </a:p>
        </p:txBody>
      </p:sp>
      <p:sp>
        <p:nvSpPr>
          <p:cNvPr id="6" name="TextBox 6"/>
          <p:cNvSpPr txBox="1"/>
          <p:nvPr/>
        </p:nvSpPr>
        <p:spPr>
          <a:xfrm>
            <a:off x="5119800" y="1607471"/>
            <a:ext cx="7080196" cy="481330"/>
          </a:xfrm>
          <a:prstGeom prst="rect">
            <a:avLst/>
          </a:prstGeom>
        </p:spPr>
        <p:txBody>
          <a:bodyPr lIns="0" tIns="0" rIns="0" bIns="0" rtlCol="0" anchor="t">
            <a:spAutoFit/>
          </a:bodyPr>
          <a:lstStyle/>
          <a:p>
            <a:pPr algn="l">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LSTM, </a:t>
            </a:r>
            <a:r>
              <a:rPr lang="en-US" sz="2799" dirty="0" err="1">
                <a:solidFill>
                  <a:srgbClr val="000000"/>
                </a:solidFill>
                <a:latin typeface="Canva Sans" panose="020B0604020202020204" charset="0"/>
                <a:ea typeface="Canva Sans Bold"/>
                <a:cs typeface="Canva Sans Bold"/>
                <a:sym typeface="Canva Sans Bold"/>
              </a:rPr>
              <a:t>XGBoost</a:t>
            </a:r>
            <a:r>
              <a:rPr lang="en-US" sz="2799" dirty="0">
                <a:solidFill>
                  <a:srgbClr val="000000"/>
                </a:solidFill>
                <a:latin typeface="Canva Sans" panose="020B0604020202020204" charset="0"/>
                <a:ea typeface="Canva Sans Bold"/>
                <a:cs typeface="Canva Sans Bold"/>
                <a:sym typeface="Canva Sans Bold"/>
              </a:rPr>
              <a:t>, ARIMA</a:t>
            </a:r>
          </a:p>
        </p:txBody>
      </p:sp>
      <p:sp>
        <p:nvSpPr>
          <p:cNvPr id="7" name="TextBox 7"/>
          <p:cNvSpPr txBox="1"/>
          <p:nvPr/>
        </p:nvSpPr>
        <p:spPr>
          <a:xfrm>
            <a:off x="4614702"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85% trend prediction accuracy.</a:t>
            </a:r>
          </a:p>
        </p:txBody>
      </p:sp>
      <p:sp>
        <p:nvSpPr>
          <p:cNvPr id="8" name="TextBox 8"/>
          <p:cNvSpPr txBox="1"/>
          <p:nvPr/>
        </p:nvSpPr>
        <p:spPr>
          <a:xfrm>
            <a:off x="11578610" y="3943636"/>
            <a:ext cx="5413989"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Approx 79% Accuracy</a:t>
            </a:r>
          </a:p>
        </p:txBody>
      </p:sp>
      <p:sp>
        <p:nvSpPr>
          <p:cNvPr id="9" name="TextBox 9"/>
          <p:cNvSpPr txBox="1"/>
          <p:nvPr/>
        </p:nvSpPr>
        <p:spPr>
          <a:xfrm>
            <a:off x="11944819" y="1488870"/>
            <a:ext cx="498139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Linear Regression, SVM, Decision Trees</a:t>
            </a:r>
          </a:p>
        </p:txBody>
      </p:sp>
      <p:sp>
        <p:nvSpPr>
          <p:cNvPr id="10" name="TextBox 10"/>
          <p:cNvSpPr txBox="1"/>
          <p:nvPr/>
        </p:nvSpPr>
        <p:spPr>
          <a:xfrm>
            <a:off x="1208112" y="1909229"/>
            <a:ext cx="200367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Techniques</a:t>
            </a:r>
          </a:p>
        </p:txBody>
      </p:sp>
      <p:sp>
        <p:nvSpPr>
          <p:cNvPr id="11" name="TextBox 11"/>
          <p:cNvSpPr txBox="1"/>
          <p:nvPr/>
        </p:nvSpPr>
        <p:spPr>
          <a:xfrm>
            <a:off x="548071" y="3943636"/>
            <a:ext cx="3492408" cy="1471930"/>
          </a:xfrm>
          <a:prstGeom prst="rect">
            <a:avLst/>
          </a:prstGeom>
        </p:spPr>
        <p:txBody>
          <a:bodyPr lIns="0" tIns="0" rIns="0" bIns="0" rtlCol="0" anchor="t">
            <a:spAutoFit/>
          </a:bodyPr>
          <a:lstStyle/>
          <a:p>
            <a:pPr algn="ctr">
              <a:lnSpc>
                <a:spcPts val="3919"/>
              </a:lnSpc>
            </a:pPr>
            <a:r>
              <a:rPr lang="en-US" sz="2799" b="1">
                <a:solidFill>
                  <a:srgbClr val="000000"/>
                </a:solidFill>
                <a:latin typeface="Canva Sans Bold"/>
                <a:ea typeface="Canva Sans Bold"/>
                <a:cs typeface="Canva Sans Bold"/>
                <a:sym typeface="Canva Sans Bold"/>
              </a:rPr>
              <a:t>Accuracy</a:t>
            </a:r>
          </a:p>
          <a:p>
            <a:pPr algn="ctr">
              <a:lnSpc>
                <a:spcPts val="3919"/>
              </a:lnSpc>
            </a:pPr>
            <a:endParaRPr lang="en-US" sz="2799" b="1">
              <a:solidFill>
                <a:srgbClr val="000000"/>
              </a:solidFill>
              <a:latin typeface="Canva Sans Bold"/>
              <a:ea typeface="Canva Sans Bold"/>
              <a:cs typeface="Canva Sans Bold"/>
              <a:sym typeface="Canva Sans Bold"/>
            </a:endParaRPr>
          </a:p>
          <a:p>
            <a:pPr algn="ctr">
              <a:lnSpc>
                <a:spcPts val="3919"/>
              </a:lnSpc>
              <a:spcBef>
                <a:spcPct val="0"/>
              </a:spcBef>
            </a:pPr>
            <a:endParaRPr lang="en-US" sz="2799" b="1">
              <a:solidFill>
                <a:srgbClr val="000000"/>
              </a:solidFill>
              <a:latin typeface="Canva Sans Bold"/>
              <a:ea typeface="Canva Sans Bold"/>
              <a:cs typeface="Canva Sans Bold"/>
              <a:sym typeface="Canva Sans Bold"/>
            </a:endParaRPr>
          </a:p>
        </p:txBody>
      </p:sp>
      <p:sp>
        <p:nvSpPr>
          <p:cNvPr id="12" name="TextBox 12"/>
          <p:cNvSpPr txBox="1"/>
          <p:nvPr/>
        </p:nvSpPr>
        <p:spPr>
          <a:xfrm>
            <a:off x="4895056" y="5419722"/>
            <a:ext cx="6517170" cy="1471930"/>
          </a:xfrm>
          <a:prstGeom prst="rect">
            <a:avLst/>
          </a:prstGeom>
        </p:spPr>
        <p:txBody>
          <a:bodyPr lIns="0" tIns="0" rIns="0" bIns="0" rtlCol="0" anchor="t">
            <a:spAutoFit/>
          </a:bodyPr>
          <a:lstStyle/>
          <a:p>
            <a:pPr algn="l">
              <a:lnSpc>
                <a:spcPts val="3919"/>
              </a:lnSpc>
            </a:pPr>
            <a:endParaRPr>
              <a:latin typeface="Canva Sans" panose="020B0604020202020204" charset="0"/>
            </a:endParaRPr>
          </a:p>
          <a:p>
            <a:pPr algn="l">
              <a:lnSpc>
                <a:spcPts val="3919"/>
              </a:lnSpc>
            </a:pPr>
            <a:r>
              <a:rPr lang="en-US" sz="2799">
                <a:solidFill>
                  <a:srgbClr val="000000"/>
                </a:solidFill>
                <a:latin typeface="Canva Sans" panose="020B0604020202020204" charset="0"/>
                <a:ea typeface="Canva Sans Bold"/>
                <a:cs typeface="Canva Sans Bold"/>
                <a:sym typeface="Canva Sans Bold"/>
              </a:rPr>
              <a:t>Compares multiple ML models.</a:t>
            </a:r>
          </a:p>
          <a:p>
            <a:pPr algn="l">
              <a:lnSpc>
                <a:spcPts val="3919"/>
              </a:lnSpc>
              <a:spcBef>
                <a:spcPct val="0"/>
              </a:spcBef>
            </a:pPr>
            <a:endParaRPr lang="en-US" sz="2799">
              <a:solidFill>
                <a:srgbClr val="000000"/>
              </a:solidFill>
              <a:latin typeface="Canva Sans" panose="020B0604020202020204" charset="0"/>
              <a:ea typeface="Canva Sans Bold"/>
              <a:cs typeface="Canva Sans Bold"/>
              <a:sym typeface="Canva Sans Bold"/>
            </a:endParaRPr>
          </a:p>
        </p:txBody>
      </p:sp>
      <p:sp>
        <p:nvSpPr>
          <p:cNvPr id="13" name="TextBox 13"/>
          <p:cNvSpPr txBox="1"/>
          <p:nvPr/>
        </p:nvSpPr>
        <p:spPr>
          <a:xfrm>
            <a:off x="1486738" y="5667372"/>
            <a:ext cx="20437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Advantages</a:t>
            </a:r>
          </a:p>
        </p:txBody>
      </p:sp>
      <p:sp>
        <p:nvSpPr>
          <p:cNvPr id="14" name="TextBox 14"/>
          <p:cNvSpPr txBox="1"/>
          <p:nvPr/>
        </p:nvSpPr>
        <p:spPr>
          <a:xfrm>
            <a:off x="1233953" y="7242600"/>
            <a:ext cx="2549277"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Disadvantages</a:t>
            </a:r>
          </a:p>
        </p:txBody>
      </p:sp>
      <p:sp>
        <p:nvSpPr>
          <p:cNvPr id="15" name="TextBox 15"/>
          <p:cNvSpPr txBox="1"/>
          <p:nvPr/>
        </p:nvSpPr>
        <p:spPr>
          <a:xfrm>
            <a:off x="11478611" y="5419722"/>
            <a:ext cx="5513989"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Proves ML effectiveness in finance.</a:t>
            </a:r>
          </a:p>
        </p:txBody>
      </p:sp>
      <p:sp>
        <p:nvSpPr>
          <p:cNvPr id="16" name="TextBox 16"/>
          <p:cNvSpPr txBox="1"/>
          <p:nvPr/>
        </p:nvSpPr>
        <p:spPr>
          <a:xfrm>
            <a:off x="5119800" y="6834503"/>
            <a:ext cx="412196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High computational cost.</a:t>
            </a:r>
          </a:p>
        </p:txBody>
      </p:sp>
      <p:sp>
        <p:nvSpPr>
          <p:cNvPr id="17" name="TextBox 17"/>
          <p:cNvSpPr txBox="1"/>
          <p:nvPr/>
        </p:nvSpPr>
        <p:spPr>
          <a:xfrm>
            <a:off x="11578610" y="6339203"/>
            <a:ext cx="5159158" cy="1967230"/>
          </a:xfrm>
          <a:prstGeom prst="rect">
            <a:avLst/>
          </a:prstGeom>
        </p:spPr>
        <p:txBody>
          <a:bodyPr lIns="0" tIns="0" rIns="0" bIns="0" rtlCol="0" anchor="t">
            <a:spAutoFit/>
          </a:bodyPr>
          <a:lstStyle/>
          <a:p>
            <a:pPr algn="ctr">
              <a:lnSpc>
                <a:spcPts val="3919"/>
              </a:lnSpc>
            </a:pPr>
            <a:endParaRPr>
              <a:latin typeface="Canva Sans" panose="020B0604020202020204" charset="0"/>
            </a:endParaRPr>
          </a:p>
          <a:p>
            <a:pPr algn="ctr">
              <a:lnSpc>
                <a:spcPts val="3919"/>
              </a:lnSpc>
            </a:pPr>
            <a:r>
              <a:rPr lang="en-US" sz="2799">
                <a:solidFill>
                  <a:srgbClr val="000000"/>
                </a:solidFill>
                <a:latin typeface="Canva Sans" panose="020B0604020202020204" charset="0"/>
                <a:ea typeface="Canva Sans Bold"/>
                <a:cs typeface="Canva Sans Bold"/>
                <a:sym typeface="Canva Sans Bold"/>
              </a:rPr>
              <a:t>Dataset limitations affect generalization.</a:t>
            </a:r>
          </a:p>
          <a:p>
            <a:pPr algn="ctr">
              <a:lnSpc>
                <a:spcPts val="3919"/>
              </a:lnSpc>
              <a:spcBef>
                <a:spcPct val="0"/>
              </a:spcBef>
            </a:pPr>
            <a:endParaRPr lang="en-US" sz="2799">
              <a:solidFill>
                <a:srgbClr val="000000"/>
              </a:solidFill>
              <a:latin typeface="Canva Sans" panose="020B0604020202020204" charset="0"/>
              <a:ea typeface="Canva Sans Bold"/>
              <a:cs typeface="Canva Sans Bold"/>
              <a:sym typeface="Canva Sans 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9315059"/>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741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161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35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44082" y="686560"/>
            <a:ext cx="1285577"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7</a:t>
            </a:r>
          </a:p>
        </p:txBody>
      </p:sp>
      <p:sp>
        <p:nvSpPr>
          <p:cNvPr id="5" name="TextBox 5"/>
          <p:cNvSpPr txBox="1"/>
          <p:nvPr/>
        </p:nvSpPr>
        <p:spPr>
          <a:xfrm>
            <a:off x="12838051" y="712265"/>
            <a:ext cx="309675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8</a:t>
            </a:r>
          </a:p>
        </p:txBody>
      </p:sp>
      <p:sp>
        <p:nvSpPr>
          <p:cNvPr id="6" name="TextBox 6"/>
          <p:cNvSpPr txBox="1"/>
          <p:nvPr/>
        </p:nvSpPr>
        <p:spPr>
          <a:xfrm>
            <a:off x="4868463" y="745920"/>
            <a:ext cx="6236815" cy="2462530"/>
          </a:xfrm>
          <a:prstGeom prst="rect">
            <a:avLst/>
          </a:prstGeom>
        </p:spPr>
        <p:txBody>
          <a:bodyPr wrap="square" lIns="0" tIns="0" rIns="0" bIns="0" rtlCol="0" anchor="t">
            <a:spAutoFit/>
          </a:bodyPr>
          <a:lstStyle/>
          <a:p>
            <a:pPr algn="l">
              <a:lnSpc>
                <a:spcPts val="3919"/>
              </a:lnSpc>
            </a:pPr>
            <a:endParaRPr dirty="0">
              <a:latin typeface="Canva Sans" panose="020B0604020202020204" charset="0"/>
            </a:endParaRPr>
          </a:p>
          <a:p>
            <a:pPr algn="l">
              <a:lnSpc>
                <a:spcPts val="3919"/>
              </a:lnSpc>
            </a:pPr>
            <a:endParaRPr dirty="0">
              <a:latin typeface="Canva Sans" panose="020B0604020202020204" charset="0"/>
            </a:endParaRPr>
          </a:p>
          <a:p>
            <a:pPr algn="l">
              <a:lnSpc>
                <a:spcPts val="3919"/>
              </a:lnSpc>
            </a:pPr>
            <a:r>
              <a:rPr lang="en-US" sz="2799" dirty="0">
                <a:solidFill>
                  <a:srgbClr val="000000"/>
                </a:solidFill>
                <a:latin typeface="Canva Sans" panose="020B0604020202020204" charset="0"/>
                <a:ea typeface="Canva Sans Bold"/>
                <a:cs typeface="Canva Sans Bold"/>
                <a:sym typeface="Canva Sans Bold"/>
              </a:rPr>
              <a:t>A Survey of ML-Based Approaches for Stock Market Prediction</a:t>
            </a:r>
          </a:p>
          <a:p>
            <a:pPr algn="l">
              <a:lnSpc>
                <a:spcPts val="3919"/>
              </a:lnSpc>
              <a:spcBef>
                <a:spcPct val="0"/>
              </a:spcBef>
            </a:pPr>
            <a:endParaRPr lang="en-US" sz="2799" dirty="0">
              <a:solidFill>
                <a:srgbClr val="000000"/>
              </a:solidFill>
              <a:latin typeface="Canva Sans" panose="020B0604020202020204" charset="0"/>
              <a:ea typeface="Canva Sans Bold"/>
              <a:cs typeface="Canva Sans Bold"/>
              <a:sym typeface="Canva Sans Bold"/>
            </a:endParaRPr>
          </a:p>
        </p:txBody>
      </p:sp>
      <p:sp>
        <p:nvSpPr>
          <p:cNvPr id="7" name="TextBox 7"/>
          <p:cNvSpPr txBox="1"/>
          <p:nvPr/>
        </p:nvSpPr>
        <p:spPr>
          <a:xfrm>
            <a:off x="671904" y="5456206"/>
            <a:ext cx="336857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Research Objective</a:t>
            </a:r>
          </a:p>
        </p:txBody>
      </p:sp>
      <p:sp>
        <p:nvSpPr>
          <p:cNvPr id="8" name="TextBox 8"/>
          <p:cNvSpPr txBox="1"/>
          <p:nvPr/>
        </p:nvSpPr>
        <p:spPr>
          <a:xfrm>
            <a:off x="4588109"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Springer</a:t>
            </a:r>
          </a:p>
        </p:txBody>
      </p:sp>
      <p:sp>
        <p:nvSpPr>
          <p:cNvPr id="9" name="TextBox 9"/>
          <p:cNvSpPr txBox="1"/>
          <p:nvPr/>
        </p:nvSpPr>
        <p:spPr>
          <a:xfrm>
            <a:off x="11276211" y="4713256"/>
            <a:ext cx="6220433" cy="1471930"/>
          </a:xfrm>
          <a:prstGeom prst="rect">
            <a:avLst/>
          </a:prstGeom>
        </p:spPr>
        <p:txBody>
          <a:bodyPr lIns="0" tIns="0" rIns="0" bIns="0" rtlCol="0" anchor="t">
            <a:spAutoFit/>
          </a:bodyPr>
          <a:lstStyle/>
          <a:p>
            <a:pPr algn="ctr">
              <a:lnSpc>
                <a:spcPts val="3919"/>
              </a:lnSpc>
            </a:pPr>
            <a:endParaRPr>
              <a:latin typeface="Canva Sans" panose="020B0604020202020204" charset="0"/>
            </a:endParaRPr>
          </a:p>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Predict stock market trends using ML models.</a:t>
            </a:r>
          </a:p>
        </p:txBody>
      </p:sp>
      <p:sp>
        <p:nvSpPr>
          <p:cNvPr id="10" name="TextBox 10"/>
          <p:cNvSpPr txBox="1"/>
          <p:nvPr/>
        </p:nvSpPr>
        <p:spPr>
          <a:xfrm>
            <a:off x="4868463" y="5208556"/>
            <a:ext cx="6236815"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Review ML techniques for stock forecasting.</a:t>
            </a:r>
          </a:p>
        </p:txBody>
      </p:sp>
      <p:sp>
        <p:nvSpPr>
          <p:cNvPr id="11" name="TextBox 11"/>
          <p:cNvSpPr txBox="1"/>
          <p:nvPr/>
        </p:nvSpPr>
        <p:spPr>
          <a:xfrm>
            <a:off x="11385633" y="3908076"/>
            <a:ext cx="5713813"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ResearchGate</a:t>
            </a:r>
          </a:p>
        </p:txBody>
      </p:sp>
      <p:sp>
        <p:nvSpPr>
          <p:cNvPr id="12" name="TextBox 12"/>
          <p:cNvSpPr txBox="1"/>
          <p:nvPr/>
        </p:nvSpPr>
        <p:spPr>
          <a:xfrm>
            <a:off x="11918226" y="1488870"/>
            <a:ext cx="498139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Stock Market Prediction using ML Algorithm</a:t>
            </a:r>
          </a:p>
        </p:txBody>
      </p:sp>
      <p:sp>
        <p:nvSpPr>
          <p:cNvPr id="13" name="TextBox 13"/>
          <p:cNvSpPr txBox="1"/>
          <p:nvPr/>
        </p:nvSpPr>
        <p:spPr>
          <a:xfrm>
            <a:off x="1700064" y="1909229"/>
            <a:ext cx="1019770"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Name</a:t>
            </a:r>
          </a:p>
        </p:txBody>
      </p:sp>
      <p:sp>
        <p:nvSpPr>
          <p:cNvPr id="14" name="TextBox 14"/>
          <p:cNvSpPr txBox="1"/>
          <p:nvPr/>
        </p:nvSpPr>
        <p:spPr>
          <a:xfrm>
            <a:off x="548071" y="3943636"/>
            <a:ext cx="34924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Source</a:t>
            </a:r>
          </a:p>
        </p:txBody>
      </p:sp>
      <p:sp>
        <p:nvSpPr>
          <p:cNvPr id="15" name="TextBox 15"/>
          <p:cNvSpPr txBox="1"/>
          <p:nvPr/>
        </p:nvSpPr>
        <p:spPr>
          <a:xfrm>
            <a:off x="4759042" y="6740176"/>
            <a:ext cx="6517170"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Compared various ML methods for stock forecasting.</a:t>
            </a:r>
          </a:p>
        </p:txBody>
      </p:sp>
      <p:sp>
        <p:nvSpPr>
          <p:cNvPr id="16" name="TextBox 16"/>
          <p:cNvSpPr txBox="1"/>
          <p:nvPr/>
        </p:nvSpPr>
        <p:spPr>
          <a:xfrm>
            <a:off x="1348104" y="6775736"/>
            <a:ext cx="2320975"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Methodology</a:t>
            </a:r>
          </a:p>
        </p:txBody>
      </p:sp>
      <p:sp>
        <p:nvSpPr>
          <p:cNvPr id="17" name="TextBox 17"/>
          <p:cNvSpPr txBox="1"/>
          <p:nvPr/>
        </p:nvSpPr>
        <p:spPr>
          <a:xfrm>
            <a:off x="1409793" y="8285766"/>
            <a:ext cx="219759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Key Findings</a:t>
            </a:r>
          </a:p>
        </p:txBody>
      </p:sp>
      <p:sp>
        <p:nvSpPr>
          <p:cNvPr id="18" name="TextBox 18"/>
          <p:cNvSpPr txBox="1"/>
          <p:nvPr/>
        </p:nvSpPr>
        <p:spPr>
          <a:xfrm>
            <a:off x="11385633" y="6726492"/>
            <a:ext cx="5513989"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Used LSTM on historical stock data for trend prediction.</a:t>
            </a:r>
          </a:p>
        </p:txBody>
      </p:sp>
      <p:sp>
        <p:nvSpPr>
          <p:cNvPr id="19" name="TextBox 19"/>
          <p:cNvSpPr txBox="1"/>
          <p:nvPr/>
        </p:nvSpPr>
        <p:spPr>
          <a:xfrm>
            <a:off x="5724494" y="8141272"/>
            <a:ext cx="4121965" cy="14719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Deep learning models show high predictive power.</a:t>
            </a:r>
          </a:p>
        </p:txBody>
      </p:sp>
      <p:sp>
        <p:nvSpPr>
          <p:cNvPr id="20" name="TextBox 20"/>
          <p:cNvSpPr txBox="1"/>
          <p:nvPr/>
        </p:nvSpPr>
        <p:spPr>
          <a:xfrm>
            <a:off x="11806848" y="8497856"/>
            <a:ext cx="5159158"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LSTM achieved 84% accuracy in trend forecasting.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7797124"/>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818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35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465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539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44082" y="686560"/>
            <a:ext cx="1285577"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7</a:t>
            </a:r>
          </a:p>
        </p:txBody>
      </p:sp>
      <p:sp>
        <p:nvSpPr>
          <p:cNvPr id="5" name="TextBox 5"/>
          <p:cNvSpPr txBox="1"/>
          <p:nvPr/>
        </p:nvSpPr>
        <p:spPr>
          <a:xfrm>
            <a:off x="12838051" y="686560"/>
            <a:ext cx="309675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8</a:t>
            </a:r>
          </a:p>
        </p:txBody>
      </p:sp>
      <p:sp>
        <p:nvSpPr>
          <p:cNvPr id="6" name="TextBox 6"/>
          <p:cNvSpPr txBox="1"/>
          <p:nvPr/>
        </p:nvSpPr>
        <p:spPr>
          <a:xfrm>
            <a:off x="5119800" y="1607471"/>
            <a:ext cx="7080196" cy="4813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Various ML Models</a:t>
            </a:r>
          </a:p>
        </p:txBody>
      </p:sp>
      <p:sp>
        <p:nvSpPr>
          <p:cNvPr id="7" name="TextBox 7"/>
          <p:cNvSpPr txBox="1"/>
          <p:nvPr/>
        </p:nvSpPr>
        <p:spPr>
          <a:xfrm>
            <a:off x="4614702"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~80% trend prediction accuracy.</a:t>
            </a:r>
          </a:p>
        </p:txBody>
      </p:sp>
      <p:sp>
        <p:nvSpPr>
          <p:cNvPr id="8" name="TextBox 8"/>
          <p:cNvSpPr txBox="1"/>
          <p:nvPr/>
        </p:nvSpPr>
        <p:spPr>
          <a:xfrm>
            <a:off x="11578610" y="3943636"/>
            <a:ext cx="5413989"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Approx 84% Accuracy</a:t>
            </a:r>
          </a:p>
        </p:txBody>
      </p:sp>
      <p:sp>
        <p:nvSpPr>
          <p:cNvPr id="9" name="TextBox 9"/>
          <p:cNvSpPr txBox="1"/>
          <p:nvPr/>
        </p:nvSpPr>
        <p:spPr>
          <a:xfrm>
            <a:off x="11944819" y="1488870"/>
            <a:ext cx="4981395" cy="4813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LSTM, RNN</a:t>
            </a:r>
          </a:p>
        </p:txBody>
      </p:sp>
      <p:sp>
        <p:nvSpPr>
          <p:cNvPr id="10" name="TextBox 10"/>
          <p:cNvSpPr txBox="1"/>
          <p:nvPr/>
        </p:nvSpPr>
        <p:spPr>
          <a:xfrm>
            <a:off x="1208112" y="1909229"/>
            <a:ext cx="200367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Techniques</a:t>
            </a:r>
          </a:p>
        </p:txBody>
      </p:sp>
      <p:sp>
        <p:nvSpPr>
          <p:cNvPr id="11" name="TextBox 11"/>
          <p:cNvSpPr txBox="1"/>
          <p:nvPr/>
        </p:nvSpPr>
        <p:spPr>
          <a:xfrm>
            <a:off x="548071" y="3943636"/>
            <a:ext cx="3492408" cy="1471930"/>
          </a:xfrm>
          <a:prstGeom prst="rect">
            <a:avLst/>
          </a:prstGeom>
        </p:spPr>
        <p:txBody>
          <a:bodyPr lIns="0" tIns="0" rIns="0" bIns="0" rtlCol="0" anchor="t">
            <a:spAutoFit/>
          </a:bodyPr>
          <a:lstStyle/>
          <a:p>
            <a:pPr algn="ctr">
              <a:lnSpc>
                <a:spcPts val="3919"/>
              </a:lnSpc>
            </a:pPr>
            <a:r>
              <a:rPr lang="en-US" sz="2799" b="1">
                <a:solidFill>
                  <a:srgbClr val="000000"/>
                </a:solidFill>
                <a:latin typeface="Canva Sans Bold"/>
                <a:ea typeface="Canva Sans Bold"/>
                <a:cs typeface="Canva Sans Bold"/>
                <a:sym typeface="Canva Sans Bold"/>
              </a:rPr>
              <a:t>Accuracy</a:t>
            </a:r>
          </a:p>
          <a:p>
            <a:pPr algn="ctr">
              <a:lnSpc>
                <a:spcPts val="3919"/>
              </a:lnSpc>
            </a:pPr>
            <a:endParaRPr lang="en-US" sz="2799" b="1">
              <a:solidFill>
                <a:srgbClr val="000000"/>
              </a:solidFill>
              <a:latin typeface="Canva Sans Bold"/>
              <a:ea typeface="Canva Sans Bold"/>
              <a:cs typeface="Canva Sans Bold"/>
              <a:sym typeface="Canva Sans Bold"/>
            </a:endParaRPr>
          </a:p>
          <a:p>
            <a:pPr algn="ctr">
              <a:lnSpc>
                <a:spcPts val="3919"/>
              </a:lnSpc>
              <a:spcBef>
                <a:spcPct val="0"/>
              </a:spcBef>
            </a:pPr>
            <a:endParaRPr lang="en-US" sz="2799" b="1">
              <a:solidFill>
                <a:srgbClr val="000000"/>
              </a:solidFill>
              <a:latin typeface="Canva Sans Bold"/>
              <a:ea typeface="Canva Sans Bold"/>
              <a:cs typeface="Canva Sans Bold"/>
              <a:sym typeface="Canva Sans Bold"/>
            </a:endParaRPr>
          </a:p>
        </p:txBody>
      </p:sp>
      <p:sp>
        <p:nvSpPr>
          <p:cNvPr id="12" name="TextBox 12"/>
          <p:cNvSpPr txBox="1"/>
          <p:nvPr/>
        </p:nvSpPr>
        <p:spPr>
          <a:xfrm>
            <a:off x="4895056" y="5086350"/>
            <a:ext cx="6517170" cy="1471930"/>
          </a:xfrm>
          <a:prstGeom prst="rect">
            <a:avLst/>
          </a:prstGeom>
        </p:spPr>
        <p:txBody>
          <a:bodyPr lIns="0" tIns="0" rIns="0" bIns="0" rtlCol="0" anchor="t">
            <a:spAutoFit/>
          </a:bodyPr>
          <a:lstStyle/>
          <a:p>
            <a:pPr algn="l">
              <a:lnSpc>
                <a:spcPts val="3919"/>
              </a:lnSpc>
            </a:pPr>
            <a:endParaRPr>
              <a:latin typeface="Canva Sans" panose="020B0604020202020204" charset="0"/>
            </a:endParaRPr>
          </a:p>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Comprehensive review of ML in stock forecasting.</a:t>
            </a:r>
          </a:p>
        </p:txBody>
      </p:sp>
      <p:sp>
        <p:nvSpPr>
          <p:cNvPr id="13" name="TextBox 13"/>
          <p:cNvSpPr txBox="1"/>
          <p:nvPr/>
        </p:nvSpPr>
        <p:spPr>
          <a:xfrm>
            <a:off x="1486738" y="5667372"/>
            <a:ext cx="20437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Advantages</a:t>
            </a:r>
          </a:p>
        </p:txBody>
      </p:sp>
      <p:sp>
        <p:nvSpPr>
          <p:cNvPr id="14" name="TextBox 14"/>
          <p:cNvSpPr txBox="1"/>
          <p:nvPr/>
        </p:nvSpPr>
        <p:spPr>
          <a:xfrm>
            <a:off x="1233953" y="7242600"/>
            <a:ext cx="2549277"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Disadvantages</a:t>
            </a:r>
          </a:p>
        </p:txBody>
      </p:sp>
      <p:sp>
        <p:nvSpPr>
          <p:cNvPr id="15" name="TextBox 15"/>
          <p:cNvSpPr txBox="1"/>
          <p:nvPr/>
        </p:nvSpPr>
        <p:spPr>
          <a:xfrm>
            <a:off x="11478611" y="5419722"/>
            <a:ext cx="5513989"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Shows LSTM’s ability to capture trends.</a:t>
            </a:r>
          </a:p>
        </p:txBody>
      </p:sp>
      <p:sp>
        <p:nvSpPr>
          <p:cNvPr id="16" name="TextBox 16"/>
          <p:cNvSpPr txBox="1"/>
          <p:nvPr/>
        </p:nvSpPr>
        <p:spPr>
          <a:xfrm>
            <a:off x="5119800" y="6834503"/>
            <a:ext cx="412196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No empirical performance data.</a:t>
            </a:r>
          </a:p>
        </p:txBody>
      </p:sp>
      <p:sp>
        <p:nvSpPr>
          <p:cNvPr id="17" name="TextBox 17"/>
          <p:cNvSpPr txBox="1"/>
          <p:nvPr/>
        </p:nvSpPr>
        <p:spPr>
          <a:xfrm>
            <a:off x="11578610" y="6339203"/>
            <a:ext cx="5159158" cy="1471930"/>
          </a:xfrm>
          <a:prstGeom prst="rect">
            <a:avLst/>
          </a:prstGeom>
        </p:spPr>
        <p:txBody>
          <a:bodyPr lIns="0" tIns="0" rIns="0" bIns="0" rtlCol="0" anchor="t">
            <a:spAutoFit/>
          </a:bodyPr>
          <a:lstStyle/>
          <a:p>
            <a:pPr algn="ctr">
              <a:lnSpc>
                <a:spcPts val="3919"/>
              </a:lnSpc>
            </a:pPr>
            <a:endParaRPr>
              <a:latin typeface="Canva Sans" panose="020B0604020202020204" charset="0"/>
            </a:endParaRPr>
          </a:p>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Focuses only on LSTM, limiting comparison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9315059"/>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7411">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161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35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2417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19376" y="686560"/>
            <a:ext cx="1977023" cy="481330"/>
          </a:xfrm>
          <a:prstGeom prst="rect">
            <a:avLst/>
          </a:prstGeom>
        </p:spPr>
        <p:txBody>
          <a:bodyPr wrap="square"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9</a:t>
            </a:r>
          </a:p>
        </p:txBody>
      </p:sp>
      <p:sp>
        <p:nvSpPr>
          <p:cNvPr id="5" name="TextBox 5"/>
          <p:cNvSpPr txBox="1"/>
          <p:nvPr/>
        </p:nvSpPr>
        <p:spPr>
          <a:xfrm>
            <a:off x="12838051" y="712265"/>
            <a:ext cx="309675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10</a:t>
            </a:r>
          </a:p>
        </p:txBody>
      </p:sp>
      <p:sp>
        <p:nvSpPr>
          <p:cNvPr id="6" name="TextBox 6"/>
          <p:cNvSpPr txBox="1"/>
          <p:nvPr/>
        </p:nvSpPr>
        <p:spPr>
          <a:xfrm>
            <a:off x="5156300" y="1695930"/>
            <a:ext cx="5258351" cy="1468031"/>
          </a:xfrm>
          <a:prstGeom prst="rect">
            <a:avLst/>
          </a:prstGeom>
        </p:spPr>
        <p:txBody>
          <a:bodyPr wrap="square" lIns="0" tIns="0" rIns="0" bIns="0" rtlCol="0" anchor="t">
            <a:spAutoFit/>
          </a:bodyPr>
          <a:lstStyle/>
          <a:p>
            <a:pPr algn="l">
              <a:lnSpc>
                <a:spcPts val="3919"/>
              </a:lnSpc>
              <a:spcBef>
                <a:spcPct val="0"/>
              </a:spcBef>
            </a:pPr>
            <a:r>
              <a:rPr lang="en-US" sz="2799" dirty="0">
                <a:solidFill>
                  <a:srgbClr val="000000"/>
                </a:solidFill>
                <a:latin typeface="Canva Sans" panose="020B0604020202020204" charset="0"/>
                <a:ea typeface="Canva Sans Bold"/>
                <a:cs typeface="Canva Sans Bold"/>
                <a:sym typeface="Canva Sans Bold"/>
              </a:rPr>
              <a:t>A Deep Learning-Based Approach for Stock Market Prediction</a:t>
            </a:r>
          </a:p>
        </p:txBody>
      </p:sp>
      <p:sp>
        <p:nvSpPr>
          <p:cNvPr id="7" name="TextBox 7"/>
          <p:cNvSpPr txBox="1"/>
          <p:nvPr/>
        </p:nvSpPr>
        <p:spPr>
          <a:xfrm>
            <a:off x="671904" y="5456206"/>
            <a:ext cx="336857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Research Objective</a:t>
            </a:r>
          </a:p>
        </p:txBody>
      </p:sp>
      <p:sp>
        <p:nvSpPr>
          <p:cNvPr id="8" name="TextBox 8"/>
          <p:cNvSpPr txBox="1"/>
          <p:nvPr/>
        </p:nvSpPr>
        <p:spPr>
          <a:xfrm>
            <a:off x="4588109"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IEEE Xplore</a:t>
            </a:r>
          </a:p>
        </p:txBody>
      </p:sp>
      <p:sp>
        <p:nvSpPr>
          <p:cNvPr id="9" name="TextBox 9"/>
          <p:cNvSpPr txBox="1"/>
          <p:nvPr/>
        </p:nvSpPr>
        <p:spPr>
          <a:xfrm>
            <a:off x="11276211" y="4713256"/>
            <a:ext cx="6220433" cy="1471930"/>
          </a:xfrm>
          <a:prstGeom prst="rect">
            <a:avLst/>
          </a:prstGeom>
        </p:spPr>
        <p:txBody>
          <a:bodyPr lIns="0" tIns="0" rIns="0" bIns="0" rtlCol="0" anchor="t">
            <a:spAutoFit/>
          </a:bodyPr>
          <a:lstStyle/>
          <a:p>
            <a:pPr algn="ctr">
              <a:lnSpc>
                <a:spcPts val="3919"/>
              </a:lnSpc>
            </a:pPr>
            <a:endParaRPr>
              <a:latin typeface="Canva Sans" panose="020B0604020202020204" charset="0"/>
            </a:endParaRPr>
          </a:p>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To predict future values of stock market groups using deep learning</a:t>
            </a:r>
          </a:p>
        </p:txBody>
      </p:sp>
      <p:sp>
        <p:nvSpPr>
          <p:cNvPr id="10" name="TextBox 10"/>
          <p:cNvSpPr txBox="1"/>
          <p:nvPr/>
        </p:nvSpPr>
        <p:spPr>
          <a:xfrm>
            <a:off x="4868463" y="5208556"/>
            <a:ext cx="6236815"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Explore deep learning for stock forecasting.</a:t>
            </a:r>
          </a:p>
        </p:txBody>
      </p:sp>
      <p:sp>
        <p:nvSpPr>
          <p:cNvPr id="11" name="TextBox 11"/>
          <p:cNvSpPr txBox="1"/>
          <p:nvPr/>
        </p:nvSpPr>
        <p:spPr>
          <a:xfrm>
            <a:off x="11385633" y="3908076"/>
            <a:ext cx="5713813"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arXiv</a:t>
            </a:r>
          </a:p>
        </p:txBody>
      </p:sp>
      <p:sp>
        <p:nvSpPr>
          <p:cNvPr id="12" name="TextBox 12"/>
          <p:cNvSpPr txBox="1"/>
          <p:nvPr/>
        </p:nvSpPr>
        <p:spPr>
          <a:xfrm>
            <a:off x="11918226" y="1488870"/>
            <a:ext cx="498139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Deep Learning for Stock Market Prediction</a:t>
            </a:r>
          </a:p>
        </p:txBody>
      </p:sp>
      <p:sp>
        <p:nvSpPr>
          <p:cNvPr id="13" name="TextBox 13"/>
          <p:cNvSpPr txBox="1"/>
          <p:nvPr/>
        </p:nvSpPr>
        <p:spPr>
          <a:xfrm>
            <a:off x="1700064" y="1909229"/>
            <a:ext cx="1019770"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Name</a:t>
            </a:r>
          </a:p>
        </p:txBody>
      </p:sp>
      <p:sp>
        <p:nvSpPr>
          <p:cNvPr id="14" name="TextBox 14"/>
          <p:cNvSpPr txBox="1"/>
          <p:nvPr/>
        </p:nvSpPr>
        <p:spPr>
          <a:xfrm>
            <a:off x="548071" y="3943636"/>
            <a:ext cx="34924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Source</a:t>
            </a:r>
          </a:p>
        </p:txBody>
      </p:sp>
      <p:sp>
        <p:nvSpPr>
          <p:cNvPr id="15" name="TextBox 15"/>
          <p:cNvSpPr txBox="1"/>
          <p:nvPr/>
        </p:nvSpPr>
        <p:spPr>
          <a:xfrm>
            <a:off x="4759042" y="6740176"/>
            <a:ext cx="6517170"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Applied CNN-LSTM hybrid models on historical data.</a:t>
            </a:r>
          </a:p>
        </p:txBody>
      </p:sp>
      <p:sp>
        <p:nvSpPr>
          <p:cNvPr id="16" name="TextBox 16"/>
          <p:cNvSpPr txBox="1"/>
          <p:nvPr/>
        </p:nvSpPr>
        <p:spPr>
          <a:xfrm>
            <a:off x="1348104" y="6775736"/>
            <a:ext cx="2320975"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Methodology</a:t>
            </a:r>
          </a:p>
        </p:txBody>
      </p:sp>
      <p:sp>
        <p:nvSpPr>
          <p:cNvPr id="17" name="TextBox 17"/>
          <p:cNvSpPr txBox="1"/>
          <p:nvPr/>
        </p:nvSpPr>
        <p:spPr>
          <a:xfrm>
            <a:off x="1409793" y="8285766"/>
            <a:ext cx="2197596"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Key Findings</a:t>
            </a:r>
          </a:p>
        </p:txBody>
      </p:sp>
      <p:sp>
        <p:nvSpPr>
          <p:cNvPr id="18" name="TextBox 18"/>
          <p:cNvSpPr txBox="1"/>
          <p:nvPr/>
        </p:nvSpPr>
        <p:spPr>
          <a:xfrm>
            <a:off x="11585457" y="6853206"/>
            <a:ext cx="5513989"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Used LSTM on historical stock data for trend prediction.</a:t>
            </a:r>
          </a:p>
        </p:txBody>
      </p:sp>
      <p:sp>
        <p:nvSpPr>
          <p:cNvPr id="19" name="TextBox 19"/>
          <p:cNvSpPr txBox="1"/>
          <p:nvPr/>
        </p:nvSpPr>
        <p:spPr>
          <a:xfrm>
            <a:off x="5724494" y="8141272"/>
            <a:ext cx="4121965" cy="14719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CNN-LSTM outperformed traditional ML models.</a:t>
            </a:r>
          </a:p>
        </p:txBody>
      </p:sp>
      <p:sp>
        <p:nvSpPr>
          <p:cNvPr id="20" name="TextBox 20"/>
          <p:cNvSpPr txBox="1"/>
          <p:nvPr/>
        </p:nvSpPr>
        <p:spPr>
          <a:xfrm>
            <a:off x="11806848" y="8497856"/>
            <a:ext cx="5159158" cy="9766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LSTM achieved 84% accuracy in trend forecasting.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9427070"/>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736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150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1345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52556">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32196">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2056326" y="742950"/>
            <a:ext cx="8374219"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7319376" y="686560"/>
            <a:ext cx="2129423" cy="481330"/>
          </a:xfrm>
          <a:prstGeom prst="rect">
            <a:avLst/>
          </a:prstGeom>
        </p:spPr>
        <p:txBody>
          <a:bodyPr wrap="square" lIns="0" tIns="0" rIns="0" bIns="0" rtlCol="0" anchor="t">
            <a:spAutoFit/>
          </a:bodyPr>
          <a:lstStyle/>
          <a:p>
            <a:pPr algn="ctr">
              <a:lnSpc>
                <a:spcPts val="3919"/>
              </a:lnSpc>
              <a:spcBef>
                <a:spcPct val="0"/>
              </a:spcBef>
            </a:pPr>
            <a:r>
              <a:rPr lang="en-US" sz="2799" b="1" dirty="0">
                <a:solidFill>
                  <a:srgbClr val="000000"/>
                </a:solidFill>
                <a:latin typeface="Canva Sans Bold"/>
                <a:ea typeface="Canva Sans Bold"/>
                <a:cs typeface="Canva Sans Bold"/>
                <a:sym typeface="Canva Sans Bold"/>
              </a:rPr>
              <a:t>Paper 9</a:t>
            </a:r>
          </a:p>
        </p:txBody>
      </p:sp>
      <p:sp>
        <p:nvSpPr>
          <p:cNvPr id="5" name="TextBox 5"/>
          <p:cNvSpPr txBox="1"/>
          <p:nvPr/>
        </p:nvSpPr>
        <p:spPr>
          <a:xfrm>
            <a:off x="12860547" y="686560"/>
            <a:ext cx="309675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Paper 10</a:t>
            </a:r>
          </a:p>
        </p:txBody>
      </p:sp>
      <p:sp>
        <p:nvSpPr>
          <p:cNvPr id="6" name="TextBox 6"/>
          <p:cNvSpPr txBox="1"/>
          <p:nvPr/>
        </p:nvSpPr>
        <p:spPr>
          <a:xfrm>
            <a:off x="5093207" y="1607471"/>
            <a:ext cx="7080196" cy="1968168"/>
          </a:xfrm>
          <a:prstGeom prst="rect">
            <a:avLst/>
          </a:prstGeom>
        </p:spPr>
        <p:txBody>
          <a:bodyPr lIns="0" tIns="0" rIns="0" bIns="0" rtlCol="0" anchor="t">
            <a:spAutoFit/>
          </a:bodyPr>
          <a:lstStyle/>
          <a:p>
            <a:pPr algn="l">
              <a:lnSpc>
                <a:spcPts val="3919"/>
              </a:lnSpc>
            </a:pPr>
            <a:endParaRPr dirty="0">
              <a:latin typeface="Canva Sans" panose="020B0604020202020204" charset="0"/>
            </a:endParaRPr>
          </a:p>
          <a:p>
            <a:pPr algn="l">
              <a:lnSpc>
                <a:spcPts val="3919"/>
              </a:lnSpc>
            </a:pPr>
            <a:r>
              <a:rPr lang="en-US" sz="2799" dirty="0">
                <a:solidFill>
                  <a:srgbClr val="000000"/>
                </a:solidFill>
                <a:latin typeface="Canva Sans" panose="020B0604020202020204" charset="0"/>
                <a:ea typeface="Canva Sans Bold"/>
                <a:cs typeface="Canva Sans Bold"/>
                <a:sym typeface="Canva Sans Bold"/>
              </a:rPr>
              <a:t>CNN, LSTM, Hybrid Deep Learning Models</a:t>
            </a:r>
          </a:p>
          <a:p>
            <a:pPr algn="l">
              <a:lnSpc>
                <a:spcPts val="3919"/>
              </a:lnSpc>
              <a:spcBef>
                <a:spcPct val="0"/>
              </a:spcBef>
            </a:pPr>
            <a:endParaRPr lang="en-US" sz="2799" dirty="0">
              <a:solidFill>
                <a:srgbClr val="000000"/>
              </a:solidFill>
              <a:latin typeface="Canva Sans" panose="020B0604020202020204" charset="0"/>
              <a:ea typeface="Canva Sans Bold"/>
              <a:cs typeface="Canva Sans Bold"/>
              <a:sym typeface="Canva Sans Bold"/>
            </a:endParaRPr>
          </a:p>
        </p:txBody>
      </p:sp>
      <p:sp>
        <p:nvSpPr>
          <p:cNvPr id="7" name="TextBox 7"/>
          <p:cNvSpPr txBox="1"/>
          <p:nvPr/>
        </p:nvSpPr>
        <p:spPr>
          <a:xfrm>
            <a:off x="4588109" y="3908076"/>
            <a:ext cx="6797524"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~87% trend prediction accuracy.</a:t>
            </a:r>
          </a:p>
        </p:txBody>
      </p:sp>
      <p:sp>
        <p:nvSpPr>
          <p:cNvPr id="8" name="TextBox 8"/>
          <p:cNvSpPr txBox="1"/>
          <p:nvPr/>
        </p:nvSpPr>
        <p:spPr>
          <a:xfrm>
            <a:off x="11552017" y="3943636"/>
            <a:ext cx="5413989" cy="4813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Approx 89% Accuracy</a:t>
            </a:r>
          </a:p>
        </p:txBody>
      </p:sp>
      <p:sp>
        <p:nvSpPr>
          <p:cNvPr id="9" name="TextBox 9"/>
          <p:cNvSpPr txBox="1"/>
          <p:nvPr/>
        </p:nvSpPr>
        <p:spPr>
          <a:xfrm>
            <a:off x="11918226" y="1873670"/>
            <a:ext cx="498139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LSTM, RNN, ANN, Decision Tree, </a:t>
            </a:r>
          </a:p>
        </p:txBody>
      </p:sp>
      <p:sp>
        <p:nvSpPr>
          <p:cNvPr id="10" name="TextBox 10"/>
          <p:cNvSpPr txBox="1"/>
          <p:nvPr/>
        </p:nvSpPr>
        <p:spPr>
          <a:xfrm>
            <a:off x="1208112" y="1909229"/>
            <a:ext cx="200367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Techniques</a:t>
            </a:r>
          </a:p>
        </p:txBody>
      </p:sp>
      <p:sp>
        <p:nvSpPr>
          <p:cNvPr id="11" name="TextBox 11"/>
          <p:cNvSpPr txBox="1"/>
          <p:nvPr/>
        </p:nvSpPr>
        <p:spPr>
          <a:xfrm>
            <a:off x="548071" y="3943636"/>
            <a:ext cx="3492408" cy="1471930"/>
          </a:xfrm>
          <a:prstGeom prst="rect">
            <a:avLst/>
          </a:prstGeom>
        </p:spPr>
        <p:txBody>
          <a:bodyPr lIns="0" tIns="0" rIns="0" bIns="0" rtlCol="0" anchor="t">
            <a:spAutoFit/>
          </a:bodyPr>
          <a:lstStyle/>
          <a:p>
            <a:pPr algn="ctr">
              <a:lnSpc>
                <a:spcPts val="3919"/>
              </a:lnSpc>
            </a:pPr>
            <a:r>
              <a:rPr lang="en-US" sz="2799" b="1">
                <a:solidFill>
                  <a:srgbClr val="000000"/>
                </a:solidFill>
                <a:latin typeface="Canva Sans Bold"/>
                <a:ea typeface="Canva Sans Bold"/>
                <a:cs typeface="Canva Sans Bold"/>
                <a:sym typeface="Canva Sans Bold"/>
              </a:rPr>
              <a:t>Accuracy</a:t>
            </a:r>
          </a:p>
          <a:p>
            <a:pPr algn="ctr">
              <a:lnSpc>
                <a:spcPts val="3919"/>
              </a:lnSpc>
            </a:pPr>
            <a:endParaRPr lang="en-US" sz="2799" b="1">
              <a:solidFill>
                <a:srgbClr val="000000"/>
              </a:solidFill>
              <a:latin typeface="Canva Sans Bold"/>
              <a:ea typeface="Canva Sans Bold"/>
              <a:cs typeface="Canva Sans Bold"/>
              <a:sym typeface="Canva Sans Bold"/>
            </a:endParaRPr>
          </a:p>
          <a:p>
            <a:pPr algn="ctr">
              <a:lnSpc>
                <a:spcPts val="3919"/>
              </a:lnSpc>
              <a:spcBef>
                <a:spcPct val="0"/>
              </a:spcBef>
            </a:pPr>
            <a:endParaRPr lang="en-US" sz="2799" b="1">
              <a:solidFill>
                <a:srgbClr val="000000"/>
              </a:solidFill>
              <a:latin typeface="Canva Sans Bold"/>
              <a:ea typeface="Canva Sans Bold"/>
              <a:cs typeface="Canva Sans Bold"/>
              <a:sym typeface="Canva Sans Bold"/>
            </a:endParaRPr>
          </a:p>
        </p:txBody>
      </p:sp>
      <p:sp>
        <p:nvSpPr>
          <p:cNvPr id="12" name="TextBox 12"/>
          <p:cNvSpPr txBox="1"/>
          <p:nvPr/>
        </p:nvSpPr>
        <p:spPr>
          <a:xfrm>
            <a:off x="4868463" y="4875989"/>
            <a:ext cx="6517170" cy="1471930"/>
          </a:xfrm>
          <a:prstGeom prst="rect">
            <a:avLst/>
          </a:prstGeom>
        </p:spPr>
        <p:txBody>
          <a:bodyPr lIns="0" tIns="0" rIns="0" bIns="0" rtlCol="0" anchor="t">
            <a:spAutoFit/>
          </a:bodyPr>
          <a:lstStyle/>
          <a:p>
            <a:pPr algn="l">
              <a:lnSpc>
                <a:spcPts val="3919"/>
              </a:lnSpc>
            </a:pPr>
            <a:endParaRPr>
              <a:latin typeface="Canva Sans" panose="020B0604020202020204" charset="0"/>
            </a:endParaRPr>
          </a:p>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Deep learning models outperform traditional methods.</a:t>
            </a:r>
          </a:p>
        </p:txBody>
      </p:sp>
      <p:sp>
        <p:nvSpPr>
          <p:cNvPr id="13" name="TextBox 13"/>
          <p:cNvSpPr txBox="1"/>
          <p:nvPr/>
        </p:nvSpPr>
        <p:spPr>
          <a:xfrm>
            <a:off x="1486738" y="5667372"/>
            <a:ext cx="2043708"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Advantages</a:t>
            </a:r>
          </a:p>
        </p:txBody>
      </p:sp>
      <p:sp>
        <p:nvSpPr>
          <p:cNvPr id="14" name="TextBox 14"/>
          <p:cNvSpPr txBox="1"/>
          <p:nvPr/>
        </p:nvSpPr>
        <p:spPr>
          <a:xfrm>
            <a:off x="1233953" y="8022055"/>
            <a:ext cx="2549277"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Disadvantages</a:t>
            </a:r>
          </a:p>
        </p:txBody>
      </p:sp>
      <p:sp>
        <p:nvSpPr>
          <p:cNvPr id="15" name="TextBox 15"/>
          <p:cNvSpPr txBox="1"/>
          <p:nvPr/>
        </p:nvSpPr>
        <p:spPr>
          <a:xfrm>
            <a:off x="11452018" y="5419722"/>
            <a:ext cx="5513989" cy="1967230"/>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Comprehensive evaluation of multiple machine learning and deep learning models on diverse stock groups.</a:t>
            </a:r>
          </a:p>
        </p:txBody>
      </p:sp>
      <p:sp>
        <p:nvSpPr>
          <p:cNvPr id="16" name="TextBox 16"/>
          <p:cNvSpPr txBox="1"/>
          <p:nvPr/>
        </p:nvSpPr>
        <p:spPr>
          <a:xfrm>
            <a:off x="5582191" y="7774405"/>
            <a:ext cx="4121965" cy="976630"/>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Canva Sans" panose="020B0604020202020204" charset="0"/>
                <a:ea typeface="Canva Sans Bold"/>
                <a:cs typeface="Canva Sans Bold"/>
                <a:sym typeface="Canva Sans Bold"/>
              </a:rPr>
              <a:t>High computational cost for training.</a:t>
            </a:r>
          </a:p>
        </p:txBody>
      </p:sp>
      <p:sp>
        <p:nvSpPr>
          <p:cNvPr id="17" name="TextBox 17"/>
          <p:cNvSpPr txBox="1"/>
          <p:nvPr/>
        </p:nvSpPr>
        <p:spPr>
          <a:xfrm>
            <a:off x="12100594" y="7720328"/>
            <a:ext cx="4216837" cy="1815497"/>
          </a:xfrm>
          <a:prstGeom prst="rect">
            <a:avLst/>
          </a:prstGeom>
        </p:spPr>
        <p:txBody>
          <a:bodyPr lIns="0" tIns="0" rIns="0" bIns="0" rtlCol="0" anchor="t">
            <a:spAutoFit/>
          </a:bodyPr>
          <a:lstStyle/>
          <a:p>
            <a:pPr algn="ctr">
              <a:lnSpc>
                <a:spcPts val="3564"/>
              </a:lnSpc>
              <a:spcBef>
                <a:spcPct val="0"/>
              </a:spcBef>
            </a:pPr>
            <a:r>
              <a:rPr lang="en-US" sz="2545">
                <a:solidFill>
                  <a:srgbClr val="000000"/>
                </a:solidFill>
                <a:latin typeface="Canva Sans" panose="020B0604020202020204" charset="0"/>
                <a:ea typeface="Canva Sans Bold"/>
                <a:cs typeface="Canva Sans Bold"/>
                <a:sym typeface="Canva Sans Bold"/>
              </a:rPr>
              <a:t>Lack of specific performance metrics and potential overfitting due to model complexity.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48001" y="239396"/>
            <a:ext cx="3042837"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Research Gaps</a:t>
            </a:r>
          </a:p>
        </p:txBody>
      </p:sp>
      <p:sp>
        <p:nvSpPr>
          <p:cNvPr id="3" name="TextBox 3"/>
          <p:cNvSpPr txBox="1"/>
          <p:nvPr/>
        </p:nvSpPr>
        <p:spPr>
          <a:xfrm>
            <a:off x="279540" y="1245961"/>
            <a:ext cx="16979760" cy="8515223"/>
          </a:xfrm>
          <a:prstGeom prst="rect">
            <a:avLst/>
          </a:prstGeom>
        </p:spPr>
        <p:txBody>
          <a:bodyPr lIns="0" tIns="0" rIns="0" bIns="0" rtlCol="0" anchor="t">
            <a:spAutoFit/>
          </a:bodyPr>
          <a:lstStyle/>
          <a:p>
            <a:pPr algn="l">
              <a:lnSpc>
                <a:spcPts val="4207"/>
              </a:lnSpc>
            </a:pPr>
            <a:r>
              <a:rPr lang="en-US" sz="3005">
                <a:solidFill>
                  <a:srgbClr val="000000"/>
                </a:solidFill>
                <a:latin typeface="Canva Sans"/>
                <a:ea typeface="Canva Sans"/>
                <a:cs typeface="Canva Sans"/>
                <a:sym typeface="Canva Sans"/>
              </a:rPr>
              <a:t>1. </a:t>
            </a:r>
            <a:r>
              <a:rPr lang="en-US" sz="3005" b="1">
                <a:solidFill>
                  <a:srgbClr val="000000"/>
                </a:solidFill>
                <a:latin typeface="Canva Sans Bold"/>
                <a:ea typeface="Canva Sans Bold"/>
                <a:cs typeface="Canva Sans Bold"/>
                <a:sym typeface="Canva Sans Bold"/>
              </a:rPr>
              <a:t>Dependence on Historical Data:</a:t>
            </a: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Some models primarily rely on past data, which may not accurately reflect sudden market shifts.</a:t>
            </a: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They fail to capture real-time economic events, geopolitical risks, or market sentiment changes.</a:t>
            </a:r>
          </a:p>
          <a:p>
            <a:pPr algn="l">
              <a:lnSpc>
                <a:spcPts val="4207"/>
              </a:lnSpc>
            </a:pPr>
            <a:endParaRPr lang="en-US" sz="3005">
              <a:solidFill>
                <a:srgbClr val="000000"/>
              </a:solidFill>
              <a:latin typeface="Canva Sans"/>
              <a:ea typeface="Canva Sans"/>
              <a:cs typeface="Canva Sans"/>
              <a:sym typeface="Canva Sans"/>
            </a:endParaRPr>
          </a:p>
          <a:p>
            <a:pPr algn="l">
              <a:lnSpc>
                <a:spcPts val="4207"/>
              </a:lnSpc>
            </a:pPr>
            <a:r>
              <a:rPr lang="en-US" sz="3005" b="1">
                <a:solidFill>
                  <a:srgbClr val="000000"/>
                </a:solidFill>
                <a:latin typeface="Canva Sans Bold"/>
                <a:ea typeface="Canva Sans Bold"/>
                <a:cs typeface="Canva Sans Bold"/>
                <a:sym typeface="Canva Sans Bold"/>
              </a:rPr>
              <a:t>2. Lack of Real-Time Market Integration:</a:t>
            </a: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Certain models do not incorporate real-time price movements and news updates.</a:t>
            </a: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They may lag behind current trends, leading to delayed or inaccurate predictions.</a:t>
            </a:r>
          </a:p>
          <a:p>
            <a:pPr algn="l">
              <a:lnSpc>
                <a:spcPts val="4207"/>
              </a:lnSpc>
            </a:pPr>
            <a:endParaRPr lang="en-US" sz="3005">
              <a:solidFill>
                <a:srgbClr val="000000"/>
              </a:solidFill>
              <a:latin typeface="Canva Sans"/>
              <a:ea typeface="Canva Sans"/>
              <a:cs typeface="Canva Sans"/>
              <a:sym typeface="Canva Sans"/>
            </a:endParaRPr>
          </a:p>
          <a:p>
            <a:pPr algn="l">
              <a:lnSpc>
                <a:spcPts val="4207"/>
              </a:lnSpc>
            </a:pPr>
            <a:r>
              <a:rPr lang="en-US" sz="3005" b="1">
                <a:solidFill>
                  <a:srgbClr val="000000"/>
                </a:solidFill>
                <a:latin typeface="Canva Sans Bold"/>
                <a:ea typeface="Canva Sans Bold"/>
                <a:cs typeface="Canva Sans Bold"/>
                <a:sym typeface="Canva Sans Bold"/>
              </a:rPr>
              <a:t>3. Focus on Short-Term Predictions:</a:t>
            </a: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Some approaches are optimized for short-term trading rather than long-term investment strategies.</a:t>
            </a: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They may not account for macroeconomic trends, fundamental analysis, or long-term portfolio growth.</a:t>
            </a:r>
          </a:p>
          <a:p>
            <a:pPr algn="l">
              <a:lnSpc>
                <a:spcPts val="4207"/>
              </a:lnSpc>
            </a:pPr>
            <a:endParaRPr lang="en-US" sz="3005">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06827" y="234056"/>
            <a:ext cx="8334094" cy="9818889"/>
          </a:xfrm>
          <a:custGeom>
            <a:avLst/>
            <a:gdLst/>
            <a:ahLst/>
            <a:cxnLst/>
            <a:rect l="l" t="t" r="r" b="b"/>
            <a:pathLst>
              <a:path w="8334094" h="9818889">
                <a:moveTo>
                  <a:pt x="0" y="0"/>
                </a:moveTo>
                <a:lnTo>
                  <a:pt x="8334095" y="0"/>
                </a:lnTo>
                <a:lnTo>
                  <a:pt x="8334095" y="9818888"/>
                </a:lnTo>
                <a:lnTo>
                  <a:pt x="0" y="9818888"/>
                </a:lnTo>
                <a:lnTo>
                  <a:pt x="0" y="0"/>
                </a:lnTo>
                <a:close/>
              </a:path>
            </a:pathLst>
          </a:custGeom>
          <a:blipFill>
            <a:blip r:embed="rId2"/>
            <a:stretch>
              <a:fillRect t="-9984" b="-9984"/>
            </a:stretch>
          </a:blipFill>
        </p:spPr>
      </p:sp>
      <p:sp>
        <p:nvSpPr>
          <p:cNvPr id="3" name="TextBox 3"/>
          <p:cNvSpPr txBox="1"/>
          <p:nvPr/>
        </p:nvSpPr>
        <p:spPr>
          <a:xfrm>
            <a:off x="1226608" y="449116"/>
            <a:ext cx="3359944"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Feedback Form: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5870" y="349250"/>
            <a:ext cx="4985296" cy="679450"/>
          </a:xfrm>
          <a:prstGeom prst="rect">
            <a:avLst/>
          </a:prstGeom>
        </p:spPr>
        <p:txBody>
          <a:bodyPr lIns="0" tIns="0" rIns="0" bIns="0" rtlCol="0" anchor="t">
            <a:spAutoFit/>
          </a:bodyPr>
          <a:lstStyle/>
          <a:p>
            <a:pPr algn="l">
              <a:lnSpc>
                <a:spcPts val="5599"/>
              </a:lnSpc>
            </a:pPr>
            <a:r>
              <a:rPr lang="en-US" sz="3999" b="1">
                <a:solidFill>
                  <a:srgbClr val="000000"/>
                </a:solidFill>
                <a:latin typeface="Canva Sans Bold"/>
                <a:ea typeface="Canva Sans Bold"/>
                <a:cs typeface="Canva Sans Bold"/>
                <a:sym typeface="Canva Sans Bold"/>
              </a:rPr>
              <a:t>Problem Statement </a:t>
            </a:r>
          </a:p>
        </p:txBody>
      </p:sp>
      <p:sp>
        <p:nvSpPr>
          <p:cNvPr id="3" name="TextBox 3"/>
          <p:cNvSpPr txBox="1"/>
          <p:nvPr/>
        </p:nvSpPr>
        <p:spPr>
          <a:xfrm>
            <a:off x="176414" y="1558633"/>
            <a:ext cx="17935173" cy="4721759"/>
          </a:xfrm>
          <a:prstGeom prst="rect">
            <a:avLst/>
          </a:prstGeom>
        </p:spPr>
        <p:txBody>
          <a:bodyPr lIns="0" tIns="0" rIns="0" bIns="0" rtlCol="0" anchor="t">
            <a:spAutoFit/>
          </a:bodyPr>
          <a:lstStyle/>
          <a:p>
            <a:pPr algn="l">
              <a:lnSpc>
                <a:spcPts val="4146"/>
              </a:lnSpc>
              <a:spcBef>
                <a:spcPct val="0"/>
              </a:spcBef>
            </a:pPr>
            <a:r>
              <a:rPr lang="en-US" sz="2962">
                <a:solidFill>
                  <a:srgbClr val="000000"/>
                </a:solidFill>
                <a:latin typeface="Canva Sans"/>
                <a:ea typeface="Canva Sans"/>
                <a:cs typeface="Canva Sans"/>
                <a:sym typeface="Canva Sans"/>
              </a:rPr>
              <a:t>Investors often face challenges in selecting the best stocks based on their investment capacity, risk tolerance, and investment duration. Additionally, the high volatility of stock prices and real-time market fluctuations make it difficult to make informed decisions. Traditional forecasting methods may not effectively capture the nonlinear and non-stationary nature of stock price movements, leading to inaccurate predictions.To address this challenge, Hilbert-Huang Transform (HHT) and Temporal Convolutional Network (TCN)-based stock prediction model is developed. The model first decomposes stock price trends using EMD to extract relevant features, helping to capture underlying patterns in the data. It then leverages TCN to learn historical price patterns and predict future stock prices with improved accuracy.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8369" y="650875"/>
            <a:ext cx="2653209" cy="679450"/>
          </a:xfrm>
          <a:prstGeom prst="rect">
            <a:avLst/>
          </a:prstGeom>
        </p:spPr>
        <p:txBody>
          <a:bodyPr lIns="0" tIns="0" rIns="0" bIns="0" rtlCol="0" anchor="t">
            <a:spAutoFit/>
          </a:bodyPr>
          <a:lstStyle/>
          <a:p>
            <a:pPr algn="l">
              <a:lnSpc>
                <a:spcPts val="5599"/>
              </a:lnSpc>
            </a:pPr>
            <a:r>
              <a:rPr lang="en-US" sz="3999" b="1">
                <a:solidFill>
                  <a:srgbClr val="000000"/>
                </a:solidFill>
                <a:latin typeface="Canva Sans Bold"/>
                <a:ea typeface="Canva Sans Bold"/>
                <a:cs typeface="Canva Sans Bold"/>
                <a:sym typeface="Canva Sans Bold"/>
              </a:rPr>
              <a:t>Objectives</a:t>
            </a:r>
          </a:p>
        </p:txBody>
      </p:sp>
      <p:sp>
        <p:nvSpPr>
          <p:cNvPr id="3" name="TextBox 3"/>
          <p:cNvSpPr txBox="1"/>
          <p:nvPr/>
        </p:nvSpPr>
        <p:spPr>
          <a:xfrm>
            <a:off x="0" y="669925"/>
            <a:ext cx="18288000" cy="7281418"/>
          </a:xfrm>
          <a:prstGeom prst="rect">
            <a:avLst/>
          </a:prstGeom>
        </p:spPr>
        <p:txBody>
          <a:bodyPr lIns="0" tIns="0" rIns="0" bIns="0" rtlCol="0" anchor="t">
            <a:spAutoFit/>
          </a:bodyPr>
          <a:lstStyle/>
          <a:p>
            <a:pPr algn="just">
              <a:lnSpc>
                <a:spcPts val="4486"/>
              </a:lnSpc>
            </a:pPr>
            <a:endParaRPr/>
          </a:p>
          <a:p>
            <a:pPr algn="just">
              <a:lnSpc>
                <a:spcPts val="4486"/>
              </a:lnSpc>
            </a:pPr>
            <a:endParaRPr/>
          </a:p>
          <a:p>
            <a:pPr marL="691959" lvl="1" indent="-345979" algn="just">
              <a:lnSpc>
                <a:spcPts val="4486"/>
              </a:lnSpc>
              <a:buFont typeface="Arial"/>
              <a:buChar char="•"/>
            </a:pPr>
            <a:r>
              <a:rPr lang="en-US" sz="3204">
                <a:solidFill>
                  <a:srgbClr val="000000"/>
                </a:solidFill>
                <a:latin typeface="Canva Sans"/>
                <a:ea typeface="Canva Sans"/>
                <a:cs typeface="Canva Sans"/>
                <a:sym typeface="Canva Sans"/>
              </a:rPr>
              <a:t> Live Market Data Integration – Fetch real-time stock prices to ensure recommendations are based on the latest market trends.</a:t>
            </a:r>
          </a:p>
          <a:p>
            <a:pPr algn="just">
              <a:lnSpc>
                <a:spcPts val="4486"/>
              </a:lnSpc>
            </a:pPr>
            <a:endParaRPr lang="en-US" sz="3204">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a:solidFill>
                  <a:srgbClr val="000000"/>
                </a:solidFill>
                <a:latin typeface="Canva Sans"/>
                <a:ea typeface="Canva Sans"/>
                <a:cs typeface="Canva Sans"/>
                <a:sym typeface="Canva Sans"/>
              </a:rPr>
              <a:t>Extracting the Intrinsic Mode function using the Hilbert-Huang Transform (HTT) and advanced algorihtms.</a:t>
            </a:r>
          </a:p>
          <a:p>
            <a:pPr algn="just">
              <a:lnSpc>
                <a:spcPts val="4486"/>
              </a:lnSpc>
              <a:spcBef>
                <a:spcPct val="0"/>
              </a:spcBef>
            </a:pPr>
            <a:endParaRPr lang="en-US" sz="3204">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a:solidFill>
                  <a:srgbClr val="000000"/>
                </a:solidFill>
                <a:latin typeface="Canva Sans"/>
                <a:ea typeface="Canva Sans"/>
                <a:cs typeface="Canva Sans"/>
                <a:sym typeface="Canva Sans"/>
              </a:rPr>
              <a:t>Forecasting the trends using the advanced techniques like Temporal convulation Network</a:t>
            </a:r>
          </a:p>
          <a:p>
            <a:pPr algn="just">
              <a:lnSpc>
                <a:spcPts val="4486"/>
              </a:lnSpc>
              <a:spcBef>
                <a:spcPct val="0"/>
              </a:spcBef>
            </a:pPr>
            <a:endParaRPr lang="en-US" sz="3204">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a:solidFill>
                  <a:srgbClr val="000000"/>
                </a:solidFill>
                <a:latin typeface="Canva Sans"/>
                <a:ea typeface="Canva Sans"/>
                <a:cs typeface="Canva Sans"/>
                <a:sym typeface="Canva Sans"/>
              </a:rPr>
              <a:t>Risk Assessment – Categorize stocks based on risk levels and align them with the investor’s risk tolerance.</a:t>
            </a:r>
          </a:p>
          <a:p>
            <a:pPr algn="just">
              <a:lnSpc>
                <a:spcPts val="4486"/>
              </a:lnSpc>
            </a:pPr>
            <a:endParaRPr lang="en-US" sz="3204">
              <a:solidFill>
                <a:srgbClr val="000000"/>
              </a:solidFill>
              <a:latin typeface="Canva Sans"/>
              <a:ea typeface="Canva Sans"/>
              <a:cs typeface="Canva Sans"/>
              <a:sym typeface="Canv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0900" y="1207828"/>
            <a:ext cx="17666201" cy="8727634"/>
          </a:xfrm>
          <a:custGeom>
            <a:avLst/>
            <a:gdLst/>
            <a:ahLst/>
            <a:cxnLst/>
            <a:rect l="l" t="t" r="r" b="b"/>
            <a:pathLst>
              <a:path w="17666201" h="8727634">
                <a:moveTo>
                  <a:pt x="0" y="0"/>
                </a:moveTo>
                <a:lnTo>
                  <a:pt x="17666200" y="0"/>
                </a:lnTo>
                <a:lnTo>
                  <a:pt x="17666200" y="8727634"/>
                </a:lnTo>
                <a:lnTo>
                  <a:pt x="0" y="8727634"/>
                </a:lnTo>
                <a:lnTo>
                  <a:pt x="0" y="0"/>
                </a:lnTo>
                <a:close/>
              </a:path>
            </a:pathLst>
          </a:custGeom>
          <a:blipFill>
            <a:blip r:embed="rId2"/>
            <a:stretch>
              <a:fillRect t="-1236" b="-1236"/>
            </a:stretch>
          </a:blipFill>
        </p:spPr>
      </p:sp>
      <p:sp>
        <p:nvSpPr>
          <p:cNvPr id="3" name="TextBox 3"/>
          <p:cNvSpPr txBox="1"/>
          <p:nvPr/>
        </p:nvSpPr>
        <p:spPr>
          <a:xfrm>
            <a:off x="6663270" y="295304"/>
            <a:ext cx="4290566"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Architecture Diagram</a:t>
            </a:r>
          </a:p>
        </p:txBody>
      </p:sp>
      <p:sp>
        <p:nvSpPr>
          <p:cNvPr id="8" name="TextBox 7">
            <a:extLst>
              <a:ext uri="{FF2B5EF4-FFF2-40B4-BE49-F238E27FC236}">
                <a16:creationId xmlns:a16="http://schemas.microsoft.com/office/drawing/2014/main" id="{C1E5F695-863D-C13A-2ED2-E97BE0ECF0A0}"/>
              </a:ext>
            </a:extLst>
          </p:cNvPr>
          <p:cNvSpPr txBox="1"/>
          <p:nvPr/>
        </p:nvSpPr>
        <p:spPr>
          <a:xfrm>
            <a:off x="6700140" y="7200900"/>
            <a:ext cx="1300859" cy="707886"/>
          </a:xfrm>
          <a:prstGeom prst="rect">
            <a:avLst/>
          </a:prstGeom>
          <a:noFill/>
        </p:spPr>
        <p:txBody>
          <a:bodyPr wrap="square" rtlCol="0">
            <a:spAutoFit/>
          </a:bodyPr>
          <a:lstStyle/>
          <a:p>
            <a:pPr algn="ctr"/>
            <a:r>
              <a:rPr lang="en-US" sz="2000" dirty="0"/>
              <a:t>Training</a:t>
            </a:r>
          </a:p>
          <a:p>
            <a:pPr algn="ctr"/>
            <a:r>
              <a:rPr lang="en-US" sz="2000" dirty="0"/>
              <a:t>Model</a:t>
            </a:r>
            <a:endParaRPr lang="en-I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70827" y="1436817"/>
          <a:ext cx="17378623" cy="7821484"/>
        </p:xfrm>
        <a:graphic>
          <a:graphicData uri="http://schemas.openxmlformats.org/drawingml/2006/table">
            <a:tbl>
              <a:tblPr/>
              <a:tblGrid>
                <a:gridCol w="8773358">
                  <a:extLst>
                    <a:ext uri="{9D8B030D-6E8A-4147-A177-3AD203B41FA5}">
                      <a16:colId xmlns:a16="http://schemas.microsoft.com/office/drawing/2014/main" val="20000"/>
                    </a:ext>
                  </a:extLst>
                </a:gridCol>
                <a:gridCol w="8605265">
                  <a:extLst>
                    <a:ext uri="{9D8B030D-6E8A-4147-A177-3AD203B41FA5}">
                      <a16:colId xmlns:a16="http://schemas.microsoft.com/office/drawing/2014/main" val="20001"/>
                    </a:ext>
                  </a:extLst>
                </a:gridCol>
              </a:tblGrid>
              <a:tr h="147361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03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0539">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770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5073138" y="317526"/>
            <a:ext cx="758264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Hardware and Software Requirements</a:t>
            </a:r>
          </a:p>
        </p:txBody>
      </p:sp>
      <p:sp>
        <p:nvSpPr>
          <p:cNvPr id="4" name="TextBox 4"/>
          <p:cNvSpPr txBox="1"/>
          <p:nvPr/>
        </p:nvSpPr>
        <p:spPr>
          <a:xfrm>
            <a:off x="724784" y="7367461"/>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Storage: Minimum 10GB free space (Recommended: SSD for faster performance)</a:t>
            </a:r>
          </a:p>
        </p:txBody>
      </p:sp>
      <p:sp>
        <p:nvSpPr>
          <p:cNvPr id="5" name="TextBox 5"/>
          <p:cNvSpPr txBox="1"/>
          <p:nvPr/>
        </p:nvSpPr>
        <p:spPr>
          <a:xfrm>
            <a:off x="705734" y="3143674"/>
            <a:ext cx="7455758"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Processor (CPU): Intel Core i5 (or equivalent) and above (Recommended: Intel Core i7 or AMD Ryzen 5 and above)</a:t>
            </a:r>
          </a:p>
        </p:txBody>
      </p:sp>
      <p:sp>
        <p:nvSpPr>
          <p:cNvPr id="6" name="TextBox 6"/>
          <p:cNvSpPr txBox="1"/>
          <p:nvPr/>
        </p:nvSpPr>
        <p:spPr>
          <a:xfrm>
            <a:off x="10130318"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Software Requirements</a:t>
            </a:r>
          </a:p>
        </p:txBody>
      </p:sp>
      <p:sp>
        <p:nvSpPr>
          <p:cNvPr id="7" name="TextBox 7"/>
          <p:cNvSpPr txBox="1"/>
          <p:nvPr/>
        </p:nvSpPr>
        <p:spPr>
          <a:xfrm>
            <a:off x="705734"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Hardware Requirements</a:t>
            </a:r>
          </a:p>
        </p:txBody>
      </p:sp>
      <p:sp>
        <p:nvSpPr>
          <p:cNvPr id="8" name="TextBox 8"/>
          <p:cNvSpPr txBox="1"/>
          <p:nvPr/>
        </p:nvSpPr>
        <p:spPr>
          <a:xfrm>
            <a:off x="705734" y="5434224"/>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Memory (RAM): Minimum 8GB (Recommended: 16GB or higher for better performance)</a:t>
            </a:r>
          </a:p>
        </p:txBody>
      </p:sp>
      <p:sp>
        <p:nvSpPr>
          <p:cNvPr id="9" name="TextBox 9"/>
          <p:cNvSpPr txBox="1"/>
          <p:nvPr/>
        </p:nvSpPr>
        <p:spPr>
          <a:xfrm>
            <a:off x="9515331" y="2936134"/>
            <a:ext cx="6280904" cy="2555240"/>
          </a:xfrm>
          <a:prstGeom prst="rect">
            <a:avLst/>
          </a:prstGeom>
        </p:spPr>
        <p:txBody>
          <a:bodyPr lIns="0" tIns="0" rIns="0" bIns="0" rtlCol="0" anchor="t">
            <a:spAutoFit/>
          </a:bodyPr>
          <a:lstStyle/>
          <a:p>
            <a:pPr algn="l">
              <a:lnSpc>
                <a:spcPts val="4060"/>
              </a:lnSpc>
            </a:pPr>
            <a:r>
              <a:rPr lang="en-US" sz="2900">
                <a:solidFill>
                  <a:srgbClr val="000000"/>
                </a:solidFill>
                <a:latin typeface="Canva Sans"/>
                <a:ea typeface="Canva Sans"/>
                <a:cs typeface="Canva Sans"/>
                <a:sym typeface="Canva Sans"/>
              </a:rPr>
              <a:t>Operating System:</a:t>
            </a:r>
          </a:p>
          <a:p>
            <a:pPr algn="l">
              <a:lnSpc>
                <a:spcPts val="4060"/>
              </a:lnSpc>
            </a:pPr>
            <a:r>
              <a:rPr lang="en-US" sz="2900">
                <a:solidFill>
                  <a:srgbClr val="000000"/>
                </a:solidFill>
                <a:latin typeface="Canva Sans"/>
                <a:ea typeface="Canva Sans"/>
                <a:cs typeface="Canva Sans"/>
                <a:sym typeface="Canva Sans"/>
              </a:rPr>
              <a:t>Windows 10/11 (64-bit)</a:t>
            </a:r>
          </a:p>
          <a:p>
            <a:pPr algn="l">
              <a:lnSpc>
                <a:spcPts val="4060"/>
              </a:lnSpc>
            </a:pPr>
            <a:r>
              <a:rPr lang="en-US" sz="2900">
                <a:solidFill>
                  <a:srgbClr val="000000"/>
                </a:solidFill>
                <a:latin typeface="Canva Sans"/>
                <a:ea typeface="Canva Sans"/>
                <a:cs typeface="Canva Sans"/>
                <a:sym typeface="Canva Sans"/>
              </a:rPr>
              <a:t>macOS (10.15 Catalina or later)</a:t>
            </a:r>
          </a:p>
          <a:p>
            <a:pPr algn="l">
              <a:lnSpc>
                <a:spcPts val="4060"/>
              </a:lnSpc>
            </a:pPr>
            <a:r>
              <a:rPr lang="en-US" sz="2900">
                <a:solidFill>
                  <a:srgbClr val="000000"/>
                </a:solidFill>
                <a:latin typeface="Canva Sans"/>
                <a:ea typeface="Canva Sans"/>
                <a:cs typeface="Canva Sans"/>
                <a:sym typeface="Canva Sans"/>
              </a:rPr>
              <a:t>Linux (Ubuntu 18.04 or later)</a:t>
            </a:r>
          </a:p>
          <a:p>
            <a:pPr algn="ctr">
              <a:lnSpc>
                <a:spcPts val="4060"/>
              </a:lnSpc>
            </a:pPr>
            <a:endParaRPr lang="en-US" sz="2900">
              <a:solidFill>
                <a:srgbClr val="000000"/>
              </a:solidFill>
              <a:latin typeface="Canva Sans"/>
              <a:ea typeface="Canva Sans"/>
              <a:cs typeface="Canva Sans"/>
              <a:sym typeface="Canva Sans"/>
            </a:endParaRPr>
          </a:p>
        </p:txBody>
      </p:sp>
      <p:sp>
        <p:nvSpPr>
          <p:cNvPr id="10" name="TextBox 10"/>
          <p:cNvSpPr txBox="1"/>
          <p:nvPr/>
        </p:nvSpPr>
        <p:spPr>
          <a:xfrm>
            <a:off x="9515331" y="5784840"/>
            <a:ext cx="6280904" cy="4978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Python Version: Python 3.7 or later</a:t>
            </a:r>
          </a:p>
        </p:txBody>
      </p:sp>
      <p:sp>
        <p:nvSpPr>
          <p:cNvPr id="11" name="TextBox 11"/>
          <p:cNvSpPr txBox="1"/>
          <p:nvPr/>
        </p:nvSpPr>
        <p:spPr>
          <a:xfrm>
            <a:off x="8864460" y="7367461"/>
            <a:ext cx="6280904" cy="497840"/>
          </a:xfrm>
          <a:prstGeom prst="rect">
            <a:avLst/>
          </a:prstGeom>
        </p:spPr>
        <p:txBody>
          <a:bodyPr lIns="0" tIns="0" rIns="0" bIns="0" rtlCol="0" anchor="t">
            <a:spAutoFit/>
          </a:bodyPr>
          <a:lstStyle/>
          <a:p>
            <a:pPr algn="ctr">
              <a:lnSpc>
                <a:spcPts val="4060"/>
              </a:lnSpc>
              <a:spcBef>
                <a:spcPct val="0"/>
              </a:spcBef>
            </a:pPr>
            <a:r>
              <a:rPr lang="en-US" sz="2900">
                <a:solidFill>
                  <a:srgbClr val="000000"/>
                </a:solidFill>
                <a:latin typeface="Canva Sans"/>
                <a:ea typeface="Canva Sans"/>
                <a:cs typeface="Canva Sans"/>
                <a:sym typeface="Canva Sans"/>
              </a:rPr>
              <a:t>Required Python Libraries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93862" y="2940271"/>
            <a:ext cx="14307311" cy="5198166"/>
          </a:xfrm>
          <a:custGeom>
            <a:avLst/>
            <a:gdLst/>
            <a:ahLst/>
            <a:cxnLst/>
            <a:rect l="l" t="t" r="r" b="b"/>
            <a:pathLst>
              <a:path w="14307311" h="5198166">
                <a:moveTo>
                  <a:pt x="0" y="0"/>
                </a:moveTo>
                <a:lnTo>
                  <a:pt x="14307311" y="0"/>
                </a:lnTo>
                <a:lnTo>
                  <a:pt x="14307311" y="5198167"/>
                </a:lnTo>
                <a:lnTo>
                  <a:pt x="0" y="5198167"/>
                </a:lnTo>
                <a:lnTo>
                  <a:pt x="0" y="0"/>
                </a:lnTo>
                <a:close/>
              </a:path>
            </a:pathLst>
          </a:custGeom>
          <a:blipFill>
            <a:blip r:embed="rId2"/>
            <a:stretch>
              <a:fillRect t="-343" b="-343"/>
            </a:stretch>
          </a:blipFill>
        </p:spPr>
      </p:sp>
      <p:sp>
        <p:nvSpPr>
          <p:cNvPr id="3" name="TextBox 3"/>
          <p:cNvSpPr txBox="1"/>
          <p:nvPr/>
        </p:nvSpPr>
        <p:spPr>
          <a:xfrm>
            <a:off x="7059117" y="275861"/>
            <a:ext cx="3046363"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Dataset Details</a:t>
            </a:r>
          </a:p>
        </p:txBody>
      </p:sp>
      <p:sp>
        <p:nvSpPr>
          <p:cNvPr id="4" name="TextBox 4"/>
          <p:cNvSpPr txBox="1"/>
          <p:nvPr/>
        </p:nvSpPr>
        <p:spPr>
          <a:xfrm>
            <a:off x="189607" y="2012028"/>
            <a:ext cx="2896046" cy="537718"/>
          </a:xfrm>
          <a:prstGeom prst="rect">
            <a:avLst/>
          </a:prstGeom>
        </p:spPr>
        <p:txBody>
          <a:bodyPr lIns="0" tIns="0" rIns="0" bIns="0" rtlCol="0" anchor="t">
            <a:spAutoFit/>
          </a:bodyPr>
          <a:lstStyle/>
          <a:p>
            <a:pPr algn="ctr">
              <a:lnSpc>
                <a:spcPts val="4486"/>
              </a:lnSpc>
              <a:spcBef>
                <a:spcPct val="0"/>
              </a:spcBef>
            </a:pPr>
            <a:r>
              <a:rPr lang="en-US" sz="3204">
                <a:solidFill>
                  <a:srgbClr val="000000"/>
                </a:solidFill>
                <a:latin typeface="Canva Sans"/>
                <a:ea typeface="Canva Sans"/>
                <a:cs typeface="Canva Sans"/>
                <a:sym typeface="Canva Sans"/>
              </a:rPr>
              <a:t>Dataset Fields:</a:t>
            </a:r>
          </a:p>
        </p:txBody>
      </p:sp>
      <p:sp>
        <p:nvSpPr>
          <p:cNvPr id="5" name="TextBox 5"/>
          <p:cNvSpPr txBox="1"/>
          <p:nvPr/>
        </p:nvSpPr>
        <p:spPr>
          <a:xfrm>
            <a:off x="189607" y="1143945"/>
            <a:ext cx="15348075" cy="537718"/>
          </a:xfrm>
          <a:prstGeom prst="rect">
            <a:avLst/>
          </a:prstGeom>
        </p:spPr>
        <p:txBody>
          <a:bodyPr lIns="0" tIns="0" rIns="0" bIns="0" rtlCol="0" anchor="t">
            <a:spAutoFit/>
          </a:bodyPr>
          <a:lstStyle/>
          <a:p>
            <a:pPr algn="l">
              <a:lnSpc>
                <a:spcPts val="4486"/>
              </a:lnSpc>
              <a:spcBef>
                <a:spcPct val="0"/>
              </a:spcBef>
            </a:pPr>
            <a:r>
              <a:rPr lang="en-US" sz="3204">
                <a:solidFill>
                  <a:srgbClr val="000000"/>
                </a:solidFill>
                <a:latin typeface="Canva Sans"/>
                <a:ea typeface="Canva Sans"/>
                <a:cs typeface="Canva Sans"/>
                <a:sym typeface="Canva Sans"/>
              </a:rPr>
              <a:t>Dataset Link:https://www.alphavantage.co/documentation/</a:t>
            </a:r>
          </a:p>
        </p:txBody>
      </p:sp>
      <p:sp>
        <p:nvSpPr>
          <p:cNvPr id="6" name="TextBox 6"/>
          <p:cNvSpPr txBox="1"/>
          <p:nvPr/>
        </p:nvSpPr>
        <p:spPr>
          <a:xfrm>
            <a:off x="0" y="8081288"/>
            <a:ext cx="6347502" cy="537718"/>
          </a:xfrm>
          <a:prstGeom prst="rect">
            <a:avLst/>
          </a:prstGeom>
        </p:spPr>
        <p:txBody>
          <a:bodyPr lIns="0" tIns="0" rIns="0" bIns="0" rtlCol="0" anchor="t">
            <a:spAutoFit/>
          </a:bodyPr>
          <a:lstStyle/>
          <a:p>
            <a:pPr algn="ctr">
              <a:lnSpc>
                <a:spcPts val="4486"/>
              </a:lnSpc>
              <a:spcBef>
                <a:spcPct val="0"/>
              </a:spcBef>
            </a:pPr>
            <a:r>
              <a:rPr lang="en-US" sz="3204">
                <a:solidFill>
                  <a:srgbClr val="000000"/>
                </a:solidFill>
                <a:latin typeface="Canva Sans"/>
                <a:ea typeface="Canva Sans"/>
                <a:cs typeface="Canva Sans"/>
                <a:sym typeface="Canva Sans"/>
              </a:rPr>
              <a:t>Dataset Size: 15774 Instances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68512" y="481330"/>
            <a:ext cx="4266288" cy="580390"/>
          </a:xfrm>
          <a:prstGeom prst="rect">
            <a:avLst/>
          </a:prstGeom>
        </p:spPr>
        <p:txBody>
          <a:bodyPr wrap="square" lIns="0" tIns="0" rIns="0" bIns="0" rtlCol="0" anchor="t">
            <a:spAutoFit/>
          </a:bodyPr>
          <a:lstStyle/>
          <a:p>
            <a:pPr algn="ctr">
              <a:lnSpc>
                <a:spcPts val="4759"/>
              </a:lnSpc>
              <a:spcBef>
                <a:spcPct val="0"/>
              </a:spcBef>
            </a:pPr>
            <a:r>
              <a:rPr lang="en-US" sz="3399" b="1" dirty="0">
                <a:solidFill>
                  <a:srgbClr val="000000"/>
                </a:solidFill>
                <a:latin typeface="Canva Sans Bold"/>
                <a:ea typeface="Canva Sans Bold"/>
                <a:cs typeface="Canva Sans Bold"/>
                <a:sym typeface="Canva Sans Bold"/>
              </a:rPr>
              <a:t>References</a:t>
            </a:r>
          </a:p>
        </p:txBody>
      </p:sp>
      <p:sp>
        <p:nvSpPr>
          <p:cNvPr id="3" name="TextBox 3"/>
          <p:cNvSpPr txBox="1"/>
          <p:nvPr/>
        </p:nvSpPr>
        <p:spPr>
          <a:xfrm>
            <a:off x="331697" y="971550"/>
            <a:ext cx="18032503" cy="9048015"/>
          </a:xfrm>
          <a:prstGeom prst="rect">
            <a:avLst/>
          </a:prstGeom>
        </p:spPr>
        <p:txBody>
          <a:bodyPr lIns="0" tIns="0" rIns="0" bIns="0" rtlCol="0" anchor="t">
            <a:spAutoFit/>
          </a:bodyPr>
          <a:lstStyle/>
          <a:p>
            <a:pPr marL="653945" lvl="1" indent="-326973" algn="l">
              <a:lnSpc>
                <a:spcPts val="4240"/>
              </a:lnSpc>
              <a:buFont typeface="Arial"/>
              <a:buChar char="•"/>
            </a:pPr>
            <a:r>
              <a:rPr lang="en-US" sz="3028" dirty="0">
                <a:solidFill>
                  <a:srgbClr val="000000"/>
                </a:solidFill>
                <a:latin typeface="Canva Sans"/>
                <a:ea typeface="Canva Sans"/>
                <a:cs typeface="Canva Sans"/>
                <a:sym typeface="Canva Sans"/>
              </a:rPr>
              <a:t>Said </a:t>
            </a:r>
            <a:r>
              <a:rPr lang="en-US" sz="3028" dirty="0" err="1">
                <a:solidFill>
                  <a:srgbClr val="000000"/>
                </a:solidFill>
                <a:latin typeface="Canva Sans"/>
                <a:ea typeface="Canva Sans"/>
                <a:cs typeface="Canva Sans"/>
                <a:sym typeface="Canva Sans"/>
              </a:rPr>
              <a:t>Achmad</a:t>
            </a:r>
            <a:r>
              <a:rPr lang="en-US" sz="3028" dirty="0">
                <a:solidFill>
                  <a:srgbClr val="000000"/>
                </a:solidFill>
                <a:latin typeface="Canva Sans"/>
                <a:ea typeface="Canva Sans"/>
                <a:cs typeface="Canva Sans"/>
                <a:sym typeface="Canva Sans"/>
              </a:rPr>
              <a:t> , Machine Learning Approaches in Stock Market Prediction: A Systematic     Literature Review </a:t>
            </a:r>
          </a:p>
          <a:p>
            <a:pPr algn="l">
              <a:lnSpc>
                <a:spcPts val="4240"/>
              </a:lnSpc>
            </a:pPr>
            <a:endParaRPr lang="en-US" sz="3028" dirty="0">
              <a:solidFill>
                <a:srgbClr val="000000"/>
              </a:solidFill>
              <a:latin typeface="Canva Sans"/>
              <a:ea typeface="Canva Sans"/>
              <a:cs typeface="Canva Sans"/>
              <a:sym typeface="Canva Sans"/>
            </a:endParaRPr>
          </a:p>
          <a:p>
            <a:pPr marL="653945" lvl="1" indent="-326973" algn="l">
              <a:lnSpc>
                <a:spcPts val="4240"/>
              </a:lnSpc>
              <a:buFont typeface="Arial"/>
              <a:buChar char="•"/>
            </a:pPr>
            <a:r>
              <a:rPr lang="en-US" sz="3028" dirty="0">
                <a:solidFill>
                  <a:srgbClr val="000000"/>
                </a:solidFill>
                <a:latin typeface="Canva Sans"/>
                <a:ea typeface="Canva Sans"/>
                <a:cs typeface="Canva Sans"/>
                <a:sym typeface="Canva Sans"/>
              </a:rPr>
              <a:t>N. D. Parikh et al. , Stock Market Prediction Using Machine Learning: A Study on the Indian Market </a:t>
            </a:r>
          </a:p>
          <a:p>
            <a:pPr algn="l">
              <a:lnSpc>
                <a:spcPts val="4240"/>
              </a:lnSpc>
            </a:pPr>
            <a:endParaRPr lang="en-US" sz="3028" dirty="0">
              <a:solidFill>
                <a:srgbClr val="000000"/>
              </a:solidFill>
              <a:latin typeface="Canva Sans"/>
              <a:ea typeface="Canva Sans"/>
              <a:cs typeface="Canva Sans"/>
              <a:sym typeface="Canva Sans"/>
            </a:endParaRPr>
          </a:p>
          <a:p>
            <a:pPr marL="653945" lvl="1" indent="-326973" algn="l">
              <a:lnSpc>
                <a:spcPts val="4240"/>
              </a:lnSpc>
              <a:buFont typeface="Arial"/>
              <a:buChar char="•"/>
            </a:pPr>
            <a:r>
              <a:rPr lang="en-US" sz="3028" dirty="0">
                <a:solidFill>
                  <a:srgbClr val="000000"/>
                </a:solidFill>
                <a:latin typeface="Canva Sans"/>
                <a:ea typeface="Canva Sans"/>
                <a:cs typeface="Canva Sans"/>
                <a:sym typeface="Canva Sans"/>
              </a:rPr>
              <a:t>Deepak Kumar , A Systematic Review of Stock Market Prediction Using Machine Learning and Statistical Techniques </a:t>
            </a:r>
          </a:p>
          <a:p>
            <a:pPr algn="l">
              <a:lnSpc>
                <a:spcPts val="4240"/>
              </a:lnSpc>
            </a:pPr>
            <a:endParaRPr lang="en-US" sz="3028" dirty="0">
              <a:solidFill>
                <a:srgbClr val="000000"/>
              </a:solidFill>
              <a:latin typeface="Canva Sans"/>
              <a:ea typeface="Canva Sans"/>
              <a:cs typeface="Canva Sans"/>
              <a:sym typeface="Canva Sans"/>
            </a:endParaRPr>
          </a:p>
          <a:p>
            <a:pPr marL="653945" lvl="1" indent="-326973" algn="l">
              <a:lnSpc>
                <a:spcPts val="4240"/>
              </a:lnSpc>
              <a:buFont typeface="Arial"/>
              <a:buChar char="•"/>
            </a:pPr>
            <a:r>
              <a:rPr lang="en-US" sz="3028" dirty="0">
                <a:solidFill>
                  <a:srgbClr val="000000"/>
                </a:solidFill>
                <a:latin typeface="Canva Sans"/>
                <a:ea typeface="Canva Sans"/>
                <a:cs typeface="Canva Sans"/>
                <a:sym typeface="Canva Sans"/>
              </a:rPr>
              <a:t> Arif </a:t>
            </a:r>
            <a:r>
              <a:rPr lang="en-US" sz="3028" dirty="0" err="1">
                <a:solidFill>
                  <a:srgbClr val="000000"/>
                </a:solidFill>
                <a:latin typeface="Canva Sans"/>
                <a:ea typeface="Canva Sans"/>
                <a:cs typeface="Canva Sans"/>
                <a:sym typeface="Canva Sans"/>
              </a:rPr>
              <a:t>Djunaidy</a:t>
            </a:r>
            <a:r>
              <a:rPr lang="en-US" sz="3028" dirty="0">
                <a:solidFill>
                  <a:srgbClr val="000000"/>
                </a:solidFill>
                <a:latin typeface="Canva Sans"/>
                <a:ea typeface="Canva Sans"/>
                <a:cs typeface="Canva Sans"/>
                <a:sym typeface="Canva Sans"/>
              </a:rPr>
              <a:t> &amp; Rico Bayu </a:t>
            </a:r>
            <a:r>
              <a:rPr lang="en-US" sz="3028" dirty="0" err="1">
                <a:solidFill>
                  <a:srgbClr val="000000"/>
                </a:solidFill>
                <a:latin typeface="Canva Sans"/>
                <a:ea typeface="Canva Sans"/>
                <a:cs typeface="Canva Sans"/>
                <a:sym typeface="Canva Sans"/>
              </a:rPr>
              <a:t>Wiranata</a:t>
            </a:r>
            <a:r>
              <a:rPr lang="en-US" sz="3028" dirty="0">
                <a:solidFill>
                  <a:srgbClr val="000000"/>
                </a:solidFill>
                <a:latin typeface="Canva Sans"/>
                <a:ea typeface="Canva Sans"/>
                <a:cs typeface="Canva Sans"/>
                <a:sym typeface="Canva Sans"/>
              </a:rPr>
              <a:t>, The Stock Exchange Prediction Using Machine Learning Techniques: A Comprehensive and Systematic Literature Review</a:t>
            </a:r>
          </a:p>
          <a:p>
            <a:pPr algn="l">
              <a:lnSpc>
                <a:spcPts val="4240"/>
              </a:lnSpc>
            </a:pPr>
            <a:endParaRPr lang="en-US" sz="3028" dirty="0">
              <a:solidFill>
                <a:srgbClr val="000000"/>
              </a:solidFill>
              <a:latin typeface="Canva Sans"/>
              <a:ea typeface="Canva Sans"/>
              <a:cs typeface="Canva Sans"/>
              <a:sym typeface="Canva Sans"/>
            </a:endParaRPr>
          </a:p>
          <a:p>
            <a:pPr marL="653945" lvl="1" indent="-326973" algn="l">
              <a:lnSpc>
                <a:spcPts val="4240"/>
              </a:lnSpc>
              <a:buFont typeface="Arial"/>
              <a:buChar char="•"/>
            </a:pPr>
            <a:r>
              <a:rPr lang="en-US" sz="3028" dirty="0">
                <a:solidFill>
                  <a:srgbClr val="000000"/>
                </a:solidFill>
                <a:latin typeface="Canva Sans"/>
                <a:ea typeface="Canva Sans"/>
                <a:cs typeface="Canva Sans"/>
                <a:sym typeface="Canva Sans"/>
              </a:rPr>
              <a:t>Veronica E. Medina &amp; Priya Dua , Stock Market Prediction Using Machine Learning Techniques</a:t>
            </a:r>
          </a:p>
          <a:p>
            <a:pPr algn="l">
              <a:lnSpc>
                <a:spcPts val="4240"/>
              </a:lnSpc>
            </a:pPr>
            <a:endParaRPr lang="en-US" sz="3028" dirty="0">
              <a:solidFill>
                <a:srgbClr val="000000"/>
              </a:solidFill>
              <a:latin typeface="Canva Sans"/>
              <a:ea typeface="Canva Sans"/>
              <a:cs typeface="Canva Sans"/>
              <a:sym typeface="Canva Sans"/>
            </a:endParaRPr>
          </a:p>
          <a:p>
            <a:pPr marL="653945" lvl="1" indent="-326973" algn="l">
              <a:lnSpc>
                <a:spcPts val="4240"/>
              </a:lnSpc>
              <a:buFont typeface="Arial"/>
              <a:buChar char="•"/>
            </a:pPr>
            <a:r>
              <a:rPr lang="en-US" sz="3028" dirty="0">
                <a:solidFill>
                  <a:srgbClr val="000000"/>
                </a:solidFill>
                <a:latin typeface="Canva Sans"/>
                <a:ea typeface="Canva Sans"/>
                <a:cs typeface="Canva Sans"/>
                <a:sym typeface="Canva Sans"/>
              </a:rPr>
              <a:t>R. D. R. N. S. Abhishek et al. , Predicting Stock Price Movements with Neural Networks</a:t>
            </a:r>
          </a:p>
          <a:p>
            <a:pPr algn="l">
              <a:lnSpc>
                <a:spcPts val="4240"/>
              </a:lnSpc>
            </a:pPr>
            <a:endParaRPr lang="en-US" sz="3028" dirty="0">
              <a:solidFill>
                <a:srgbClr val="000000"/>
              </a:solidFill>
              <a:latin typeface="Canva Sans"/>
              <a:ea typeface="Canva Sans"/>
              <a:cs typeface="Canva Sans"/>
              <a:sym typeface="Canva Sans"/>
            </a:endParaRPr>
          </a:p>
          <a:p>
            <a:pPr algn="l">
              <a:lnSpc>
                <a:spcPts val="4240"/>
              </a:lnSpc>
            </a:pPr>
            <a:endParaRPr lang="en-US" sz="3028" dirty="0">
              <a:solidFill>
                <a:srgbClr val="000000"/>
              </a:solidFill>
              <a:latin typeface="Canva Sans"/>
              <a:ea typeface="Canva Sans"/>
              <a:cs typeface="Canva Sans"/>
              <a:sym typeface="Canva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1178" y="1464081"/>
            <a:ext cx="15810905" cy="3983990"/>
          </a:xfrm>
          <a:prstGeom prst="rect">
            <a:avLst/>
          </a:prstGeom>
        </p:spPr>
        <p:txBody>
          <a:bodyPr lIns="0" tIns="0" rIns="0" bIns="0" rtlCol="0" anchor="t">
            <a:spAutoFit/>
          </a:bodyPr>
          <a:lstStyle/>
          <a:p>
            <a:pPr marL="604519" lvl="1" indent="-302260" algn="l">
              <a:lnSpc>
                <a:spcPts val="3919"/>
              </a:lnSpc>
              <a:buFont typeface="Arial"/>
              <a:buChar char="•"/>
            </a:pPr>
            <a:r>
              <a:rPr lang="en-US" sz="2799">
                <a:solidFill>
                  <a:srgbClr val="000000"/>
                </a:solidFill>
                <a:latin typeface="Canva Sans"/>
                <a:ea typeface="Canva Sans"/>
                <a:cs typeface="Canva Sans"/>
                <a:sym typeface="Canva Sans"/>
              </a:rPr>
              <a:t> Srinivasan, M., &amp; Mishra, A. , Stock Market Forecasting Using LSTM Neural Network</a:t>
            </a:r>
          </a:p>
          <a:p>
            <a:pPr algn="l">
              <a:lnSpc>
                <a:spcPts val="3919"/>
              </a:lnSpc>
            </a:pPr>
            <a:endParaRPr lang="en-US" sz="2799">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a:solidFill>
                  <a:srgbClr val="000000"/>
                </a:solidFill>
                <a:latin typeface="Canva Sans"/>
                <a:ea typeface="Canva Sans"/>
                <a:cs typeface="Canva Sans"/>
                <a:sym typeface="Canva Sans"/>
              </a:rPr>
              <a:t>AuSubha, A., et al. , A Hybrid Machine Learning Framework for Stock Market Prediction</a:t>
            </a:r>
          </a:p>
          <a:p>
            <a:pPr algn="l">
              <a:lnSpc>
                <a:spcPts val="3919"/>
              </a:lnSpc>
            </a:pPr>
            <a:endParaRPr lang="en-US" sz="2799">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a:solidFill>
                  <a:srgbClr val="000000"/>
                </a:solidFill>
                <a:latin typeface="Canva Sans"/>
                <a:ea typeface="Canva Sans"/>
                <a:cs typeface="Canva Sans"/>
                <a:sym typeface="Canva Sans"/>
              </a:rPr>
              <a:t>N. D. Parikh et al. , Financial Time Series Prediction Using a Convolutional Neural Network</a:t>
            </a:r>
          </a:p>
          <a:p>
            <a:pPr algn="l">
              <a:lnSpc>
                <a:spcPts val="3919"/>
              </a:lnSpc>
            </a:pPr>
            <a:endParaRPr lang="en-US" sz="2799">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a:solidFill>
                  <a:srgbClr val="000000"/>
                </a:solidFill>
                <a:latin typeface="Canva Sans"/>
                <a:ea typeface="Canva Sans"/>
                <a:cs typeface="Canva Sans"/>
                <a:sym typeface="Canva Sans"/>
              </a:rPr>
              <a:t>P. K. Pati et al. , Deep Learning for Stock Market Prediction</a:t>
            </a:r>
          </a:p>
          <a:p>
            <a:pPr algn="l">
              <a:lnSpc>
                <a:spcPts val="4200"/>
              </a:lnSpc>
            </a:pPr>
            <a:endParaRPr lang="en-US" sz="2799">
              <a:solidFill>
                <a:srgbClr val="000000"/>
              </a:solidFill>
              <a:latin typeface="Canva Sans"/>
              <a:ea typeface="Canva Sans"/>
              <a:cs typeface="Canva Sans"/>
              <a:sym typeface="Canva Sans"/>
            </a:endParaRPr>
          </a:p>
        </p:txBody>
      </p:sp>
      <p:sp>
        <p:nvSpPr>
          <p:cNvPr id="3" name="TextBox 3"/>
          <p:cNvSpPr txBox="1"/>
          <p:nvPr/>
        </p:nvSpPr>
        <p:spPr>
          <a:xfrm>
            <a:off x="8165663" y="547370"/>
            <a:ext cx="1956673" cy="481330"/>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References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28028" y="1028700"/>
            <a:ext cx="11631943" cy="8229600"/>
          </a:xfrm>
          <a:custGeom>
            <a:avLst/>
            <a:gdLst/>
            <a:ahLst/>
            <a:cxnLst/>
            <a:rect l="l" t="t" r="r" b="b"/>
            <a:pathLst>
              <a:path w="11631943" h="8229600">
                <a:moveTo>
                  <a:pt x="0" y="0"/>
                </a:moveTo>
                <a:lnTo>
                  <a:pt x="11631944" y="0"/>
                </a:lnTo>
                <a:lnTo>
                  <a:pt x="11631944" y="8229600"/>
                </a:lnTo>
                <a:lnTo>
                  <a:pt x="0" y="8229600"/>
                </a:lnTo>
                <a:lnTo>
                  <a:pt x="0" y="0"/>
                </a:lnTo>
                <a:close/>
              </a:path>
            </a:pathLst>
          </a:custGeom>
          <a:blipFill>
            <a:blip r:embed="rId2"/>
            <a:stretch>
              <a:fillRect/>
            </a:stretch>
          </a:blipFill>
        </p:spPr>
      </p:sp>
      <p:sp>
        <p:nvSpPr>
          <p:cNvPr id="3" name="TextBox 3"/>
          <p:cNvSpPr txBox="1"/>
          <p:nvPr/>
        </p:nvSpPr>
        <p:spPr>
          <a:xfrm>
            <a:off x="6438560" y="536320"/>
            <a:ext cx="5833330" cy="879984"/>
          </a:xfrm>
          <a:prstGeom prst="rect">
            <a:avLst/>
          </a:prstGeom>
        </p:spPr>
        <p:txBody>
          <a:bodyPr lIns="0" tIns="0" rIns="0" bIns="0" rtlCol="0" anchor="t">
            <a:spAutoFit/>
          </a:bodyPr>
          <a:lstStyle/>
          <a:p>
            <a:pPr algn="ctr">
              <a:lnSpc>
                <a:spcPts val="7146"/>
              </a:lnSpc>
              <a:spcBef>
                <a:spcPct val="0"/>
              </a:spcBef>
            </a:pPr>
            <a:r>
              <a:rPr lang="en-US" sz="5104" b="1">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33447" y="5925109"/>
            <a:ext cx="4774557" cy="4114800"/>
          </a:xfrm>
          <a:custGeom>
            <a:avLst/>
            <a:gdLst/>
            <a:ahLst/>
            <a:cxnLst/>
            <a:rect l="l" t="t" r="r" b="b"/>
            <a:pathLst>
              <a:path w="4774557" h="4114800">
                <a:moveTo>
                  <a:pt x="0" y="0"/>
                </a:moveTo>
                <a:lnTo>
                  <a:pt x="4774557" y="0"/>
                </a:lnTo>
                <a:lnTo>
                  <a:pt x="47745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34744" y="283627"/>
            <a:ext cx="2271712"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ABSTRACT</a:t>
            </a:r>
          </a:p>
        </p:txBody>
      </p:sp>
      <p:sp>
        <p:nvSpPr>
          <p:cNvPr id="4" name="TextBox 4"/>
          <p:cNvSpPr txBox="1"/>
          <p:nvPr/>
        </p:nvSpPr>
        <p:spPr>
          <a:xfrm>
            <a:off x="240950" y="1527491"/>
            <a:ext cx="18047050" cy="5595620"/>
          </a:xfrm>
          <a:prstGeom prst="rect">
            <a:avLst/>
          </a:prstGeom>
        </p:spPr>
        <p:txBody>
          <a:bodyPr lIns="0" tIns="0" rIns="0" bIns="0" rtlCol="0" anchor="t">
            <a:spAutoFit/>
          </a:bodyPr>
          <a:lstStyle/>
          <a:p>
            <a:pPr algn="l">
              <a:lnSpc>
                <a:spcPts val="4480"/>
              </a:lnSpc>
              <a:spcBef>
                <a:spcPct val="0"/>
              </a:spcBef>
            </a:pPr>
            <a:r>
              <a:rPr lang="en-US" sz="3200" dirty="0">
                <a:solidFill>
                  <a:srgbClr val="000000"/>
                </a:solidFill>
                <a:latin typeface="Canva Sans"/>
                <a:ea typeface="Canva Sans"/>
                <a:cs typeface="Canva Sans"/>
                <a:sym typeface="Canva Sans"/>
              </a:rPr>
              <a:t>This project assists investors in making data-driven investment decisions by analyzing historical stock data from Alpha Vantage. It retrieves stock prices for selected companies and computes key financial metrics, including annualized returns, volatility, and the Sharpe ratio. Based on user inputs such as investment amount, duration (short-term or long-term), and risk tolerance, the system recommends a suitable company by filtering stocks according to risk-adjusted return metrics and estimating potential gains. Additionally, the project features a visualization component that plots historical stock prices, helping investors assess market trends. Alpha Vantage data includes historical and real-time stock prices, company fundamentals, financial statements, and valuation metrics, enabling informed investment decisions while considering market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77000" y="317781"/>
            <a:ext cx="4985296" cy="679450"/>
          </a:xfrm>
          <a:prstGeom prst="rect">
            <a:avLst/>
          </a:prstGeom>
        </p:spPr>
        <p:txBody>
          <a:bodyPr lIns="0" tIns="0" rIns="0" bIns="0" rtlCol="0" anchor="t">
            <a:spAutoFit/>
          </a:bodyPr>
          <a:lstStyle/>
          <a:p>
            <a:pPr algn="l">
              <a:lnSpc>
                <a:spcPts val="5599"/>
              </a:lnSpc>
            </a:pPr>
            <a:r>
              <a:rPr lang="en-US" sz="3999" b="1" dirty="0">
                <a:solidFill>
                  <a:srgbClr val="000000"/>
                </a:solidFill>
                <a:latin typeface="Canva Sans Bold"/>
                <a:ea typeface="Canva Sans Bold"/>
                <a:cs typeface="Canva Sans Bold"/>
                <a:sym typeface="Canva Sans Bold"/>
              </a:rPr>
              <a:t>Problem Statement </a:t>
            </a:r>
          </a:p>
        </p:txBody>
      </p:sp>
      <p:sp>
        <p:nvSpPr>
          <p:cNvPr id="3" name="TextBox 3"/>
          <p:cNvSpPr txBox="1"/>
          <p:nvPr/>
        </p:nvSpPr>
        <p:spPr>
          <a:xfrm>
            <a:off x="245870" y="1279094"/>
            <a:ext cx="17796260" cy="2223643"/>
          </a:xfrm>
          <a:prstGeom prst="rect">
            <a:avLst/>
          </a:prstGeom>
        </p:spPr>
        <p:txBody>
          <a:bodyPr lIns="0" tIns="0" rIns="0" bIns="0" rtlCol="0" anchor="t">
            <a:spAutoFit/>
          </a:bodyPr>
          <a:lstStyle/>
          <a:p>
            <a:pPr algn="l">
              <a:lnSpc>
                <a:spcPts val="4486"/>
              </a:lnSpc>
              <a:spcBef>
                <a:spcPct val="0"/>
              </a:spcBef>
            </a:pPr>
            <a:r>
              <a:rPr lang="en-US" sz="3204">
                <a:solidFill>
                  <a:srgbClr val="000000"/>
                </a:solidFill>
                <a:latin typeface="Canva Sans"/>
                <a:ea typeface="Canva Sans"/>
                <a:cs typeface="Canva Sans"/>
                <a:sym typeface="Canva Sans"/>
              </a:rPr>
              <a:t>Investors often struggle to identify the best stocks based on their investment capacity, risk tolerance, and investment duration. Additionally, real-time stock price fluctuations make decision-making challenging. A model that provides stock recommendations by analyzing these factors can help investors make informed choices.</a:t>
            </a:r>
          </a:p>
        </p:txBody>
      </p:sp>
      <p:sp>
        <p:nvSpPr>
          <p:cNvPr id="4" name="TextBox 4"/>
          <p:cNvSpPr txBox="1"/>
          <p:nvPr/>
        </p:nvSpPr>
        <p:spPr>
          <a:xfrm>
            <a:off x="6477000" y="4452989"/>
            <a:ext cx="4985295" cy="679450"/>
          </a:xfrm>
          <a:prstGeom prst="rect">
            <a:avLst/>
          </a:prstGeom>
        </p:spPr>
        <p:txBody>
          <a:bodyPr wrap="square" lIns="0" tIns="0" rIns="0" bIns="0" rtlCol="0" anchor="t">
            <a:spAutoFit/>
          </a:bodyPr>
          <a:lstStyle/>
          <a:p>
            <a:pPr algn="ctr">
              <a:lnSpc>
                <a:spcPts val="5599"/>
              </a:lnSpc>
            </a:pPr>
            <a:r>
              <a:rPr lang="en-US" sz="3999" b="1" dirty="0">
                <a:solidFill>
                  <a:srgbClr val="000000"/>
                </a:solidFill>
                <a:latin typeface="Canva Sans Bold"/>
                <a:ea typeface="Canva Sans Bold"/>
                <a:cs typeface="Canva Sans Bold"/>
                <a:sym typeface="Canva Sans Bold"/>
              </a:rPr>
              <a:t>Objectives</a:t>
            </a:r>
          </a:p>
        </p:txBody>
      </p:sp>
      <p:sp>
        <p:nvSpPr>
          <p:cNvPr id="5" name="TextBox 5"/>
          <p:cNvSpPr txBox="1"/>
          <p:nvPr/>
        </p:nvSpPr>
        <p:spPr>
          <a:xfrm>
            <a:off x="245870" y="5391150"/>
            <a:ext cx="18288000" cy="4001352"/>
          </a:xfrm>
          <a:prstGeom prst="rect">
            <a:avLst/>
          </a:prstGeom>
        </p:spPr>
        <p:txBody>
          <a:bodyPr lIns="0" tIns="0" rIns="0" bIns="0" rtlCol="0" anchor="t">
            <a:spAutoFit/>
          </a:bodyPr>
          <a:lstStyle/>
          <a:p>
            <a:pPr marL="691959" lvl="1" indent="-345979">
              <a:lnSpc>
                <a:spcPts val="4486"/>
              </a:lnSpc>
              <a:spcBef>
                <a:spcPct val="0"/>
              </a:spcBef>
              <a:buFont typeface="Arial"/>
              <a:buChar char="•"/>
            </a:pPr>
            <a:r>
              <a:rPr lang="en-US" sz="3204" dirty="0">
                <a:solidFill>
                  <a:srgbClr val="000000"/>
                </a:solidFill>
                <a:latin typeface="Canva Sans"/>
                <a:ea typeface="Canva Sans"/>
                <a:cs typeface="Canva Sans"/>
                <a:sym typeface="Canva Sans"/>
              </a:rPr>
              <a:t>Personalized Stock Recommendation – Recommend the best stocks based on user-defined investment amount, risk factor, and duration.</a:t>
            </a:r>
          </a:p>
          <a:p>
            <a:pPr marL="691959" lvl="1" indent="-345979">
              <a:lnSpc>
                <a:spcPts val="4486"/>
              </a:lnSpc>
              <a:spcBef>
                <a:spcPct val="0"/>
              </a:spcBef>
              <a:buFont typeface="Arial"/>
              <a:buChar char="•"/>
            </a:pPr>
            <a:r>
              <a:rPr lang="en-US" sz="3204" dirty="0">
                <a:solidFill>
                  <a:srgbClr val="000000"/>
                </a:solidFill>
                <a:latin typeface="Canva Sans"/>
                <a:ea typeface="Canva Sans"/>
                <a:cs typeface="Canva Sans"/>
                <a:sym typeface="Canva Sans"/>
              </a:rPr>
              <a:t>Risk Assessment – Categorize stocks based on risk levels and align them with the investor’s risk tolerance.</a:t>
            </a:r>
          </a:p>
          <a:p>
            <a:pPr marL="691959" lvl="1" indent="-345979">
              <a:lnSpc>
                <a:spcPts val="4486"/>
              </a:lnSpc>
              <a:spcBef>
                <a:spcPct val="0"/>
              </a:spcBef>
              <a:buFont typeface="Arial"/>
              <a:buChar char="•"/>
            </a:pPr>
            <a:r>
              <a:rPr lang="en-US" sz="3204" dirty="0">
                <a:solidFill>
                  <a:srgbClr val="000000"/>
                </a:solidFill>
                <a:latin typeface="Canva Sans"/>
                <a:ea typeface="Canva Sans"/>
                <a:cs typeface="Canva Sans"/>
                <a:sym typeface="Canva Sans"/>
              </a:rPr>
              <a:t>Live Market Data Integration – Fetch real-time stock prices to ensure recommendations are based on the latest market trends.</a:t>
            </a:r>
          </a:p>
          <a:p>
            <a:pPr algn="ctr">
              <a:lnSpc>
                <a:spcPts val="4486"/>
              </a:lnSpc>
            </a:pPr>
            <a:endParaRPr lang="en-US" sz="3204" dirty="0">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62800" y="419100"/>
            <a:ext cx="2797820" cy="580265"/>
          </a:xfrm>
          <a:prstGeom prst="rect">
            <a:avLst/>
          </a:prstGeom>
        </p:spPr>
        <p:txBody>
          <a:bodyPr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MOTIVATION</a:t>
            </a:r>
          </a:p>
        </p:txBody>
      </p:sp>
      <p:sp>
        <p:nvSpPr>
          <p:cNvPr id="3" name="TextBox 3"/>
          <p:cNvSpPr txBox="1"/>
          <p:nvPr/>
        </p:nvSpPr>
        <p:spPr>
          <a:xfrm>
            <a:off x="265651" y="1290040"/>
            <a:ext cx="18022349" cy="5033520"/>
          </a:xfrm>
          <a:prstGeom prst="rect">
            <a:avLst/>
          </a:prstGeom>
        </p:spPr>
        <p:txBody>
          <a:bodyPr lIns="0" tIns="0" rIns="0" bIns="0" rtlCol="0" anchor="t">
            <a:spAutoFit/>
          </a:bodyPr>
          <a:lstStyle/>
          <a:p>
            <a:pPr algn="l">
              <a:lnSpc>
                <a:spcPts val="4486"/>
              </a:lnSpc>
              <a:spcBef>
                <a:spcPct val="0"/>
              </a:spcBef>
            </a:pPr>
            <a:r>
              <a:rPr lang="en-US" sz="3204" b="1">
                <a:solidFill>
                  <a:srgbClr val="000000"/>
                </a:solidFill>
                <a:latin typeface="Canva Sans Bold"/>
                <a:ea typeface="Canva Sans Bold"/>
                <a:cs typeface="Canva Sans Bold"/>
                <a:sym typeface="Canva Sans Bold"/>
              </a:rPr>
              <a:t>Simplified Investment Decisions:</a:t>
            </a:r>
          </a:p>
          <a:p>
            <a:pPr algn="l">
              <a:lnSpc>
                <a:spcPts val="4486"/>
              </a:lnSpc>
              <a:spcBef>
                <a:spcPct val="0"/>
              </a:spcBef>
            </a:pPr>
            <a:r>
              <a:rPr lang="en-US" sz="3204">
                <a:solidFill>
                  <a:srgbClr val="000000"/>
                </a:solidFill>
                <a:latin typeface="Canva Sans"/>
                <a:ea typeface="Canva Sans"/>
                <a:cs typeface="Canva Sans"/>
                <a:sym typeface="Canva Sans"/>
              </a:rPr>
              <a:t>Many individual investors rely on intuition or limited information to make stock market decisions. This project aims to provide a systematic and data-driven approach using real-time stock data and risk-adjusted return metrics.</a:t>
            </a:r>
          </a:p>
          <a:p>
            <a:pPr algn="l">
              <a:lnSpc>
                <a:spcPts val="4486"/>
              </a:lnSpc>
              <a:spcBef>
                <a:spcPct val="0"/>
              </a:spcBef>
            </a:pPr>
            <a:endParaRPr lang="en-US" sz="3204">
              <a:solidFill>
                <a:srgbClr val="000000"/>
              </a:solidFill>
              <a:latin typeface="Canva Sans"/>
              <a:ea typeface="Canva Sans"/>
              <a:cs typeface="Canva Sans"/>
              <a:sym typeface="Canva Sans"/>
            </a:endParaRPr>
          </a:p>
          <a:p>
            <a:pPr algn="l">
              <a:lnSpc>
                <a:spcPts val="4486"/>
              </a:lnSpc>
              <a:spcBef>
                <a:spcPct val="0"/>
              </a:spcBef>
            </a:pPr>
            <a:r>
              <a:rPr lang="en-US" sz="3204" b="1">
                <a:solidFill>
                  <a:srgbClr val="000000"/>
                </a:solidFill>
                <a:latin typeface="Canva Sans Bold"/>
                <a:ea typeface="Canva Sans Bold"/>
                <a:cs typeface="Canva Sans Bold"/>
                <a:sym typeface="Canva Sans Bold"/>
              </a:rPr>
              <a:t>Risk-Aware Investment Selection:</a:t>
            </a:r>
          </a:p>
          <a:p>
            <a:pPr algn="l">
              <a:lnSpc>
                <a:spcPts val="4486"/>
              </a:lnSpc>
              <a:spcBef>
                <a:spcPct val="0"/>
              </a:spcBef>
            </a:pPr>
            <a:r>
              <a:rPr lang="en-US" sz="3204">
                <a:solidFill>
                  <a:srgbClr val="000000"/>
                </a:solidFill>
                <a:latin typeface="Canva Sans"/>
                <a:ea typeface="Canva Sans"/>
                <a:cs typeface="Canva Sans"/>
                <a:sym typeface="Canva Sans"/>
              </a:rPr>
              <a:t>Many investors struggle to balance returns and risk exposure. This project categorizes stocks into low, medium, and high-risk investments using statistical thresholds, making it easier to select stocks based on personal risk appetite.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6364" y="401299"/>
          <a:ext cx="16972936" cy="9372110"/>
        </p:xfrm>
        <a:graphic>
          <a:graphicData uri="http://schemas.openxmlformats.org/drawingml/2006/table">
            <a:tbl>
              <a:tblPr/>
              <a:tblGrid>
                <a:gridCol w="4335357">
                  <a:extLst>
                    <a:ext uri="{9D8B030D-6E8A-4147-A177-3AD203B41FA5}">
                      <a16:colId xmlns:a16="http://schemas.microsoft.com/office/drawing/2014/main" val="20000"/>
                    </a:ext>
                  </a:extLst>
                </a:gridCol>
                <a:gridCol w="6841426">
                  <a:extLst>
                    <a:ext uri="{9D8B030D-6E8A-4147-A177-3AD203B41FA5}">
                      <a16:colId xmlns:a16="http://schemas.microsoft.com/office/drawing/2014/main" val="20001"/>
                    </a:ext>
                  </a:extLst>
                </a:gridCol>
                <a:gridCol w="5796153">
                  <a:extLst>
                    <a:ext uri="{9D8B030D-6E8A-4147-A177-3AD203B41FA5}">
                      <a16:colId xmlns:a16="http://schemas.microsoft.com/office/drawing/2014/main" val="20002"/>
                    </a:ext>
                  </a:extLst>
                </a:gridCol>
              </a:tblGrid>
              <a:tr h="96738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1052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18322">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7587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2056326" y="742950"/>
            <a:ext cx="8374219" cy="514350"/>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6978904" y="646147"/>
            <a:ext cx="1571923" cy="580265"/>
          </a:xfrm>
          <a:prstGeom prst="rect">
            <a:avLst/>
          </a:prstGeom>
        </p:spPr>
        <p:txBody>
          <a:bodyPr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Paper 1</a:t>
            </a:r>
          </a:p>
        </p:txBody>
      </p:sp>
      <p:sp>
        <p:nvSpPr>
          <p:cNvPr id="5" name="TextBox 5"/>
          <p:cNvSpPr txBox="1"/>
          <p:nvPr/>
        </p:nvSpPr>
        <p:spPr>
          <a:xfrm>
            <a:off x="12821721" y="646146"/>
            <a:ext cx="3096753" cy="580265"/>
          </a:xfrm>
          <a:prstGeom prst="rect">
            <a:avLst/>
          </a:prstGeom>
        </p:spPr>
        <p:txBody>
          <a:bodyPr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Paper 2</a:t>
            </a:r>
          </a:p>
        </p:txBody>
      </p:sp>
      <p:sp>
        <p:nvSpPr>
          <p:cNvPr id="6" name="TextBox 6"/>
          <p:cNvSpPr txBox="1"/>
          <p:nvPr/>
        </p:nvSpPr>
        <p:spPr>
          <a:xfrm>
            <a:off x="4733413" y="1479345"/>
            <a:ext cx="6620387" cy="3036601"/>
          </a:xfrm>
          <a:prstGeom prst="rect">
            <a:avLst/>
          </a:prstGeom>
        </p:spPr>
        <p:txBody>
          <a:bodyPr wrap="square" lIns="0" tIns="0" rIns="0" bIns="0" rtlCol="0" anchor="t">
            <a:spAutoFit/>
          </a:bodyPr>
          <a:lstStyle/>
          <a:p>
            <a:pPr algn="l">
              <a:lnSpc>
                <a:spcPts val="4766"/>
              </a:lnSpc>
            </a:pPr>
            <a:r>
              <a:rPr lang="en-US" sz="3404" dirty="0">
                <a:solidFill>
                  <a:srgbClr val="000000"/>
                </a:solidFill>
                <a:latin typeface="Canva Sans" panose="020B0604020202020204" charset="0"/>
                <a:ea typeface="Canva Sans Bold"/>
                <a:cs typeface="Canva Sans Bold"/>
                <a:sym typeface="Canva Sans Bold"/>
              </a:rPr>
              <a:t>Predicting Stock Market Trends Using Machine Learning and Deep Learning Algorithms Via Continuous and Binary Data;  Analysis</a:t>
            </a:r>
          </a:p>
        </p:txBody>
      </p:sp>
      <p:sp>
        <p:nvSpPr>
          <p:cNvPr id="7" name="TextBox 7"/>
          <p:cNvSpPr txBox="1"/>
          <p:nvPr/>
        </p:nvSpPr>
        <p:spPr>
          <a:xfrm>
            <a:off x="711563" y="7600190"/>
            <a:ext cx="3165425"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Methodologies</a:t>
            </a:r>
          </a:p>
        </p:txBody>
      </p:sp>
      <p:sp>
        <p:nvSpPr>
          <p:cNvPr id="8" name="TextBox 8"/>
          <p:cNvSpPr txBox="1"/>
          <p:nvPr/>
        </p:nvSpPr>
        <p:spPr>
          <a:xfrm>
            <a:off x="4646459" y="5822457"/>
            <a:ext cx="6797524" cy="1180340"/>
          </a:xfrm>
          <a:prstGeom prst="rect">
            <a:avLst/>
          </a:prstGeom>
        </p:spPr>
        <p:txBody>
          <a:bodyPr lIns="0" tIns="0" rIns="0" bIns="0" rtlCol="0" anchor="t">
            <a:spAutoFit/>
          </a:bodyPr>
          <a:lstStyle/>
          <a:p>
            <a:pPr algn="ctr">
              <a:lnSpc>
                <a:spcPts val="4766"/>
              </a:lnSpc>
              <a:spcBef>
                <a:spcPct val="0"/>
              </a:spcBef>
            </a:pPr>
            <a:r>
              <a:rPr lang="en-US" sz="3404" dirty="0">
                <a:solidFill>
                  <a:srgbClr val="000000"/>
                </a:solidFill>
                <a:latin typeface="Canva Sans" panose="020B0604020202020204" charset="0"/>
                <a:ea typeface="Canva Sans Bold"/>
                <a:cs typeface="Canva Sans Bold"/>
                <a:sym typeface="Canva Sans Bold"/>
              </a:rPr>
              <a:t>Stock Market Prediction &amp; Forecasting (Kaggle)</a:t>
            </a:r>
          </a:p>
        </p:txBody>
      </p:sp>
      <p:sp>
        <p:nvSpPr>
          <p:cNvPr id="9" name="TextBox 9"/>
          <p:cNvSpPr txBox="1"/>
          <p:nvPr/>
        </p:nvSpPr>
        <p:spPr>
          <a:xfrm>
            <a:off x="11103748" y="7477885"/>
            <a:ext cx="6727052" cy="1180340"/>
          </a:xfrm>
          <a:prstGeom prst="rect">
            <a:avLst/>
          </a:prstGeom>
        </p:spPr>
        <p:txBody>
          <a:bodyPr lIns="0" tIns="0" rIns="0" bIns="0" rtlCol="0" anchor="t">
            <a:spAutoFit/>
          </a:bodyPr>
          <a:lstStyle/>
          <a:p>
            <a:pPr algn="ctr">
              <a:lnSpc>
                <a:spcPts val="4766"/>
              </a:lnSpc>
              <a:spcBef>
                <a:spcPct val="0"/>
              </a:spcBef>
            </a:pPr>
            <a:r>
              <a:rPr lang="en-US" sz="3404">
                <a:solidFill>
                  <a:srgbClr val="000000"/>
                </a:solidFill>
                <a:latin typeface="Canva Sans" panose="020B0604020202020204" charset="0"/>
                <a:ea typeface="Canva Sans Bold"/>
                <a:cs typeface="Canva Sans Bold"/>
                <a:sym typeface="Canva Sans Bold"/>
              </a:rPr>
              <a:t>LSTM (Long Short-Term Memory), CEEMDAN</a:t>
            </a:r>
          </a:p>
        </p:txBody>
      </p:sp>
      <p:sp>
        <p:nvSpPr>
          <p:cNvPr id="10" name="TextBox 10"/>
          <p:cNvSpPr txBox="1"/>
          <p:nvPr/>
        </p:nvSpPr>
        <p:spPr>
          <a:xfrm>
            <a:off x="4646459" y="7477885"/>
            <a:ext cx="6236815" cy="1805494"/>
          </a:xfrm>
          <a:prstGeom prst="rect">
            <a:avLst/>
          </a:prstGeom>
        </p:spPr>
        <p:txBody>
          <a:bodyPr lIns="0" tIns="0" rIns="0" bIns="0" rtlCol="0" anchor="t">
            <a:spAutoFit/>
          </a:bodyPr>
          <a:lstStyle/>
          <a:p>
            <a:pPr algn="ctr">
              <a:lnSpc>
                <a:spcPts val="4766"/>
              </a:lnSpc>
              <a:spcBef>
                <a:spcPct val="0"/>
              </a:spcBef>
            </a:pPr>
            <a:r>
              <a:rPr lang="en-US" sz="3404">
                <a:solidFill>
                  <a:srgbClr val="000000"/>
                </a:solidFill>
                <a:latin typeface="Canva Sans" panose="020B0604020202020204" charset="0"/>
                <a:ea typeface="Canva Sans Bold"/>
                <a:cs typeface="Canva Sans Bold"/>
                <a:sym typeface="Canva Sans Bold"/>
              </a:rPr>
              <a:t>Decision Tree, Random Forest, Naive Bayes, K-Nearest Neighbors</a:t>
            </a:r>
          </a:p>
        </p:txBody>
      </p:sp>
      <p:sp>
        <p:nvSpPr>
          <p:cNvPr id="11" name="TextBox 11"/>
          <p:cNvSpPr txBox="1"/>
          <p:nvPr/>
        </p:nvSpPr>
        <p:spPr>
          <a:xfrm>
            <a:off x="11443983" y="5822457"/>
            <a:ext cx="5713813" cy="1180340"/>
          </a:xfrm>
          <a:prstGeom prst="rect">
            <a:avLst/>
          </a:prstGeom>
        </p:spPr>
        <p:txBody>
          <a:bodyPr lIns="0" tIns="0" rIns="0" bIns="0" rtlCol="0" anchor="t">
            <a:spAutoFit/>
          </a:bodyPr>
          <a:lstStyle/>
          <a:p>
            <a:pPr algn="ctr">
              <a:lnSpc>
                <a:spcPts val="4766"/>
              </a:lnSpc>
              <a:spcBef>
                <a:spcPct val="0"/>
              </a:spcBef>
            </a:pPr>
            <a:r>
              <a:rPr lang="en-US" sz="3404" dirty="0">
                <a:solidFill>
                  <a:srgbClr val="000000"/>
                </a:solidFill>
                <a:latin typeface="Canva Sans" panose="020B0604020202020204" charset="0"/>
                <a:ea typeface="Canva Sans Bold"/>
                <a:cs typeface="Canva Sans Bold"/>
                <a:sym typeface="Canva Sans Bold"/>
              </a:rPr>
              <a:t>Most Watched Stocks (2013-2023) (Kaggle)</a:t>
            </a:r>
          </a:p>
        </p:txBody>
      </p:sp>
      <p:sp>
        <p:nvSpPr>
          <p:cNvPr id="12" name="TextBox 12"/>
          <p:cNvSpPr txBox="1"/>
          <p:nvPr/>
        </p:nvSpPr>
        <p:spPr>
          <a:xfrm>
            <a:off x="11582400" y="1479344"/>
            <a:ext cx="5575396" cy="3652154"/>
          </a:xfrm>
          <a:prstGeom prst="rect">
            <a:avLst/>
          </a:prstGeom>
        </p:spPr>
        <p:txBody>
          <a:bodyPr wrap="square" lIns="0" tIns="0" rIns="0" bIns="0" rtlCol="0" anchor="t">
            <a:spAutoFit/>
          </a:bodyPr>
          <a:lstStyle/>
          <a:p>
            <a:pPr algn="l">
              <a:lnSpc>
                <a:spcPts val="4766"/>
              </a:lnSpc>
            </a:pPr>
            <a:r>
              <a:rPr lang="en-US" sz="3404" dirty="0">
                <a:solidFill>
                  <a:srgbClr val="000000"/>
                </a:solidFill>
                <a:latin typeface="Canva Sans" panose="020B0604020202020204" charset="0"/>
                <a:ea typeface="Canva Sans Bold"/>
                <a:cs typeface="Canva Sans Bold"/>
                <a:sym typeface="Canva Sans Bold"/>
              </a:rPr>
              <a:t>A Novel Integrated Approach for Stock Prediction Based on Modal Decomposition Technology and Machine Learning</a:t>
            </a:r>
          </a:p>
        </p:txBody>
      </p:sp>
      <p:sp>
        <p:nvSpPr>
          <p:cNvPr id="13" name="TextBox 13"/>
          <p:cNvSpPr txBox="1"/>
          <p:nvPr/>
        </p:nvSpPr>
        <p:spPr>
          <a:xfrm>
            <a:off x="1590005" y="1899704"/>
            <a:ext cx="1239887"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Name</a:t>
            </a:r>
          </a:p>
        </p:txBody>
      </p:sp>
      <p:sp>
        <p:nvSpPr>
          <p:cNvPr id="14" name="TextBox 14"/>
          <p:cNvSpPr txBox="1"/>
          <p:nvPr/>
        </p:nvSpPr>
        <p:spPr>
          <a:xfrm>
            <a:off x="384580" y="6038470"/>
            <a:ext cx="3492408"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410875" y="145291"/>
          <a:ext cx="17466251" cy="8857002"/>
        </p:xfrm>
        <a:graphic>
          <a:graphicData uri="http://schemas.openxmlformats.org/drawingml/2006/table">
            <a:tbl>
              <a:tblPr/>
              <a:tblGrid>
                <a:gridCol w="4335081">
                  <a:extLst>
                    <a:ext uri="{9D8B030D-6E8A-4147-A177-3AD203B41FA5}">
                      <a16:colId xmlns:a16="http://schemas.microsoft.com/office/drawing/2014/main" val="20000"/>
                    </a:ext>
                  </a:extLst>
                </a:gridCol>
                <a:gridCol w="6201189">
                  <a:extLst>
                    <a:ext uri="{9D8B030D-6E8A-4147-A177-3AD203B41FA5}">
                      <a16:colId xmlns:a16="http://schemas.microsoft.com/office/drawing/2014/main" val="20001"/>
                    </a:ext>
                  </a:extLst>
                </a:gridCol>
                <a:gridCol w="6929981">
                  <a:extLst>
                    <a:ext uri="{9D8B030D-6E8A-4147-A177-3AD203B41FA5}">
                      <a16:colId xmlns:a16="http://schemas.microsoft.com/office/drawing/2014/main" val="20002"/>
                    </a:ext>
                  </a:extLst>
                </a:gridCol>
              </a:tblGrid>
              <a:tr h="96761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2013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7782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9142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1989125" y="514350"/>
            <a:ext cx="8374219" cy="514350"/>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6705600" y="297661"/>
            <a:ext cx="1571923" cy="580265"/>
          </a:xfrm>
          <a:prstGeom prst="rect">
            <a:avLst/>
          </a:prstGeom>
        </p:spPr>
        <p:txBody>
          <a:bodyPr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Paper 1</a:t>
            </a:r>
          </a:p>
        </p:txBody>
      </p:sp>
      <p:sp>
        <p:nvSpPr>
          <p:cNvPr id="5" name="TextBox 5"/>
          <p:cNvSpPr txBox="1"/>
          <p:nvPr/>
        </p:nvSpPr>
        <p:spPr>
          <a:xfrm>
            <a:off x="12754227" y="297660"/>
            <a:ext cx="3096753" cy="580265"/>
          </a:xfrm>
          <a:prstGeom prst="rect">
            <a:avLst/>
          </a:prstGeom>
        </p:spPr>
        <p:txBody>
          <a:bodyPr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Paper 2</a:t>
            </a:r>
          </a:p>
        </p:txBody>
      </p:sp>
      <p:sp>
        <p:nvSpPr>
          <p:cNvPr id="6" name="TextBox 6"/>
          <p:cNvSpPr txBox="1"/>
          <p:nvPr/>
        </p:nvSpPr>
        <p:spPr>
          <a:xfrm>
            <a:off x="1028700" y="1524190"/>
            <a:ext cx="3113484" cy="574388"/>
          </a:xfrm>
          <a:prstGeom prst="rect">
            <a:avLst/>
          </a:prstGeom>
        </p:spPr>
        <p:txBody>
          <a:bodyPr wrap="square"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Advantages</a:t>
            </a:r>
          </a:p>
        </p:txBody>
      </p:sp>
      <p:sp>
        <p:nvSpPr>
          <p:cNvPr id="7" name="TextBox 7"/>
          <p:cNvSpPr txBox="1"/>
          <p:nvPr/>
        </p:nvSpPr>
        <p:spPr>
          <a:xfrm>
            <a:off x="838431" y="5669063"/>
            <a:ext cx="3494021" cy="574389"/>
          </a:xfrm>
          <a:prstGeom prst="rect">
            <a:avLst/>
          </a:prstGeom>
        </p:spPr>
        <p:txBody>
          <a:bodyPr wrap="square"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Disadvantages</a:t>
            </a:r>
          </a:p>
        </p:txBody>
      </p:sp>
      <p:sp>
        <p:nvSpPr>
          <p:cNvPr id="8" name="TextBox 8"/>
          <p:cNvSpPr txBox="1"/>
          <p:nvPr/>
        </p:nvSpPr>
        <p:spPr>
          <a:xfrm>
            <a:off x="4677966" y="1180911"/>
            <a:ext cx="6537422" cy="1805494"/>
          </a:xfrm>
          <a:prstGeom prst="rect">
            <a:avLst/>
          </a:prstGeom>
        </p:spPr>
        <p:txBody>
          <a:bodyPr lIns="0" tIns="0" rIns="0" bIns="0" rtlCol="0" anchor="t">
            <a:spAutoFit/>
          </a:bodyPr>
          <a:lstStyle/>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More Accurate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Enhanced predictive performance</a:t>
            </a:r>
          </a:p>
        </p:txBody>
      </p:sp>
      <p:sp>
        <p:nvSpPr>
          <p:cNvPr id="9" name="TextBox 9"/>
          <p:cNvSpPr txBox="1"/>
          <p:nvPr/>
        </p:nvSpPr>
        <p:spPr>
          <a:xfrm>
            <a:off x="4983680" y="6621801"/>
            <a:ext cx="5671771" cy="2421047"/>
          </a:xfrm>
          <a:prstGeom prst="rect">
            <a:avLst/>
          </a:prstGeom>
        </p:spPr>
        <p:txBody>
          <a:bodyPr lIns="0" tIns="0" rIns="0" bIns="0" rtlCol="0" anchor="t">
            <a:spAutoFit/>
          </a:bodyPr>
          <a:lstStyle/>
          <a:p>
            <a:pPr algn="l">
              <a:lnSpc>
                <a:spcPts val="4766"/>
              </a:lnSpc>
            </a:pPr>
            <a:endParaRPr>
              <a:latin typeface="Canva Sans" panose="020B0604020202020204" charset="0"/>
            </a:endParaRPr>
          </a:p>
          <a:p>
            <a:pPr algn="l">
              <a:lnSpc>
                <a:spcPts val="4766"/>
              </a:lnSpc>
            </a:pPr>
            <a:r>
              <a:rPr lang="en-US" sz="3404">
                <a:solidFill>
                  <a:srgbClr val="000000"/>
                </a:solidFill>
                <a:latin typeface="Canva Sans" panose="020B0604020202020204" charset="0"/>
                <a:ea typeface="Canva Sans Bold"/>
                <a:cs typeface="Canva Sans Bold"/>
                <a:sym typeface="Canva Sans Bold"/>
              </a:rPr>
              <a:t>Lack of integrating real-time data streams</a:t>
            </a:r>
          </a:p>
          <a:p>
            <a:pPr algn="l">
              <a:lnSpc>
                <a:spcPts val="4766"/>
              </a:lnSpc>
              <a:spcBef>
                <a:spcPct val="0"/>
              </a:spcBef>
            </a:pPr>
            <a:endParaRPr lang="en-US" sz="3404">
              <a:solidFill>
                <a:srgbClr val="000000"/>
              </a:solidFill>
              <a:latin typeface="Canva Sans" panose="020B0604020202020204" charset="0"/>
              <a:ea typeface="Canva Sans Bold"/>
              <a:cs typeface="Canva Sans Bold"/>
              <a:sym typeface="Canva Sans Bold"/>
            </a:endParaRPr>
          </a:p>
        </p:txBody>
      </p:sp>
      <p:sp>
        <p:nvSpPr>
          <p:cNvPr id="10" name="TextBox 10"/>
          <p:cNvSpPr txBox="1"/>
          <p:nvPr/>
        </p:nvSpPr>
        <p:spPr>
          <a:xfrm>
            <a:off x="11003009" y="5361286"/>
            <a:ext cx="6599191" cy="1189941"/>
          </a:xfrm>
          <a:prstGeom prst="rect">
            <a:avLst/>
          </a:prstGeom>
        </p:spPr>
        <p:txBody>
          <a:bodyPr wrap="square" lIns="0" tIns="0" rIns="0" bIns="0" rtlCol="0" anchor="t">
            <a:spAutoFit/>
          </a:bodyPr>
          <a:lstStyle/>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Computational Complexity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Limited pattern exploration</a:t>
            </a:r>
          </a:p>
        </p:txBody>
      </p:sp>
      <p:sp>
        <p:nvSpPr>
          <p:cNvPr id="11" name="TextBox 11"/>
          <p:cNvSpPr txBox="1"/>
          <p:nvPr/>
        </p:nvSpPr>
        <p:spPr>
          <a:xfrm>
            <a:off x="4677966" y="5312520"/>
            <a:ext cx="4466034" cy="1180340"/>
          </a:xfrm>
          <a:prstGeom prst="rect">
            <a:avLst/>
          </a:prstGeom>
        </p:spPr>
        <p:txBody>
          <a:bodyPr lIns="0" tIns="0" rIns="0" bIns="0" rtlCol="0" anchor="t">
            <a:spAutoFit/>
          </a:bodyPr>
          <a:lstStyle/>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High Cost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More Complexity</a:t>
            </a:r>
          </a:p>
        </p:txBody>
      </p:sp>
      <p:sp>
        <p:nvSpPr>
          <p:cNvPr id="12" name="TextBox 12"/>
          <p:cNvSpPr txBox="1"/>
          <p:nvPr/>
        </p:nvSpPr>
        <p:spPr>
          <a:xfrm>
            <a:off x="10827878" y="1137668"/>
            <a:ext cx="6006778" cy="3036601"/>
          </a:xfrm>
          <a:prstGeom prst="rect">
            <a:avLst/>
          </a:prstGeom>
        </p:spPr>
        <p:txBody>
          <a:bodyPr lIns="0" tIns="0" rIns="0" bIns="0" rtlCol="0" anchor="t">
            <a:spAutoFit/>
          </a:bodyPr>
          <a:lstStyle/>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Improved predictive performance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Effective noise reduction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Provides consistent performance</a:t>
            </a:r>
          </a:p>
        </p:txBody>
      </p:sp>
      <p:sp>
        <p:nvSpPr>
          <p:cNvPr id="13" name="TextBox 13"/>
          <p:cNvSpPr txBox="1"/>
          <p:nvPr/>
        </p:nvSpPr>
        <p:spPr>
          <a:xfrm>
            <a:off x="11003009" y="7221876"/>
            <a:ext cx="6766837" cy="1180340"/>
          </a:xfrm>
          <a:prstGeom prst="rect">
            <a:avLst/>
          </a:prstGeom>
        </p:spPr>
        <p:txBody>
          <a:bodyPr lIns="0" tIns="0" rIns="0" bIns="0" rtlCol="0" anchor="t">
            <a:spAutoFit/>
          </a:bodyPr>
          <a:lstStyle/>
          <a:p>
            <a:pPr algn="ctr">
              <a:lnSpc>
                <a:spcPts val="4766"/>
              </a:lnSpc>
              <a:spcBef>
                <a:spcPct val="0"/>
              </a:spcBef>
            </a:pPr>
            <a:r>
              <a:rPr lang="en-US" sz="3404">
                <a:solidFill>
                  <a:srgbClr val="000000"/>
                </a:solidFill>
                <a:latin typeface="Canva Sans" panose="020B0604020202020204" charset="0"/>
                <a:ea typeface="Canva Sans Bold"/>
                <a:cs typeface="Canva Sans Bold"/>
                <a:sym typeface="Canva Sans Bold"/>
              </a:rPr>
              <a:t>Feature extraction and analysis might not be up to the mark</a:t>
            </a:r>
          </a:p>
        </p:txBody>
      </p:sp>
      <p:sp>
        <p:nvSpPr>
          <p:cNvPr id="14" name="TextBox 14"/>
          <p:cNvSpPr txBox="1"/>
          <p:nvPr/>
        </p:nvSpPr>
        <p:spPr>
          <a:xfrm>
            <a:off x="1028699" y="7521913"/>
            <a:ext cx="3113484" cy="580265"/>
          </a:xfrm>
          <a:prstGeom prst="rect">
            <a:avLst/>
          </a:prstGeom>
        </p:spPr>
        <p:txBody>
          <a:bodyPr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Research Gaps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7680" y="518168"/>
          <a:ext cx="17466251" cy="5103964"/>
        </p:xfrm>
        <a:graphic>
          <a:graphicData uri="http://schemas.openxmlformats.org/drawingml/2006/table">
            <a:tbl>
              <a:tblPr/>
              <a:tblGrid>
                <a:gridCol w="4335081">
                  <a:extLst>
                    <a:ext uri="{9D8B030D-6E8A-4147-A177-3AD203B41FA5}">
                      <a16:colId xmlns:a16="http://schemas.microsoft.com/office/drawing/2014/main" val="20000"/>
                    </a:ext>
                  </a:extLst>
                </a:gridCol>
                <a:gridCol w="6201189">
                  <a:extLst>
                    <a:ext uri="{9D8B030D-6E8A-4147-A177-3AD203B41FA5}">
                      <a16:colId xmlns:a16="http://schemas.microsoft.com/office/drawing/2014/main" val="20001"/>
                    </a:ext>
                  </a:extLst>
                </a:gridCol>
                <a:gridCol w="6929981">
                  <a:extLst>
                    <a:ext uri="{9D8B030D-6E8A-4147-A177-3AD203B41FA5}">
                      <a16:colId xmlns:a16="http://schemas.microsoft.com/office/drawing/2014/main" val="20002"/>
                    </a:ext>
                  </a:extLst>
                </a:gridCol>
              </a:tblGrid>
              <a:tr h="970700">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3264">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3"/>
          <p:cNvSpPr txBox="1"/>
          <p:nvPr/>
        </p:nvSpPr>
        <p:spPr>
          <a:xfrm>
            <a:off x="-2031114" y="771145"/>
            <a:ext cx="8374219" cy="514350"/>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Canva Sans Bold"/>
                <a:ea typeface="Canva Sans Bold"/>
                <a:cs typeface="Canva Sans Bold"/>
                <a:sym typeface="Canva Sans Bold"/>
              </a:rPr>
              <a:t>Category</a:t>
            </a:r>
          </a:p>
        </p:txBody>
      </p:sp>
      <p:sp>
        <p:nvSpPr>
          <p:cNvPr id="4" name="TextBox 4"/>
          <p:cNvSpPr txBox="1"/>
          <p:nvPr/>
        </p:nvSpPr>
        <p:spPr>
          <a:xfrm>
            <a:off x="6582635" y="705230"/>
            <a:ext cx="1571923" cy="580265"/>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Paper 1</a:t>
            </a:r>
          </a:p>
        </p:txBody>
      </p:sp>
      <p:sp>
        <p:nvSpPr>
          <p:cNvPr id="5" name="TextBox 5"/>
          <p:cNvSpPr txBox="1"/>
          <p:nvPr/>
        </p:nvSpPr>
        <p:spPr>
          <a:xfrm>
            <a:off x="12420600" y="738187"/>
            <a:ext cx="3096753" cy="580265"/>
          </a:xfrm>
          <a:prstGeom prst="rect">
            <a:avLst/>
          </a:prstGeom>
        </p:spPr>
        <p:txBody>
          <a:bodyPr lIns="0" tIns="0" rIns="0" bIns="0" rtlCol="0" anchor="t">
            <a:spAutoFit/>
          </a:bodyPr>
          <a:lstStyle/>
          <a:p>
            <a:pPr algn="ctr">
              <a:lnSpc>
                <a:spcPts val="4766"/>
              </a:lnSpc>
              <a:spcBef>
                <a:spcPct val="0"/>
              </a:spcBef>
            </a:pPr>
            <a:r>
              <a:rPr lang="en-US" sz="3404" b="1" dirty="0">
                <a:solidFill>
                  <a:srgbClr val="000000"/>
                </a:solidFill>
                <a:latin typeface="Canva Sans Bold"/>
                <a:ea typeface="Canva Sans Bold"/>
                <a:cs typeface="Canva Sans Bold"/>
                <a:sym typeface="Canva Sans Bold"/>
              </a:rPr>
              <a:t>Paper 2</a:t>
            </a:r>
          </a:p>
        </p:txBody>
      </p:sp>
      <p:sp>
        <p:nvSpPr>
          <p:cNvPr id="6" name="TextBox 6"/>
          <p:cNvSpPr txBox="1"/>
          <p:nvPr/>
        </p:nvSpPr>
        <p:spPr>
          <a:xfrm>
            <a:off x="77680" y="2714670"/>
            <a:ext cx="4156632" cy="1180340"/>
          </a:xfrm>
          <a:prstGeom prst="rect">
            <a:avLst/>
          </a:prstGeom>
        </p:spPr>
        <p:txBody>
          <a:bodyPr lIns="0" tIns="0" rIns="0" bIns="0" rtlCol="0" anchor="t">
            <a:spAutoFit/>
          </a:bodyPr>
          <a:lstStyle/>
          <a:p>
            <a:pPr algn="ctr">
              <a:lnSpc>
                <a:spcPts val="4766"/>
              </a:lnSpc>
              <a:spcBef>
                <a:spcPct val="0"/>
              </a:spcBef>
            </a:pPr>
            <a:r>
              <a:rPr lang="en-US" sz="3404" b="1">
                <a:solidFill>
                  <a:srgbClr val="000000"/>
                </a:solidFill>
                <a:latin typeface="Canva Sans Bold"/>
                <a:ea typeface="Canva Sans Bold"/>
                <a:cs typeface="Canva Sans Bold"/>
                <a:sym typeface="Canva Sans Bold"/>
              </a:rPr>
              <a:t>Accuracy &amp; Measures</a:t>
            </a:r>
          </a:p>
        </p:txBody>
      </p:sp>
      <p:sp>
        <p:nvSpPr>
          <p:cNvPr id="7" name="TextBox 7"/>
          <p:cNvSpPr txBox="1"/>
          <p:nvPr/>
        </p:nvSpPr>
        <p:spPr>
          <a:xfrm>
            <a:off x="4311455" y="1562860"/>
            <a:ext cx="6184584" cy="3652154"/>
          </a:xfrm>
          <a:prstGeom prst="rect">
            <a:avLst/>
          </a:prstGeom>
        </p:spPr>
        <p:txBody>
          <a:bodyPr lIns="0" tIns="0" rIns="0" bIns="0" rtlCol="0" anchor="t">
            <a:spAutoFit/>
          </a:bodyPr>
          <a:lstStyle/>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Mean Squared Error (MSE)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Mean Absolute Error (MAE) R-squared (R²)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RNN &amp; LSTM achieved around 90% F1-score</a:t>
            </a:r>
          </a:p>
        </p:txBody>
      </p:sp>
      <p:sp>
        <p:nvSpPr>
          <p:cNvPr id="8" name="TextBox 8"/>
          <p:cNvSpPr txBox="1"/>
          <p:nvPr/>
        </p:nvSpPr>
        <p:spPr>
          <a:xfrm>
            <a:off x="10496039" y="1562860"/>
            <a:ext cx="6510352" cy="3652154"/>
          </a:xfrm>
          <a:prstGeom prst="rect">
            <a:avLst/>
          </a:prstGeom>
        </p:spPr>
        <p:txBody>
          <a:bodyPr lIns="0" tIns="0" rIns="0" bIns="0" rtlCol="0" anchor="t">
            <a:spAutoFit/>
          </a:bodyPr>
          <a:lstStyle/>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RMSE, MAE used in the model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Prediction accuracy of over 67% for stocks </a:t>
            </a:r>
          </a:p>
          <a:p>
            <a:pPr marL="735118" lvl="1" indent="-367559" algn="l">
              <a:lnSpc>
                <a:spcPts val="4766"/>
              </a:lnSpc>
              <a:buFont typeface="Arial"/>
              <a:buChar char="•"/>
            </a:pPr>
            <a:r>
              <a:rPr lang="en-US" sz="3404" dirty="0">
                <a:solidFill>
                  <a:srgbClr val="000000"/>
                </a:solidFill>
                <a:latin typeface="Canva Sans" panose="020B0604020202020204" charset="0"/>
                <a:ea typeface="Canva Sans Bold"/>
                <a:cs typeface="Canva Sans Bold"/>
                <a:sym typeface="Canva Sans Bold"/>
              </a:rPr>
              <a:t> LSTM and RNN models improved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2521</Words>
  <Application>Microsoft Office PowerPoint</Application>
  <PresentationFormat>Custom</PresentationFormat>
  <Paragraphs>379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Canva Sans</vt:lpstr>
      <vt:lpstr>Times New Roman Bold</vt:lpstr>
      <vt:lpstr>Arial</vt:lpstr>
      <vt:lpstr>Canva Sans Bold</vt:lpstr>
      <vt:lpstr>Arimo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and 2 Review</dc:title>
  <cp:lastModifiedBy>Medhansh Kotipalli</cp:lastModifiedBy>
  <cp:revision>5</cp:revision>
  <dcterms:created xsi:type="dcterms:W3CDTF">2006-08-16T00:00:00Z</dcterms:created>
  <dcterms:modified xsi:type="dcterms:W3CDTF">2025-02-27T09:56:09Z</dcterms:modified>
  <dc:identifier>DAGgMf-xfjo</dc:identifier>
</cp:coreProperties>
</file>