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70" r:id="rId16"/>
    <p:sldId id="271" r:id="rId17"/>
    <p:sldId id="272" r:id="rId18"/>
    <p:sldId id="273" r:id="rId19"/>
    <p:sldId id="274" r:id="rId20"/>
    <p:sldId id="275" r:id="rId21"/>
    <p:sldId id="285" r:id="rId22"/>
    <p:sldId id="286" r:id="rId23"/>
    <p:sldId id="276" r:id="rId24"/>
    <p:sldId id="277" r:id="rId25"/>
    <p:sldId id="278" r:id="rId26"/>
    <p:sldId id="279" r:id="rId27"/>
    <p:sldId id="280" r:id="rId28"/>
    <p:sldId id="281" r:id="rId29"/>
    <p:sldId id="282" r:id="rId30"/>
    <p:sldId id="283" r:id="rId31"/>
  </p:sldIdLst>
  <p:sldSz cx="18288000" cy="10287000"/>
  <p:notesSz cx="6858000" cy="9144000"/>
  <p:embeddedFontLst>
    <p:embeddedFont>
      <p:font typeface="Arimo" panose="020B0604020202020204" charset="0"/>
      <p:regular r:id="rId32"/>
    </p:embeddedFont>
    <p:embeddedFont>
      <p:font typeface="Arimo Bold" panose="020B0604020202020204" charset="0"/>
      <p:regular r:id="rId33"/>
    </p:embeddedFont>
    <p:embeddedFont>
      <p:font typeface="Canva Sans" panose="020B0604020202020204" charset="0"/>
      <p:regular r:id="rId34"/>
    </p:embeddedFont>
    <p:embeddedFont>
      <p:font typeface="Canva Sans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researchgate.net/profile/Arif-Djunaidy" TargetMode="External"/><Relationship Id="rId2" Type="http://schemas.openxmlformats.org/officeDocument/2006/relationships/hyperlink" Target="https://www.researchgate.net/profile/Deepak-Kumar-433?_tp=eyJjb250ZXh0Ijp7ImZpcnN0UGFnZSI6InB1YmxpY2F0aW9uIiwicGFnZSI6InB1YmxpY2F0aW9uIn19" TargetMode="External"/><Relationship Id="rId1" Type="http://schemas.openxmlformats.org/officeDocument/2006/relationships/slideLayout" Target="../slideLayouts/slideLayout7.xml"/><Relationship Id="rId4" Type="http://schemas.openxmlformats.org/officeDocument/2006/relationships/hyperlink" Target="https://www.researchgate.net/scientific-contributions/Veronica-E-Medina-2185254529?_tp=eyJjb250ZXh0Ijp7ImZpcnN0UGFnZSI6InB1YmxpY2F0aW9uIiwicGFnZSI6InB1YmxpY2F0aW9uIn1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495801" y="431844"/>
            <a:ext cx="1296397" cy="1193713"/>
          </a:xfrm>
          <a:custGeom>
            <a:avLst/>
            <a:gdLst/>
            <a:ahLst/>
            <a:cxnLst/>
            <a:rect l="l" t="t" r="r" b="b"/>
            <a:pathLst>
              <a:path w="1296397" h="1193713">
                <a:moveTo>
                  <a:pt x="0" y="0"/>
                </a:moveTo>
                <a:lnTo>
                  <a:pt x="1296398" y="0"/>
                </a:lnTo>
                <a:lnTo>
                  <a:pt x="1296398" y="1193712"/>
                </a:lnTo>
                <a:lnTo>
                  <a:pt x="0" y="1193712"/>
                </a:lnTo>
                <a:lnTo>
                  <a:pt x="0" y="0"/>
                </a:lnTo>
                <a:close/>
              </a:path>
            </a:pathLst>
          </a:custGeom>
          <a:blipFill>
            <a:blip r:embed="rId2"/>
            <a:stretch>
              <a:fillRect/>
            </a:stretch>
          </a:blipFill>
        </p:spPr>
      </p:sp>
      <p:sp>
        <p:nvSpPr>
          <p:cNvPr id="3" name="TextBox 3"/>
          <p:cNvSpPr txBox="1"/>
          <p:nvPr/>
        </p:nvSpPr>
        <p:spPr>
          <a:xfrm>
            <a:off x="3577084" y="1209935"/>
            <a:ext cx="11133832" cy="3714750"/>
          </a:xfrm>
          <a:prstGeom prst="rect">
            <a:avLst/>
          </a:prstGeom>
        </p:spPr>
        <p:txBody>
          <a:bodyPr lIns="0" tIns="0" rIns="0" bIns="0" rtlCol="0" anchor="t">
            <a:spAutoFit/>
          </a:bodyPr>
          <a:lstStyle/>
          <a:p>
            <a:pPr algn="ctr">
              <a:lnSpc>
                <a:spcPts val="4200"/>
              </a:lnSpc>
              <a:spcBef>
                <a:spcPct val="0"/>
              </a:spcBef>
            </a:pPr>
            <a:endParaRPr/>
          </a:p>
          <a:p>
            <a:pPr algn="ctr">
              <a:lnSpc>
                <a:spcPts val="4200"/>
              </a:lnSpc>
              <a:spcBef>
                <a:spcPct val="0"/>
              </a:spcBef>
            </a:pPr>
            <a:r>
              <a:rPr lang="en-US" sz="3000">
                <a:solidFill>
                  <a:srgbClr val="000000"/>
                </a:solidFill>
                <a:latin typeface="Canva Sans"/>
                <a:ea typeface="Canva Sans"/>
                <a:cs typeface="Canva Sans"/>
                <a:sym typeface="Canva Sans"/>
              </a:rPr>
              <a:t> Gokaraju Rangaraju Institute of Engineering and Technology </a:t>
            </a:r>
          </a:p>
          <a:p>
            <a:pPr algn="ctr">
              <a:lnSpc>
                <a:spcPts val="4200"/>
              </a:lnSpc>
              <a:spcBef>
                <a:spcPct val="0"/>
              </a:spcBef>
            </a:pPr>
            <a:r>
              <a:rPr lang="en-US" sz="3000">
                <a:solidFill>
                  <a:srgbClr val="000000"/>
                </a:solidFill>
                <a:latin typeface="Canva Sans"/>
                <a:ea typeface="Canva Sans"/>
                <a:cs typeface="Canva Sans"/>
                <a:sym typeface="Canva Sans"/>
              </a:rPr>
              <a:t> (Autonomous)</a:t>
            </a:r>
          </a:p>
          <a:p>
            <a:pPr algn="ctr">
              <a:lnSpc>
                <a:spcPts val="4200"/>
              </a:lnSpc>
              <a:spcBef>
                <a:spcPct val="0"/>
              </a:spcBef>
            </a:pPr>
            <a:r>
              <a:rPr lang="en-US" sz="3000">
                <a:solidFill>
                  <a:srgbClr val="000000"/>
                </a:solidFill>
                <a:latin typeface="Canva Sans"/>
                <a:ea typeface="Canva Sans"/>
                <a:cs typeface="Canva Sans"/>
                <a:sym typeface="Canva Sans"/>
              </a:rPr>
              <a:t> Department of Data Science</a:t>
            </a:r>
          </a:p>
          <a:p>
            <a:pPr algn="ctr">
              <a:lnSpc>
                <a:spcPts val="4200"/>
              </a:lnSpc>
              <a:spcBef>
                <a:spcPct val="0"/>
              </a:spcBef>
            </a:pPr>
            <a:r>
              <a:rPr lang="en-US" sz="3000">
                <a:solidFill>
                  <a:srgbClr val="000000"/>
                </a:solidFill>
                <a:latin typeface="Canva Sans"/>
                <a:ea typeface="Canva Sans"/>
                <a:cs typeface="Canva Sans"/>
                <a:sym typeface="Canva Sans"/>
              </a:rPr>
              <a:t> </a:t>
            </a:r>
          </a:p>
          <a:p>
            <a:pPr algn="ctr">
              <a:lnSpc>
                <a:spcPts val="4200"/>
              </a:lnSpc>
              <a:spcBef>
                <a:spcPct val="0"/>
              </a:spcBef>
            </a:pPr>
            <a:r>
              <a:rPr lang="en-US" sz="3000">
                <a:solidFill>
                  <a:srgbClr val="000000"/>
                </a:solidFill>
                <a:latin typeface="Canva Sans"/>
                <a:ea typeface="Canva Sans"/>
                <a:cs typeface="Canva Sans"/>
                <a:sym typeface="Canva Sans"/>
              </a:rPr>
              <a:t> Mini Project Work</a:t>
            </a:r>
          </a:p>
          <a:p>
            <a:pPr algn="ctr">
              <a:lnSpc>
                <a:spcPts val="4200"/>
              </a:lnSpc>
              <a:spcBef>
                <a:spcPct val="0"/>
              </a:spcBef>
            </a:pPr>
            <a:r>
              <a:rPr lang="en-US" sz="3000">
                <a:solidFill>
                  <a:srgbClr val="000000"/>
                </a:solidFill>
                <a:latin typeface="Canva Sans"/>
                <a:ea typeface="Canva Sans"/>
                <a:cs typeface="Canva Sans"/>
                <a:sym typeface="Canva Sans"/>
              </a:rPr>
              <a:t> (CSE(DS))</a:t>
            </a:r>
          </a:p>
        </p:txBody>
      </p:sp>
      <p:sp>
        <p:nvSpPr>
          <p:cNvPr id="4" name="TextBox 4"/>
          <p:cNvSpPr txBox="1"/>
          <p:nvPr/>
        </p:nvSpPr>
        <p:spPr>
          <a:xfrm>
            <a:off x="2995687" y="5086350"/>
            <a:ext cx="12372826" cy="514350"/>
          </a:xfrm>
          <a:prstGeom prst="rect">
            <a:avLst/>
          </a:prstGeom>
        </p:spPr>
        <p:txBody>
          <a:bodyPr lIns="0" tIns="0" rIns="0" bIns="0" rtlCol="0" anchor="t">
            <a:spAutoFit/>
          </a:bodyPr>
          <a:lstStyle/>
          <a:p>
            <a:pPr algn="ctr">
              <a:lnSpc>
                <a:spcPts val="4200"/>
              </a:lnSpc>
              <a:spcBef>
                <a:spcPct val="0"/>
              </a:spcBef>
            </a:pPr>
            <a:r>
              <a:rPr lang="en-US" sz="3000">
                <a:solidFill>
                  <a:srgbClr val="004AAD"/>
                </a:solidFill>
                <a:latin typeface="Canva Sans"/>
                <a:ea typeface="Canva Sans"/>
                <a:cs typeface="Canva Sans"/>
                <a:sym typeface="Canva Sans"/>
              </a:rPr>
              <a:t>Review 3&amp;4: Module Presentation &amp; Execution Cycle 1 Presentation </a:t>
            </a:r>
          </a:p>
        </p:txBody>
      </p:sp>
      <p:sp>
        <p:nvSpPr>
          <p:cNvPr id="5" name="TextBox 5"/>
          <p:cNvSpPr txBox="1"/>
          <p:nvPr/>
        </p:nvSpPr>
        <p:spPr>
          <a:xfrm>
            <a:off x="197978" y="6003054"/>
            <a:ext cx="3612021" cy="514350"/>
          </a:xfrm>
          <a:prstGeom prst="rect">
            <a:avLst/>
          </a:prstGeom>
        </p:spPr>
        <p:txBody>
          <a:bodyPr wrap="square" lIns="0" tIns="0" rIns="0" bIns="0" rtlCol="0" anchor="t">
            <a:spAutoFit/>
          </a:bodyPr>
          <a:lstStyle/>
          <a:p>
            <a:pPr algn="ctr">
              <a:lnSpc>
                <a:spcPts val="4200"/>
              </a:lnSpc>
              <a:spcBef>
                <a:spcPct val="0"/>
              </a:spcBef>
            </a:pPr>
            <a:r>
              <a:rPr lang="en-US" sz="3000" dirty="0">
                <a:solidFill>
                  <a:srgbClr val="004AAD"/>
                </a:solidFill>
                <a:latin typeface="Canva Sans"/>
                <a:ea typeface="Canva Sans"/>
                <a:cs typeface="Canva Sans"/>
                <a:sym typeface="Canva Sans"/>
              </a:rPr>
              <a:t>Batch No -10</a:t>
            </a:r>
          </a:p>
        </p:txBody>
      </p:sp>
      <p:sp>
        <p:nvSpPr>
          <p:cNvPr id="6" name="TextBox 6"/>
          <p:cNvSpPr txBox="1"/>
          <p:nvPr/>
        </p:nvSpPr>
        <p:spPr>
          <a:xfrm>
            <a:off x="197978" y="7064520"/>
            <a:ext cx="6202821" cy="2299908"/>
          </a:xfrm>
          <a:prstGeom prst="rect">
            <a:avLst/>
          </a:prstGeom>
        </p:spPr>
        <p:txBody>
          <a:bodyPr wrap="square" lIns="0" tIns="0" rIns="0" bIns="0" rtlCol="0" anchor="t">
            <a:spAutoFit/>
          </a:bodyPr>
          <a:lstStyle/>
          <a:p>
            <a:pPr algn="just">
              <a:lnSpc>
                <a:spcPts val="4486"/>
              </a:lnSpc>
            </a:pPr>
            <a:r>
              <a:rPr lang="en-US" sz="3204" dirty="0">
                <a:solidFill>
                  <a:srgbClr val="000000"/>
                </a:solidFill>
                <a:latin typeface="Canva Sans"/>
                <a:ea typeface="Canva Sans"/>
                <a:cs typeface="Canva Sans"/>
                <a:sym typeface="Canva Sans"/>
              </a:rPr>
              <a:t>Presented By:</a:t>
            </a:r>
          </a:p>
          <a:p>
            <a:pPr algn="just">
              <a:lnSpc>
                <a:spcPts val="4486"/>
              </a:lnSpc>
              <a:spcBef>
                <a:spcPct val="0"/>
              </a:spcBef>
            </a:pPr>
            <a:r>
              <a:rPr lang="en-US" sz="3204" dirty="0">
                <a:solidFill>
                  <a:srgbClr val="000000"/>
                </a:solidFill>
                <a:latin typeface="Canva Sans"/>
                <a:ea typeface="Canva Sans"/>
                <a:cs typeface="Canva Sans"/>
                <a:sym typeface="Canva Sans"/>
              </a:rPr>
              <a:t>1.Abhinav U (22241A6767) </a:t>
            </a:r>
          </a:p>
          <a:p>
            <a:pPr algn="just">
              <a:lnSpc>
                <a:spcPts val="4486"/>
              </a:lnSpc>
              <a:spcBef>
                <a:spcPct val="0"/>
              </a:spcBef>
            </a:pPr>
            <a:r>
              <a:rPr lang="en-US" sz="3204" dirty="0">
                <a:solidFill>
                  <a:srgbClr val="000000"/>
                </a:solidFill>
                <a:latin typeface="Canva Sans"/>
                <a:ea typeface="Canva Sans"/>
                <a:cs typeface="Canva Sans"/>
                <a:sym typeface="Canva Sans"/>
              </a:rPr>
              <a:t>2.Jasti Amit (22241A6793) </a:t>
            </a:r>
          </a:p>
          <a:p>
            <a:pPr algn="just">
              <a:lnSpc>
                <a:spcPts val="4486"/>
              </a:lnSpc>
              <a:spcBef>
                <a:spcPct val="0"/>
              </a:spcBef>
            </a:pPr>
            <a:r>
              <a:rPr lang="en-US" sz="3204" dirty="0">
                <a:solidFill>
                  <a:srgbClr val="000000"/>
                </a:solidFill>
                <a:latin typeface="Canva Sans"/>
                <a:ea typeface="Canva Sans"/>
                <a:cs typeface="Canva Sans"/>
                <a:sym typeface="Canva Sans"/>
              </a:rPr>
              <a:t>3.Medhansh K (22241A6799)</a:t>
            </a:r>
          </a:p>
        </p:txBody>
      </p:sp>
      <p:sp>
        <p:nvSpPr>
          <p:cNvPr id="7" name="TextBox 7"/>
          <p:cNvSpPr txBox="1"/>
          <p:nvPr/>
        </p:nvSpPr>
        <p:spPr>
          <a:xfrm>
            <a:off x="9717807" y="7064520"/>
            <a:ext cx="5650706" cy="2269980"/>
          </a:xfrm>
          <a:prstGeom prst="rect">
            <a:avLst/>
          </a:prstGeom>
        </p:spPr>
        <p:txBody>
          <a:bodyPr lIns="0" tIns="0" rIns="0" bIns="0" rtlCol="0" anchor="t">
            <a:spAutoFit/>
          </a:bodyPr>
          <a:lstStyle/>
          <a:p>
            <a:pPr>
              <a:lnSpc>
                <a:spcPts val="4480"/>
              </a:lnSpc>
              <a:spcBef>
                <a:spcPct val="0"/>
              </a:spcBef>
            </a:pPr>
            <a:r>
              <a:rPr lang="en-US" sz="3200" dirty="0">
                <a:solidFill>
                  <a:srgbClr val="004AAD"/>
                </a:solidFill>
                <a:latin typeface="Arimo"/>
                <a:ea typeface="Arimo"/>
                <a:cs typeface="Arimo"/>
                <a:sym typeface="Arimo"/>
              </a:rPr>
              <a:t>Under the Guidance of:</a:t>
            </a:r>
          </a:p>
          <a:p>
            <a:pPr>
              <a:lnSpc>
                <a:spcPts val="4480"/>
              </a:lnSpc>
              <a:spcBef>
                <a:spcPct val="0"/>
              </a:spcBef>
            </a:pPr>
            <a:r>
              <a:rPr lang="en-US" sz="3200" dirty="0">
                <a:solidFill>
                  <a:srgbClr val="000000"/>
                </a:solidFill>
                <a:latin typeface="Canva Sans"/>
                <a:ea typeface="Canva Sans"/>
                <a:cs typeface="Canva Sans"/>
                <a:sym typeface="Canva Sans"/>
              </a:rPr>
              <a:t>Dr. Mamidi Kiran Kumar</a:t>
            </a:r>
          </a:p>
          <a:p>
            <a:pPr>
              <a:lnSpc>
                <a:spcPts val="4480"/>
              </a:lnSpc>
              <a:spcBef>
                <a:spcPct val="0"/>
              </a:spcBef>
            </a:pPr>
            <a:r>
              <a:rPr lang="en-US" sz="3200" dirty="0">
                <a:solidFill>
                  <a:srgbClr val="000000"/>
                </a:solidFill>
                <a:latin typeface="Canva Sans"/>
                <a:ea typeface="Canva Sans"/>
                <a:cs typeface="Canva Sans"/>
                <a:sym typeface="Canva Sans"/>
              </a:rPr>
              <a:t>Associate Professor</a:t>
            </a:r>
          </a:p>
          <a:p>
            <a:pPr>
              <a:lnSpc>
                <a:spcPts val="4480"/>
              </a:lnSpc>
              <a:spcBef>
                <a:spcPct val="0"/>
              </a:spcBef>
            </a:pPr>
            <a:r>
              <a:rPr lang="en-US" sz="3200" dirty="0">
                <a:solidFill>
                  <a:srgbClr val="000000"/>
                </a:solidFill>
                <a:latin typeface="Canva Sans"/>
                <a:ea typeface="Canva Sans"/>
                <a:cs typeface="Canva Sans"/>
                <a:sym typeface="Canva Sans"/>
              </a:rPr>
              <a:t>Department of Data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365852831"/>
              </p:ext>
            </p:extLst>
          </p:nvPr>
        </p:nvGraphicFramePr>
        <p:xfrm>
          <a:off x="0" y="0"/>
          <a:ext cx="18288000" cy="10477499"/>
        </p:xfrm>
        <a:graphic>
          <a:graphicData uri="http://schemas.openxmlformats.org/drawingml/2006/table">
            <a:tbl>
              <a:tblPr/>
              <a:tblGrid>
                <a:gridCol w="2374977">
                  <a:extLst>
                    <a:ext uri="{9D8B030D-6E8A-4147-A177-3AD203B41FA5}">
                      <a16:colId xmlns:a16="http://schemas.microsoft.com/office/drawing/2014/main" val="20000"/>
                    </a:ext>
                  </a:extLst>
                </a:gridCol>
                <a:gridCol w="2434287">
                  <a:extLst>
                    <a:ext uri="{9D8B030D-6E8A-4147-A177-3AD203B41FA5}">
                      <a16:colId xmlns:a16="http://schemas.microsoft.com/office/drawing/2014/main" val="20001"/>
                    </a:ext>
                  </a:extLst>
                </a:gridCol>
                <a:gridCol w="2116095">
                  <a:extLst>
                    <a:ext uri="{9D8B030D-6E8A-4147-A177-3AD203B41FA5}">
                      <a16:colId xmlns:a16="http://schemas.microsoft.com/office/drawing/2014/main" val="20002"/>
                    </a:ext>
                  </a:extLst>
                </a:gridCol>
                <a:gridCol w="2173262">
                  <a:extLst>
                    <a:ext uri="{9D8B030D-6E8A-4147-A177-3AD203B41FA5}">
                      <a16:colId xmlns:a16="http://schemas.microsoft.com/office/drawing/2014/main" val="20003"/>
                    </a:ext>
                  </a:extLst>
                </a:gridCol>
                <a:gridCol w="2285919">
                  <a:extLst>
                    <a:ext uri="{9D8B030D-6E8A-4147-A177-3AD203B41FA5}">
                      <a16:colId xmlns:a16="http://schemas.microsoft.com/office/drawing/2014/main" val="20004"/>
                    </a:ext>
                  </a:extLst>
                </a:gridCol>
                <a:gridCol w="2439271">
                  <a:extLst>
                    <a:ext uri="{9D8B030D-6E8A-4147-A177-3AD203B41FA5}">
                      <a16:colId xmlns:a16="http://schemas.microsoft.com/office/drawing/2014/main" val="20005"/>
                    </a:ext>
                  </a:extLst>
                </a:gridCol>
                <a:gridCol w="2297348">
                  <a:extLst>
                    <a:ext uri="{9D8B030D-6E8A-4147-A177-3AD203B41FA5}">
                      <a16:colId xmlns:a16="http://schemas.microsoft.com/office/drawing/2014/main" val="20006"/>
                    </a:ext>
                  </a:extLst>
                </a:gridCol>
                <a:gridCol w="2166841">
                  <a:extLst>
                    <a:ext uri="{9D8B030D-6E8A-4147-A177-3AD203B41FA5}">
                      <a16:colId xmlns:a16="http://schemas.microsoft.com/office/drawing/2014/main" val="20007"/>
                    </a:ext>
                  </a:extLst>
                </a:gridCol>
              </a:tblGrid>
              <a:tr h="2271959">
                <a:tc>
                  <a:txBody>
                    <a:bodyPr/>
                    <a:lstStyle/>
                    <a:p>
                      <a:pPr algn="l">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Source</a:t>
                      </a:r>
                    </a:p>
                    <a:p>
                      <a:pPr algn="l">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Research Objective or</a:t>
                      </a:r>
                    </a:p>
                    <a:p>
                      <a:pPr algn="ctr">
                        <a:lnSpc>
                          <a:spcPts val="2379"/>
                        </a:lnSpc>
                      </a:pPr>
                      <a:r>
                        <a:rPr lang="en-US" sz="1700">
                          <a:solidFill>
                            <a:srgbClr val="FACA49"/>
                          </a:solidFill>
                          <a:latin typeface="Canva Sans"/>
                          <a:ea typeface="Canva Sans"/>
                          <a:cs typeface="Canva Sans"/>
                          <a:sym typeface="Canva Sans"/>
                        </a:rPr>
                        <a:t>  Research Question</a:t>
                      </a:r>
                    </a:p>
                    <a:p>
                      <a:pPr algn="ctr">
                        <a:lnSpc>
                          <a:spcPts val="2379"/>
                        </a:lnSpc>
                      </a:pPr>
                      <a:endParaRPr lang="en-US" sz="1700">
                        <a:solidFill>
                          <a:srgbClr val="FACA49"/>
                        </a:solidFill>
                        <a:latin typeface="Canva Sans"/>
                        <a:ea typeface="Canva Sans"/>
                        <a:cs typeface="Canva Sans"/>
                        <a:sym typeface="Canva Sans"/>
                      </a:endParaRPr>
                    </a:p>
                    <a:p>
                      <a:pPr algn="l">
                        <a:lnSpc>
                          <a:spcPts val="2379"/>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79"/>
                        </a:lnSpc>
                        <a:defRPr/>
                      </a:pPr>
                      <a:endParaRPr lang="en-US" sz="1100" dirty="0"/>
                    </a:p>
                    <a:p>
                      <a:pPr algn="ctr">
                        <a:lnSpc>
                          <a:spcPts val="2379"/>
                        </a:lnSpc>
                      </a:pPr>
                      <a:r>
                        <a:rPr lang="en-US" sz="1700" dirty="0">
                          <a:solidFill>
                            <a:srgbClr val="FACA49"/>
                          </a:solidFill>
                          <a:latin typeface="Canva Sans"/>
                          <a:ea typeface="Canva Sans"/>
                          <a:cs typeface="Canva Sans"/>
                          <a:sym typeface="Canva Sans"/>
                        </a:rPr>
                        <a:t>  Methodology</a:t>
                      </a:r>
                    </a:p>
                    <a:p>
                      <a:pPr algn="ctr">
                        <a:lnSpc>
                          <a:spcPts val="2379"/>
                        </a:lnSpc>
                      </a:pPr>
                      <a:endParaRPr lang="en-US" sz="1700" dirty="0">
                        <a:solidFill>
                          <a:srgbClr val="FACA49"/>
                        </a:solidFill>
                        <a:latin typeface="Canva Sans"/>
                        <a:ea typeface="Canva Sans"/>
                        <a:cs typeface="Canva Sans"/>
                        <a:sym typeface="Canva Sans"/>
                      </a:endParaRPr>
                    </a:p>
                    <a:p>
                      <a:pPr algn="l">
                        <a:lnSpc>
                          <a:spcPts val="2379"/>
                        </a:lnSpc>
                      </a:pPr>
                      <a:r>
                        <a:rPr lang="en-US" sz="17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Key Findings</a:t>
                      </a:r>
                    </a:p>
                    <a:p>
                      <a:pPr algn="ctr">
                        <a:lnSpc>
                          <a:spcPts val="2379"/>
                        </a:lnSpc>
                      </a:pPr>
                      <a:endParaRPr lang="en-US" sz="1700">
                        <a:solidFill>
                          <a:srgbClr val="FACA49"/>
                        </a:solidFill>
                        <a:latin typeface="Canva Sans"/>
                        <a:ea typeface="Canva Sans"/>
                        <a:cs typeface="Canva Sans"/>
                        <a:sym typeface="Canva Sans"/>
                      </a:endParaRPr>
                    </a:p>
                    <a:p>
                      <a:pPr algn="l">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Techniques</a:t>
                      </a:r>
                    </a:p>
                    <a:p>
                      <a:pPr algn="ctr">
                        <a:lnSpc>
                          <a:spcPts val="2379"/>
                        </a:lnSpc>
                      </a:pPr>
                      <a:endParaRPr lang="en-US" sz="1700">
                        <a:solidFill>
                          <a:srgbClr val="FACA49"/>
                        </a:solidFill>
                        <a:latin typeface="Canva Sans"/>
                        <a:ea typeface="Canva Sans"/>
                        <a:cs typeface="Canva Sans"/>
                        <a:sym typeface="Canva Sans"/>
                      </a:endParaRPr>
                    </a:p>
                    <a:p>
                      <a:pPr algn="ctr">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Accuracy &amp;</a:t>
                      </a:r>
                    </a:p>
                    <a:p>
                      <a:pPr algn="ctr">
                        <a:lnSpc>
                          <a:spcPts val="2379"/>
                        </a:lnSpc>
                      </a:pPr>
                      <a:r>
                        <a:rPr lang="en-US" sz="1700">
                          <a:solidFill>
                            <a:srgbClr val="FACA49"/>
                          </a:solidFill>
                          <a:latin typeface="Canva Sans"/>
                          <a:ea typeface="Canva Sans"/>
                          <a:cs typeface="Canva Sans"/>
                          <a:sym typeface="Canva Sans"/>
                        </a:rPr>
                        <a:t>Performance Measures</a:t>
                      </a:r>
                    </a:p>
                    <a:p>
                      <a:pPr algn="ctr">
                        <a:lnSpc>
                          <a:spcPts val="2379"/>
                        </a:lnSpc>
                      </a:pPr>
                      <a:endParaRPr lang="en-US" sz="1700">
                        <a:solidFill>
                          <a:srgbClr val="FACA49"/>
                        </a:solidFill>
                        <a:latin typeface="Canva Sans"/>
                        <a:ea typeface="Canva Sans"/>
                        <a:cs typeface="Canva Sans"/>
                        <a:sym typeface="Canva Sans"/>
                      </a:endParaRPr>
                    </a:p>
                    <a:p>
                      <a:pPr algn="ctr">
                        <a:lnSpc>
                          <a:spcPts val="2379"/>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79"/>
                        </a:lnSpc>
                        <a:defRPr/>
                      </a:pPr>
                      <a:endParaRPr lang="en-US" sz="1100"/>
                    </a:p>
                    <a:p>
                      <a:pPr algn="ctr">
                        <a:lnSpc>
                          <a:spcPts val="2379"/>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79"/>
                        </a:lnSpc>
                      </a:pPr>
                      <a:endParaRPr lang="en-US" sz="1700">
                        <a:solidFill>
                          <a:srgbClr val="FACA49"/>
                        </a:solidFill>
                        <a:latin typeface="Canva Sans"/>
                        <a:ea typeface="Canva Sans"/>
                        <a:cs typeface="Canva Sans"/>
                        <a:sym typeface="Canva Sans"/>
                      </a:endParaRPr>
                    </a:p>
                    <a:p>
                      <a:pPr algn="l">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79"/>
                        </a:lnSpc>
                        <a:defRPr/>
                      </a:pPr>
                      <a:endParaRPr lang="en-US" sz="1100"/>
                    </a:p>
                    <a:p>
                      <a:pPr algn="l">
                        <a:lnSpc>
                          <a:spcPts val="2379"/>
                        </a:lnSpc>
                      </a:pPr>
                      <a:r>
                        <a:rPr lang="en-US" sz="1700">
                          <a:solidFill>
                            <a:srgbClr val="FACA49"/>
                          </a:solidFill>
                          <a:latin typeface="Canva Sans"/>
                          <a:ea typeface="Canva Sans"/>
                          <a:cs typeface="Canva Sans"/>
                          <a:sym typeface="Canva Sans"/>
                        </a:rPr>
                        <a:t>  Disadvantages</a:t>
                      </a:r>
                    </a:p>
                    <a:p>
                      <a:pPr algn="l">
                        <a:lnSpc>
                          <a:spcPts val="2379"/>
                        </a:lnSpc>
                      </a:pPr>
                      <a:endParaRPr lang="en-US" sz="1700">
                        <a:solidFill>
                          <a:srgbClr val="FACA49"/>
                        </a:solidFill>
                        <a:latin typeface="Canva Sans"/>
                        <a:ea typeface="Canva Sans"/>
                        <a:cs typeface="Canva Sans"/>
                        <a:sym typeface="Canva Sans"/>
                      </a:endParaRPr>
                    </a:p>
                    <a:p>
                      <a:pPr algn="l">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3541603">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dirty="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1985257">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678680">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dirty="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grpSp>
        <p:nvGrpSpPr>
          <p:cNvPr id="3" name="Group 3"/>
          <p:cNvGrpSpPr/>
          <p:nvPr/>
        </p:nvGrpSpPr>
        <p:grpSpPr>
          <a:xfrm>
            <a:off x="11733060" y="8365490"/>
            <a:ext cx="1820697" cy="828817"/>
            <a:chOff x="0" y="0"/>
            <a:chExt cx="2427596" cy="1105089"/>
          </a:xfrm>
        </p:grpSpPr>
        <p:sp>
          <p:nvSpPr>
            <p:cNvPr id="4" name="Freeform 4"/>
            <p:cNvSpPr/>
            <p:nvPr/>
          </p:nvSpPr>
          <p:spPr>
            <a:xfrm>
              <a:off x="0" y="0"/>
              <a:ext cx="2427596" cy="1105089"/>
            </a:xfrm>
            <a:custGeom>
              <a:avLst/>
              <a:gdLst/>
              <a:ahLst/>
              <a:cxnLst/>
              <a:rect l="l" t="t" r="r" b="b"/>
              <a:pathLst>
                <a:path w="2427596" h="1105089">
                  <a:moveTo>
                    <a:pt x="0" y="0"/>
                  </a:moveTo>
                  <a:lnTo>
                    <a:pt x="2427596" y="0"/>
                  </a:lnTo>
                  <a:lnTo>
                    <a:pt x="2427596" y="1105089"/>
                  </a:lnTo>
                  <a:lnTo>
                    <a:pt x="0" y="1105089"/>
                  </a:lnTo>
                  <a:close/>
                </a:path>
              </a:pathLst>
            </a:custGeom>
            <a:solidFill>
              <a:srgbClr val="000000">
                <a:alpha val="0"/>
              </a:srgbClr>
            </a:solidFill>
          </p:spPr>
        </p:sp>
        <p:sp>
          <p:nvSpPr>
            <p:cNvPr id="5" name="TextBox 5"/>
            <p:cNvSpPr txBox="1"/>
            <p:nvPr/>
          </p:nvSpPr>
          <p:spPr>
            <a:xfrm>
              <a:off x="0" y="-28575"/>
              <a:ext cx="2427596" cy="1133664"/>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75% trend prediction accuracy.</a:t>
              </a:r>
            </a:p>
          </p:txBody>
        </p:sp>
      </p:grpSp>
      <p:grpSp>
        <p:nvGrpSpPr>
          <p:cNvPr id="6" name="Group 6"/>
          <p:cNvGrpSpPr/>
          <p:nvPr/>
        </p:nvGrpSpPr>
        <p:grpSpPr>
          <a:xfrm>
            <a:off x="236703" y="8191500"/>
            <a:ext cx="1820697" cy="1675202"/>
            <a:chOff x="0" y="0"/>
            <a:chExt cx="2427596" cy="2233603"/>
          </a:xfrm>
        </p:grpSpPr>
        <p:sp>
          <p:nvSpPr>
            <p:cNvPr id="7" name="Freeform 7"/>
            <p:cNvSpPr/>
            <p:nvPr/>
          </p:nvSpPr>
          <p:spPr>
            <a:xfrm>
              <a:off x="0" y="0"/>
              <a:ext cx="2427596" cy="2233603"/>
            </a:xfrm>
            <a:custGeom>
              <a:avLst/>
              <a:gdLst/>
              <a:ahLst/>
              <a:cxnLst/>
              <a:rect l="l" t="t" r="r" b="b"/>
              <a:pathLst>
                <a:path w="2427596" h="2233603">
                  <a:moveTo>
                    <a:pt x="0" y="0"/>
                  </a:moveTo>
                  <a:lnTo>
                    <a:pt x="2427596" y="0"/>
                  </a:lnTo>
                  <a:lnTo>
                    <a:pt x="2427596" y="2233603"/>
                  </a:lnTo>
                  <a:lnTo>
                    <a:pt x="0" y="2233603"/>
                  </a:lnTo>
                  <a:close/>
                </a:path>
              </a:pathLst>
            </a:custGeom>
            <a:solidFill>
              <a:srgbClr val="000000">
                <a:alpha val="0"/>
              </a:srgbClr>
            </a:solidFill>
          </p:spPr>
        </p:sp>
        <p:sp>
          <p:nvSpPr>
            <p:cNvPr id="8" name="TextBox 8"/>
            <p:cNvSpPr txBox="1"/>
            <p:nvPr/>
          </p:nvSpPr>
          <p:spPr>
            <a:xfrm>
              <a:off x="0" y="-28575"/>
              <a:ext cx="2427596" cy="2262178"/>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A systematic review of stock market prediction using ML and statistical techniques</a:t>
              </a:r>
            </a:p>
          </p:txBody>
        </p:sp>
      </p:grpSp>
      <p:grpSp>
        <p:nvGrpSpPr>
          <p:cNvPr id="9" name="Group 9"/>
          <p:cNvGrpSpPr/>
          <p:nvPr/>
        </p:nvGrpSpPr>
        <p:grpSpPr>
          <a:xfrm>
            <a:off x="7094703" y="8267700"/>
            <a:ext cx="1820697" cy="828817"/>
            <a:chOff x="0" y="0"/>
            <a:chExt cx="2427596" cy="1105089"/>
          </a:xfrm>
        </p:grpSpPr>
        <p:sp>
          <p:nvSpPr>
            <p:cNvPr id="10" name="Freeform 10"/>
            <p:cNvSpPr/>
            <p:nvPr/>
          </p:nvSpPr>
          <p:spPr>
            <a:xfrm>
              <a:off x="0" y="0"/>
              <a:ext cx="2427596" cy="1105089"/>
            </a:xfrm>
            <a:custGeom>
              <a:avLst/>
              <a:gdLst/>
              <a:ahLst/>
              <a:cxnLst/>
              <a:rect l="l" t="t" r="r" b="b"/>
              <a:pathLst>
                <a:path w="2427596" h="1105089">
                  <a:moveTo>
                    <a:pt x="0" y="0"/>
                  </a:moveTo>
                  <a:lnTo>
                    <a:pt x="2427596" y="0"/>
                  </a:lnTo>
                  <a:lnTo>
                    <a:pt x="2427596" y="1105089"/>
                  </a:lnTo>
                  <a:lnTo>
                    <a:pt x="0" y="1105089"/>
                  </a:lnTo>
                  <a:close/>
                </a:path>
              </a:pathLst>
            </a:custGeom>
            <a:solidFill>
              <a:srgbClr val="000000">
                <a:alpha val="0"/>
              </a:srgbClr>
            </a:solidFill>
          </p:spPr>
        </p:sp>
        <p:sp>
          <p:nvSpPr>
            <p:cNvPr id="11" name="TextBox 11"/>
            <p:cNvSpPr txBox="1"/>
            <p:nvPr/>
          </p:nvSpPr>
          <p:spPr>
            <a:xfrm>
              <a:off x="0" y="-28575"/>
              <a:ext cx="2427596" cy="1133664"/>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ANN and NN are widely used in prediction.</a:t>
              </a:r>
            </a:p>
          </p:txBody>
        </p:sp>
      </p:grpSp>
      <p:grpSp>
        <p:nvGrpSpPr>
          <p:cNvPr id="12" name="Group 12"/>
          <p:cNvGrpSpPr/>
          <p:nvPr/>
        </p:nvGrpSpPr>
        <p:grpSpPr>
          <a:xfrm>
            <a:off x="4961103" y="8191500"/>
            <a:ext cx="1820697" cy="1110945"/>
            <a:chOff x="0" y="0"/>
            <a:chExt cx="2427596" cy="1481260"/>
          </a:xfrm>
        </p:grpSpPr>
        <p:sp>
          <p:nvSpPr>
            <p:cNvPr id="13" name="Freeform 13"/>
            <p:cNvSpPr/>
            <p:nvPr/>
          </p:nvSpPr>
          <p:spPr>
            <a:xfrm>
              <a:off x="0" y="0"/>
              <a:ext cx="2427596" cy="1481260"/>
            </a:xfrm>
            <a:custGeom>
              <a:avLst/>
              <a:gdLst/>
              <a:ahLst/>
              <a:cxnLst/>
              <a:rect l="l" t="t" r="r" b="b"/>
              <a:pathLst>
                <a:path w="2427596" h="1481260">
                  <a:moveTo>
                    <a:pt x="0" y="0"/>
                  </a:moveTo>
                  <a:lnTo>
                    <a:pt x="2427596" y="0"/>
                  </a:lnTo>
                  <a:lnTo>
                    <a:pt x="2427596" y="1481260"/>
                  </a:lnTo>
                  <a:lnTo>
                    <a:pt x="0" y="1481260"/>
                  </a:lnTo>
                  <a:close/>
                </a:path>
              </a:pathLst>
            </a:custGeom>
            <a:solidFill>
              <a:srgbClr val="000000">
                <a:alpha val="0"/>
              </a:srgbClr>
            </a:solidFill>
          </p:spPr>
        </p:sp>
        <p:sp>
          <p:nvSpPr>
            <p:cNvPr id="14" name="TextBox 14"/>
            <p:cNvSpPr txBox="1"/>
            <p:nvPr/>
          </p:nvSpPr>
          <p:spPr>
            <a:xfrm>
              <a:off x="0" y="-28575"/>
              <a:ext cx="2427596" cy="1509835"/>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Reviewed 30 papers covering ML and statistical techniques.</a:t>
              </a:r>
            </a:p>
          </p:txBody>
        </p:sp>
      </p:grpSp>
      <p:grpSp>
        <p:nvGrpSpPr>
          <p:cNvPr id="15" name="Group 15"/>
          <p:cNvGrpSpPr/>
          <p:nvPr/>
        </p:nvGrpSpPr>
        <p:grpSpPr>
          <a:xfrm>
            <a:off x="2639735" y="8115300"/>
            <a:ext cx="1820697" cy="1110945"/>
            <a:chOff x="0" y="0"/>
            <a:chExt cx="2427596" cy="1481260"/>
          </a:xfrm>
        </p:grpSpPr>
        <p:sp>
          <p:nvSpPr>
            <p:cNvPr id="16" name="Freeform 16"/>
            <p:cNvSpPr/>
            <p:nvPr/>
          </p:nvSpPr>
          <p:spPr>
            <a:xfrm>
              <a:off x="0" y="0"/>
              <a:ext cx="2427596" cy="1481260"/>
            </a:xfrm>
            <a:custGeom>
              <a:avLst/>
              <a:gdLst/>
              <a:ahLst/>
              <a:cxnLst/>
              <a:rect l="l" t="t" r="r" b="b"/>
              <a:pathLst>
                <a:path w="2427596" h="1481260">
                  <a:moveTo>
                    <a:pt x="0" y="0"/>
                  </a:moveTo>
                  <a:lnTo>
                    <a:pt x="2427596" y="0"/>
                  </a:lnTo>
                  <a:lnTo>
                    <a:pt x="2427596" y="1481260"/>
                  </a:lnTo>
                  <a:lnTo>
                    <a:pt x="0" y="1481260"/>
                  </a:lnTo>
                  <a:close/>
                </a:path>
              </a:pathLst>
            </a:custGeom>
            <a:solidFill>
              <a:srgbClr val="000000">
                <a:alpha val="0"/>
              </a:srgbClr>
            </a:solidFill>
          </p:spPr>
        </p:sp>
        <p:sp>
          <p:nvSpPr>
            <p:cNvPr id="17" name="TextBox 17"/>
            <p:cNvSpPr txBox="1"/>
            <p:nvPr/>
          </p:nvSpPr>
          <p:spPr>
            <a:xfrm>
              <a:off x="0" y="-28575"/>
              <a:ext cx="2427596" cy="1509835"/>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Overview of ML and statistical techniques in stock prediction.</a:t>
              </a:r>
            </a:p>
          </p:txBody>
        </p:sp>
      </p:grpSp>
      <p:grpSp>
        <p:nvGrpSpPr>
          <p:cNvPr id="18" name="Group 18"/>
          <p:cNvGrpSpPr/>
          <p:nvPr/>
        </p:nvGrpSpPr>
        <p:grpSpPr>
          <a:xfrm>
            <a:off x="9378963" y="8413115"/>
            <a:ext cx="1820697" cy="546688"/>
            <a:chOff x="0" y="0"/>
            <a:chExt cx="2427596" cy="728917"/>
          </a:xfrm>
        </p:grpSpPr>
        <p:sp>
          <p:nvSpPr>
            <p:cNvPr id="19" name="Freeform 19"/>
            <p:cNvSpPr/>
            <p:nvPr/>
          </p:nvSpPr>
          <p:spPr>
            <a:xfrm>
              <a:off x="0" y="0"/>
              <a:ext cx="2427596" cy="728917"/>
            </a:xfrm>
            <a:custGeom>
              <a:avLst/>
              <a:gdLst/>
              <a:ahLst/>
              <a:cxnLst/>
              <a:rect l="l" t="t" r="r" b="b"/>
              <a:pathLst>
                <a:path w="2427596" h="728917">
                  <a:moveTo>
                    <a:pt x="0" y="0"/>
                  </a:moveTo>
                  <a:lnTo>
                    <a:pt x="2427596" y="0"/>
                  </a:lnTo>
                  <a:lnTo>
                    <a:pt x="2427596" y="728917"/>
                  </a:lnTo>
                  <a:lnTo>
                    <a:pt x="0" y="728917"/>
                  </a:lnTo>
                  <a:close/>
                </a:path>
              </a:pathLst>
            </a:custGeom>
            <a:solidFill>
              <a:srgbClr val="000000">
                <a:alpha val="0"/>
              </a:srgbClr>
            </a:solidFill>
          </p:spPr>
        </p:sp>
        <p:sp>
          <p:nvSpPr>
            <p:cNvPr id="20" name="TextBox 20"/>
            <p:cNvSpPr txBox="1"/>
            <p:nvPr/>
          </p:nvSpPr>
          <p:spPr>
            <a:xfrm>
              <a:off x="0" y="-28575"/>
              <a:ext cx="2427596" cy="757492"/>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ANN, Statistical Methods</a:t>
              </a:r>
            </a:p>
          </p:txBody>
        </p:sp>
      </p:grpSp>
      <p:grpSp>
        <p:nvGrpSpPr>
          <p:cNvPr id="21" name="Group 21"/>
          <p:cNvGrpSpPr/>
          <p:nvPr/>
        </p:nvGrpSpPr>
        <p:grpSpPr>
          <a:xfrm>
            <a:off x="14091333" y="8441690"/>
            <a:ext cx="1820697" cy="828817"/>
            <a:chOff x="0" y="0"/>
            <a:chExt cx="2427596" cy="1105089"/>
          </a:xfrm>
        </p:grpSpPr>
        <p:sp>
          <p:nvSpPr>
            <p:cNvPr id="22" name="Freeform 22"/>
            <p:cNvSpPr/>
            <p:nvPr/>
          </p:nvSpPr>
          <p:spPr>
            <a:xfrm>
              <a:off x="0" y="0"/>
              <a:ext cx="2427596" cy="1105089"/>
            </a:xfrm>
            <a:custGeom>
              <a:avLst/>
              <a:gdLst/>
              <a:ahLst/>
              <a:cxnLst/>
              <a:rect l="l" t="t" r="r" b="b"/>
              <a:pathLst>
                <a:path w="2427596" h="1105089">
                  <a:moveTo>
                    <a:pt x="0" y="0"/>
                  </a:moveTo>
                  <a:lnTo>
                    <a:pt x="2427596" y="0"/>
                  </a:lnTo>
                  <a:lnTo>
                    <a:pt x="2427596" y="1105089"/>
                  </a:lnTo>
                  <a:lnTo>
                    <a:pt x="0" y="1105089"/>
                  </a:lnTo>
                  <a:close/>
                </a:path>
              </a:pathLst>
            </a:custGeom>
            <a:solidFill>
              <a:srgbClr val="000000">
                <a:alpha val="0"/>
              </a:srgbClr>
            </a:solidFill>
          </p:spPr>
        </p:sp>
        <p:sp>
          <p:nvSpPr>
            <p:cNvPr id="23" name="TextBox 23"/>
            <p:cNvSpPr txBox="1"/>
            <p:nvPr/>
          </p:nvSpPr>
          <p:spPr>
            <a:xfrm>
              <a:off x="0" y="-28575"/>
              <a:ext cx="2427596" cy="1133664"/>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Highlights the power of ANN and NN.</a:t>
              </a:r>
            </a:p>
          </p:txBody>
        </p:sp>
      </p:grpSp>
      <p:grpSp>
        <p:nvGrpSpPr>
          <p:cNvPr id="24" name="Group 24"/>
          <p:cNvGrpSpPr/>
          <p:nvPr/>
        </p:nvGrpSpPr>
        <p:grpSpPr>
          <a:xfrm>
            <a:off x="16302555" y="8441690"/>
            <a:ext cx="1820697" cy="828817"/>
            <a:chOff x="0" y="0"/>
            <a:chExt cx="2427596" cy="1105089"/>
          </a:xfrm>
        </p:grpSpPr>
        <p:sp>
          <p:nvSpPr>
            <p:cNvPr id="25" name="Freeform 25"/>
            <p:cNvSpPr/>
            <p:nvPr/>
          </p:nvSpPr>
          <p:spPr>
            <a:xfrm>
              <a:off x="0" y="0"/>
              <a:ext cx="2427596" cy="1105089"/>
            </a:xfrm>
            <a:custGeom>
              <a:avLst/>
              <a:gdLst/>
              <a:ahLst/>
              <a:cxnLst/>
              <a:rect l="l" t="t" r="r" b="b"/>
              <a:pathLst>
                <a:path w="2427596" h="1105089">
                  <a:moveTo>
                    <a:pt x="0" y="0"/>
                  </a:moveTo>
                  <a:lnTo>
                    <a:pt x="2427596" y="0"/>
                  </a:lnTo>
                  <a:lnTo>
                    <a:pt x="2427596" y="1105089"/>
                  </a:lnTo>
                  <a:lnTo>
                    <a:pt x="0" y="1105089"/>
                  </a:lnTo>
                  <a:close/>
                </a:path>
              </a:pathLst>
            </a:custGeom>
            <a:solidFill>
              <a:srgbClr val="000000">
                <a:alpha val="0"/>
              </a:srgbClr>
            </a:solidFill>
          </p:spPr>
        </p:sp>
        <p:sp>
          <p:nvSpPr>
            <p:cNvPr id="26" name="TextBox 26"/>
            <p:cNvSpPr txBox="1"/>
            <p:nvPr/>
          </p:nvSpPr>
          <p:spPr>
            <a:xfrm>
              <a:off x="0" y="-28575"/>
              <a:ext cx="2427596" cy="1133664"/>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Lacks performance comparison</a:t>
              </a:r>
            </a:p>
          </p:txBody>
        </p:sp>
      </p:grpSp>
      <p:grpSp>
        <p:nvGrpSpPr>
          <p:cNvPr id="27" name="Group 27"/>
          <p:cNvGrpSpPr/>
          <p:nvPr/>
        </p:nvGrpSpPr>
        <p:grpSpPr>
          <a:xfrm>
            <a:off x="236703" y="2552700"/>
            <a:ext cx="1744497" cy="2928097"/>
            <a:chOff x="0" y="-169773"/>
            <a:chExt cx="2325996" cy="3904129"/>
          </a:xfrm>
        </p:grpSpPr>
        <p:sp>
          <p:nvSpPr>
            <p:cNvPr id="28" name="Freeform 28"/>
            <p:cNvSpPr/>
            <p:nvPr/>
          </p:nvSpPr>
          <p:spPr>
            <a:xfrm>
              <a:off x="0" y="0"/>
              <a:ext cx="2235200" cy="3734356"/>
            </a:xfrm>
            <a:custGeom>
              <a:avLst/>
              <a:gdLst/>
              <a:ahLst/>
              <a:cxnLst/>
              <a:rect l="l" t="t" r="r" b="b"/>
              <a:pathLst>
                <a:path w="2235200" h="3734356">
                  <a:moveTo>
                    <a:pt x="0" y="0"/>
                  </a:moveTo>
                  <a:lnTo>
                    <a:pt x="2235200" y="0"/>
                  </a:lnTo>
                  <a:lnTo>
                    <a:pt x="2235200" y="3734356"/>
                  </a:lnTo>
                  <a:lnTo>
                    <a:pt x="0" y="3734356"/>
                  </a:lnTo>
                  <a:close/>
                </a:path>
              </a:pathLst>
            </a:custGeom>
            <a:solidFill>
              <a:srgbClr val="000000">
                <a:alpha val="0"/>
              </a:srgbClr>
            </a:solidFill>
          </p:spPr>
        </p:sp>
        <p:sp>
          <p:nvSpPr>
            <p:cNvPr id="29" name="TextBox 29"/>
            <p:cNvSpPr txBox="1"/>
            <p:nvPr/>
          </p:nvSpPr>
          <p:spPr>
            <a:xfrm>
              <a:off x="90796" y="-169773"/>
              <a:ext cx="2235200" cy="3734356"/>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Predicting Stock Market Trends Using Machine Learning and Deep Learning Algorithms Via Continuous and Binary Data;  Analysis</a:t>
              </a:r>
            </a:p>
            <a:p>
              <a:pPr algn="ctr">
                <a:lnSpc>
                  <a:spcPts val="1920"/>
                </a:lnSpc>
              </a:pPr>
              <a:endParaRPr lang="en-US" sz="1600" b="1" dirty="0">
                <a:solidFill>
                  <a:srgbClr val="000000"/>
                </a:solidFill>
                <a:latin typeface="Canva Sans Bold"/>
                <a:ea typeface="Canva Sans Bold"/>
                <a:cs typeface="Canva Sans Bold"/>
                <a:sym typeface="Canva Sans Bold"/>
              </a:endParaRPr>
            </a:p>
          </p:txBody>
        </p:sp>
      </p:grpSp>
      <p:grpSp>
        <p:nvGrpSpPr>
          <p:cNvPr id="30" name="Group 30"/>
          <p:cNvGrpSpPr/>
          <p:nvPr/>
        </p:nvGrpSpPr>
        <p:grpSpPr>
          <a:xfrm>
            <a:off x="4961103" y="2933699"/>
            <a:ext cx="1820696" cy="1569660"/>
            <a:chOff x="0" y="0"/>
            <a:chExt cx="2427595" cy="2092880"/>
          </a:xfrm>
        </p:grpSpPr>
        <p:sp>
          <p:nvSpPr>
            <p:cNvPr id="31" name="Freeform 31"/>
            <p:cNvSpPr/>
            <p:nvPr/>
          </p:nvSpPr>
          <p:spPr>
            <a:xfrm>
              <a:off x="0" y="0"/>
              <a:ext cx="2427595" cy="2092880"/>
            </a:xfrm>
            <a:custGeom>
              <a:avLst/>
              <a:gdLst/>
              <a:ahLst/>
              <a:cxnLst/>
              <a:rect l="l" t="t" r="r" b="b"/>
              <a:pathLst>
                <a:path w="2427595" h="2092880">
                  <a:moveTo>
                    <a:pt x="0" y="0"/>
                  </a:moveTo>
                  <a:lnTo>
                    <a:pt x="2427595" y="0"/>
                  </a:lnTo>
                  <a:lnTo>
                    <a:pt x="2427595" y="2092880"/>
                  </a:lnTo>
                  <a:lnTo>
                    <a:pt x="0" y="2092880"/>
                  </a:lnTo>
                  <a:close/>
                </a:path>
              </a:pathLst>
            </a:custGeom>
            <a:solidFill>
              <a:srgbClr val="000000">
                <a:alpha val="0"/>
              </a:srgbClr>
            </a:solidFill>
          </p:spPr>
        </p:sp>
        <p:sp>
          <p:nvSpPr>
            <p:cNvPr id="32" name="TextBox 32"/>
            <p:cNvSpPr txBox="1"/>
            <p:nvPr/>
          </p:nvSpPr>
          <p:spPr>
            <a:xfrm>
              <a:off x="0" y="0"/>
              <a:ext cx="2427595" cy="2092880"/>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Decision Tree, Random Forest, Naive Bayes, K-Nearest Neighbors</a:t>
              </a:r>
            </a:p>
            <a:p>
              <a:pPr algn="ctr">
                <a:lnSpc>
                  <a:spcPts val="1920"/>
                </a:lnSpc>
              </a:pPr>
              <a:endParaRPr lang="en-US" sz="1600" b="1">
                <a:solidFill>
                  <a:srgbClr val="000000"/>
                </a:solidFill>
                <a:latin typeface="Canva Sans Bold"/>
                <a:ea typeface="Canva Sans Bold"/>
                <a:cs typeface="Canva Sans Bold"/>
                <a:sym typeface="Canva Sans Bold"/>
              </a:endParaRPr>
            </a:p>
          </p:txBody>
        </p:sp>
      </p:grpSp>
      <p:grpSp>
        <p:nvGrpSpPr>
          <p:cNvPr id="33" name="Group 33"/>
          <p:cNvGrpSpPr/>
          <p:nvPr/>
        </p:nvGrpSpPr>
        <p:grpSpPr>
          <a:xfrm>
            <a:off x="13858681" y="5742863"/>
            <a:ext cx="2286000" cy="1991437"/>
            <a:chOff x="0" y="0"/>
            <a:chExt cx="3048000" cy="2655249"/>
          </a:xfrm>
        </p:grpSpPr>
        <p:sp>
          <p:nvSpPr>
            <p:cNvPr id="34" name="Freeform 34"/>
            <p:cNvSpPr/>
            <p:nvPr/>
          </p:nvSpPr>
          <p:spPr>
            <a:xfrm>
              <a:off x="0" y="0"/>
              <a:ext cx="3048000" cy="2421176"/>
            </a:xfrm>
            <a:custGeom>
              <a:avLst/>
              <a:gdLst/>
              <a:ahLst/>
              <a:cxnLst/>
              <a:rect l="l" t="t" r="r" b="b"/>
              <a:pathLst>
                <a:path w="3048000" h="2421176">
                  <a:moveTo>
                    <a:pt x="0" y="0"/>
                  </a:moveTo>
                  <a:lnTo>
                    <a:pt x="3048000" y="0"/>
                  </a:lnTo>
                  <a:lnTo>
                    <a:pt x="3048000" y="2421176"/>
                  </a:lnTo>
                  <a:lnTo>
                    <a:pt x="0" y="2421176"/>
                  </a:lnTo>
                  <a:close/>
                </a:path>
              </a:pathLst>
            </a:custGeom>
            <a:solidFill>
              <a:srgbClr val="000000">
                <a:alpha val="0"/>
              </a:srgbClr>
            </a:solidFill>
          </p:spPr>
        </p:sp>
        <p:sp>
          <p:nvSpPr>
            <p:cNvPr id="35" name="TextBox 35"/>
            <p:cNvSpPr txBox="1"/>
            <p:nvPr/>
          </p:nvSpPr>
          <p:spPr>
            <a:xfrm>
              <a:off x="0" y="234073"/>
              <a:ext cx="3048000" cy="2421176"/>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Improved Predictive </a:t>
              </a:r>
            </a:p>
            <a:p>
              <a:pPr algn="ctr">
                <a:lnSpc>
                  <a:spcPts val="1920"/>
                </a:lnSpc>
              </a:pPr>
              <a:r>
                <a:rPr lang="en-US" sz="1600" b="1" dirty="0">
                  <a:solidFill>
                    <a:srgbClr val="000000"/>
                  </a:solidFill>
                  <a:latin typeface="Canva Sans Bold"/>
                  <a:ea typeface="Canva Sans Bold"/>
                  <a:cs typeface="Canva Sans Bold"/>
                  <a:sym typeface="Canva Sans Bold"/>
                </a:rPr>
                <a:t>Performance ,</a:t>
              </a:r>
            </a:p>
            <a:p>
              <a:pPr algn="ctr">
                <a:lnSpc>
                  <a:spcPts val="1920"/>
                </a:lnSpc>
              </a:pPr>
              <a:r>
                <a:rPr lang="en-US" sz="1600" b="1" dirty="0">
                  <a:solidFill>
                    <a:srgbClr val="000000"/>
                  </a:solidFill>
                  <a:latin typeface="Canva Sans Bold"/>
                  <a:ea typeface="Canva Sans Bold"/>
                  <a:cs typeface="Canva Sans Bold"/>
                  <a:sym typeface="Canva Sans Bold"/>
                </a:rPr>
                <a:t>Effective </a:t>
              </a:r>
            </a:p>
            <a:p>
              <a:pPr algn="ctr">
                <a:lnSpc>
                  <a:spcPts val="1920"/>
                </a:lnSpc>
              </a:pPr>
              <a:r>
                <a:rPr lang="en-US" sz="1600" b="1" dirty="0">
                  <a:solidFill>
                    <a:srgbClr val="000000"/>
                  </a:solidFill>
                  <a:latin typeface="Canva Sans Bold"/>
                  <a:ea typeface="Canva Sans Bold"/>
                  <a:cs typeface="Canva Sans Bold"/>
                  <a:sym typeface="Canva Sans Bold"/>
                </a:rPr>
                <a:t>Noise Reduction</a:t>
              </a:r>
            </a:p>
            <a:p>
              <a:pPr algn="ctr">
                <a:lnSpc>
                  <a:spcPts val="1920"/>
                </a:lnSpc>
              </a:pPr>
              <a:r>
                <a:rPr lang="en-US" sz="1600" b="1" dirty="0">
                  <a:solidFill>
                    <a:srgbClr val="000000"/>
                  </a:solidFill>
                  <a:latin typeface="Canva Sans Bold"/>
                  <a:ea typeface="Canva Sans Bold"/>
                  <a:cs typeface="Canva Sans Bold"/>
                  <a:sym typeface="Canva Sans Bold"/>
                </a:rPr>
                <a:t>&amp;</a:t>
              </a:r>
            </a:p>
            <a:p>
              <a:pPr algn="ctr">
                <a:lnSpc>
                  <a:spcPts val="1920"/>
                </a:lnSpc>
              </a:pPr>
              <a:r>
                <a:rPr lang="en-US" sz="1600" b="1" dirty="0">
                  <a:solidFill>
                    <a:srgbClr val="000000"/>
                  </a:solidFill>
                  <a:latin typeface="Canva Sans Bold"/>
                  <a:ea typeface="Canva Sans Bold"/>
                  <a:cs typeface="Canva Sans Bold"/>
                  <a:sym typeface="Canva Sans Bold"/>
                </a:rPr>
                <a:t>Provides Consistent performance</a:t>
              </a:r>
            </a:p>
          </p:txBody>
        </p:sp>
      </p:grpSp>
      <p:grpSp>
        <p:nvGrpSpPr>
          <p:cNvPr id="36" name="Group 36"/>
          <p:cNvGrpSpPr/>
          <p:nvPr/>
        </p:nvGrpSpPr>
        <p:grpSpPr>
          <a:xfrm>
            <a:off x="16302556" y="5905500"/>
            <a:ext cx="1932162" cy="1323439"/>
            <a:chOff x="0" y="0"/>
            <a:chExt cx="2576216" cy="1764585"/>
          </a:xfrm>
        </p:grpSpPr>
        <p:sp>
          <p:nvSpPr>
            <p:cNvPr id="37" name="Freeform 37"/>
            <p:cNvSpPr/>
            <p:nvPr/>
          </p:nvSpPr>
          <p:spPr>
            <a:xfrm>
              <a:off x="0" y="0"/>
              <a:ext cx="2576216" cy="1764585"/>
            </a:xfrm>
            <a:custGeom>
              <a:avLst/>
              <a:gdLst/>
              <a:ahLst/>
              <a:cxnLst/>
              <a:rect l="l" t="t" r="r" b="b"/>
              <a:pathLst>
                <a:path w="2576216" h="1764585">
                  <a:moveTo>
                    <a:pt x="0" y="0"/>
                  </a:moveTo>
                  <a:lnTo>
                    <a:pt x="2576216" y="0"/>
                  </a:lnTo>
                  <a:lnTo>
                    <a:pt x="2576216" y="1764585"/>
                  </a:lnTo>
                  <a:lnTo>
                    <a:pt x="0" y="1764585"/>
                  </a:lnTo>
                  <a:close/>
                </a:path>
              </a:pathLst>
            </a:custGeom>
            <a:solidFill>
              <a:srgbClr val="000000">
                <a:alpha val="0"/>
              </a:srgbClr>
            </a:solidFill>
          </p:spPr>
        </p:sp>
        <p:sp>
          <p:nvSpPr>
            <p:cNvPr id="38" name="TextBox 38"/>
            <p:cNvSpPr txBox="1"/>
            <p:nvPr/>
          </p:nvSpPr>
          <p:spPr>
            <a:xfrm>
              <a:off x="0" y="0"/>
              <a:ext cx="2576216" cy="1764585"/>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Computational Complexity</a:t>
              </a:r>
            </a:p>
            <a:p>
              <a:pPr algn="ctr">
                <a:lnSpc>
                  <a:spcPts val="1920"/>
                </a:lnSpc>
              </a:pPr>
              <a:r>
                <a:rPr lang="en-US" sz="1600" b="1" dirty="0">
                  <a:solidFill>
                    <a:srgbClr val="000000"/>
                  </a:solidFill>
                  <a:latin typeface="Canva Sans Bold"/>
                  <a:ea typeface="Canva Sans Bold"/>
                  <a:cs typeface="Canva Sans Bold"/>
                  <a:sym typeface="Canva Sans Bold"/>
                </a:rPr>
                <a:t>&amp;</a:t>
              </a:r>
            </a:p>
            <a:p>
              <a:pPr algn="ctr">
                <a:lnSpc>
                  <a:spcPts val="1920"/>
                </a:lnSpc>
              </a:pPr>
              <a:r>
                <a:rPr lang="en-US" sz="1600" b="1" dirty="0">
                  <a:solidFill>
                    <a:srgbClr val="000000"/>
                  </a:solidFill>
                  <a:latin typeface="Canva Sans Bold"/>
                  <a:ea typeface="Canva Sans Bold"/>
                  <a:cs typeface="Canva Sans Bold"/>
                  <a:sym typeface="Canva Sans Bold"/>
                </a:rPr>
                <a:t>Limited Pattern Exploration</a:t>
              </a:r>
            </a:p>
          </p:txBody>
        </p:sp>
      </p:grpSp>
      <p:grpSp>
        <p:nvGrpSpPr>
          <p:cNvPr id="39" name="Group 39"/>
          <p:cNvGrpSpPr/>
          <p:nvPr/>
        </p:nvGrpSpPr>
        <p:grpSpPr>
          <a:xfrm>
            <a:off x="13858681" y="2933698"/>
            <a:ext cx="2286000" cy="830997"/>
            <a:chOff x="0" y="0"/>
            <a:chExt cx="3048000" cy="1107996"/>
          </a:xfrm>
        </p:grpSpPr>
        <p:sp>
          <p:nvSpPr>
            <p:cNvPr id="40" name="Freeform 40"/>
            <p:cNvSpPr/>
            <p:nvPr/>
          </p:nvSpPr>
          <p:spPr>
            <a:xfrm>
              <a:off x="0" y="0"/>
              <a:ext cx="3048000" cy="1107996"/>
            </a:xfrm>
            <a:custGeom>
              <a:avLst/>
              <a:gdLst/>
              <a:ahLst/>
              <a:cxnLst/>
              <a:rect l="l" t="t" r="r" b="b"/>
              <a:pathLst>
                <a:path w="3048000" h="1107996">
                  <a:moveTo>
                    <a:pt x="0" y="0"/>
                  </a:moveTo>
                  <a:lnTo>
                    <a:pt x="3048000" y="0"/>
                  </a:lnTo>
                  <a:lnTo>
                    <a:pt x="3048000" y="1107996"/>
                  </a:lnTo>
                  <a:lnTo>
                    <a:pt x="0" y="1107996"/>
                  </a:lnTo>
                  <a:close/>
                </a:path>
              </a:pathLst>
            </a:custGeom>
            <a:solidFill>
              <a:srgbClr val="000000">
                <a:alpha val="0"/>
              </a:srgbClr>
            </a:solidFill>
          </p:spPr>
        </p:sp>
        <p:sp>
          <p:nvSpPr>
            <p:cNvPr id="41" name="TextBox 41"/>
            <p:cNvSpPr txBox="1"/>
            <p:nvPr/>
          </p:nvSpPr>
          <p:spPr>
            <a:xfrm>
              <a:off x="0" y="0"/>
              <a:ext cx="3048000" cy="1107996"/>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Enhanced Predictive</a:t>
              </a:r>
            </a:p>
            <a:p>
              <a:pPr algn="ctr">
                <a:lnSpc>
                  <a:spcPts val="1920"/>
                </a:lnSpc>
              </a:pPr>
              <a:r>
                <a:rPr lang="en-US" sz="1600" b="1">
                  <a:solidFill>
                    <a:srgbClr val="000000"/>
                  </a:solidFill>
                  <a:latin typeface="Canva Sans Bold"/>
                  <a:ea typeface="Canva Sans Bold"/>
                  <a:cs typeface="Canva Sans Bold"/>
                  <a:sym typeface="Canva Sans Bold"/>
                </a:rPr>
                <a:t>Performance And More Accurate</a:t>
              </a:r>
            </a:p>
          </p:txBody>
        </p:sp>
      </p:grpSp>
      <p:grpSp>
        <p:nvGrpSpPr>
          <p:cNvPr id="42" name="Group 42"/>
          <p:cNvGrpSpPr/>
          <p:nvPr/>
        </p:nvGrpSpPr>
        <p:grpSpPr>
          <a:xfrm>
            <a:off x="16196121" y="2933698"/>
            <a:ext cx="1955985" cy="1077218"/>
            <a:chOff x="0" y="0"/>
            <a:chExt cx="2607980" cy="1436291"/>
          </a:xfrm>
        </p:grpSpPr>
        <p:sp>
          <p:nvSpPr>
            <p:cNvPr id="43" name="Freeform 43"/>
            <p:cNvSpPr/>
            <p:nvPr/>
          </p:nvSpPr>
          <p:spPr>
            <a:xfrm>
              <a:off x="0" y="0"/>
              <a:ext cx="2607980" cy="1436291"/>
            </a:xfrm>
            <a:custGeom>
              <a:avLst/>
              <a:gdLst/>
              <a:ahLst/>
              <a:cxnLst/>
              <a:rect l="l" t="t" r="r" b="b"/>
              <a:pathLst>
                <a:path w="2607980" h="1436291">
                  <a:moveTo>
                    <a:pt x="0" y="0"/>
                  </a:moveTo>
                  <a:lnTo>
                    <a:pt x="2607980" y="0"/>
                  </a:lnTo>
                  <a:lnTo>
                    <a:pt x="2607980" y="1436291"/>
                  </a:lnTo>
                  <a:lnTo>
                    <a:pt x="0" y="1436291"/>
                  </a:lnTo>
                  <a:close/>
                </a:path>
              </a:pathLst>
            </a:custGeom>
            <a:solidFill>
              <a:srgbClr val="000000">
                <a:alpha val="0"/>
              </a:srgbClr>
            </a:solidFill>
          </p:spPr>
        </p:sp>
        <p:sp>
          <p:nvSpPr>
            <p:cNvPr id="44" name="TextBox 44"/>
            <p:cNvSpPr txBox="1"/>
            <p:nvPr/>
          </p:nvSpPr>
          <p:spPr>
            <a:xfrm>
              <a:off x="0" y="0"/>
              <a:ext cx="2607980" cy="1436291"/>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High Cost</a:t>
              </a:r>
            </a:p>
            <a:p>
              <a:pPr algn="ctr">
                <a:lnSpc>
                  <a:spcPts val="1920"/>
                </a:lnSpc>
              </a:pPr>
              <a:r>
                <a:rPr lang="en-US" sz="1600" b="1">
                  <a:solidFill>
                    <a:srgbClr val="000000"/>
                  </a:solidFill>
                  <a:latin typeface="Canva Sans Bold"/>
                  <a:ea typeface="Canva Sans Bold"/>
                  <a:cs typeface="Canva Sans Bold"/>
                  <a:sym typeface="Canva Sans Bold"/>
                </a:rPr>
                <a:t>&amp;</a:t>
              </a:r>
            </a:p>
            <a:p>
              <a:pPr algn="ctr">
                <a:lnSpc>
                  <a:spcPts val="1920"/>
                </a:lnSpc>
              </a:pPr>
              <a:r>
                <a:rPr lang="en-US" sz="1600" b="1">
                  <a:solidFill>
                    <a:srgbClr val="000000"/>
                  </a:solidFill>
                  <a:latin typeface="Canva Sans Bold"/>
                  <a:ea typeface="Canva Sans Bold"/>
                  <a:cs typeface="Canva Sans Bold"/>
                  <a:sym typeface="Canva Sans Bold"/>
                </a:rPr>
                <a:t>More Complexity </a:t>
              </a:r>
            </a:p>
            <a:p>
              <a:pPr algn="ctr">
                <a:lnSpc>
                  <a:spcPts val="1920"/>
                </a:lnSpc>
              </a:pPr>
              <a:endParaRPr lang="en-US" sz="1600" b="1">
                <a:solidFill>
                  <a:srgbClr val="000000"/>
                </a:solidFill>
                <a:latin typeface="Canva Sans Bold"/>
                <a:ea typeface="Canva Sans Bold"/>
                <a:cs typeface="Canva Sans Bold"/>
                <a:sym typeface="Canva Sans Bold"/>
              </a:endParaRPr>
            </a:p>
          </p:txBody>
        </p:sp>
      </p:grpSp>
      <p:grpSp>
        <p:nvGrpSpPr>
          <p:cNvPr id="45" name="Group 45"/>
          <p:cNvGrpSpPr/>
          <p:nvPr/>
        </p:nvGrpSpPr>
        <p:grpSpPr>
          <a:xfrm>
            <a:off x="4901763" y="5905500"/>
            <a:ext cx="1880036" cy="1263267"/>
            <a:chOff x="-79120" y="0"/>
            <a:chExt cx="2506715" cy="1684356"/>
          </a:xfrm>
        </p:grpSpPr>
        <p:sp>
          <p:nvSpPr>
            <p:cNvPr id="46" name="Freeform 46"/>
            <p:cNvSpPr/>
            <p:nvPr/>
          </p:nvSpPr>
          <p:spPr>
            <a:xfrm>
              <a:off x="0" y="0"/>
              <a:ext cx="2427595" cy="1436291"/>
            </a:xfrm>
            <a:custGeom>
              <a:avLst/>
              <a:gdLst/>
              <a:ahLst/>
              <a:cxnLst/>
              <a:rect l="l" t="t" r="r" b="b"/>
              <a:pathLst>
                <a:path w="2427595" h="1436291">
                  <a:moveTo>
                    <a:pt x="0" y="0"/>
                  </a:moveTo>
                  <a:lnTo>
                    <a:pt x="2427595" y="0"/>
                  </a:lnTo>
                  <a:lnTo>
                    <a:pt x="2427595" y="1436291"/>
                  </a:lnTo>
                  <a:lnTo>
                    <a:pt x="0" y="1436291"/>
                  </a:lnTo>
                  <a:close/>
                </a:path>
              </a:pathLst>
            </a:custGeom>
            <a:solidFill>
              <a:srgbClr val="000000">
                <a:alpha val="0"/>
              </a:srgbClr>
            </a:solidFill>
          </p:spPr>
        </p:sp>
        <p:sp>
          <p:nvSpPr>
            <p:cNvPr id="47" name="TextBox 47"/>
            <p:cNvSpPr txBox="1"/>
            <p:nvPr/>
          </p:nvSpPr>
          <p:spPr>
            <a:xfrm>
              <a:off x="-79120" y="248065"/>
              <a:ext cx="2427595" cy="1436291"/>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LSTM (Long Short-Term Memory), CEEMDAN</a:t>
              </a:r>
            </a:p>
          </p:txBody>
        </p:sp>
      </p:grpSp>
      <p:grpSp>
        <p:nvGrpSpPr>
          <p:cNvPr id="48" name="Group 48"/>
          <p:cNvGrpSpPr/>
          <p:nvPr/>
        </p:nvGrpSpPr>
        <p:grpSpPr>
          <a:xfrm>
            <a:off x="137778" y="5858570"/>
            <a:ext cx="2222682" cy="2174927"/>
            <a:chOff x="-17341" y="0"/>
            <a:chExt cx="2963576" cy="2899903"/>
          </a:xfrm>
        </p:grpSpPr>
        <p:sp>
          <p:nvSpPr>
            <p:cNvPr id="49" name="Freeform 49"/>
            <p:cNvSpPr/>
            <p:nvPr/>
          </p:nvSpPr>
          <p:spPr>
            <a:xfrm>
              <a:off x="0" y="0"/>
              <a:ext cx="2946235" cy="2749471"/>
            </a:xfrm>
            <a:custGeom>
              <a:avLst/>
              <a:gdLst/>
              <a:ahLst/>
              <a:cxnLst/>
              <a:rect l="l" t="t" r="r" b="b"/>
              <a:pathLst>
                <a:path w="2946235" h="2749471">
                  <a:moveTo>
                    <a:pt x="0" y="0"/>
                  </a:moveTo>
                  <a:lnTo>
                    <a:pt x="2946235" y="0"/>
                  </a:lnTo>
                  <a:lnTo>
                    <a:pt x="2946235" y="2749471"/>
                  </a:lnTo>
                  <a:lnTo>
                    <a:pt x="0" y="2749471"/>
                  </a:lnTo>
                  <a:close/>
                </a:path>
              </a:pathLst>
            </a:custGeom>
            <a:solidFill>
              <a:srgbClr val="000000">
                <a:alpha val="0"/>
              </a:srgbClr>
            </a:solidFill>
          </p:spPr>
        </p:sp>
        <p:sp>
          <p:nvSpPr>
            <p:cNvPr id="50" name="TextBox 50"/>
            <p:cNvSpPr txBox="1"/>
            <p:nvPr/>
          </p:nvSpPr>
          <p:spPr>
            <a:xfrm>
              <a:off x="-17341" y="150432"/>
              <a:ext cx="2946235" cy="2749471"/>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A Novel Integrated Approach for Stock Prediction Based on Modal Decomposition Technology and Machine Learning</a:t>
              </a:r>
            </a:p>
            <a:p>
              <a:pPr algn="ctr">
                <a:lnSpc>
                  <a:spcPts val="1920"/>
                </a:lnSpc>
              </a:pPr>
              <a:endParaRPr lang="en-US" sz="1600" b="1" dirty="0">
                <a:solidFill>
                  <a:srgbClr val="000000"/>
                </a:solidFill>
                <a:latin typeface="Canva Sans Bold"/>
                <a:ea typeface="Canva Sans Bold"/>
                <a:cs typeface="Canva Sans Bold"/>
                <a:sym typeface="Canva Sans Bold"/>
              </a:endParaRPr>
            </a:p>
          </p:txBody>
        </p:sp>
      </p:grpSp>
      <p:grpSp>
        <p:nvGrpSpPr>
          <p:cNvPr id="51" name="Group 51"/>
          <p:cNvGrpSpPr/>
          <p:nvPr/>
        </p:nvGrpSpPr>
        <p:grpSpPr>
          <a:xfrm>
            <a:off x="2474136" y="5887878"/>
            <a:ext cx="2020709" cy="1958857"/>
            <a:chOff x="-16325" y="0"/>
            <a:chExt cx="2694278" cy="2611809"/>
          </a:xfrm>
        </p:grpSpPr>
        <p:sp>
          <p:nvSpPr>
            <p:cNvPr id="52" name="Freeform 52"/>
            <p:cNvSpPr/>
            <p:nvPr/>
          </p:nvSpPr>
          <p:spPr>
            <a:xfrm>
              <a:off x="0" y="0"/>
              <a:ext cx="2677953" cy="2421176"/>
            </a:xfrm>
            <a:custGeom>
              <a:avLst/>
              <a:gdLst/>
              <a:ahLst/>
              <a:cxnLst/>
              <a:rect l="l" t="t" r="r" b="b"/>
              <a:pathLst>
                <a:path w="2677953" h="2421176">
                  <a:moveTo>
                    <a:pt x="0" y="0"/>
                  </a:moveTo>
                  <a:lnTo>
                    <a:pt x="2677953" y="0"/>
                  </a:lnTo>
                  <a:lnTo>
                    <a:pt x="2677953" y="2421176"/>
                  </a:lnTo>
                  <a:lnTo>
                    <a:pt x="0" y="2421176"/>
                  </a:lnTo>
                  <a:close/>
                </a:path>
              </a:pathLst>
            </a:custGeom>
            <a:solidFill>
              <a:srgbClr val="000000">
                <a:alpha val="0"/>
              </a:srgbClr>
            </a:solidFill>
          </p:spPr>
        </p:sp>
        <p:sp>
          <p:nvSpPr>
            <p:cNvPr id="53" name="TextBox 53"/>
            <p:cNvSpPr txBox="1"/>
            <p:nvPr/>
          </p:nvSpPr>
          <p:spPr>
            <a:xfrm>
              <a:off x="-16325" y="190633"/>
              <a:ext cx="2677953" cy="2421176"/>
            </a:xfrm>
            <a:prstGeom prst="rect">
              <a:avLst/>
            </a:prstGeom>
          </p:spPr>
          <p:txBody>
            <a:bodyPr lIns="0" tIns="0" rIns="0" bIns="0" rtlCol="0" anchor="t"/>
            <a:lstStyle/>
            <a:p>
              <a:pPr algn="just">
                <a:lnSpc>
                  <a:spcPts val="1920"/>
                </a:lnSpc>
              </a:pPr>
              <a:r>
                <a:rPr lang="en-US" sz="1600" b="1" dirty="0">
                  <a:solidFill>
                    <a:srgbClr val="000000"/>
                  </a:solidFill>
                  <a:latin typeface="Canva Sans Bold"/>
                  <a:ea typeface="Canva Sans Bold"/>
                  <a:cs typeface="Canva Sans Bold"/>
                  <a:sym typeface="Canva Sans Bold"/>
                </a:rPr>
                <a:t>Enhance stock prediction accuracy by integrating modal decomposition with machine learning.</a:t>
              </a:r>
            </a:p>
          </p:txBody>
        </p:sp>
      </p:grpSp>
      <p:grpSp>
        <p:nvGrpSpPr>
          <p:cNvPr id="54" name="Group 54"/>
          <p:cNvGrpSpPr/>
          <p:nvPr/>
        </p:nvGrpSpPr>
        <p:grpSpPr>
          <a:xfrm>
            <a:off x="6931123" y="5742863"/>
            <a:ext cx="2204326" cy="2130919"/>
            <a:chOff x="0" y="0"/>
            <a:chExt cx="2939101" cy="2841225"/>
          </a:xfrm>
        </p:grpSpPr>
        <p:sp>
          <p:nvSpPr>
            <p:cNvPr id="55" name="Freeform 55"/>
            <p:cNvSpPr/>
            <p:nvPr/>
          </p:nvSpPr>
          <p:spPr>
            <a:xfrm>
              <a:off x="0" y="0"/>
              <a:ext cx="2939101" cy="2421176"/>
            </a:xfrm>
            <a:custGeom>
              <a:avLst/>
              <a:gdLst/>
              <a:ahLst/>
              <a:cxnLst/>
              <a:rect l="l" t="t" r="r" b="b"/>
              <a:pathLst>
                <a:path w="2939101" h="2421176">
                  <a:moveTo>
                    <a:pt x="0" y="0"/>
                  </a:moveTo>
                  <a:lnTo>
                    <a:pt x="2939101" y="0"/>
                  </a:lnTo>
                  <a:lnTo>
                    <a:pt x="2939101" y="2421176"/>
                  </a:lnTo>
                  <a:lnTo>
                    <a:pt x="0" y="2421176"/>
                  </a:lnTo>
                  <a:close/>
                </a:path>
              </a:pathLst>
            </a:custGeom>
            <a:solidFill>
              <a:srgbClr val="000000">
                <a:alpha val="0"/>
              </a:srgbClr>
            </a:solidFill>
          </p:spPr>
        </p:sp>
        <p:sp>
          <p:nvSpPr>
            <p:cNvPr id="56" name="TextBox 56"/>
            <p:cNvSpPr txBox="1"/>
            <p:nvPr/>
          </p:nvSpPr>
          <p:spPr>
            <a:xfrm>
              <a:off x="0" y="420049"/>
              <a:ext cx="2939101" cy="2421176"/>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The hybrid model improves forecasting precision by effectively reducing noise and capturing market trends.</a:t>
              </a:r>
            </a:p>
          </p:txBody>
        </p:sp>
      </p:grpSp>
      <p:grpSp>
        <p:nvGrpSpPr>
          <p:cNvPr id="57" name="Group 57"/>
          <p:cNvGrpSpPr/>
          <p:nvPr/>
        </p:nvGrpSpPr>
        <p:grpSpPr>
          <a:xfrm>
            <a:off x="9218077" y="5858569"/>
            <a:ext cx="1981583" cy="1692791"/>
            <a:chOff x="0" y="0"/>
            <a:chExt cx="2642111" cy="2257055"/>
          </a:xfrm>
        </p:grpSpPr>
        <p:sp>
          <p:nvSpPr>
            <p:cNvPr id="58" name="Freeform 58"/>
            <p:cNvSpPr/>
            <p:nvPr/>
          </p:nvSpPr>
          <p:spPr>
            <a:xfrm>
              <a:off x="0" y="0"/>
              <a:ext cx="2642111" cy="2092880"/>
            </a:xfrm>
            <a:custGeom>
              <a:avLst/>
              <a:gdLst/>
              <a:ahLst/>
              <a:cxnLst/>
              <a:rect l="l" t="t" r="r" b="b"/>
              <a:pathLst>
                <a:path w="2642111" h="2092880">
                  <a:moveTo>
                    <a:pt x="0" y="0"/>
                  </a:moveTo>
                  <a:lnTo>
                    <a:pt x="2642111" y="0"/>
                  </a:lnTo>
                  <a:lnTo>
                    <a:pt x="2642111" y="2092880"/>
                  </a:lnTo>
                  <a:lnTo>
                    <a:pt x="0" y="2092880"/>
                  </a:lnTo>
                  <a:close/>
                </a:path>
              </a:pathLst>
            </a:custGeom>
            <a:solidFill>
              <a:srgbClr val="000000">
                <a:alpha val="0"/>
              </a:srgbClr>
            </a:solidFill>
          </p:spPr>
        </p:sp>
        <p:sp>
          <p:nvSpPr>
            <p:cNvPr id="59" name="TextBox 59"/>
            <p:cNvSpPr txBox="1"/>
            <p:nvPr/>
          </p:nvSpPr>
          <p:spPr>
            <a:xfrm>
              <a:off x="0" y="164175"/>
              <a:ext cx="2642111" cy="2092880"/>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Combines modal decomposition (e.g., EMD, VMD) with ML models like LSTM, SVM, or </a:t>
              </a:r>
              <a:r>
                <a:rPr lang="en-US" sz="1600" b="1" dirty="0" err="1">
                  <a:solidFill>
                    <a:srgbClr val="000000"/>
                  </a:solidFill>
                  <a:latin typeface="Canva Sans Bold"/>
                  <a:ea typeface="Canva Sans Bold"/>
                  <a:cs typeface="Canva Sans Bold"/>
                  <a:sym typeface="Canva Sans Bold"/>
                </a:rPr>
                <a:t>XGBoost</a:t>
              </a:r>
              <a:r>
                <a:rPr lang="en-US" sz="1600" b="1" dirty="0">
                  <a:solidFill>
                    <a:srgbClr val="000000"/>
                  </a:solidFill>
                  <a:latin typeface="Canva Sans Bold"/>
                  <a:ea typeface="Canva Sans Bold"/>
                  <a:cs typeface="Canva Sans Bold"/>
                  <a:sym typeface="Canva Sans Bold"/>
                </a:rPr>
                <a:t>.</a:t>
              </a:r>
            </a:p>
          </p:txBody>
        </p:sp>
      </p:grpSp>
      <p:grpSp>
        <p:nvGrpSpPr>
          <p:cNvPr id="60" name="Group 60"/>
          <p:cNvGrpSpPr/>
          <p:nvPr/>
        </p:nvGrpSpPr>
        <p:grpSpPr>
          <a:xfrm>
            <a:off x="11422403" y="6091549"/>
            <a:ext cx="2382996" cy="584775"/>
            <a:chOff x="0" y="0"/>
            <a:chExt cx="3177328" cy="779700"/>
          </a:xfrm>
        </p:grpSpPr>
        <p:sp>
          <p:nvSpPr>
            <p:cNvPr id="61" name="Freeform 61"/>
            <p:cNvSpPr/>
            <p:nvPr/>
          </p:nvSpPr>
          <p:spPr>
            <a:xfrm>
              <a:off x="0" y="0"/>
              <a:ext cx="3177328" cy="779700"/>
            </a:xfrm>
            <a:custGeom>
              <a:avLst/>
              <a:gdLst/>
              <a:ahLst/>
              <a:cxnLst/>
              <a:rect l="l" t="t" r="r" b="b"/>
              <a:pathLst>
                <a:path w="3177328" h="779700">
                  <a:moveTo>
                    <a:pt x="0" y="0"/>
                  </a:moveTo>
                  <a:lnTo>
                    <a:pt x="3177328" y="0"/>
                  </a:lnTo>
                  <a:lnTo>
                    <a:pt x="3177328" y="779700"/>
                  </a:lnTo>
                  <a:lnTo>
                    <a:pt x="0" y="779700"/>
                  </a:lnTo>
                  <a:close/>
                </a:path>
              </a:pathLst>
            </a:custGeom>
            <a:solidFill>
              <a:srgbClr val="000000">
                <a:alpha val="0"/>
              </a:srgbClr>
            </a:solidFill>
          </p:spPr>
        </p:sp>
        <p:sp>
          <p:nvSpPr>
            <p:cNvPr id="62" name="TextBox 62"/>
            <p:cNvSpPr txBox="1"/>
            <p:nvPr/>
          </p:nvSpPr>
          <p:spPr>
            <a:xfrm>
              <a:off x="0" y="0"/>
              <a:ext cx="3177328" cy="779700"/>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85%–93% trend prediction accuracy.</a:t>
              </a:r>
            </a:p>
          </p:txBody>
        </p:sp>
      </p:grpSp>
      <p:grpSp>
        <p:nvGrpSpPr>
          <p:cNvPr id="63" name="Group 63"/>
          <p:cNvGrpSpPr/>
          <p:nvPr/>
        </p:nvGrpSpPr>
        <p:grpSpPr>
          <a:xfrm>
            <a:off x="2639736" y="2552699"/>
            <a:ext cx="2008466" cy="2062103"/>
            <a:chOff x="0" y="0"/>
            <a:chExt cx="2677955" cy="2749471"/>
          </a:xfrm>
        </p:grpSpPr>
        <p:sp>
          <p:nvSpPr>
            <p:cNvPr id="64" name="Freeform 64"/>
            <p:cNvSpPr/>
            <p:nvPr/>
          </p:nvSpPr>
          <p:spPr>
            <a:xfrm>
              <a:off x="0" y="0"/>
              <a:ext cx="2677955" cy="2749471"/>
            </a:xfrm>
            <a:custGeom>
              <a:avLst/>
              <a:gdLst/>
              <a:ahLst/>
              <a:cxnLst/>
              <a:rect l="l" t="t" r="r" b="b"/>
              <a:pathLst>
                <a:path w="2677955" h="2749471">
                  <a:moveTo>
                    <a:pt x="0" y="0"/>
                  </a:moveTo>
                  <a:lnTo>
                    <a:pt x="2677955" y="0"/>
                  </a:lnTo>
                  <a:lnTo>
                    <a:pt x="2677955" y="2749471"/>
                  </a:lnTo>
                  <a:lnTo>
                    <a:pt x="0" y="2749471"/>
                  </a:lnTo>
                  <a:close/>
                </a:path>
              </a:pathLst>
            </a:custGeom>
            <a:solidFill>
              <a:srgbClr val="000000">
                <a:alpha val="0"/>
              </a:srgbClr>
            </a:solidFill>
          </p:spPr>
        </p:sp>
        <p:sp>
          <p:nvSpPr>
            <p:cNvPr id="65" name="TextBox 65"/>
            <p:cNvSpPr txBox="1"/>
            <p:nvPr/>
          </p:nvSpPr>
          <p:spPr>
            <a:xfrm>
              <a:off x="0" y="0"/>
              <a:ext cx="2677955" cy="2749471"/>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Improve stock trend prediction accuracy by analyzing both continuous and binary financial data using ML and DL models.</a:t>
              </a:r>
            </a:p>
          </p:txBody>
        </p:sp>
      </p:grpSp>
      <p:grpSp>
        <p:nvGrpSpPr>
          <p:cNvPr id="66" name="Group 66"/>
          <p:cNvGrpSpPr/>
          <p:nvPr/>
        </p:nvGrpSpPr>
        <p:grpSpPr>
          <a:xfrm>
            <a:off x="7017123" y="2552698"/>
            <a:ext cx="1898277" cy="2800767"/>
            <a:chOff x="0" y="0"/>
            <a:chExt cx="2531036" cy="3734356"/>
          </a:xfrm>
        </p:grpSpPr>
        <p:sp>
          <p:nvSpPr>
            <p:cNvPr id="67" name="Freeform 67"/>
            <p:cNvSpPr/>
            <p:nvPr/>
          </p:nvSpPr>
          <p:spPr>
            <a:xfrm>
              <a:off x="0" y="0"/>
              <a:ext cx="2531036" cy="3734356"/>
            </a:xfrm>
            <a:custGeom>
              <a:avLst/>
              <a:gdLst/>
              <a:ahLst/>
              <a:cxnLst/>
              <a:rect l="l" t="t" r="r" b="b"/>
              <a:pathLst>
                <a:path w="2531036" h="3734356">
                  <a:moveTo>
                    <a:pt x="0" y="0"/>
                  </a:moveTo>
                  <a:lnTo>
                    <a:pt x="2531036" y="0"/>
                  </a:lnTo>
                  <a:lnTo>
                    <a:pt x="2531036" y="3734356"/>
                  </a:lnTo>
                  <a:lnTo>
                    <a:pt x="0" y="3734356"/>
                  </a:lnTo>
                  <a:close/>
                </a:path>
              </a:pathLst>
            </a:custGeom>
            <a:solidFill>
              <a:srgbClr val="000000">
                <a:alpha val="0"/>
              </a:srgbClr>
            </a:solidFill>
          </p:spPr>
        </p:sp>
        <p:sp>
          <p:nvSpPr>
            <p:cNvPr id="68" name="TextBox 68"/>
            <p:cNvSpPr txBox="1"/>
            <p:nvPr/>
          </p:nvSpPr>
          <p:spPr>
            <a:xfrm>
              <a:off x="0" y="0"/>
              <a:ext cx="2531036" cy="3734356"/>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Deep learning models outperform traditional ML models by effectively capturing complex patterns in mixed data formats.</a:t>
              </a:r>
            </a:p>
          </p:txBody>
        </p:sp>
      </p:grpSp>
      <p:grpSp>
        <p:nvGrpSpPr>
          <p:cNvPr id="69" name="Group 69"/>
          <p:cNvGrpSpPr/>
          <p:nvPr/>
        </p:nvGrpSpPr>
        <p:grpSpPr>
          <a:xfrm>
            <a:off x="9218078" y="2552699"/>
            <a:ext cx="2066244" cy="2308324"/>
            <a:chOff x="0" y="0"/>
            <a:chExt cx="2754992" cy="3077765"/>
          </a:xfrm>
        </p:grpSpPr>
        <p:sp>
          <p:nvSpPr>
            <p:cNvPr id="70" name="Freeform 70"/>
            <p:cNvSpPr/>
            <p:nvPr/>
          </p:nvSpPr>
          <p:spPr>
            <a:xfrm>
              <a:off x="0" y="0"/>
              <a:ext cx="2754992" cy="3077765"/>
            </a:xfrm>
            <a:custGeom>
              <a:avLst/>
              <a:gdLst/>
              <a:ahLst/>
              <a:cxnLst/>
              <a:rect l="l" t="t" r="r" b="b"/>
              <a:pathLst>
                <a:path w="2754992" h="3077765">
                  <a:moveTo>
                    <a:pt x="0" y="0"/>
                  </a:moveTo>
                  <a:lnTo>
                    <a:pt x="2754992" y="0"/>
                  </a:lnTo>
                  <a:lnTo>
                    <a:pt x="2754992" y="3077765"/>
                  </a:lnTo>
                  <a:lnTo>
                    <a:pt x="0" y="3077765"/>
                  </a:lnTo>
                  <a:close/>
                </a:path>
              </a:pathLst>
            </a:custGeom>
            <a:solidFill>
              <a:srgbClr val="000000">
                <a:alpha val="0"/>
              </a:srgbClr>
            </a:solidFill>
          </p:spPr>
        </p:sp>
        <p:sp>
          <p:nvSpPr>
            <p:cNvPr id="71" name="TextBox 71"/>
            <p:cNvSpPr txBox="1"/>
            <p:nvPr/>
          </p:nvSpPr>
          <p:spPr>
            <a:xfrm>
              <a:off x="0" y="0"/>
              <a:ext cx="2754992" cy="3077765"/>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Utilizes ML models (SVM, Random Forest) and DL models (LSTM, CNN) with continuous and binary data for trend classification.</a:t>
              </a:r>
            </a:p>
          </p:txBody>
        </p:sp>
      </p:grpSp>
      <p:grpSp>
        <p:nvGrpSpPr>
          <p:cNvPr id="72" name="Group 72"/>
          <p:cNvGrpSpPr/>
          <p:nvPr/>
        </p:nvGrpSpPr>
        <p:grpSpPr>
          <a:xfrm>
            <a:off x="11655480" y="2680029"/>
            <a:ext cx="1898277" cy="830997"/>
            <a:chOff x="0" y="0"/>
            <a:chExt cx="2531036" cy="1107996"/>
          </a:xfrm>
        </p:grpSpPr>
        <p:sp>
          <p:nvSpPr>
            <p:cNvPr id="73" name="Freeform 73"/>
            <p:cNvSpPr/>
            <p:nvPr/>
          </p:nvSpPr>
          <p:spPr>
            <a:xfrm>
              <a:off x="0" y="0"/>
              <a:ext cx="2531036" cy="1107996"/>
            </a:xfrm>
            <a:custGeom>
              <a:avLst/>
              <a:gdLst/>
              <a:ahLst/>
              <a:cxnLst/>
              <a:rect l="l" t="t" r="r" b="b"/>
              <a:pathLst>
                <a:path w="2531036" h="1107996">
                  <a:moveTo>
                    <a:pt x="0" y="0"/>
                  </a:moveTo>
                  <a:lnTo>
                    <a:pt x="2531036" y="0"/>
                  </a:lnTo>
                  <a:lnTo>
                    <a:pt x="2531036" y="1107996"/>
                  </a:lnTo>
                  <a:lnTo>
                    <a:pt x="0" y="1107996"/>
                  </a:lnTo>
                  <a:close/>
                </a:path>
              </a:pathLst>
            </a:custGeom>
            <a:solidFill>
              <a:srgbClr val="000000">
                <a:alpha val="0"/>
              </a:srgbClr>
            </a:solidFill>
          </p:spPr>
        </p:sp>
        <p:sp>
          <p:nvSpPr>
            <p:cNvPr id="74" name="TextBox 74"/>
            <p:cNvSpPr txBox="1"/>
            <p:nvPr/>
          </p:nvSpPr>
          <p:spPr>
            <a:xfrm>
              <a:off x="0" y="0"/>
              <a:ext cx="2531036" cy="1107996"/>
            </a:xfrm>
            <a:prstGeom prst="rect">
              <a:avLst/>
            </a:prstGeom>
          </p:spPr>
          <p:txBody>
            <a:bodyPr lIns="0" tIns="0" rIns="0" bIns="0" rtlCol="0" anchor="t"/>
            <a:lstStyle/>
            <a:p>
              <a:pPr algn="ctr">
                <a:lnSpc>
                  <a:spcPts val="1920"/>
                </a:lnSpc>
              </a:pPr>
              <a:r>
                <a:rPr lang="en-US" sz="1600" b="1" dirty="0">
                  <a:solidFill>
                    <a:srgbClr val="000000"/>
                  </a:solidFill>
                  <a:latin typeface="Canva Sans Bold"/>
                  <a:ea typeface="Canva Sans Bold"/>
                  <a:cs typeface="Canva Sans Bold"/>
                  <a:sym typeface="Canva Sans Bold"/>
                </a:rPr>
                <a:t>87%–94% trend prediction accuracy.</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0" cy="10287000"/>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390583">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Research Objective or</a:t>
                      </a:r>
                    </a:p>
                    <a:p>
                      <a:pPr algn="ctr">
                        <a:lnSpc>
                          <a:spcPts val="2380"/>
                        </a:lnSpc>
                      </a:pPr>
                      <a:r>
                        <a:rPr lang="en-US" sz="1700">
                          <a:solidFill>
                            <a:srgbClr val="FACA49"/>
                          </a:solidFill>
                          <a:latin typeface="Canva Sans"/>
                          <a:ea typeface="Canva Sans"/>
                          <a:cs typeface="Canva Sans"/>
                          <a:sym typeface="Canva Sans"/>
                        </a:rPr>
                        <a:t>  Research Question</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Methodology</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Key Findings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Techniques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Accuracy &amp;</a:t>
                      </a:r>
                    </a:p>
                    <a:p>
                      <a:pPr algn="ctr">
                        <a:lnSpc>
                          <a:spcPts val="2380"/>
                        </a:lnSpc>
                      </a:pPr>
                      <a:r>
                        <a:rPr lang="en-US" sz="1700">
                          <a:solidFill>
                            <a:srgbClr val="FACA49"/>
                          </a:solidFill>
                          <a:latin typeface="Canva Sans"/>
                          <a:ea typeface="Canva Sans"/>
                          <a:cs typeface="Canva Sans"/>
                          <a:sym typeface="Canva Sans"/>
                        </a:rPr>
                        <a:t>Performance Measures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278032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2464501">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651587">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7111202" y="3163252"/>
            <a:ext cx="183011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Neural networks are commonly used for stock prediction.</a:t>
            </a:r>
          </a:p>
        </p:txBody>
      </p:sp>
      <p:sp>
        <p:nvSpPr>
          <p:cNvPr id="4" name="TextBox 4"/>
          <p:cNvSpPr txBox="1"/>
          <p:nvPr/>
        </p:nvSpPr>
        <p:spPr>
          <a:xfrm>
            <a:off x="5014660" y="3142932"/>
            <a:ext cx="1715542"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Reviewed 30 studies on ML models like SVM and Neural Networks.</a:t>
            </a:r>
          </a:p>
        </p:txBody>
      </p:sp>
      <p:sp>
        <p:nvSpPr>
          <p:cNvPr id="5" name="TextBox 5"/>
          <p:cNvSpPr txBox="1"/>
          <p:nvPr/>
        </p:nvSpPr>
        <p:spPr>
          <a:xfrm>
            <a:off x="2514547" y="3419157"/>
            <a:ext cx="2119113"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 ML techniques in stock prediction.</a:t>
            </a:r>
          </a:p>
        </p:txBody>
      </p:sp>
      <p:sp>
        <p:nvSpPr>
          <p:cNvPr id="6" name="TextBox 6"/>
          <p:cNvSpPr txBox="1"/>
          <p:nvPr/>
        </p:nvSpPr>
        <p:spPr>
          <a:xfrm>
            <a:off x="219224" y="2866707"/>
            <a:ext cx="1921570"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Machine learning approaches in stock market prediction: A systematic literature review</a:t>
            </a:r>
          </a:p>
        </p:txBody>
      </p:sp>
      <p:sp>
        <p:nvSpPr>
          <p:cNvPr id="7" name="TextBox 7"/>
          <p:cNvSpPr txBox="1"/>
          <p:nvPr/>
        </p:nvSpPr>
        <p:spPr>
          <a:xfrm>
            <a:off x="16365173" y="3577590"/>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No empirical performance data.</a:t>
            </a:r>
          </a:p>
        </p:txBody>
      </p:sp>
      <p:sp>
        <p:nvSpPr>
          <p:cNvPr id="8" name="TextBox 8"/>
          <p:cNvSpPr txBox="1"/>
          <p:nvPr/>
        </p:nvSpPr>
        <p:spPr>
          <a:xfrm>
            <a:off x="11782188" y="3557270"/>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84% trend prediction accuracy.</a:t>
            </a:r>
          </a:p>
        </p:txBody>
      </p:sp>
      <p:sp>
        <p:nvSpPr>
          <p:cNvPr id="9" name="TextBox 9"/>
          <p:cNvSpPr txBox="1"/>
          <p:nvPr/>
        </p:nvSpPr>
        <p:spPr>
          <a:xfrm>
            <a:off x="9331739" y="3557270"/>
            <a:ext cx="183011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Neural Networks, SVM</a:t>
            </a:r>
          </a:p>
        </p:txBody>
      </p:sp>
      <p:sp>
        <p:nvSpPr>
          <p:cNvPr id="10" name="TextBox 10"/>
          <p:cNvSpPr txBox="1"/>
          <p:nvPr/>
        </p:nvSpPr>
        <p:spPr>
          <a:xfrm>
            <a:off x="14149880" y="3557270"/>
            <a:ext cx="16777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Provides a broad ML review for stock prediction.</a:t>
            </a:r>
          </a:p>
        </p:txBody>
      </p:sp>
      <p:sp>
        <p:nvSpPr>
          <p:cNvPr id="11" name="TextBox 11"/>
          <p:cNvSpPr txBox="1"/>
          <p:nvPr/>
        </p:nvSpPr>
        <p:spPr>
          <a:xfrm>
            <a:off x="118351" y="5522323"/>
            <a:ext cx="1921570"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Stock market prediction using machine learning: A study on the Indian stock market</a:t>
            </a:r>
          </a:p>
        </p:txBody>
      </p:sp>
      <p:sp>
        <p:nvSpPr>
          <p:cNvPr id="12" name="TextBox 12"/>
          <p:cNvSpPr txBox="1"/>
          <p:nvPr/>
        </p:nvSpPr>
        <p:spPr>
          <a:xfrm>
            <a:off x="2564169" y="5729333"/>
            <a:ext cx="1820697"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Analyze and predict the Indian stock market.</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13" name="TextBox 13"/>
          <p:cNvSpPr txBox="1"/>
          <p:nvPr/>
        </p:nvSpPr>
        <p:spPr>
          <a:xfrm>
            <a:off x="11791607" y="8441690"/>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75% trend prediction accuracy.</a:t>
            </a:r>
          </a:p>
        </p:txBody>
      </p:sp>
      <p:sp>
        <p:nvSpPr>
          <p:cNvPr id="14" name="TextBox 14"/>
          <p:cNvSpPr txBox="1"/>
          <p:nvPr/>
        </p:nvSpPr>
        <p:spPr>
          <a:xfrm>
            <a:off x="219224" y="8177258"/>
            <a:ext cx="1820697"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 systematic review of stock market prediction using ML and statistical techniques</a:t>
            </a:r>
          </a:p>
        </p:txBody>
      </p:sp>
      <p:sp>
        <p:nvSpPr>
          <p:cNvPr id="15" name="TextBox 15"/>
          <p:cNvSpPr txBox="1"/>
          <p:nvPr/>
        </p:nvSpPr>
        <p:spPr>
          <a:xfrm>
            <a:off x="4962083" y="5625828"/>
            <a:ext cx="1820697"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Used historical stock data, financial news, and ML models like LSTM and SVM.</a:t>
            </a:r>
          </a:p>
        </p:txBody>
      </p:sp>
      <p:sp>
        <p:nvSpPr>
          <p:cNvPr id="16" name="TextBox 16"/>
          <p:cNvSpPr txBox="1"/>
          <p:nvPr/>
        </p:nvSpPr>
        <p:spPr>
          <a:xfrm>
            <a:off x="9456560" y="6040166"/>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SVM, KNN, Random Forest</a:t>
            </a:r>
          </a:p>
        </p:txBody>
      </p:sp>
      <p:sp>
        <p:nvSpPr>
          <p:cNvPr id="17" name="TextBox 17"/>
          <p:cNvSpPr txBox="1"/>
          <p:nvPr/>
        </p:nvSpPr>
        <p:spPr>
          <a:xfrm>
            <a:off x="11858282" y="593666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Achieved minimized RMSE error.</a:t>
            </a:r>
          </a:p>
        </p:txBody>
      </p:sp>
      <p:sp>
        <p:nvSpPr>
          <p:cNvPr id="18" name="TextBox 18"/>
          <p:cNvSpPr txBox="1"/>
          <p:nvPr/>
        </p:nvSpPr>
        <p:spPr>
          <a:xfrm>
            <a:off x="7120622" y="5763941"/>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Social indicators improve stock market predictions.</a:t>
            </a:r>
          </a:p>
        </p:txBody>
      </p:sp>
      <p:sp>
        <p:nvSpPr>
          <p:cNvPr id="19" name="TextBox 19"/>
          <p:cNvSpPr txBox="1"/>
          <p:nvPr/>
        </p:nvSpPr>
        <p:spPr>
          <a:xfrm>
            <a:off x="14097000" y="5927090"/>
            <a:ext cx="1820697" cy="816610"/>
          </a:xfrm>
          <a:prstGeom prst="rect">
            <a:avLst/>
          </a:prstGeom>
        </p:spPr>
        <p:txBody>
          <a:bodyPr lIns="0" tIns="0" rIns="0" bIns="0" rtlCol="0" anchor="t">
            <a:spAutoFit/>
          </a:bodyPr>
          <a:lstStyle/>
          <a:p>
            <a:pPr algn="ctr">
              <a:lnSpc>
                <a:spcPts val="2239"/>
              </a:lnSpc>
              <a:spcBef>
                <a:spcPct val="0"/>
              </a:spcBef>
            </a:pPr>
            <a:r>
              <a:rPr lang="en-US" sz="1599" b="1" dirty="0">
                <a:solidFill>
                  <a:srgbClr val="000000"/>
                </a:solidFill>
                <a:latin typeface="Canva Sans Bold"/>
                <a:ea typeface="Canva Sans Bold"/>
                <a:cs typeface="Canva Sans Bold"/>
                <a:sym typeface="Canva Sans Bold"/>
              </a:rPr>
              <a:t>Uses multiple data sources for better accuracy.</a:t>
            </a:r>
          </a:p>
        </p:txBody>
      </p:sp>
      <p:sp>
        <p:nvSpPr>
          <p:cNvPr id="20" name="TextBox 20"/>
          <p:cNvSpPr txBox="1"/>
          <p:nvPr/>
        </p:nvSpPr>
        <p:spPr>
          <a:xfrm>
            <a:off x="16348951" y="6005558"/>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Computationally expensive.</a:t>
            </a:r>
          </a:p>
        </p:txBody>
      </p:sp>
      <p:sp>
        <p:nvSpPr>
          <p:cNvPr id="21" name="TextBox 21"/>
          <p:cNvSpPr txBox="1"/>
          <p:nvPr/>
        </p:nvSpPr>
        <p:spPr>
          <a:xfrm>
            <a:off x="7120622" y="8366488"/>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ANN and NN are widely used in prediction.</a:t>
            </a:r>
          </a:p>
        </p:txBody>
      </p:sp>
      <p:sp>
        <p:nvSpPr>
          <p:cNvPr id="22" name="TextBox 22"/>
          <p:cNvSpPr txBox="1"/>
          <p:nvPr/>
        </p:nvSpPr>
        <p:spPr>
          <a:xfrm>
            <a:off x="4909505" y="8331881"/>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Reviewed 30 papers covering ML and statistical techniques.</a:t>
            </a:r>
          </a:p>
        </p:txBody>
      </p:sp>
      <p:sp>
        <p:nvSpPr>
          <p:cNvPr id="23" name="TextBox 23"/>
          <p:cNvSpPr txBox="1"/>
          <p:nvPr/>
        </p:nvSpPr>
        <p:spPr>
          <a:xfrm>
            <a:off x="2698283" y="836648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Overview of ML and statistical techniques in stock prediction.</a:t>
            </a:r>
          </a:p>
        </p:txBody>
      </p:sp>
      <p:sp>
        <p:nvSpPr>
          <p:cNvPr id="24" name="TextBox 24"/>
          <p:cNvSpPr txBox="1"/>
          <p:nvPr/>
        </p:nvSpPr>
        <p:spPr>
          <a:xfrm>
            <a:off x="9456560" y="8504601"/>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ANN, Statistical Methods</a:t>
            </a:r>
          </a:p>
        </p:txBody>
      </p:sp>
      <p:sp>
        <p:nvSpPr>
          <p:cNvPr id="25" name="TextBox 25"/>
          <p:cNvSpPr txBox="1"/>
          <p:nvPr/>
        </p:nvSpPr>
        <p:spPr>
          <a:xfrm>
            <a:off x="14149880"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Highlights the power of ANN and NN.</a:t>
            </a:r>
          </a:p>
        </p:txBody>
      </p:sp>
      <p:sp>
        <p:nvSpPr>
          <p:cNvPr id="26" name="TextBox 26"/>
          <p:cNvSpPr txBox="1"/>
          <p:nvPr/>
        </p:nvSpPr>
        <p:spPr>
          <a:xfrm>
            <a:off x="16365173"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Lacks performance comparison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0" cy="10287001"/>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531488">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Research Objective or</a:t>
                      </a:r>
                    </a:p>
                    <a:p>
                      <a:pPr algn="ctr">
                        <a:lnSpc>
                          <a:spcPts val="2380"/>
                        </a:lnSpc>
                      </a:pPr>
                      <a:r>
                        <a:rPr lang="en-US" sz="1700">
                          <a:solidFill>
                            <a:srgbClr val="FACA49"/>
                          </a:solidFill>
                          <a:latin typeface="Canva Sans"/>
                          <a:ea typeface="Canva Sans"/>
                          <a:cs typeface="Canva Sans"/>
                          <a:sym typeface="Canva Sans"/>
                        </a:rPr>
                        <a:t>  Research Question</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Methodology</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Key Findings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Techniques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Accuracy &amp;</a:t>
                      </a:r>
                    </a:p>
                    <a:p>
                      <a:pPr algn="ctr">
                        <a:lnSpc>
                          <a:spcPts val="2380"/>
                        </a:lnSpc>
                      </a:pPr>
                      <a:r>
                        <a:rPr lang="en-US" sz="1700">
                          <a:solidFill>
                            <a:srgbClr val="FACA49"/>
                          </a:solidFill>
                          <a:latin typeface="Canva Sans"/>
                          <a:ea typeface="Canva Sans"/>
                          <a:cs typeface="Canva Sans"/>
                          <a:sym typeface="Canva Sans"/>
                        </a:rPr>
                        <a:t>Performance Measures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348484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204178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228875">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7111202" y="3526489"/>
            <a:ext cx="183011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Classification and estimation are the most used methods.</a:t>
            </a:r>
          </a:p>
        </p:txBody>
      </p:sp>
      <p:sp>
        <p:nvSpPr>
          <p:cNvPr id="4" name="TextBox 4"/>
          <p:cNvSpPr txBox="1"/>
          <p:nvPr/>
        </p:nvSpPr>
        <p:spPr>
          <a:xfrm>
            <a:off x="4847591" y="3439477"/>
            <a:ext cx="1715542"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Analyzed 81 studies focusing on classification and estimation.</a:t>
            </a:r>
          </a:p>
        </p:txBody>
      </p:sp>
      <p:sp>
        <p:nvSpPr>
          <p:cNvPr id="5" name="TextBox 5"/>
          <p:cNvSpPr txBox="1"/>
          <p:nvPr/>
        </p:nvSpPr>
        <p:spPr>
          <a:xfrm>
            <a:off x="2509403" y="3250264"/>
            <a:ext cx="2119113" cy="1645285"/>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Identify research trends, datasets, and models in stock prediction.</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6" name="TextBox 6"/>
          <p:cNvSpPr txBox="1"/>
          <p:nvPr/>
        </p:nvSpPr>
        <p:spPr>
          <a:xfrm>
            <a:off x="67915" y="3260725"/>
            <a:ext cx="1921570"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The Stock Exchange Prediction using ML Techniques: A Systematic Review</a:t>
            </a:r>
          </a:p>
        </p:txBody>
      </p:sp>
      <p:sp>
        <p:nvSpPr>
          <p:cNvPr id="7" name="TextBox 7"/>
          <p:cNvSpPr txBox="1"/>
          <p:nvPr/>
        </p:nvSpPr>
        <p:spPr>
          <a:xfrm>
            <a:off x="16339531" y="3715702"/>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No model performance evaluation.</a:t>
            </a:r>
          </a:p>
        </p:txBody>
      </p:sp>
      <p:sp>
        <p:nvSpPr>
          <p:cNvPr id="8" name="TextBox 8"/>
          <p:cNvSpPr txBox="1"/>
          <p:nvPr/>
        </p:nvSpPr>
        <p:spPr>
          <a:xfrm>
            <a:off x="11847762" y="3802714"/>
            <a:ext cx="183011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Approx 77% Accuracy</a:t>
            </a:r>
          </a:p>
        </p:txBody>
      </p:sp>
      <p:sp>
        <p:nvSpPr>
          <p:cNvPr id="9" name="TextBox 9"/>
          <p:cNvSpPr txBox="1"/>
          <p:nvPr/>
        </p:nvSpPr>
        <p:spPr>
          <a:xfrm>
            <a:off x="9493769" y="3664602"/>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Classification, Estimation, Clustering</a:t>
            </a:r>
          </a:p>
        </p:txBody>
      </p:sp>
      <p:sp>
        <p:nvSpPr>
          <p:cNvPr id="10" name="TextBox 10"/>
          <p:cNvSpPr txBox="1"/>
          <p:nvPr/>
        </p:nvSpPr>
        <p:spPr>
          <a:xfrm>
            <a:off x="14201754" y="3715702"/>
            <a:ext cx="16777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Provides an in-depth trend analysis.</a:t>
            </a:r>
          </a:p>
        </p:txBody>
      </p:sp>
      <p:sp>
        <p:nvSpPr>
          <p:cNvPr id="11" name="TextBox 11"/>
          <p:cNvSpPr txBox="1"/>
          <p:nvPr/>
        </p:nvSpPr>
        <p:spPr>
          <a:xfrm>
            <a:off x="67915" y="6157958"/>
            <a:ext cx="1921570"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Stock Market Prediction Using ML Techniques</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12" name="TextBox 12"/>
          <p:cNvSpPr txBox="1"/>
          <p:nvPr/>
        </p:nvSpPr>
        <p:spPr>
          <a:xfrm>
            <a:off x="2807819" y="646879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Predict stock trends using ML models.</a:t>
            </a:r>
          </a:p>
        </p:txBody>
      </p:sp>
      <p:sp>
        <p:nvSpPr>
          <p:cNvPr id="13" name="TextBox 13"/>
          <p:cNvSpPr txBox="1"/>
          <p:nvPr/>
        </p:nvSpPr>
        <p:spPr>
          <a:xfrm>
            <a:off x="11847762" y="8608106"/>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Approx 79% Accuracy</a:t>
            </a:r>
          </a:p>
        </p:txBody>
      </p:sp>
      <p:sp>
        <p:nvSpPr>
          <p:cNvPr id="14" name="TextBox 14"/>
          <p:cNvSpPr txBox="1"/>
          <p:nvPr/>
        </p:nvSpPr>
        <p:spPr>
          <a:xfrm>
            <a:off x="168788" y="8608106"/>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Stock Market Prediction Using Advanced ML</a:t>
            </a:r>
          </a:p>
        </p:txBody>
      </p:sp>
      <p:sp>
        <p:nvSpPr>
          <p:cNvPr id="15" name="TextBox 15"/>
          <p:cNvSpPr txBox="1"/>
          <p:nvPr/>
        </p:nvSpPr>
        <p:spPr>
          <a:xfrm>
            <a:off x="5052380" y="6330678"/>
            <a:ext cx="1820697"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Compared models like LSTM, XGBoost, and ARIMA on Tesla stock.</a:t>
            </a:r>
          </a:p>
        </p:txBody>
      </p:sp>
      <p:sp>
        <p:nvSpPr>
          <p:cNvPr id="16" name="TextBox 16"/>
          <p:cNvSpPr txBox="1"/>
          <p:nvPr/>
        </p:nvSpPr>
        <p:spPr>
          <a:xfrm>
            <a:off x="9493769" y="6572296"/>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XGBoost, ARIMA</a:t>
            </a:r>
          </a:p>
        </p:txBody>
      </p:sp>
      <p:sp>
        <p:nvSpPr>
          <p:cNvPr id="17" name="TextBox 17"/>
          <p:cNvSpPr txBox="1"/>
          <p:nvPr/>
        </p:nvSpPr>
        <p:spPr>
          <a:xfrm>
            <a:off x="11847762" y="643418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85% trend prediction accuracy.</a:t>
            </a:r>
          </a:p>
        </p:txBody>
      </p:sp>
      <p:sp>
        <p:nvSpPr>
          <p:cNvPr id="18" name="TextBox 18"/>
          <p:cNvSpPr txBox="1"/>
          <p:nvPr/>
        </p:nvSpPr>
        <p:spPr>
          <a:xfrm>
            <a:off x="7120622" y="646879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had the best prediction accuracy.</a:t>
            </a:r>
          </a:p>
        </p:txBody>
      </p:sp>
      <p:sp>
        <p:nvSpPr>
          <p:cNvPr id="19" name="TextBox 19"/>
          <p:cNvSpPr txBox="1"/>
          <p:nvPr/>
        </p:nvSpPr>
        <p:spPr>
          <a:xfrm>
            <a:off x="14058774" y="6330678"/>
            <a:ext cx="1820697"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Compares multiple ML models.</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20" name="TextBox 20"/>
          <p:cNvSpPr txBox="1"/>
          <p:nvPr/>
        </p:nvSpPr>
        <p:spPr>
          <a:xfrm>
            <a:off x="16348951" y="643418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High computational cost.</a:t>
            </a:r>
          </a:p>
        </p:txBody>
      </p:sp>
      <p:sp>
        <p:nvSpPr>
          <p:cNvPr id="21" name="TextBox 21"/>
          <p:cNvSpPr txBox="1"/>
          <p:nvPr/>
        </p:nvSpPr>
        <p:spPr>
          <a:xfrm>
            <a:off x="7111202"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SVM performed better than other models.</a:t>
            </a:r>
          </a:p>
        </p:txBody>
      </p:sp>
      <p:sp>
        <p:nvSpPr>
          <p:cNvPr id="22" name="TextBox 22"/>
          <p:cNvSpPr txBox="1"/>
          <p:nvPr/>
        </p:nvSpPr>
        <p:spPr>
          <a:xfrm>
            <a:off x="5052380" y="8311561"/>
            <a:ext cx="1820697"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Applied Linear Regression, Decision Trees, and SVM on historical data.</a:t>
            </a:r>
          </a:p>
        </p:txBody>
      </p:sp>
      <p:sp>
        <p:nvSpPr>
          <p:cNvPr id="23" name="TextBox 23"/>
          <p:cNvSpPr txBox="1"/>
          <p:nvPr/>
        </p:nvSpPr>
        <p:spPr>
          <a:xfrm>
            <a:off x="2807819"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Analyze stock data and predict future trends.</a:t>
            </a:r>
          </a:p>
        </p:txBody>
      </p:sp>
      <p:sp>
        <p:nvSpPr>
          <p:cNvPr id="24" name="TextBox 24"/>
          <p:cNvSpPr txBox="1"/>
          <p:nvPr/>
        </p:nvSpPr>
        <p:spPr>
          <a:xfrm>
            <a:off x="9493769"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Linear Regression, SVM, Decision Trees</a:t>
            </a:r>
          </a:p>
        </p:txBody>
      </p:sp>
      <p:sp>
        <p:nvSpPr>
          <p:cNvPr id="25" name="TextBox 25"/>
          <p:cNvSpPr txBox="1"/>
          <p:nvPr/>
        </p:nvSpPr>
        <p:spPr>
          <a:xfrm>
            <a:off x="14058774" y="8587786"/>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Proves ML effectiveness in finance.</a:t>
            </a:r>
          </a:p>
        </p:txBody>
      </p:sp>
      <p:sp>
        <p:nvSpPr>
          <p:cNvPr id="26" name="TextBox 26"/>
          <p:cNvSpPr txBox="1"/>
          <p:nvPr/>
        </p:nvSpPr>
        <p:spPr>
          <a:xfrm>
            <a:off x="16365173" y="8193768"/>
            <a:ext cx="1820697"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Dataset limitations affect generalization.</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0" cy="10287001"/>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813296">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Research Objective or</a:t>
                      </a:r>
                    </a:p>
                    <a:p>
                      <a:pPr algn="ctr">
                        <a:lnSpc>
                          <a:spcPts val="2380"/>
                        </a:lnSpc>
                      </a:pPr>
                      <a:r>
                        <a:rPr lang="en-US" sz="1700">
                          <a:solidFill>
                            <a:srgbClr val="FACA49"/>
                          </a:solidFill>
                          <a:latin typeface="Canva Sans"/>
                          <a:ea typeface="Canva Sans"/>
                          <a:cs typeface="Canva Sans"/>
                          <a:sym typeface="Canva Sans"/>
                        </a:rPr>
                        <a:t>  Research Question</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Methodology</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Key Findings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Techniques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Accuracy &amp;</a:t>
                      </a:r>
                    </a:p>
                    <a:p>
                      <a:pPr algn="ctr">
                        <a:lnSpc>
                          <a:spcPts val="2380"/>
                        </a:lnSpc>
                      </a:pPr>
                      <a:r>
                        <a:rPr lang="en-US" sz="1700">
                          <a:solidFill>
                            <a:srgbClr val="FACA49"/>
                          </a:solidFill>
                          <a:latin typeface="Canva Sans"/>
                          <a:ea typeface="Canva Sans"/>
                          <a:cs typeface="Canva Sans"/>
                          <a:sym typeface="Canva Sans"/>
                        </a:rPr>
                        <a:t>Performance Measures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3203041">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204178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228875">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7201532" y="3792855"/>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Deep learning models show high predictive power.</a:t>
            </a:r>
          </a:p>
        </p:txBody>
      </p:sp>
      <p:sp>
        <p:nvSpPr>
          <p:cNvPr id="4" name="TextBox 4"/>
          <p:cNvSpPr txBox="1"/>
          <p:nvPr/>
        </p:nvSpPr>
        <p:spPr>
          <a:xfrm>
            <a:off x="5057365" y="3644282"/>
            <a:ext cx="1715542"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Compared various ML methods for stock forecasting.</a:t>
            </a:r>
          </a:p>
        </p:txBody>
      </p:sp>
      <p:sp>
        <p:nvSpPr>
          <p:cNvPr id="5" name="TextBox 5"/>
          <p:cNvSpPr txBox="1"/>
          <p:nvPr/>
        </p:nvSpPr>
        <p:spPr>
          <a:xfrm>
            <a:off x="2595352" y="3853815"/>
            <a:ext cx="2119113"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 ML techniques for stock forecasting.</a:t>
            </a:r>
          </a:p>
        </p:txBody>
      </p:sp>
      <p:sp>
        <p:nvSpPr>
          <p:cNvPr id="6" name="TextBox 6"/>
          <p:cNvSpPr txBox="1"/>
          <p:nvPr/>
        </p:nvSpPr>
        <p:spPr>
          <a:xfrm>
            <a:off x="106438" y="3091832"/>
            <a:ext cx="1921570" cy="1921510"/>
          </a:xfrm>
          <a:prstGeom prst="rect">
            <a:avLst/>
          </a:prstGeom>
        </p:spPr>
        <p:txBody>
          <a:bodyPr lIns="0" tIns="0" rIns="0" bIns="0" rtlCol="0" anchor="t">
            <a:spAutoFit/>
          </a:bodyPr>
          <a:lstStyle/>
          <a:p>
            <a:pPr algn="ctr">
              <a:lnSpc>
                <a:spcPts val="2239"/>
              </a:lnSpc>
            </a:pPr>
            <a:endParaRPr/>
          </a:p>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A Survey of ML-Based Approaches for Stock Market Prediction</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7" name="TextBox 7"/>
          <p:cNvSpPr txBox="1"/>
          <p:nvPr/>
        </p:nvSpPr>
        <p:spPr>
          <a:xfrm>
            <a:off x="16457883" y="3833495"/>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No empirical performance data.</a:t>
            </a:r>
          </a:p>
        </p:txBody>
      </p:sp>
      <p:sp>
        <p:nvSpPr>
          <p:cNvPr id="8" name="TextBox 8"/>
          <p:cNvSpPr txBox="1"/>
          <p:nvPr/>
        </p:nvSpPr>
        <p:spPr>
          <a:xfrm>
            <a:off x="11561175" y="3920507"/>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~80% trend prediction accuracy.</a:t>
            </a:r>
          </a:p>
        </p:txBody>
      </p:sp>
      <p:sp>
        <p:nvSpPr>
          <p:cNvPr id="9" name="TextBox 9"/>
          <p:cNvSpPr txBox="1"/>
          <p:nvPr/>
        </p:nvSpPr>
        <p:spPr>
          <a:xfrm>
            <a:off x="9374549" y="4038300"/>
            <a:ext cx="183011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Various ML Models</a:t>
            </a:r>
          </a:p>
        </p:txBody>
      </p:sp>
      <p:sp>
        <p:nvSpPr>
          <p:cNvPr id="10" name="TextBox 10"/>
          <p:cNvSpPr txBox="1"/>
          <p:nvPr/>
        </p:nvSpPr>
        <p:spPr>
          <a:xfrm>
            <a:off x="14154234" y="3644282"/>
            <a:ext cx="1677717" cy="1645285"/>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Comprehensive review of ML in stock forecasting.</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11" name="TextBox 11"/>
          <p:cNvSpPr txBox="1"/>
          <p:nvPr/>
        </p:nvSpPr>
        <p:spPr>
          <a:xfrm>
            <a:off x="67915" y="6054453"/>
            <a:ext cx="1921570" cy="1092835"/>
          </a:xfrm>
          <a:prstGeom prst="rect">
            <a:avLst/>
          </a:prstGeom>
        </p:spPr>
        <p:txBody>
          <a:bodyPr lIns="0" tIns="0" rIns="0" bIns="0" rtlCol="0" anchor="t">
            <a:spAutoFit/>
          </a:bodyPr>
          <a:lstStyle/>
          <a:p>
            <a:pPr algn="ctr">
              <a:lnSpc>
                <a:spcPts val="2239"/>
              </a:lnSpc>
            </a:pPr>
            <a:endParaRPr/>
          </a:p>
          <a:p>
            <a:pPr algn="ctr">
              <a:lnSpc>
                <a:spcPts val="2239"/>
              </a:lnSpc>
              <a:spcBef>
                <a:spcPct val="0"/>
              </a:spcBef>
            </a:pPr>
            <a:r>
              <a:rPr lang="en-US" sz="1599" b="1">
                <a:solidFill>
                  <a:srgbClr val="000000"/>
                </a:solidFill>
                <a:latin typeface="Canva Sans Bold"/>
                <a:ea typeface="Canva Sans Bold"/>
                <a:cs typeface="Canva Sans Bold"/>
                <a:sym typeface="Canva Sans Bold"/>
              </a:rPr>
              <a:t>Stock Market Prediction using ML Algorithm</a:t>
            </a:r>
          </a:p>
        </p:txBody>
      </p:sp>
      <p:sp>
        <p:nvSpPr>
          <p:cNvPr id="12" name="TextBox 12"/>
          <p:cNvSpPr txBox="1"/>
          <p:nvPr/>
        </p:nvSpPr>
        <p:spPr>
          <a:xfrm>
            <a:off x="2595352" y="6517368"/>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Predict stock market trends using ML models.</a:t>
            </a:r>
          </a:p>
        </p:txBody>
      </p:sp>
      <p:sp>
        <p:nvSpPr>
          <p:cNvPr id="13" name="TextBox 13"/>
          <p:cNvSpPr txBox="1"/>
          <p:nvPr/>
        </p:nvSpPr>
        <p:spPr>
          <a:xfrm>
            <a:off x="11823897" y="850460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~87% trend prediction accuracy.</a:t>
            </a:r>
          </a:p>
        </p:txBody>
      </p:sp>
      <p:sp>
        <p:nvSpPr>
          <p:cNvPr id="14" name="TextBox 14"/>
          <p:cNvSpPr txBox="1"/>
          <p:nvPr/>
        </p:nvSpPr>
        <p:spPr>
          <a:xfrm>
            <a:off x="118351" y="817344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 Deep Learning-Based Approach for Stock Market Prediction</a:t>
            </a:r>
          </a:p>
        </p:txBody>
      </p:sp>
      <p:sp>
        <p:nvSpPr>
          <p:cNvPr id="15" name="TextBox 15"/>
          <p:cNvSpPr txBox="1"/>
          <p:nvPr/>
        </p:nvSpPr>
        <p:spPr>
          <a:xfrm>
            <a:off x="5004788" y="6379256"/>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Used LSTM on historical stock data for trend prediction.</a:t>
            </a:r>
          </a:p>
        </p:txBody>
      </p:sp>
      <p:sp>
        <p:nvSpPr>
          <p:cNvPr id="16" name="TextBox 16"/>
          <p:cNvSpPr txBox="1"/>
          <p:nvPr/>
        </p:nvSpPr>
        <p:spPr>
          <a:xfrm>
            <a:off x="9472152" y="6828201"/>
            <a:ext cx="1820697" cy="2641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RNN</a:t>
            </a:r>
          </a:p>
        </p:txBody>
      </p:sp>
      <p:sp>
        <p:nvSpPr>
          <p:cNvPr id="17" name="TextBox 17"/>
          <p:cNvSpPr txBox="1"/>
          <p:nvPr/>
        </p:nvSpPr>
        <p:spPr>
          <a:xfrm>
            <a:off x="11732432" y="6807881"/>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Approx 84% Accuracy</a:t>
            </a:r>
          </a:p>
        </p:txBody>
      </p:sp>
      <p:sp>
        <p:nvSpPr>
          <p:cNvPr id="18" name="TextBox 18"/>
          <p:cNvSpPr txBox="1"/>
          <p:nvPr/>
        </p:nvSpPr>
        <p:spPr>
          <a:xfrm>
            <a:off x="7115912" y="6517368"/>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achieved 84% accuracy in trend forecasting.</a:t>
            </a:r>
          </a:p>
        </p:txBody>
      </p:sp>
      <p:sp>
        <p:nvSpPr>
          <p:cNvPr id="19" name="TextBox 19"/>
          <p:cNvSpPr txBox="1"/>
          <p:nvPr/>
        </p:nvSpPr>
        <p:spPr>
          <a:xfrm>
            <a:off x="14296931" y="6586583"/>
            <a:ext cx="1820697" cy="1092835"/>
          </a:xfrm>
          <a:prstGeom prst="rect">
            <a:avLst/>
          </a:prstGeom>
        </p:spPr>
        <p:txBody>
          <a:bodyPr lIns="0" tIns="0" rIns="0" bIns="0" rtlCol="0" anchor="t">
            <a:spAutoFit/>
          </a:bodyPr>
          <a:lstStyle/>
          <a:p>
            <a:pPr algn="ctr">
              <a:lnSpc>
                <a:spcPts val="2239"/>
              </a:lnSpc>
            </a:pPr>
            <a:endParaRPr/>
          </a:p>
          <a:p>
            <a:pPr algn="ctr">
              <a:lnSpc>
                <a:spcPts val="2239"/>
              </a:lnSpc>
              <a:spcBef>
                <a:spcPct val="0"/>
              </a:spcBef>
            </a:pPr>
            <a:r>
              <a:rPr lang="en-US" sz="1599" b="1">
                <a:solidFill>
                  <a:srgbClr val="000000"/>
                </a:solidFill>
                <a:latin typeface="Canva Sans Bold"/>
                <a:ea typeface="Canva Sans Bold"/>
                <a:cs typeface="Canva Sans Bold"/>
                <a:sym typeface="Canva Sans Bold"/>
              </a:rPr>
              <a:t>Shows LSTM’s ability to capture trends.</a:t>
            </a:r>
          </a:p>
        </p:txBody>
      </p:sp>
      <p:sp>
        <p:nvSpPr>
          <p:cNvPr id="20" name="TextBox 20"/>
          <p:cNvSpPr txBox="1"/>
          <p:nvPr/>
        </p:nvSpPr>
        <p:spPr>
          <a:xfrm>
            <a:off x="16348951" y="665548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Focuses only on LSTM, limiting comparison</a:t>
            </a:r>
          </a:p>
        </p:txBody>
      </p:sp>
      <p:sp>
        <p:nvSpPr>
          <p:cNvPr id="21" name="TextBox 21"/>
          <p:cNvSpPr txBox="1"/>
          <p:nvPr/>
        </p:nvSpPr>
        <p:spPr>
          <a:xfrm>
            <a:off x="7210952" y="836648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CNN-LSTM outperformed traditional ML models.</a:t>
            </a:r>
          </a:p>
        </p:txBody>
      </p:sp>
      <p:sp>
        <p:nvSpPr>
          <p:cNvPr id="22" name="TextBox 22"/>
          <p:cNvSpPr txBox="1"/>
          <p:nvPr/>
        </p:nvSpPr>
        <p:spPr>
          <a:xfrm>
            <a:off x="4952210" y="836648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Applied CNN-LSTM hybrid models on historical data.</a:t>
            </a:r>
          </a:p>
        </p:txBody>
      </p:sp>
      <p:sp>
        <p:nvSpPr>
          <p:cNvPr id="23" name="TextBox 23"/>
          <p:cNvSpPr txBox="1"/>
          <p:nvPr/>
        </p:nvSpPr>
        <p:spPr>
          <a:xfrm>
            <a:off x="2595352" y="850460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Explore deep learning for stock forecasting.</a:t>
            </a:r>
          </a:p>
        </p:txBody>
      </p:sp>
      <p:sp>
        <p:nvSpPr>
          <p:cNvPr id="24" name="TextBox 24"/>
          <p:cNvSpPr txBox="1"/>
          <p:nvPr/>
        </p:nvSpPr>
        <p:spPr>
          <a:xfrm>
            <a:off x="9565049"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CNN, LSTM, Hybrid Deep Learning Models</a:t>
            </a:r>
          </a:p>
        </p:txBody>
      </p:sp>
      <p:sp>
        <p:nvSpPr>
          <p:cNvPr id="25" name="TextBox 25"/>
          <p:cNvSpPr txBox="1"/>
          <p:nvPr/>
        </p:nvSpPr>
        <p:spPr>
          <a:xfrm>
            <a:off x="14082744" y="8105174"/>
            <a:ext cx="1820697" cy="192151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Deep learning models outperform traditional methods.</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26" name="TextBox 26"/>
          <p:cNvSpPr txBox="1"/>
          <p:nvPr/>
        </p:nvSpPr>
        <p:spPr>
          <a:xfrm>
            <a:off x="16348951" y="8193768"/>
            <a:ext cx="1820697" cy="1092835"/>
          </a:xfrm>
          <a:prstGeom prst="rect">
            <a:avLst/>
          </a:prstGeom>
        </p:spPr>
        <p:txBody>
          <a:bodyPr lIns="0" tIns="0" rIns="0" bIns="0" rtlCol="0" anchor="t">
            <a:spAutoFit/>
          </a:bodyPr>
          <a:lstStyle/>
          <a:p>
            <a:pPr algn="ctr">
              <a:lnSpc>
                <a:spcPts val="2239"/>
              </a:lnSpc>
            </a:pPr>
            <a:endParaRPr/>
          </a:p>
          <a:p>
            <a:pPr algn="ctr">
              <a:lnSpc>
                <a:spcPts val="2239"/>
              </a:lnSpc>
              <a:spcBef>
                <a:spcPct val="0"/>
              </a:spcBef>
            </a:pPr>
            <a:r>
              <a:rPr lang="en-US" sz="1599" b="1">
                <a:solidFill>
                  <a:srgbClr val="000000"/>
                </a:solidFill>
                <a:latin typeface="Canva Sans Bold"/>
                <a:ea typeface="Canva Sans Bold"/>
                <a:cs typeface="Canva Sans Bold"/>
                <a:sym typeface="Canva Sans Bold"/>
              </a:rPr>
              <a:t>High computational cost for training.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2EE7EE-CBC9-E083-3C9F-011833BE4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257300"/>
            <a:ext cx="12877800" cy="9029700"/>
          </a:xfrm>
          <a:prstGeom prst="rect">
            <a:avLst/>
          </a:prstGeom>
        </p:spPr>
      </p:pic>
      <p:sp>
        <p:nvSpPr>
          <p:cNvPr id="6" name="TextBox 3">
            <a:extLst>
              <a:ext uri="{FF2B5EF4-FFF2-40B4-BE49-F238E27FC236}">
                <a16:creationId xmlns:a16="http://schemas.microsoft.com/office/drawing/2014/main" id="{67870562-2FB3-52B6-FA96-467D41FDCC77}"/>
              </a:ext>
            </a:extLst>
          </p:cNvPr>
          <p:cNvSpPr txBox="1"/>
          <p:nvPr/>
        </p:nvSpPr>
        <p:spPr>
          <a:xfrm>
            <a:off x="1543050" y="419100"/>
            <a:ext cx="15201900" cy="754950"/>
          </a:xfrm>
          <a:prstGeom prst="rect">
            <a:avLst/>
          </a:prstGeom>
        </p:spPr>
        <p:txBody>
          <a:bodyPr wrap="square" lIns="0" tIns="0" rIns="0" bIns="0" rtlCol="0" anchor="t">
            <a:spAutoFit/>
          </a:bodyPr>
          <a:lstStyle/>
          <a:p>
            <a:pPr algn="ctr">
              <a:lnSpc>
                <a:spcPts val="6299"/>
              </a:lnSpc>
              <a:spcBef>
                <a:spcPct val="0"/>
              </a:spcBef>
            </a:pPr>
            <a:r>
              <a:rPr lang="en-US" sz="4500" b="1" dirty="0">
                <a:solidFill>
                  <a:schemeClr val="tx2"/>
                </a:solidFill>
                <a:latin typeface="Canva Sans Bold"/>
                <a:ea typeface="Canva Sans Bold"/>
                <a:cs typeface="Canva Sans Bold"/>
                <a:sym typeface="Canva Sans Bold"/>
              </a:rPr>
              <a:t>Module Connectivity Diagram</a:t>
            </a:r>
          </a:p>
        </p:txBody>
      </p:sp>
    </p:spTree>
    <p:extLst>
      <p:ext uri="{BB962C8B-B14F-4D97-AF65-F5344CB8AC3E}">
        <p14:creationId xmlns:p14="http://schemas.microsoft.com/office/powerpoint/2010/main" val="58128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3145" y="2118904"/>
            <a:ext cx="14482707" cy="7436563"/>
          </a:xfrm>
          <a:custGeom>
            <a:avLst/>
            <a:gdLst/>
            <a:ahLst/>
            <a:cxnLst/>
            <a:rect l="l" t="t" r="r" b="b"/>
            <a:pathLst>
              <a:path w="14482707" h="7436563">
                <a:moveTo>
                  <a:pt x="0" y="0"/>
                </a:moveTo>
                <a:lnTo>
                  <a:pt x="14482707" y="0"/>
                </a:lnTo>
                <a:lnTo>
                  <a:pt x="14482707" y="7436563"/>
                </a:lnTo>
                <a:lnTo>
                  <a:pt x="0" y="7436563"/>
                </a:lnTo>
                <a:lnTo>
                  <a:pt x="0" y="0"/>
                </a:lnTo>
                <a:close/>
              </a:path>
            </a:pathLst>
          </a:custGeom>
          <a:blipFill>
            <a:blip r:embed="rId2"/>
            <a:stretch>
              <a:fillRect/>
            </a:stretch>
          </a:blipFill>
        </p:spPr>
      </p:sp>
      <p:sp>
        <p:nvSpPr>
          <p:cNvPr id="3" name="TextBox 3"/>
          <p:cNvSpPr txBox="1"/>
          <p:nvPr/>
        </p:nvSpPr>
        <p:spPr>
          <a:xfrm>
            <a:off x="5157504" y="723900"/>
            <a:ext cx="7633988" cy="762000"/>
          </a:xfrm>
          <a:prstGeom prst="rect">
            <a:avLst/>
          </a:prstGeom>
        </p:spPr>
        <p:txBody>
          <a:bodyPr lIns="0" tIns="0" rIns="0" bIns="0" rtlCol="0" anchor="t">
            <a:spAutoFit/>
          </a:bodyPr>
          <a:lstStyle/>
          <a:p>
            <a:pPr algn="ctr">
              <a:lnSpc>
                <a:spcPts val="6299"/>
              </a:lnSpc>
              <a:spcBef>
                <a:spcPct val="0"/>
              </a:spcBef>
            </a:pPr>
            <a:r>
              <a:rPr lang="en-US" sz="4500" b="1" dirty="0">
                <a:solidFill>
                  <a:schemeClr val="tx2"/>
                </a:solidFill>
                <a:latin typeface="Canva Sans Bold"/>
                <a:ea typeface="Canva Sans Bold"/>
                <a:cs typeface="Canva Sans Bold"/>
                <a:sym typeface="Canva Sans Bold"/>
              </a:rPr>
              <a:t>Level 0 </a:t>
            </a:r>
            <a:r>
              <a:rPr lang="en-US" sz="4500" b="1" dirty="0" err="1">
                <a:solidFill>
                  <a:schemeClr val="tx2"/>
                </a:solidFill>
                <a:latin typeface="Canva Sans Bold"/>
                <a:ea typeface="Canva Sans Bold"/>
                <a:cs typeface="Canva Sans Bold"/>
                <a:sym typeface="Canva Sans Bold"/>
              </a:rPr>
              <a:t>DataFlow</a:t>
            </a:r>
            <a:r>
              <a:rPr lang="en-US" sz="4500" b="1" dirty="0">
                <a:solidFill>
                  <a:schemeClr val="tx2"/>
                </a:solidFill>
                <a:latin typeface="Canva Sans Bold"/>
                <a:ea typeface="Canva Sans Bold"/>
                <a:cs typeface="Canva Sans Bold"/>
                <a:sym typeface="Canva Sans Bold"/>
              </a:rPr>
              <a:t>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226005" y="290593"/>
            <a:ext cx="7861176" cy="762000"/>
          </a:xfrm>
          <a:prstGeom prst="rect">
            <a:avLst/>
          </a:prstGeom>
        </p:spPr>
        <p:txBody>
          <a:bodyPr lIns="0" tIns="0" rIns="0" bIns="0" rtlCol="0" anchor="t">
            <a:spAutoFit/>
          </a:bodyPr>
          <a:lstStyle/>
          <a:p>
            <a:pPr algn="ctr">
              <a:lnSpc>
                <a:spcPts val="6299"/>
              </a:lnSpc>
              <a:spcBef>
                <a:spcPct val="0"/>
              </a:spcBef>
            </a:pPr>
            <a:r>
              <a:rPr lang="en-US" sz="4500" b="1" dirty="0">
                <a:solidFill>
                  <a:schemeClr val="tx2"/>
                </a:solidFill>
                <a:latin typeface="Canva Sans Bold"/>
                <a:ea typeface="Canva Sans Bold"/>
                <a:cs typeface="Canva Sans Bold"/>
                <a:sym typeface="Canva Sans Bold"/>
              </a:rPr>
              <a:t>Level 1 </a:t>
            </a:r>
            <a:r>
              <a:rPr lang="en-US" sz="4500" b="1" dirty="0" err="1">
                <a:solidFill>
                  <a:schemeClr val="tx2"/>
                </a:solidFill>
                <a:latin typeface="Canva Sans Bold"/>
                <a:ea typeface="Canva Sans Bold"/>
                <a:cs typeface="Canva Sans Bold"/>
                <a:sym typeface="Canva Sans Bold"/>
              </a:rPr>
              <a:t>DataFlow</a:t>
            </a:r>
            <a:r>
              <a:rPr lang="en-US" sz="4500" b="1" dirty="0">
                <a:solidFill>
                  <a:schemeClr val="tx2"/>
                </a:solidFill>
                <a:latin typeface="Canva Sans Bold"/>
                <a:ea typeface="Canva Sans Bold"/>
                <a:cs typeface="Canva Sans Bold"/>
                <a:sym typeface="Canva Sans Bold"/>
              </a:rPr>
              <a:t> Diagram</a:t>
            </a:r>
          </a:p>
        </p:txBody>
      </p:sp>
      <p:pic>
        <p:nvPicPr>
          <p:cNvPr id="6" name="Picture 5">
            <a:extLst>
              <a:ext uri="{FF2B5EF4-FFF2-40B4-BE49-F238E27FC236}">
                <a16:creationId xmlns:a16="http://schemas.microsoft.com/office/drawing/2014/main" id="{DD100E78-E553-7059-0C4A-1B6C84551D85}"/>
              </a:ext>
            </a:extLst>
          </p:cNvPr>
          <p:cNvPicPr>
            <a:picLocks noChangeAspect="1"/>
          </p:cNvPicPr>
          <p:nvPr/>
        </p:nvPicPr>
        <p:blipFill>
          <a:blip r:embed="rId2"/>
          <a:stretch>
            <a:fillRect/>
          </a:stretch>
        </p:blipFill>
        <p:spPr>
          <a:xfrm>
            <a:off x="825982" y="1714500"/>
            <a:ext cx="16825078" cy="7772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425337" y="263013"/>
            <a:ext cx="9437326" cy="762000"/>
          </a:xfrm>
          <a:prstGeom prst="rect">
            <a:avLst/>
          </a:prstGeom>
        </p:spPr>
        <p:txBody>
          <a:bodyPr wrap="square" lIns="0" tIns="0" rIns="0" bIns="0" rtlCol="0" anchor="t">
            <a:spAutoFit/>
          </a:bodyPr>
          <a:lstStyle/>
          <a:p>
            <a:pPr algn="ctr">
              <a:lnSpc>
                <a:spcPts val="6299"/>
              </a:lnSpc>
              <a:spcBef>
                <a:spcPct val="0"/>
              </a:spcBef>
            </a:pPr>
            <a:r>
              <a:rPr lang="en-US" sz="4500" b="1" dirty="0">
                <a:solidFill>
                  <a:schemeClr val="tx2"/>
                </a:solidFill>
                <a:latin typeface="Canva Sans Bold"/>
                <a:ea typeface="Canva Sans Bold"/>
                <a:cs typeface="Canva Sans Bold"/>
                <a:sym typeface="Canva Sans Bold"/>
              </a:rPr>
              <a:t>Use Case Diagram</a:t>
            </a:r>
          </a:p>
        </p:txBody>
      </p:sp>
      <p:pic>
        <p:nvPicPr>
          <p:cNvPr id="7" name="Picture 6">
            <a:extLst>
              <a:ext uri="{FF2B5EF4-FFF2-40B4-BE49-F238E27FC236}">
                <a16:creationId xmlns:a16="http://schemas.microsoft.com/office/drawing/2014/main" id="{0D28CD47-662A-6786-EF62-8271CFB56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708" y="1047701"/>
            <a:ext cx="8691092" cy="90944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3632" y="1219973"/>
            <a:ext cx="17432303" cy="8781523"/>
          </a:xfrm>
          <a:custGeom>
            <a:avLst/>
            <a:gdLst/>
            <a:ahLst/>
            <a:cxnLst/>
            <a:rect l="l" t="t" r="r" b="b"/>
            <a:pathLst>
              <a:path w="17432303" h="8781523">
                <a:moveTo>
                  <a:pt x="0" y="0"/>
                </a:moveTo>
                <a:lnTo>
                  <a:pt x="17432303" y="0"/>
                </a:lnTo>
                <a:lnTo>
                  <a:pt x="17432303" y="8781523"/>
                </a:lnTo>
                <a:lnTo>
                  <a:pt x="0" y="8781523"/>
                </a:lnTo>
                <a:lnTo>
                  <a:pt x="0" y="0"/>
                </a:lnTo>
                <a:close/>
              </a:path>
            </a:pathLst>
          </a:custGeom>
          <a:blipFill>
            <a:blip r:embed="rId2"/>
            <a:stretch>
              <a:fillRect/>
            </a:stretch>
          </a:blipFill>
        </p:spPr>
      </p:sp>
      <p:sp>
        <p:nvSpPr>
          <p:cNvPr id="3" name="TextBox 3"/>
          <p:cNvSpPr txBox="1"/>
          <p:nvPr/>
        </p:nvSpPr>
        <p:spPr>
          <a:xfrm>
            <a:off x="6417604" y="299023"/>
            <a:ext cx="5452791" cy="679450"/>
          </a:xfrm>
          <a:prstGeom prst="rect">
            <a:avLst/>
          </a:prstGeom>
        </p:spPr>
        <p:txBody>
          <a:bodyPr lIns="0" tIns="0" rIns="0" bIns="0" rtlCol="0" anchor="t">
            <a:spAutoFit/>
          </a:bodyPr>
          <a:lstStyle/>
          <a:p>
            <a:pPr algn="ctr">
              <a:lnSpc>
                <a:spcPts val="5599"/>
              </a:lnSpc>
              <a:spcBef>
                <a:spcPct val="0"/>
              </a:spcBef>
            </a:pPr>
            <a:r>
              <a:rPr lang="en-US" sz="3999" b="1" dirty="0">
                <a:solidFill>
                  <a:schemeClr val="tx2"/>
                </a:solidFill>
                <a:latin typeface="Canva Sans Bold"/>
                <a:ea typeface="Canva Sans Bold"/>
                <a:cs typeface="Canva Sans Bold"/>
                <a:sym typeface="Canva Sans Bold"/>
              </a:rPr>
              <a:t>Class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2530" y="514350"/>
            <a:ext cx="4585269" cy="514350"/>
          </a:xfrm>
          <a:prstGeom prst="rect">
            <a:avLst/>
          </a:prstGeom>
        </p:spPr>
        <p:txBody>
          <a:bodyPr wrap="square" lIns="0" tIns="0" rIns="0" bIns="0" rtlCol="0" anchor="t">
            <a:spAutoFit/>
          </a:bodyPr>
          <a:lstStyle/>
          <a:p>
            <a:pPr algn="ctr">
              <a:lnSpc>
                <a:spcPts val="4200"/>
              </a:lnSpc>
              <a:spcBef>
                <a:spcPct val="0"/>
              </a:spcBef>
            </a:pPr>
            <a:r>
              <a:rPr lang="en-US" sz="3000" b="1" dirty="0">
                <a:solidFill>
                  <a:schemeClr val="tx2"/>
                </a:solidFill>
                <a:latin typeface="Canva Sans Bold"/>
                <a:ea typeface="Canva Sans Bold"/>
                <a:cs typeface="Canva Sans Bold"/>
                <a:sym typeface="Canva Sans Bold"/>
              </a:rPr>
              <a:t>Coding Standards:</a:t>
            </a:r>
          </a:p>
        </p:txBody>
      </p:sp>
      <p:sp>
        <p:nvSpPr>
          <p:cNvPr id="3" name="TextBox 3"/>
          <p:cNvSpPr txBox="1"/>
          <p:nvPr/>
        </p:nvSpPr>
        <p:spPr>
          <a:xfrm>
            <a:off x="689670" y="1344930"/>
            <a:ext cx="16569630" cy="4353371"/>
          </a:xfrm>
          <a:prstGeom prst="rect">
            <a:avLst/>
          </a:prstGeom>
        </p:spPr>
        <p:txBody>
          <a:bodyPr lIns="0" tIns="0" rIns="0" bIns="0" rtlCol="0" anchor="t">
            <a:spAutoFit/>
          </a:bodyPr>
          <a:lstStyle/>
          <a:p>
            <a:pPr marL="582930" lvl="1" indent="-291465" algn="just">
              <a:lnSpc>
                <a:spcPts val="3779"/>
              </a:lnSpc>
              <a:buFont typeface="Arial"/>
              <a:buChar char="•"/>
            </a:pPr>
            <a:r>
              <a:rPr lang="en-US" sz="2700" dirty="0">
                <a:solidFill>
                  <a:srgbClr val="000000"/>
                </a:solidFill>
                <a:latin typeface="Canva Sans"/>
                <a:ea typeface="Canva Sans"/>
                <a:cs typeface="Canva Sans"/>
                <a:sym typeface="Canva Sans"/>
              </a:rPr>
              <a:t>PEP8: Followed PEP8 Python style guide for code formatting.</a:t>
            </a:r>
          </a:p>
          <a:p>
            <a:pPr marL="582930" lvl="1" indent="-291465" algn="just">
              <a:lnSpc>
                <a:spcPts val="3779"/>
              </a:lnSpc>
              <a:spcBef>
                <a:spcPct val="0"/>
              </a:spcBef>
              <a:buFont typeface="Arial"/>
              <a:buChar char="•"/>
            </a:pPr>
            <a:r>
              <a:rPr lang="en-US" sz="2700" dirty="0">
                <a:solidFill>
                  <a:srgbClr val="000000"/>
                </a:solidFill>
                <a:latin typeface="Canva Sans"/>
                <a:ea typeface="Canva Sans"/>
                <a:cs typeface="Canva Sans"/>
                <a:sym typeface="Canva Sans"/>
              </a:rPr>
              <a:t>Modularization: Each function is modular and does one specific task.</a:t>
            </a:r>
          </a:p>
          <a:p>
            <a:pPr marL="582930" lvl="1" indent="-291465" algn="just">
              <a:lnSpc>
                <a:spcPts val="3779"/>
              </a:lnSpc>
              <a:spcBef>
                <a:spcPct val="0"/>
              </a:spcBef>
              <a:buFont typeface="Arial"/>
              <a:buChar char="•"/>
            </a:pPr>
            <a:r>
              <a:rPr lang="en-US" sz="2700" dirty="0" err="1">
                <a:solidFill>
                  <a:srgbClr val="000000"/>
                </a:solidFill>
                <a:latin typeface="Canva Sans"/>
                <a:ea typeface="Canva Sans"/>
                <a:cs typeface="Canva Sans"/>
                <a:sym typeface="Canva Sans"/>
              </a:rPr>
              <a:t>FunctionNames</a:t>
            </a:r>
            <a:r>
              <a:rPr lang="en-US" sz="2700" dirty="0">
                <a:solidFill>
                  <a:srgbClr val="000000"/>
                </a:solidFill>
                <a:latin typeface="Canva Sans"/>
                <a:ea typeface="Canva Sans"/>
                <a:cs typeface="Canva Sans"/>
                <a:sym typeface="Canva Sans"/>
              </a:rPr>
              <a:t>: Used </a:t>
            </a:r>
            <a:r>
              <a:rPr lang="en-US" sz="2700" dirty="0" err="1">
                <a:solidFill>
                  <a:srgbClr val="000000"/>
                </a:solidFill>
                <a:latin typeface="Canva Sans"/>
                <a:ea typeface="Canva Sans"/>
                <a:cs typeface="Canva Sans"/>
                <a:sym typeface="Canva Sans"/>
              </a:rPr>
              <a:t>snake_case</a:t>
            </a:r>
            <a:r>
              <a:rPr lang="en-US" sz="2700" dirty="0">
                <a:solidFill>
                  <a:srgbClr val="000000"/>
                </a:solidFill>
                <a:latin typeface="Canva Sans"/>
                <a:ea typeface="Canva Sans"/>
                <a:cs typeface="Canva Sans"/>
                <a:sym typeface="Canva Sans"/>
              </a:rPr>
              <a:t> for functions (</a:t>
            </a:r>
            <a:r>
              <a:rPr lang="en-US" sz="2700" dirty="0" err="1">
                <a:solidFill>
                  <a:srgbClr val="000000"/>
                </a:solidFill>
                <a:latin typeface="Canva Sans"/>
                <a:ea typeface="Canva Sans"/>
                <a:cs typeface="Canva Sans"/>
                <a:sym typeface="Canva Sans"/>
              </a:rPr>
              <a:t>fetch_stock_data</a:t>
            </a:r>
            <a:r>
              <a:rPr lang="en-US" sz="2700" dirty="0">
                <a:solidFill>
                  <a:srgbClr val="000000"/>
                </a:solidFill>
                <a:latin typeface="Canva Sans"/>
                <a:ea typeface="Canva Sans"/>
                <a:cs typeface="Canva Sans"/>
                <a:sym typeface="Canva Sans"/>
              </a:rPr>
              <a:t>, </a:t>
            </a:r>
            <a:r>
              <a:rPr lang="en-US" sz="2700" dirty="0" err="1">
                <a:solidFill>
                  <a:srgbClr val="000000"/>
                </a:solidFill>
                <a:latin typeface="Canva Sans"/>
                <a:ea typeface="Canva Sans"/>
                <a:cs typeface="Canva Sans"/>
                <a:sym typeface="Canva Sans"/>
              </a:rPr>
              <a:t>train_tcn</a:t>
            </a:r>
            <a:r>
              <a:rPr lang="en-US" sz="2700" dirty="0">
                <a:solidFill>
                  <a:srgbClr val="000000"/>
                </a:solidFill>
                <a:latin typeface="Canva Sans"/>
                <a:ea typeface="Canva Sans"/>
                <a:cs typeface="Canva Sans"/>
                <a:sym typeface="Canva Sans"/>
              </a:rPr>
              <a:t>, </a:t>
            </a:r>
            <a:r>
              <a:rPr lang="en-US" sz="2700" dirty="0" err="1">
                <a:solidFill>
                  <a:srgbClr val="000000"/>
                </a:solidFill>
                <a:latin typeface="Canva Sans"/>
                <a:ea typeface="Canva Sans"/>
                <a:cs typeface="Canva Sans"/>
                <a:sym typeface="Canva Sans"/>
              </a:rPr>
              <a:t>recommend_stocks</a:t>
            </a:r>
            <a:r>
              <a:rPr lang="en-US" sz="2700" dirty="0">
                <a:solidFill>
                  <a:srgbClr val="000000"/>
                </a:solidFill>
                <a:latin typeface="Canva Sans"/>
                <a:ea typeface="Canva Sans"/>
                <a:cs typeface="Canva Sans"/>
                <a:sym typeface="Canva Sans"/>
              </a:rPr>
              <a:t>).</a:t>
            </a:r>
          </a:p>
          <a:p>
            <a:pPr marL="582930" lvl="1" indent="-291465" algn="just">
              <a:lnSpc>
                <a:spcPts val="3779"/>
              </a:lnSpc>
              <a:spcBef>
                <a:spcPct val="0"/>
              </a:spcBef>
              <a:buFont typeface="Arial"/>
              <a:buChar char="•"/>
            </a:pPr>
            <a:r>
              <a:rPr lang="en-US" sz="2700" dirty="0">
                <a:solidFill>
                  <a:srgbClr val="000000"/>
                </a:solidFill>
                <a:latin typeface="Canva Sans"/>
                <a:ea typeface="Canva Sans"/>
                <a:cs typeface="Canva Sans"/>
                <a:sym typeface="Canva Sans"/>
              </a:rPr>
              <a:t>Class Names: Followed </a:t>
            </a:r>
            <a:r>
              <a:rPr lang="en-US" sz="2700" dirty="0" err="1">
                <a:solidFill>
                  <a:srgbClr val="000000"/>
                </a:solidFill>
                <a:latin typeface="Canva Sans"/>
                <a:ea typeface="Canva Sans"/>
                <a:cs typeface="Canva Sans"/>
                <a:sym typeface="Canva Sans"/>
              </a:rPr>
              <a:t>PascalCase</a:t>
            </a:r>
            <a:r>
              <a:rPr lang="en-US" sz="2700" dirty="0">
                <a:solidFill>
                  <a:srgbClr val="000000"/>
                </a:solidFill>
                <a:latin typeface="Canva Sans"/>
                <a:ea typeface="Canva Sans"/>
                <a:cs typeface="Canva Sans"/>
                <a:sym typeface="Canva Sans"/>
              </a:rPr>
              <a:t> for class definitions (e.g., TCN).</a:t>
            </a:r>
          </a:p>
          <a:p>
            <a:pPr marL="582930" lvl="1" indent="-291465" algn="just">
              <a:lnSpc>
                <a:spcPts val="3779"/>
              </a:lnSpc>
              <a:spcBef>
                <a:spcPct val="0"/>
              </a:spcBef>
              <a:buFont typeface="Arial"/>
              <a:buChar char="•"/>
            </a:pPr>
            <a:r>
              <a:rPr lang="en-US" sz="2700" dirty="0">
                <a:solidFill>
                  <a:srgbClr val="000000"/>
                </a:solidFill>
                <a:latin typeface="Canva Sans"/>
                <a:ea typeface="Canva Sans"/>
                <a:cs typeface="Canva Sans"/>
                <a:sym typeface="Canva Sans"/>
              </a:rPr>
              <a:t>Variable Names: Used meaningful variable names like prices, </a:t>
            </a:r>
            <a:r>
              <a:rPr lang="en-US" sz="2700" dirty="0" err="1">
                <a:solidFill>
                  <a:srgbClr val="000000"/>
                </a:solidFill>
                <a:latin typeface="Canva Sans"/>
                <a:ea typeface="Canva Sans"/>
                <a:cs typeface="Canva Sans"/>
                <a:sym typeface="Canva Sans"/>
              </a:rPr>
              <a:t>imfs</a:t>
            </a:r>
            <a:r>
              <a:rPr lang="en-US" sz="2700" dirty="0">
                <a:solidFill>
                  <a:srgbClr val="000000"/>
                </a:solidFill>
                <a:latin typeface="Canva Sans"/>
                <a:ea typeface="Canva Sans"/>
                <a:cs typeface="Canva Sans"/>
                <a:sym typeface="Canva Sans"/>
              </a:rPr>
              <a:t>, amplitudes, preferences, etc.</a:t>
            </a:r>
          </a:p>
          <a:p>
            <a:pPr marL="582930" lvl="1" indent="-291465" algn="just">
              <a:lnSpc>
                <a:spcPts val="3779"/>
              </a:lnSpc>
              <a:spcBef>
                <a:spcPct val="0"/>
              </a:spcBef>
              <a:buFont typeface="Arial"/>
              <a:buChar char="•"/>
            </a:pPr>
            <a:r>
              <a:rPr lang="en-US" sz="2700" dirty="0">
                <a:solidFill>
                  <a:srgbClr val="000000"/>
                </a:solidFill>
                <a:latin typeface="Canva Sans"/>
                <a:ea typeface="Canva Sans"/>
                <a:cs typeface="Canva Sans"/>
                <a:sym typeface="Canva Sans"/>
              </a:rPr>
              <a:t>Indentation: Consistent 4-space indentation is used.</a:t>
            </a:r>
          </a:p>
          <a:p>
            <a:pPr marL="582930" lvl="1" indent="-291465" algn="just">
              <a:lnSpc>
                <a:spcPts val="3779"/>
              </a:lnSpc>
              <a:spcBef>
                <a:spcPct val="0"/>
              </a:spcBef>
              <a:buFont typeface="Arial"/>
              <a:buChar char="•"/>
            </a:pPr>
            <a:r>
              <a:rPr lang="en-US" sz="2700" dirty="0">
                <a:solidFill>
                  <a:srgbClr val="000000"/>
                </a:solidFill>
                <a:latin typeface="Canva Sans"/>
                <a:ea typeface="Canva Sans"/>
                <a:cs typeface="Canva Sans"/>
                <a:sym typeface="Canva Sans"/>
              </a:rPr>
              <a:t>Comments: Inline comments and docstrings are used to describe logic.</a:t>
            </a:r>
          </a:p>
          <a:p>
            <a:pPr algn="just">
              <a:lnSpc>
                <a:spcPts val="3779"/>
              </a:lnSpc>
              <a:spcBef>
                <a:spcPct val="0"/>
              </a:spcBef>
            </a:pPr>
            <a:endParaRPr lang="en-US" sz="2700" dirty="0">
              <a:solidFill>
                <a:srgbClr val="000000"/>
              </a:solidFill>
              <a:latin typeface="Canva Sans"/>
              <a:ea typeface="Canva Sans"/>
              <a:cs typeface="Canva Sans"/>
              <a:sym typeface="Canva Sans"/>
            </a:endParaRPr>
          </a:p>
        </p:txBody>
      </p:sp>
      <p:sp>
        <p:nvSpPr>
          <p:cNvPr id="4" name="TextBox 4"/>
          <p:cNvSpPr txBox="1"/>
          <p:nvPr/>
        </p:nvSpPr>
        <p:spPr>
          <a:xfrm>
            <a:off x="689670" y="5337762"/>
            <a:ext cx="3958530" cy="514350"/>
          </a:xfrm>
          <a:prstGeom prst="rect">
            <a:avLst/>
          </a:prstGeom>
        </p:spPr>
        <p:txBody>
          <a:bodyPr wrap="square" lIns="0" tIns="0" rIns="0" bIns="0" rtlCol="0" anchor="t">
            <a:spAutoFit/>
          </a:bodyPr>
          <a:lstStyle/>
          <a:p>
            <a:pPr algn="ctr">
              <a:lnSpc>
                <a:spcPts val="4200"/>
              </a:lnSpc>
              <a:spcBef>
                <a:spcPct val="0"/>
              </a:spcBef>
            </a:pPr>
            <a:r>
              <a:rPr lang="en-US" sz="3000" b="1" dirty="0">
                <a:solidFill>
                  <a:schemeClr val="tx2"/>
                </a:solidFill>
                <a:latin typeface="Canva Sans Bold"/>
                <a:ea typeface="Canva Sans Bold"/>
                <a:cs typeface="Canva Sans Bold"/>
                <a:sym typeface="Canva Sans Bold"/>
              </a:rPr>
              <a:t>Software Used:</a:t>
            </a:r>
          </a:p>
        </p:txBody>
      </p:sp>
      <p:sp>
        <p:nvSpPr>
          <p:cNvPr id="5" name="TextBox 5"/>
          <p:cNvSpPr txBox="1"/>
          <p:nvPr/>
        </p:nvSpPr>
        <p:spPr>
          <a:xfrm>
            <a:off x="661094" y="6107827"/>
            <a:ext cx="3958529" cy="1916807"/>
          </a:xfrm>
          <a:prstGeom prst="rect">
            <a:avLst/>
          </a:prstGeom>
        </p:spPr>
        <p:txBody>
          <a:bodyPr wrap="square" lIns="0" tIns="0" rIns="0" bIns="0" rtlCol="0" anchor="t">
            <a:spAutoFit/>
          </a:bodyPr>
          <a:lstStyle/>
          <a:p>
            <a:pPr marL="748665" lvl="1" indent="-457200" algn="just">
              <a:lnSpc>
                <a:spcPts val="3779"/>
              </a:lnSpc>
              <a:buFont typeface="Arial" panose="020B0604020202020204" pitchFamily="34" charset="0"/>
              <a:buChar char="•"/>
            </a:pPr>
            <a:r>
              <a:rPr lang="en-US" sz="2700" dirty="0" err="1">
                <a:solidFill>
                  <a:srgbClr val="000000"/>
                </a:solidFill>
                <a:latin typeface="Canva Sans"/>
                <a:ea typeface="Canva Sans"/>
                <a:cs typeface="Canva Sans"/>
                <a:sym typeface="Canva Sans"/>
              </a:rPr>
              <a:t>LucidChart</a:t>
            </a:r>
            <a:endParaRPr lang="en-US" sz="2700" dirty="0">
              <a:solidFill>
                <a:srgbClr val="000000"/>
              </a:solidFill>
              <a:latin typeface="Canva Sans"/>
              <a:ea typeface="Canva Sans"/>
              <a:cs typeface="Canva Sans"/>
              <a:sym typeface="Canva Sans"/>
            </a:endParaRPr>
          </a:p>
          <a:p>
            <a:pPr marL="748665" lvl="1" indent="-457200" algn="just">
              <a:lnSpc>
                <a:spcPts val="3779"/>
              </a:lnSpc>
              <a:buFont typeface="Arial" panose="020B0604020202020204" pitchFamily="34" charset="0"/>
              <a:buChar char="•"/>
            </a:pPr>
            <a:r>
              <a:rPr lang="en-US" sz="2700" dirty="0">
                <a:solidFill>
                  <a:srgbClr val="000000"/>
                </a:solidFill>
                <a:latin typeface="Canva Sans"/>
                <a:ea typeface="Canva Sans"/>
                <a:cs typeface="Canva Sans"/>
                <a:sym typeface="Canva Sans"/>
              </a:rPr>
              <a:t>MS Paint</a:t>
            </a:r>
          </a:p>
          <a:p>
            <a:pPr marL="748665" lvl="1" indent="-457200" algn="just">
              <a:lnSpc>
                <a:spcPts val="3779"/>
              </a:lnSpc>
              <a:buFont typeface="Arial" panose="020B0604020202020204" pitchFamily="34" charset="0"/>
              <a:buChar char="•"/>
            </a:pPr>
            <a:r>
              <a:rPr lang="en-US" sz="2700" dirty="0">
                <a:solidFill>
                  <a:srgbClr val="000000"/>
                </a:solidFill>
                <a:latin typeface="Canva Sans"/>
                <a:ea typeface="Canva Sans"/>
                <a:cs typeface="Canva Sans"/>
                <a:sym typeface="Canva Sans"/>
              </a:rPr>
              <a:t>Microsoft ppt</a:t>
            </a:r>
          </a:p>
          <a:p>
            <a:pPr marL="748665" lvl="1" indent="-457200" algn="just">
              <a:lnSpc>
                <a:spcPts val="3779"/>
              </a:lnSpc>
              <a:buFont typeface="Arial" panose="020B0604020202020204" pitchFamily="34" charset="0"/>
              <a:buChar char="•"/>
            </a:pPr>
            <a:r>
              <a:rPr lang="en-US" sz="2700" dirty="0">
                <a:solidFill>
                  <a:srgbClr val="000000"/>
                </a:solidFill>
                <a:latin typeface="Canva Sans"/>
                <a:ea typeface="Canva Sans"/>
                <a:cs typeface="Canva Sans"/>
                <a:sym typeface="Canva Sans"/>
              </a:rPr>
              <a:t>Google Collab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43312" y="4279900"/>
            <a:ext cx="12434888" cy="838819"/>
          </a:xfrm>
          <a:prstGeom prst="rect">
            <a:avLst/>
          </a:prstGeom>
        </p:spPr>
        <p:txBody>
          <a:bodyPr wrap="square" lIns="0" tIns="0" rIns="0" bIns="0" rtlCol="0" anchor="t">
            <a:spAutoFit/>
          </a:bodyPr>
          <a:lstStyle/>
          <a:p>
            <a:pPr algn="ctr">
              <a:lnSpc>
                <a:spcPts val="7000"/>
              </a:lnSpc>
              <a:spcBef>
                <a:spcPct val="0"/>
              </a:spcBef>
            </a:pPr>
            <a:r>
              <a:rPr lang="en-US" sz="5000" b="1" dirty="0">
                <a:solidFill>
                  <a:srgbClr val="000000"/>
                </a:solidFill>
                <a:latin typeface="Canva Sans Bold"/>
                <a:ea typeface="Canva Sans Bold"/>
                <a:cs typeface="Canva Sans Bold"/>
                <a:sym typeface="Canva Sans Bold"/>
              </a:rPr>
              <a:t>Smart Investment Planner using ML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8200" y="1556699"/>
            <a:ext cx="15388382" cy="2891433"/>
          </a:xfrm>
          <a:prstGeom prst="rect">
            <a:avLst/>
          </a:prstGeom>
        </p:spPr>
        <p:txBody>
          <a:bodyPr lIns="0" tIns="0" rIns="0" bIns="0" rtlCol="0" anchor="t">
            <a:spAutoFit/>
          </a:bodyPr>
          <a:lstStyle/>
          <a:p>
            <a:pPr algn="just">
              <a:lnSpc>
                <a:spcPts val="3779"/>
              </a:lnSpc>
              <a:spcBef>
                <a:spcPct val="0"/>
              </a:spcBef>
            </a:pPr>
            <a:r>
              <a:rPr lang="en-US" sz="2700" b="1" dirty="0">
                <a:solidFill>
                  <a:schemeClr val="tx2"/>
                </a:solidFill>
                <a:latin typeface="Canva Sans Bold"/>
                <a:ea typeface="Canva Sans Bold"/>
                <a:cs typeface="Canva Sans Bold"/>
                <a:sym typeface="Canva Sans Bold"/>
              </a:rPr>
              <a:t>Naming Conventions</a:t>
            </a:r>
          </a:p>
          <a:p>
            <a:pPr marL="582930" lvl="1" indent="-291465" algn="l">
              <a:lnSpc>
                <a:spcPts val="3779"/>
              </a:lnSpc>
              <a:spcBef>
                <a:spcPct val="0"/>
              </a:spcBef>
              <a:buFont typeface="Arial"/>
              <a:buChar char="•"/>
            </a:pPr>
            <a:r>
              <a:rPr lang="en-US" sz="2700" dirty="0">
                <a:solidFill>
                  <a:srgbClr val="000000"/>
                </a:solidFill>
                <a:latin typeface="Canva Sans"/>
                <a:ea typeface="Canva Sans"/>
                <a:cs typeface="Canva Sans"/>
                <a:sym typeface="Canva Sans"/>
              </a:rPr>
              <a:t>Variables and Functions: Used </a:t>
            </a:r>
            <a:r>
              <a:rPr lang="en-US" sz="2700" dirty="0" err="1">
                <a:solidFill>
                  <a:srgbClr val="000000"/>
                </a:solidFill>
                <a:latin typeface="Canva Sans"/>
                <a:ea typeface="Canva Sans"/>
                <a:cs typeface="Canva Sans"/>
                <a:sym typeface="Canva Sans"/>
              </a:rPr>
              <a:t>snake_case</a:t>
            </a:r>
            <a:r>
              <a:rPr lang="en-US" sz="2700" dirty="0">
                <a:solidFill>
                  <a:srgbClr val="000000"/>
                </a:solidFill>
                <a:latin typeface="Canva Sans"/>
                <a:ea typeface="Canva Sans"/>
                <a:cs typeface="Canva Sans"/>
                <a:sym typeface="Canva Sans"/>
              </a:rPr>
              <a:t> (e.g., </a:t>
            </a:r>
            <a:r>
              <a:rPr lang="en-US" sz="2700" dirty="0" err="1">
                <a:solidFill>
                  <a:srgbClr val="000000"/>
                </a:solidFill>
                <a:latin typeface="Canva Sans"/>
                <a:ea typeface="Canva Sans"/>
                <a:cs typeface="Canva Sans"/>
                <a:sym typeface="Canva Sans"/>
              </a:rPr>
              <a:t>fetch_stock_data</a:t>
            </a:r>
            <a:r>
              <a:rPr lang="en-US" sz="2700" dirty="0">
                <a:solidFill>
                  <a:srgbClr val="000000"/>
                </a:solidFill>
                <a:latin typeface="Canva Sans"/>
                <a:ea typeface="Canva Sans"/>
                <a:cs typeface="Canva Sans"/>
                <a:sym typeface="Canva Sans"/>
              </a:rPr>
              <a:t>, </a:t>
            </a:r>
            <a:r>
              <a:rPr lang="en-US" sz="2700" dirty="0" err="1">
                <a:solidFill>
                  <a:srgbClr val="000000"/>
                </a:solidFill>
                <a:latin typeface="Canva Sans"/>
                <a:ea typeface="Canva Sans"/>
                <a:cs typeface="Canva Sans"/>
                <a:sym typeface="Canva Sans"/>
              </a:rPr>
              <a:t>train_on_top_companies</a:t>
            </a:r>
            <a:r>
              <a:rPr lang="en-US" sz="2700" dirty="0">
                <a:solidFill>
                  <a:srgbClr val="000000"/>
                </a:solidFill>
                <a:latin typeface="Canva Sans"/>
                <a:ea typeface="Canva Sans"/>
                <a:cs typeface="Canva Sans"/>
                <a:sym typeface="Canva Sans"/>
              </a:rPr>
              <a:t>)</a:t>
            </a:r>
          </a:p>
          <a:p>
            <a:pPr marL="582930" lvl="1" indent="-291465" algn="l">
              <a:lnSpc>
                <a:spcPts val="3779"/>
              </a:lnSpc>
              <a:spcBef>
                <a:spcPct val="0"/>
              </a:spcBef>
              <a:buFont typeface="Arial"/>
              <a:buChar char="•"/>
            </a:pPr>
            <a:r>
              <a:rPr lang="en-US" sz="2700" dirty="0">
                <a:solidFill>
                  <a:srgbClr val="000000"/>
                </a:solidFill>
                <a:latin typeface="Canva Sans"/>
                <a:ea typeface="Canva Sans"/>
                <a:cs typeface="Canva Sans"/>
                <a:sym typeface="Canva Sans"/>
              </a:rPr>
              <a:t>Classes: Used </a:t>
            </a:r>
            <a:r>
              <a:rPr lang="en-US" sz="2700" dirty="0" err="1">
                <a:solidFill>
                  <a:srgbClr val="000000"/>
                </a:solidFill>
                <a:latin typeface="Canva Sans"/>
                <a:ea typeface="Canva Sans"/>
                <a:cs typeface="Canva Sans"/>
                <a:sym typeface="Canva Sans"/>
              </a:rPr>
              <a:t>PascalCase</a:t>
            </a:r>
            <a:r>
              <a:rPr lang="en-US" sz="2700" dirty="0">
                <a:solidFill>
                  <a:srgbClr val="000000"/>
                </a:solidFill>
                <a:latin typeface="Canva Sans"/>
                <a:ea typeface="Canva Sans"/>
                <a:cs typeface="Canva Sans"/>
                <a:sym typeface="Canva Sans"/>
              </a:rPr>
              <a:t> (e.g., TCN)</a:t>
            </a:r>
          </a:p>
          <a:p>
            <a:pPr marL="582930" lvl="1" indent="-291465" algn="l">
              <a:lnSpc>
                <a:spcPts val="3779"/>
              </a:lnSpc>
              <a:spcBef>
                <a:spcPct val="0"/>
              </a:spcBef>
              <a:buFont typeface="Arial"/>
              <a:buChar char="•"/>
            </a:pPr>
            <a:r>
              <a:rPr lang="en-US" sz="2700" dirty="0">
                <a:solidFill>
                  <a:srgbClr val="000000"/>
                </a:solidFill>
                <a:latin typeface="Canva Sans"/>
                <a:ea typeface="Canva Sans"/>
                <a:cs typeface="Canva Sans"/>
                <a:sym typeface="Canva Sans"/>
              </a:rPr>
              <a:t>Constants: Used UPPER_CASE (e.g., TOP_50_BSE)</a:t>
            </a:r>
          </a:p>
          <a:p>
            <a:pPr algn="l">
              <a:lnSpc>
                <a:spcPts val="3779"/>
              </a:lnSpc>
              <a:spcBef>
                <a:spcPct val="0"/>
              </a:spcBef>
            </a:pPr>
            <a:endParaRPr lang="en-US" sz="2700" dirty="0">
              <a:solidFill>
                <a:srgbClr val="000000"/>
              </a:solidFill>
              <a:latin typeface="Canva Sans"/>
              <a:ea typeface="Canva Sans"/>
              <a:cs typeface="Canva Sans"/>
              <a:sym typeface="Canva Sans"/>
            </a:endParaRPr>
          </a:p>
        </p:txBody>
      </p:sp>
      <p:sp>
        <p:nvSpPr>
          <p:cNvPr id="3" name="TextBox 3"/>
          <p:cNvSpPr txBox="1"/>
          <p:nvPr/>
        </p:nvSpPr>
        <p:spPr>
          <a:xfrm>
            <a:off x="5157134" y="643470"/>
            <a:ext cx="9397065" cy="538609"/>
          </a:xfrm>
          <a:prstGeom prst="rect">
            <a:avLst/>
          </a:prstGeom>
        </p:spPr>
        <p:txBody>
          <a:bodyPr wrap="square" lIns="0" tIns="0" rIns="0" bIns="0" rtlCol="0" anchor="t">
            <a:spAutoFit/>
          </a:bodyPr>
          <a:lstStyle/>
          <a:p>
            <a:pPr algn="ctr">
              <a:lnSpc>
                <a:spcPts val="4200"/>
              </a:lnSpc>
              <a:spcBef>
                <a:spcPct val="0"/>
              </a:spcBef>
            </a:pPr>
            <a:r>
              <a:rPr lang="en-US" sz="4000" b="1" dirty="0">
                <a:solidFill>
                  <a:schemeClr val="tx2"/>
                </a:solidFill>
                <a:latin typeface="Canva Sans Bold"/>
                <a:ea typeface="Canva Sans Bold"/>
                <a:cs typeface="Canva Sans Bold"/>
                <a:sym typeface="Canva Sans Bold"/>
              </a:rPr>
              <a:t>Standards for Implementing the code</a:t>
            </a:r>
          </a:p>
        </p:txBody>
      </p:sp>
      <p:sp>
        <p:nvSpPr>
          <p:cNvPr id="4" name="TextBox 4"/>
          <p:cNvSpPr txBox="1"/>
          <p:nvPr/>
        </p:nvSpPr>
        <p:spPr>
          <a:xfrm>
            <a:off x="838200" y="4168140"/>
            <a:ext cx="15993368" cy="2404120"/>
          </a:xfrm>
          <a:prstGeom prst="rect">
            <a:avLst/>
          </a:prstGeom>
        </p:spPr>
        <p:txBody>
          <a:bodyPr lIns="0" tIns="0" rIns="0" bIns="0" rtlCol="0" anchor="t">
            <a:spAutoFit/>
          </a:bodyPr>
          <a:lstStyle/>
          <a:p>
            <a:pPr algn="just">
              <a:lnSpc>
                <a:spcPts val="3779"/>
              </a:lnSpc>
              <a:spcBef>
                <a:spcPct val="0"/>
              </a:spcBef>
            </a:pPr>
            <a:r>
              <a:rPr lang="en-US" sz="2700" b="1" dirty="0">
                <a:solidFill>
                  <a:schemeClr val="tx2"/>
                </a:solidFill>
                <a:latin typeface="Canva Sans Bold"/>
                <a:ea typeface="Canva Sans Bold"/>
                <a:cs typeface="Canva Sans Bold"/>
                <a:sym typeface="Canva Sans Bold"/>
              </a:rPr>
              <a:t>Comments and Documentation</a:t>
            </a:r>
          </a:p>
          <a:p>
            <a:pPr marL="582930" lvl="1" indent="-291465" algn="just">
              <a:lnSpc>
                <a:spcPts val="3779"/>
              </a:lnSpc>
              <a:spcBef>
                <a:spcPct val="0"/>
              </a:spcBef>
              <a:buFont typeface="Arial"/>
              <a:buChar char="•"/>
            </a:pPr>
            <a:r>
              <a:rPr lang="en-US" sz="2700" dirty="0">
                <a:solidFill>
                  <a:srgbClr val="000000"/>
                </a:solidFill>
                <a:latin typeface="Canva Sans"/>
                <a:ea typeface="Canva Sans"/>
                <a:cs typeface="Canva Sans"/>
                <a:sym typeface="Canva Sans"/>
              </a:rPr>
              <a:t>In-line comments used to explain logic in important or complex parts.</a:t>
            </a:r>
          </a:p>
          <a:p>
            <a:pPr marL="582930" lvl="1" indent="-291465" algn="just">
              <a:lnSpc>
                <a:spcPts val="3779"/>
              </a:lnSpc>
              <a:spcBef>
                <a:spcPct val="0"/>
              </a:spcBef>
              <a:buFont typeface="Arial"/>
              <a:buChar char="•"/>
            </a:pPr>
            <a:r>
              <a:rPr lang="en-US" sz="2700" dirty="0">
                <a:solidFill>
                  <a:srgbClr val="000000"/>
                </a:solidFill>
                <a:latin typeface="Canva Sans"/>
                <a:ea typeface="Canva Sans"/>
                <a:cs typeface="Canva Sans"/>
                <a:sym typeface="Canva Sans"/>
              </a:rPr>
              <a:t>Section comments like # Fetch stock data, # Training function for TCN help navigate the code</a:t>
            </a:r>
            <a:r>
              <a:rPr lang="en-US" sz="2700" b="1" dirty="0">
                <a:solidFill>
                  <a:srgbClr val="000000"/>
                </a:solidFill>
                <a:latin typeface="Canva Sans Bold"/>
                <a:ea typeface="Canva Sans Bold"/>
                <a:cs typeface="Canva Sans Bold"/>
                <a:sym typeface="Canva Sans Bold"/>
              </a:rPr>
              <a:t>.</a:t>
            </a:r>
          </a:p>
          <a:p>
            <a:pPr algn="l">
              <a:lnSpc>
                <a:spcPts val="3779"/>
              </a:lnSpc>
              <a:spcBef>
                <a:spcPct val="0"/>
              </a:spcBef>
            </a:pPr>
            <a:endParaRPr lang="en-US" sz="2700" b="1" dirty="0">
              <a:solidFill>
                <a:srgbClr val="000000"/>
              </a:solidFill>
              <a:latin typeface="Canva Sans Bold"/>
              <a:ea typeface="Canva Sans Bold"/>
              <a:cs typeface="Canva Sans Bold"/>
              <a:sym typeface="Canva Sans Bold"/>
            </a:endParaRPr>
          </a:p>
        </p:txBody>
      </p:sp>
      <p:sp>
        <p:nvSpPr>
          <p:cNvPr id="5" name="TextBox 5"/>
          <p:cNvSpPr txBox="1"/>
          <p:nvPr/>
        </p:nvSpPr>
        <p:spPr>
          <a:xfrm>
            <a:off x="838200" y="6303331"/>
            <a:ext cx="10166152" cy="2404120"/>
          </a:xfrm>
          <a:prstGeom prst="rect">
            <a:avLst/>
          </a:prstGeom>
        </p:spPr>
        <p:txBody>
          <a:bodyPr lIns="0" tIns="0" rIns="0" bIns="0" rtlCol="0" anchor="t">
            <a:spAutoFit/>
          </a:bodyPr>
          <a:lstStyle/>
          <a:p>
            <a:pPr algn="just">
              <a:lnSpc>
                <a:spcPts val="3779"/>
              </a:lnSpc>
            </a:pPr>
            <a:r>
              <a:rPr lang="en-US" sz="2700" b="1" dirty="0">
                <a:solidFill>
                  <a:schemeClr val="tx2"/>
                </a:solidFill>
                <a:latin typeface="Canva Sans Bold"/>
                <a:ea typeface="Canva Sans Bold"/>
                <a:cs typeface="Canva Sans Bold"/>
                <a:sym typeface="Canva Sans Bold"/>
              </a:rPr>
              <a:t>Code Readability</a:t>
            </a:r>
          </a:p>
          <a:p>
            <a:pPr marL="582930" lvl="1" indent="-291465" algn="just">
              <a:lnSpc>
                <a:spcPts val="3779"/>
              </a:lnSpc>
              <a:spcBef>
                <a:spcPct val="0"/>
              </a:spcBef>
              <a:buFont typeface="Arial"/>
              <a:buChar char="•"/>
            </a:pPr>
            <a:r>
              <a:rPr lang="en-US" sz="2700" dirty="0">
                <a:solidFill>
                  <a:srgbClr val="000000"/>
                </a:solidFill>
                <a:latin typeface="Canva Sans"/>
                <a:ea typeface="Canva Sans"/>
                <a:cs typeface="Canva Sans"/>
                <a:sym typeface="Canva Sans"/>
              </a:rPr>
              <a:t>Indentation: 4 spaces per level (PEP 8 compliant).</a:t>
            </a:r>
          </a:p>
          <a:p>
            <a:pPr marL="582930" lvl="1" indent="-291465" algn="just">
              <a:lnSpc>
                <a:spcPts val="3779"/>
              </a:lnSpc>
              <a:spcBef>
                <a:spcPct val="0"/>
              </a:spcBef>
              <a:buFont typeface="Arial"/>
              <a:buChar char="•"/>
            </a:pPr>
            <a:r>
              <a:rPr lang="en-US" sz="2700" dirty="0">
                <a:solidFill>
                  <a:srgbClr val="000000"/>
                </a:solidFill>
                <a:latin typeface="Canva Sans"/>
                <a:ea typeface="Canva Sans"/>
                <a:cs typeface="Canva Sans"/>
                <a:sym typeface="Canva Sans"/>
              </a:rPr>
              <a:t>Line lengths kept within 80-100 characters when possible.</a:t>
            </a:r>
          </a:p>
          <a:p>
            <a:pPr algn="l">
              <a:lnSpc>
                <a:spcPts val="3779"/>
              </a:lnSpc>
              <a:spcBef>
                <a:spcPct val="0"/>
              </a:spcBef>
            </a:pPr>
            <a:endParaRPr lang="en-US" sz="2700" dirty="0">
              <a:solidFill>
                <a:srgbClr val="000000"/>
              </a:solidFill>
              <a:latin typeface="Canva Sans"/>
              <a:ea typeface="Canva Sans"/>
              <a:cs typeface="Canva Sans"/>
              <a:sym typeface="Canv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87305-B0FC-86EE-B2FD-7DE9DC974DDF}"/>
              </a:ext>
            </a:extLst>
          </p:cNvPr>
          <p:cNvGraphicFramePr>
            <a:graphicFrameLocks noGrp="1"/>
          </p:cNvGraphicFramePr>
          <p:nvPr>
            <p:extLst>
              <p:ext uri="{D42A27DB-BD31-4B8C-83A1-F6EECF244321}">
                <p14:modId xmlns:p14="http://schemas.microsoft.com/office/powerpoint/2010/main" val="4006128697"/>
              </p:ext>
            </p:extLst>
          </p:nvPr>
        </p:nvGraphicFramePr>
        <p:xfrm>
          <a:off x="794067" y="779780"/>
          <a:ext cx="17112933" cy="24993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524706203"/>
                    </a:ext>
                  </a:extLst>
                </a:gridCol>
                <a:gridCol w="9153779">
                  <a:extLst>
                    <a:ext uri="{9D8B030D-6E8A-4147-A177-3AD203B41FA5}">
                      <a16:colId xmlns:a16="http://schemas.microsoft.com/office/drawing/2014/main" val="2409232501"/>
                    </a:ext>
                  </a:extLst>
                </a:gridCol>
                <a:gridCol w="1558354">
                  <a:extLst>
                    <a:ext uri="{9D8B030D-6E8A-4147-A177-3AD203B41FA5}">
                      <a16:colId xmlns:a16="http://schemas.microsoft.com/office/drawing/2014/main" val="2562061039"/>
                    </a:ext>
                  </a:extLst>
                </a:gridCol>
                <a:gridCol w="4495800">
                  <a:extLst>
                    <a:ext uri="{9D8B030D-6E8A-4147-A177-3AD203B41FA5}">
                      <a16:colId xmlns:a16="http://schemas.microsoft.com/office/drawing/2014/main" val="3062993261"/>
                    </a:ext>
                  </a:extLst>
                </a:gridCol>
              </a:tblGrid>
              <a:tr h="167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Test Case ID</a:t>
                      </a:r>
                    </a:p>
                  </a:txBody>
                  <a:tcPr anchor="ctr"/>
                </a:tc>
                <a:tc>
                  <a:txBody>
                    <a:bodyPr/>
                    <a:lstStyle/>
                    <a:p>
                      <a:r>
                        <a:rPr lang="en-IN" sz="2000" dirty="0"/>
                        <a:t>TC001</a:t>
                      </a:r>
                    </a:p>
                  </a:txBody>
                  <a:tcPr anchor="ctr"/>
                </a:tc>
                <a:tc>
                  <a:txBody>
                    <a:bodyPr/>
                    <a:lstStyle/>
                    <a:p>
                      <a:r>
                        <a:rPr lang="en-IN" sz="2000" dirty="0"/>
                        <a:t>Test Case</a:t>
                      </a:r>
                    </a:p>
                  </a:txBody>
                  <a:tcPr anchor="ctr"/>
                </a:tc>
                <a:tc>
                  <a:txBody>
                    <a:bodyPr/>
                    <a:lstStyle/>
                    <a:p>
                      <a:r>
                        <a:rPr lang="en-US" sz="2000" dirty="0"/>
                        <a:t>Verify if the system fetches stock data from the correct API</a:t>
                      </a:r>
                      <a:endParaRPr lang="en-IN" sz="2000" dirty="0"/>
                    </a:p>
                  </a:txBody>
                  <a:tcPr anchor="ctr"/>
                </a:tc>
                <a:extLst>
                  <a:ext uri="{0D108BD9-81ED-4DB2-BD59-A6C34878D82A}">
                    <a16:rowId xmlns:a16="http://schemas.microsoft.com/office/drawing/2014/main" val="1288351872"/>
                  </a:ext>
                </a:extLst>
              </a:tr>
              <a:tr h="370840">
                <a:tc>
                  <a:txBody>
                    <a:bodyPr/>
                    <a:lstStyle/>
                    <a:p>
                      <a:r>
                        <a:rPr lang="en-IN" sz="2000" dirty="0"/>
                        <a:t>Description</a:t>
                      </a:r>
                      <a:endParaRPr lang="en-IN" sz="2000" dirty="0">
                        <a:solidFill>
                          <a:sysClr val="windowText" lastClr="000000"/>
                        </a:solidFill>
                      </a:endParaRPr>
                    </a:p>
                  </a:txBody>
                  <a:tcPr/>
                </a:tc>
                <a:tc>
                  <a:txBody>
                    <a:bodyPr/>
                    <a:lstStyle/>
                    <a:p>
                      <a:r>
                        <a:rPr lang="en-US" sz="2000" dirty="0"/>
                        <a:t>Check whether the </a:t>
                      </a:r>
                      <a:r>
                        <a:rPr lang="en-US" sz="2000" dirty="0" err="1"/>
                        <a:t>fetch_stock_data</a:t>
                      </a:r>
                      <a:r>
                        <a:rPr lang="en-US" sz="2000" dirty="0"/>
                        <a:t>() function correctly uses the </a:t>
                      </a:r>
                      <a:r>
                        <a:rPr lang="en-US" sz="2000" dirty="0" err="1"/>
                        <a:t>yfinance</a:t>
                      </a:r>
                      <a:r>
                        <a:rPr lang="en-US" sz="2000" dirty="0"/>
                        <a:t> API and returns data.</a:t>
                      </a:r>
                      <a:endParaRPr lang="en-IN" sz="2000" dirty="0">
                        <a:solidFill>
                          <a:sysClr val="windowText" lastClr="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Test Priority</a:t>
                      </a:r>
                      <a:endParaRPr lang="en-IN" sz="2000" dirty="0">
                        <a:solidFill>
                          <a:sysClr val="windowText" lastClr="000000"/>
                        </a:solidFill>
                      </a:endParaRPr>
                    </a:p>
                    <a:p>
                      <a:endParaRPr lang="en-IN" sz="2000" dirty="0">
                        <a:solidFill>
                          <a:sysClr val="windowText" lastClr="000000"/>
                        </a:solidFill>
                      </a:endParaRPr>
                    </a:p>
                  </a:txBody>
                  <a:tcPr/>
                </a:tc>
                <a:tc>
                  <a:txBody>
                    <a:bodyPr/>
                    <a:lstStyle/>
                    <a:p>
                      <a:r>
                        <a:rPr lang="en-IN" sz="2000" dirty="0"/>
                        <a:t>High</a:t>
                      </a:r>
                      <a:endParaRPr lang="en-IN" sz="2000" dirty="0">
                        <a:solidFill>
                          <a:sysClr val="windowText" lastClr="000000"/>
                        </a:solidFill>
                      </a:endParaRPr>
                    </a:p>
                  </a:txBody>
                  <a:tcPr/>
                </a:tc>
                <a:extLst>
                  <a:ext uri="{0D108BD9-81ED-4DB2-BD59-A6C34878D82A}">
                    <a16:rowId xmlns:a16="http://schemas.microsoft.com/office/drawing/2014/main" val="1116910250"/>
                  </a:ext>
                </a:extLst>
              </a:tr>
              <a:tr h="370840">
                <a:tc>
                  <a:txBody>
                    <a:bodyPr/>
                    <a:lstStyle/>
                    <a:p>
                      <a:r>
                        <a:rPr lang="en-IN" sz="2000" dirty="0"/>
                        <a:t>Pre-Requisite</a:t>
                      </a:r>
                      <a:endParaRPr lang="en-IN" sz="2000" dirty="0">
                        <a:solidFill>
                          <a:sysClr val="windowText" lastClr="000000"/>
                        </a:solidFill>
                      </a:endParaRPr>
                    </a:p>
                  </a:txBody>
                  <a:tcPr/>
                </a:tc>
                <a:tc>
                  <a:txBody>
                    <a:bodyPr/>
                    <a:lstStyle/>
                    <a:p>
                      <a:r>
                        <a:rPr lang="en-IN" sz="2000" dirty="0"/>
                        <a:t>Internet connection, </a:t>
                      </a:r>
                      <a:r>
                        <a:rPr lang="en-IN" sz="2000" dirty="0" err="1"/>
                        <a:t>yfinance</a:t>
                      </a:r>
                      <a:r>
                        <a:rPr lang="en-IN" sz="2000" dirty="0"/>
                        <a:t> library installed</a:t>
                      </a:r>
                      <a:endParaRPr lang="en-IN" sz="2000" dirty="0">
                        <a:solidFill>
                          <a:sysClr val="windowText" lastClr="000000"/>
                        </a:solidFill>
                      </a:endParaRPr>
                    </a:p>
                  </a:txBody>
                  <a:tcPr/>
                </a:tc>
                <a:tc>
                  <a:txBody>
                    <a:bodyPr/>
                    <a:lstStyle/>
                    <a:p>
                      <a:r>
                        <a:rPr lang="en-IN" sz="2000" dirty="0"/>
                        <a:t>Post-Requisite</a:t>
                      </a:r>
                      <a:endParaRPr lang="en-IN" sz="2000" dirty="0">
                        <a:solidFill>
                          <a:sysClr val="windowText" lastClr="000000"/>
                        </a:solidFill>
                      </a:endParaRPr>
                    </a:p>
                  </a:txBody>
                  <a:tcPr/>
                </a:tc>
                <a:tc>
                  <a:txBody>
                    <a:bodyPr/>
                    <a:lstStyle/>
                    <a:p>
                      <a:r>
                        <a:rPr lang="en-IN" sz="2000" dirty="0"/>
                        <a:t>None</a:t>
                      </a:r>
                    </a:p>
                  </a:txBody>
                  <a:tcPr anchor="ctr"/>
                </a:tc>
                <a:extLst>
                  <a:ext uri="{0D108BD9-81ED-4DB2-BD59-A6C34878D82A}">
                    <a16:rowId xmlns:a16="http://schemas.microsoft.com/office/drawing/2014/main" val="408496361"/>
                  </a:ext>
                </a:extLst>
              </a:tr>
              <a:tr h="370840">
                <a:tc gridSpan="4">
                  <a:txBody>
                    <a:bodyPr/>
                    <a:lstStyle/>
                    <a:p>
                      <a:r>
                        <a:rPr lang="en-IN" sz="2000" dirty="0"/>
                        <a:t>Test Execution Steps:</a:t>
                      </a:r>
                      <a:endParaRPr lang="en-IN" sz="2000" dirty="0">
                        <a:solidFill>
                          <a:sysClr val="windowText" lastClr="000000"/>
                        </a:solidFill>
                      </a:endParaRPr>
                    </a:p>
                  </a:txBody>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tcPr>
                </a:tc>
                <a:tc hMerge="1">
                  <a:txBody>
                    <a:bodyPr/>
                    <a:lstStyle/>
                    <a:p>
                      <a:endParaRPr lang="en-IN" dirty="0">
                        <a:solidFill>
                          <a:sysClr val="windowText" lastClr="000000"/>
                        </a:solidFill>
                      </a:endParaRPr>
                    </a:p>
                  </a:txBody>
                  <a:tcPr/>
                </a:tc>
                <a:tc hMerge="1">
                  <a:txBody>
                    <a:bodyPr/>
                    <a:lstStyle/>
                    <a:p>
                      <a:endParaRPr lang="en-IN" dirty="0">
                        <a:solidFill>
                          <a:sysClr val="windowText" lastClr="000000"/>
                        </a:solidFill>
                      </a:endParaRPr>
                    </a:p>
                  </a:txBody>
                  <a:tcPr/>
                </a:tc>
                <a:extLst>
                  <a:ext uri="{0D108BD9-81ED-4DB2-BD59-A6C34878D82A}">
                    <a16:rowId xmlns:a16="http://schemas.microsoft.com/office/drawing/2014/main" val="997606201"/>
                  </a:ext>
                </a:extLst>
              </a:tr>
            </a:tbl>
          </a:graphicData>
        </a:graphic>
      </p:graphicFrame>
      <p:graphicFrame>
        <p:nvGraphicFramePr>
          <p:cNvPr id="4" name="Table 3">
            <a:extLst>
              <a:ext uri="{FF2B5EF4-FFF2-40B4-BE49-F238E27FC236}">
                <a16:creationId xmlns:a16="http://schemas.microsoft.com/office/drawing/2014/main" id="{DA30671E-DBFD-27A5-639B-A81E938AE598}"/>
              </a:ext>
            </a:extLst>
          </p:cNvPr>
          <p:cNvGraphicFramePr>
            <a:graphicFrameLocks noGrp="1"/>
          </p:cNvGraphicFramePr>
          <p:nvPr>
            <p:extLst>
              <p:ext uri="{D42A27DB-BD31-4B8C-83A1-F6EECF244321}">
                <p14:modId xmlns:p14="http://schemas.microsoft.com/office/powerpoint/2010/main" val="1138222659"/>
              </p:ext>
            </p:extLst>
          </p:nvPr>
        </p:nvGraphicFramePr>
        <p:xfrm>
          <a:off x="794068" y="3238500"/>
          <a:ext cx="17112930" cy="1097280"/>
        </p:xfrm>
        <a:graphic>
          <a:graphicData uri="http://schemas.openxmlformats.org/drawingml/2006/table">
            <a:tbl>
              <a:tblPr firstRow="1" bandRow="1">
                <a:tableStyleId>{5C22544A-7EE6-4342-B048-85BDC9FD1C3A}</a:tableStyleId>
              </a:tblPr>
              <a:tblGrid>
                <a:gridCol w="1149999">
                  <a:extLst>
                    <a:ext uri="{9D8B030D-6E8A-4147-A177-3AD203B41FA5}">
                      <a16:colId xmlns:a16="http://schemas.microsoft.com/office/drawing/2014/main" val="368201763"/>
                    </a:ext>
                  </a:extLst>
                </a:gridCol>
                <a:gridCol w="2960375">
                  <a:extLst>
                    <a:ext uri="{9D8B030D-6E8A-4147-A177-3AD203B41FA5}">
                      <a16:colId xmlns:a16="http://schemas.microsoft.com/office/drawing/2014/main" val="1999636116"/>
                    </a:ext>
                  </a:extLst>
                </a:gridCol>
                <a:gridCol w="1665475">
                  <a:extLst>
                    <a:ext uri="{9D8B030D-6E8A-4147-A177-3AD203B41FA5}">
                      <a16:colId xmlns:a16="http://schemas.microsoft.com/office/drawing/2014/main" val="4099906218"/>
                    </a:ext>
                  </a:extLst>
                </a:gridCol>
                <a:gridCol w="2960375">
                  <a:extLst>
                    <a:ext uri="{9D8B030D-6E8A-4147-A177-3AD203B41FA5}">
                      <a16:colId xmlns:a16="http://schemas.microsoft.com/office/drawing/2014/main" val="958498822"/>
                    </a:ext>
                  </a:extLst>
                </a:gridCol>
                <a:gridCol w="2960375">
                  <a:extLst>
                    <a:ext uri="{9D8B030D-6E8A-4147-A177-3AD203B41FA5}">
                      <a16:colId xmlns:a16="http://schemas.microsoft.com/office/drawing/2014/main" val="378854419"/>
                    </a:ext>
                  </a:extLst>
                </a:gridCol>
                <a:gridCol w="2455956">
                  <a:extLst>
                    <a:ext uri="{9D8B030D-6E8A-4147-A177-3AD203B41FA5}">
                      <a16:colId xmlns:a16="http://schemas.microsoft.com/office/drawing/2014/main" val="3424624632"/>
                    </a:ext>
                  </a:extLst>
                </a:gridCol>
                <a:gridCol w="2960375">
                  <a:extLst>
                    <a:ext uri="{9D8B030D-6E8A-4147-A177-3AD203B41FA5}">
                      <a16:colId xmlns:a16="http://schemas.microsoft.com/office/drawing/2014/main" val="2531997717"/>
                    </a:ext>
                  </a:extLst>
                </a:gridCol>
              </a:tblGrid>
              <a:tr h="370840">
                <a:tc>
                  <a:txBody>
                    <a:bodyPr/>
                    <a:lstStyle/>
                    <a:p>
                      <a:r>
                        <a:rPr lang="en-IN" sz="2000" dirty="0" err="1"/>
                        <a:t>S.No</a:t>
                      </a:r>
                      <a:endParaRPr lang="en-IN" sz="2000" dirty="0"/>
                    </a:p>
                  </a:txBody>
                  <a:tcPr anchor="ctr"/>
                </a:tc>
                <a:tc>
                  <a:txBody>
                    <a:bodyPr/>
                    <a:lstStyle/>
                    <a:p>
                      <a:r>
                        <a:rPr lang="en-IN" sz="2000" b="1" dirty="0"/>
                        <a:t>Action</a:t>
                      </a:r>
                      <a:endParaRPr lang="en-IN" sz="2000" dirty="0"/>
                    </a:p>
                  </a:txBody>
                  <a:tcPr anchor="ctr"/>
                </a:tc>
                <a:tc>
                  <a:txBody>
                    <a:bodyPr/>
                    <a:lstStyle/>
                    <a:p>
                      <a:r>
                        <a:rPr lang="en-IN" sz="2000" b="1" dirty="0"/>
                        <a:t>Inputs</a:t>
                      </a:r>
                      <a:endParaRPr lang="en-IN" sz="2000" dirty="0"/>
                    </a:p>
                  </a:txBody>
                  <a:tcPr anchor="ctr"/>
                </a:tc>
                <a:tc>
                  <a:txBody>
                    <a:bodyPr/>
                    <a:lstStyle/>
                    <a:p>
                      <a:r>
                        <a:rPr lang="en-IN" sz="2000" b="1"/>
                        <a:t>Expected Output</a:t>
                      </a:r>
                      <a:endParaRPr lang="en-IN" sz="2000"/>
                    </a:p>
                  </a:txBody>
                  <a:tcPr anchor="ctr"/>
                </a:tc>
                <a:tc>
                  <a:txBody>
                    <a:bodyPr/>
                    <a:lstStyle/>
                    <a:p>
                      <a:r>
                        <a:rPr lang="en-IN" sz="2000" b="1"/>
                        <a:t>Actual Output</a:t>
                      </a:r>
                      <a:endParaRPr lang="en-IN" sz="2000"/>
                    </a:p>
                  </a:txBody>
                  <a:tcPr anchor="ctr"/>
                </a:tc>
                <a:tc>
                  <a:txBody>
                    <a:bodyPr/>
                    <a:lstStyle/>
                    <a:p>
                      <a:r>
                        <a:rPr lang="en-IN" sz="2000" b="1" dirty="0"/>
                        <a:t>Test Browser</a:t>
                      </a:r>
                      <a:endParaRPr lang="en-IN" sz="2000" dirty="0"/>
                    </a:p>
                  </a:txBody>
                  <a:tcPr anchor="ctr"/>
                </a:tc>
                <a:tc>
                  <a:txBody>
                    <a:bodyPr/>
                    <a:lstStyle/>
                    <a:p>
                      <a:r>
                        <a:rPr lang="en-IN" sz="2000" b="1" dirty="0"/>
                        <a:t>Test Result</a:t>
                      </a:r>
                      <a:endParaRPr lang="en-IN" sz="2000" dirty="0"/>
                    </a:p>
                  </a:txBody>
                  <a:tcPr anchor="ctr"/>
                </a:tc>
                <a:extLst>
                  <a:ext uri="{0D108BD9-81ED-4DB2-BD59-A6C34878D82A}">
                    <a16:rowId xmlns:a16="http://schemas.microsoft.com/office/drawing/2014/main" val="858875905"/>
                  </a:ext>
                </a:extLst>
              </a:tr>
              <a:tr h="370840">
                <a:tc>
                  <a:txBody>
                    <a:bodyPr/>
                    <a:lstStyle/>
                    <a:p>
                      <a:r>
                        <a:rPr lang="en-IN" sz="2000" dirty="0"/>
                        <a:t>1</a:t>
                      </a:r>
                    </a:p>
                  </a:txBody>
                  <a:tcPr anchor="ctr"/>
                </a:tc>
                <a:tc>
                  <a:txBody>
                    <a:bodyPr/>
                    <a:lstStyle/>
                    <a:p>
                      <a:r>
                        <a:rPr lang="en-IN" sz="2000" dirty="0"/>
                        <a:t>Call </a:t>
                      </a:r>
                      <a:r>
                        <a:rPr lang="en-IN" sz="2000" dirty="0" err="1"/>
                        <a:t>fetch_stock_data</a:t>
                      </a:r>
                      <a:r>
                        <a:rPr lang="en-IN" sz="2000" dirty="0"/>
                        <a:t>()</a:t>
                      </a:r>
                    </a:p>
                  </a:txBody>
                  <a:tcPr anchor="ctr"/>
                </a:tc>
                <a:tc>
                  <a:txBody>
                    <a:bodyPr/>
                    <a:lstStyle/>
                    <a:p>
                      <a:r>
                        <a:rPr lang="en-IN" sz="2000" dirty="0"/>
                        <a:t>'TCS.NS'</a:t>
                      </a:r>
                    </a:p>
                  </a:txBody>
                  <a:tcPr anchor="ctr"/>
                </a:tc>
                <a:tc>
                  <a:txBody>
                    <a:bodyPr/>
                    <a:lstStyle/>
                    <a:p>
                      <a:r>
                        <a:rPr lang="en-US" sz="2000" dirty="0"/>
                        <a:t>List of valid dates and prices</a:t>
                      </a:r>
                    </a:p>
                  </a:txBody>
                  <a:tcPr anchor="ctr"/>
                </a:tc>
                <a:tc>
                  <a:txBody>
                    <a:bodyPr/>
                    <a:lstStyle/>
                    <a:p>
                      <a:r>
                        <a:rPr lang="en-US" sz="2000"/>
                        <a:t>List of valid dates and prices</a:t>
                      </a:r>
                    </a:p>
                  </a:txBody>
                  <a:tcPr anchor="ctr"/>
                </a:tc>
                <a:tc>
                  <a:txBody>
                    <a:bodyPr/>
                    <a:lstStyle/>
                    <a:p>
                      <a:r>
                        <a:rPr lang="en-IN" sz="2000"/>
                        <a:t>CLI</a:t>
                      </a:r>
                    </a:p>
                  </a:txBody>
                  <a:tcPr anchor="ctr"/>
                </a:tc>
                <a:tc>
                  <a:txBody>
                    <a:bodyPr/>
                    <a:lstStyle/>
                    <a:p>
                      <a:r>
                        <a:rPr lang="en-IN" sz="2000" dirty="0"/>
                        <a:t>Pass</a:t>
                      </a:r>
                    </a:p>
                  </a:txBody>
                  <a:tcPr anchor="ctr"/>
                </a:tc>
                <a:extLst>
                  <a:ext uri="{0D108BD9-81ED-4DB2-BD59-A6C34878D82A}">
                    <a16:rowId xmlns:a16="http://schemas.microsoft.com/office/drawing/2014/main" val="614360875"/>
                  </a:ext>
                </a:extLst>
              </a:tr>
            </a:tbl>
          </a:graphicData>
        </a:graphic>
      </p:graphicFrame>
      <p:sp>
        <p:nvSpPr>
          <p:cNvPr id="6" name="TextBox 5">
            <a:extLst>
              <a:ext uri="{FF2B5EF4-FFF2-40B4-BE49-F238E27FC236}">
                <a16:creationId xmlns:a16="http://schemas.microsoft.com/office/drawing/2014/main" id="{5F5EF5D3-15DD-4683-286D-13775CD6F7A3}"/>
              </a:ext>
            </a:extLst>
          </p:cNvPr>
          <p:cNvSpPr txBox="1"/>
          <p:nvPr/>
        </p:nvSpPr>
        <p:spPr>
          <a:xfrm>
            <a:off x="685800" y="190500"/>
            <a:ext cx="10515600" cy="523220"/>
          </a:xfrm>
          <a:prstGeom prst="rect">
            <a:avLst/>
          </a:prstGeom>
          <a:noFill/>
        </p:spPr>
        <p:txBody>
          <a:bodyPr wrap="square">
            <a:spAutoFit/>
          </a:bodyPr>
          <a:lstStyle/>
          <a:p>
            <a:r>
              <a:rPr lang="en-US" sz="2800" b="1" dirty="0">
                <a:solidFill>
                  <a:srgbClr val="000000"/>
                </a:solidFill>
                <a:latin typeface="+mj-lt"/>
                <a:ea typeface="Canva Sans Bold"/>
                <a:cs typeface="Canva Sans Bold"/>
                <a:sym typeface="Canva Sans Bold"/>
              </a:rPr>
              <a:t>TC001: </a:t>
            </a:r>
            <a:r>
              <a:rPr lang="en-US" sz="2800" dirty="0">
                <a:solidFill>
                  <a:srgbClr val="000000"/>
                </a:solidFill>
                <a:latin typeface="+mj-lt"/>
                <a:ea typeface="Canva Sans"/>
                <a:cs typeface="Canva Sans"/>
                <a:sym typeface="Canva Sans"/>
              </a:rPr>
              <a:t>Verify if the system fetches stock data from the correct API</a:t>
            </a:r>
            <a:endParaRPr lang="en-IN" sz="2800" dirty="0">
              <a:latin typeface="+mj-lt"/>
            </a:endParaRPr>
          </a:p>
        </p:txBody>
      </p:sp>
      <p:graphicFrame>
        <p:nvGraphicFramePr>
          <p:cNvPr id="14" name="Table 13">
            <a:extLst>
              <a:ext uri="{FF2B5EF4-FFF2-40B4-BE49-F238E27FC236}">
                <a16:creationId xmlns:a16="http://schemas.microsoft.com/office/drawing/2014/main" id="{2E192F1A-3D57-8917-CEFB-E8F4B23A135D}"/>
              </a:ext>
            </a:extLst>
          </p:cNvPr>
          <p:cNvGraphicFramePr>
            <a:graphicFrameLocks noGrp="1"/>
          </p:cNvGraphicFramePr>
          <p:nvPr>
            <p:extLst>
              <p:ext uri="{D42A27DB-BD31-4B8C-83A1-F6EECF244321}">
                <p14:modId xmlns:p14="http://schemas.microsoft.com/office/powerpoint/2010/main" val="3002856893"/>
              </p:ext>
            </p:extLst>
          </p:nvPr>
        </p:nvGraphicFramePr>
        <p:xfrm>
          <a:off x="794067" y="5311140"/>
          <a:ext cx="17036727" cy="2194560"/>
        </p:xfrm>
        <a:graphic>
          <a:graphicData uri="http://schemas.openxmlformats.org/drawingml/2006/table">
            <a:tbl>
              <a:tblPr firstRow="1" bandRow="1">
                <a:tableStyleId>{5C22544A-7EE6-4342-B048-85BDC9FD1C3A}</a:tableStyleId>
              </a:tblPr>
              <a:tblGrid>
                <a:gridCol w="1587480">
                  <a:extLst>
                    <a:ext uri="{9D8B030D-6E8A-4147-A177-3AD203B41FA5}">
                      <a16:colId xmlns:a16="http://schemas.microsoft.com/office/drawing/2014/main" val="524706203"/>
                    </a:ext>
                  </a:extLst>
                </a:gridCol>
                <a:gridCol w="7955792">
                  <a:extLst>
                    <a:ext uri="{9D8B030D-6E8A-4147-A177-3AD203B41FA5}">
                      <a16:colId xmlns:a16="http://schemas.microsoft.com/office/drawing/2014/main" val="2409232501"/>
                    </a:ext>
                  </a:extLst>
                </a:gridCol>
                <a:gridCol w="1741045">
                  <a:extLst>
                    <a:ext uri="{9D8B030D-6E8A-4147-A177-3AD203B41FA5}">
                      <a16:colId xmlns:a16="http://schemas.microsoft.com/office/drawing/2014/main" val="2562061039"/>
                    </a:ext>
                  </a:extLst>
                </a:gridCol>
                <a:gridCol w="5752410">
                  <a:extLst>
                    <a:ext uri="{9D8B030D-6E8A-4147-A177-3AD203B41FA5}">
                      <a16:colId xmlns:a16="http://schemas.microsoft.com/office/drawing/2014/main" val="3062993261"/>
                    </a:ext>
                  </a:extLst>
                </a:gridCol>
              </a:tblGrid>
              <a:tr h="167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Test Case ID</a:t>
                      </a:r>
                    </a:p>
                  </a:txBody>
                  <a:tcPr anchor="ctr"/>
                </a:tc>
                <a:tc>
                  <a:txBody>
                    <a:bodyPr/>
                    <a:lstStyle/>
                    <a:p>
                      <a:r>
                        <a:rPr lang="en-IN" sz="2000" dirty="0"/>
                        <a:t>TC002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rPr>
                        <a:t>Test Case </a:t>
                      </a:r>
                    </a:p>
                  </a:txBody>
                  <a:tcPr anchor="ctr"/>
                </a:tc>
                <a:tc>
                  <a:txBody>
                    <a:bodyPr/>
                    <a:lstStyle/>
                    <a:p>
                      <a:r>
                        <a:rPr lang="en-US" sz="2000" dirty="0"/>
                        <a:t>Check if the system handles API failures and missing data</a:t>
                      </a:r>
                      <a:endParaRPr lang="en-IN" sz="2000" dirty="0"/>
                    </a:p>
                  </a:txBody>
                  <a:tcPr anchor="ctr"/>
                </a:tc>
                <a:extLst>
                  <a:ext uri="{0D108BD9-81ED-4DB2-BD59-A6C34878D82A}">
                    <a16:rowId xmlns:a16="http://schemas.microsoft.com/office/drawing/2014/main" val="1288351872"/>
                  </a:ext>
                </a:extLst>
              </a:tr>
              <a:tr h="370840">
                <a:tc>
                  <a:txBody>
                    <a:bodyPr/>
                    <a:lstStyle/>
                    <a:p>
                      <a:r>
                        <a:rPr lang="en-IN" sz="2000" dirty="0"/>
                        <a:t>Description</a:t>
                      </a:r>
                      <a:endParaRPr lang="en-IN" sz="2000" dirty="0">
                        <a:solidFill>
                          <a:sysClr val="windowText" lastClr="000000"/>
                        </a:solidFill>
                      </a:endParaRPr>
                    </a:p>
                  </a:txBody>
                  <a:tcPr/>
                </a:tc>
                <a:tc>
                  <a:txBody>
                    <a:bodyPr/>
                    <a:lstStyle/>
                    <a:p>
                      <a:r>
                        <a:rPr lang="en-US" sz="2000" dirty="0"/>
                        <a:t>Ensure system gracefully handles empty/missing data from the </a:t>
                      </a:r>
                      <a:r>
                        <a:rPr lang="en-US" sz="2000" dirty="0" err="1"/>
                        <a:t>yfinance</a:t>
                      </a:r>
                      <a:r>
                        <a:rPr lang="en-US" sz="2000" dirty="0"/>
                        <a:t> API.</a:t>
                      </a:r>
                      <a:endParaRPr lang="en-IN" sz="2000" dirty="0">
                        <a:solidFill>
                          <a:sysClr val="windowText" lastClr="00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Test Priority</a:t>
                      </a:r>
                      <a:endParaRPr lang="en-IN" sz="2000" dirty="0">
                        <a:solidFill>
                          <a:sysClr val="windowText" lastClr="000000"/>
                        </a:solidFill>
                      </a:endParaRPr>
                    </a:p>
                    <a:p>
                      <a:endParaRPr lang="en-IN" sz="2000" dirty="0">
                        <a:solidFill>
                          <a:sysClr val="windowText" lastClr="000000"/>
                        </a:solidFill>
                      </a:endParaRPr>
                    </a:p>
                  </a:txBody>
                  <a:tcPr/>
                </a:tc>
                <a:tc>
                  <a:txBody>
                    <a:bodyPr/>
                    <a:lstStyle/>
                    <a:p>
                      <a:r>
                        <a:rPr lang="en-IN" sz="2000" dirty="0"/>
                        <a:t>Medium</a:t>
                      </a:r>
                      <a:endParaRPr lang="en-IN" sz="2000" dirty="0">
                        <a:solidFill>
                          <a:sysClr val="windowText" lastClr="000000"/>
                        </a:solidFill>
                      </a:endParaRPr>
                    </a:p>
                  </a:txBody>
                  <a:tcPr/>
                </a:tc>
                <a:extLst>
                  <a:ext uri="{0D108BD9-81ED-4DB2-BD59-A6C34878D82A}">
                    <a16:rowId xmlns:a16="http://schemas.microsoft.com/office/drawing/2014/main" val="1116910250"/>
                  </a:ext>
                </a:extLst>
              </a:tr>
              <a:tr h="370840">
                <a:tc>
                  <a:txBody>
                    <a:bodyPr/>
                    <a:lstStyle/>
                    <a:p>
                      <a:r>
                        <a:rPr lang="en-IN" sz="2000" dirty="0"/>
                        <a:t>Pre-Requisite</a:t>
                      </a:r>
                      <a:endParaRPr lang="en-IN" sz="2000" dirty="0">
                        <a:solidFill>
                          <a:sysClr val="windowText" lastClr="000000"/>
                        </a:solidFill>
                      </a:endParaRPr>
                    </a:p>
                  </a:txBody>
                  <a:tcPr/>
                </a:tc>
                <a:tc>
                  <a:txBody>
                    <a:bodyPr/>
                    <a:lstStyle/>
                    <a:p>
                      <a:r>
                        <a:rPr lang="en-US" sz="2000" dirty="0" err="1"/>
                        <a:t>yfinance</a:t>
                      </a:r>
                      <a:r>
                        <a:rPr lang="en-US" sz="2000" dirty="0"/>
                        <a:t> installed, simulate invalid stock symbol</a:t>
                      </a:r>
                      <a:endParaRPr lang="en-IN" sz="2000" dirty="0">
                        <a:solidFill>
                          <a:sysClr val="windowText" lastClr="000000"/>
                        </a:solidFill>
                      </a:endParaRPr>
                    </a:p>
                  </a:txBody>
                  <a:tcPr/>
                </a:tc>
                <a:tc>
                  <a:txBody>
                    <a:bodyPr/>
                    <a:lstStyle/>
                    <a:p>
                      <a:r>
                        <a:rPr lang="en-IN" sz="2000" dirty="0"/>
                        <a:t>Post-Requisite</a:t>
                      </a:r>
                      <a:endParaRPr lang="en-IN" sz="2000" dirty="0">
                        <a:solidFill>
                          <a:sysClr val="windowText" lastClr="000000"/>
                        </a:solidFill>
                      </a:endParaRPr>
                    </a:p>
                  </a:txBody>
                  <a:tcPr/>
                </a:tc>
                <a:tc>
                  <a:txBody>
                    <a:bodyPr/>
                    <a:lstStyle/>
                    <a:p>
                      <a:r>
                        <a:rPr lang="en-IN" sz="2000" dirty="0"/>
                        <a:t>None</a:t>
                      </a:r>
                    </a:p>
                  </a:txBody>
                  <a:tcPr anchor="ctr"/>
                </a:tc>
                <a:extLst>
                  <a:ext uri="{0D108BD9-81ED-4DB2-BD59-A6C34878D82A}">
                    <a16:rowId xmlns:a16="http://schemas.microsoft.com/office/drawing/2014/main" val="408496361"/>
                  </a:ext>
                </a:extLst>
              </a:tr>
              <a:tr h="370840">
                <a:tc gridSpan="4">
                  <a:txBody>
                    <a:bodyPr/>
                    <a:lstStyle/>
                    <a:p>
                      <a:r>
                        <a:rPr lang="en-IN" sz="2000" dirty="0"/>
                        <a:t>Test Execution Steps:</a:t>
                      </a:r>
                      <a:endParaRPr lang="en-IN" sz="2000" dirty="0">
                        <a:solidFill>
                          <a:sysClr val="windowText" lastClr="000000"/>
                        </a:solidFill>
                      </a:endParaRPr>
                    </a:p>
                  </a:txBody>
                  <a:tcPr/>
                </a:tc>
                <a:tc hMerge="1">
                  <a:txBody>
                    <a:bodyPr/>
                    <a:lstStyle/>
                    <a:p>
                      <a:endParaRPr lang="en-IN" dirty="0">
                        <a:solidFill>
                          <a:sysClr val="windowText" lastClr="000000"/>
                        </a:solidFill>
                      </a:endParaRPr>
                    </a:p>
                  </a:txBody>
                  <a:tcPr/>
                </a:tc>
                <a:tc hMerge="1">
                  <a:txBody>
                    <a:bodyPr/>
                    <a:lstStyle/>
                    <a:p>
                      <a:endParaRPr lang="en-IN" dirty="0">
                        <a:solidFill>
                          <a:sysClr val="windowText" lastClr="000000"/>
                        </a:solidFill>
                      </a:endParaRPr>
                    </a:p>
                  </a:txBody>
                  <a:tcPr/>
                </a:tc>
                <a:tc hMerge="1">
                  <a:txBody>
                    <a:bodyPr/>
                    <a:lstStyle/>
                    <a:p>
                      <a:endParaRPr lang="en-IN" dirty="0">
                        <a:solidFill>
                          <a:sysClr val="windowText" lastClr="000000"/>
                        </a:solidFill>
                      </a:endParaRPr>
                    </a:p>
                  </a:txBody>
                  <a:tcPr/>
                </a:tc>
                <a:extLst>
                  <a:ext uri="{0D108BD9-81ED-4DB2-BD59-A6C34878D82A}">
                    <a16:rowId xmlns:a16="http://schemas.microsoft.com/office/drawing/2014/main" val="997606201"/>
                  </a:ext>
                </a:extLst>
              </a:tr>
            </a:tbl>
          </a:graphicData>
        </a:graphic>
      </p:graphicFrame>
      <p:graphicFrame>
        <p:nvGraphicFramePr>
          <p:cNvPr id="17" name="Table 16">
            <a:extLst>
              <a:ext uri="{FF2B5EF4-FFF2-40B4-BE49-F238E27FC236}">
                <a16:creationId xmlns:a16="http://schemas.microsoft.com/office/drawing/2014/main" id="{8E306845-BB70-BF27-C33F-8A032E95CDB1}"/>
              </a:ext>
            </a:extLst>
          </p:cNvPr>
          <p:cNvGraphicFramePr>
            <a:graphicFrameLocks noGrp="1"/>
          </p:cNvGraphicFramePr>
          <p:nvPr>
            <p:extLst>
              <p:ext uri="{D42A27DB-BD31-4B8C-83A1-F6EECF244321}">
                <p14:modId xmlns:p14="http://schemas.microsoft.com/office/powerpoint/2010/main" val="3419341913"/>
              </p:ext>
            </p:extLst>
          </p:nvPr>
        </p:nvGraphicFramePr>
        <p:xfrm>
          <a:off x="794067" y="7490460"/>
          <a:ext cx="17036727" cy="1402080"/>
        </p:xfrm>
        <a:graphic>
          <a:graphicData uri="http://schemas.openxmlformats.org/drawingml/2006/table">
            <a:tbl>
              <a:tblPr firstRow="1" bandRow="1">
                <a:tableStyleId>{5C22544A-7EE6-4342-B048-85BDC9FD1C3A}</a:tableStyleId>
              </a:tblPr>
              <a:tblGrid>
                <a:gridCol w="831982">
                  <a:extLst>
                    <a:ext uri="{9D8B030D-6E8A-4147-A177-3AD203B41FA5}">
                      <a16:colId xmlns:a16="http://schemas.microsoft.com/office/drawing/2014/main" val="806673065"/>
                    </a:ext>
                  </a:extLst>
                </a:gridCol>
                <a:gridCol w="2867797">
                  <a:extLst>
                    <a:ext uri="{9D8B030D-6E8A-4147-A177-3AD203B41FA5}">
                      <a16:colId xmlns:a16="http://schemas.microsoft.com/office/drawing/2014/main" val="3171542366"/>
                    </a:ext>
                  </a:extLst>
                </a:gridCol>
                <a:gridCol w="2595171">
                  <a:extLst>
                    <a:ext uri="{9D8B030D-6E8A-4147-A177-3AD203B41FA5}">
                      <a16:colId xmlns:a16="http://schemas.microsoft.com/office/drawing/2014/main" val="2451587364"/>
                    </a:ext>
                  </a:extLst>
                </a:gridCol>
                <a:gridCol w="3356875">
                  <a:extLst>
                    <a:ext uri="{9D8B030D-6E8A-4147-A177-3AD203B41FA5}">
                      <a16:colId xmlns:a16="http://schemas.microsoft.com/office/drawing/2014/main" val="2767316189"/>
                    </a:ext>
                  </a:extLst>
                </a:gridCol>
                <a:gridCol w="3670269">
                  <a:extLst>
                    <a:ext uri="{9D8B030D-6E8A-4147-A177-3AD203B41FA5}">
                      <a16:colId xmlns:a16="http://schemas.microsoft.com/office/drawing/2014/main" val="1780600741"/>
                    </a:ext>
                  </a:extLst>
                </a:gridCol>
                <a:gridCol w="1379928">
                  <a:extLst>
                    <a:ext uri="{9D8B030D-6E8A-4147-A177-3AD203B41FA5}">
                      <a16:colId xmlns:a16="http://schemas.microsoft.com/office/drawing/2014/main" val="4185300096"/>
                    </a:ext>
                  </a:extLst>
                </a:gridCol>
                <a:gridCol w="2334705">
                  <a:extLst>
                    <a:ext uri="{9D8B030D-6E8A-4147-A177-3AD203B41FA5}">
                      <a16:colId xmlns:a16="http://schemas.microsoft.com/office/drawing/2014/main" val="2855684889"/>
                    </a:ext>
                  </a:extLst>
                </a:gridCol>
              </a:tblGrid>
              <a:tr h="370840">
                <a:tc>
                  <a:txBody>
                    <a:bodyPr/>
                    <a:lstStyle/>
                    <a:p>
                      <a:r>
                        <a:rPr lang="en-IN" sz="2000" dirty="0" err="1"/>
                        <a:t>S.No</a:t>
                      </a:r>
                      <a:endParaRPr lang="en-IN" sz="2000" dirty="0"/>
                    </a:p>
                  </a:txBody>
                  <a:tcPr anchor="ctr"/>
                </a:tc>
                <a:tc>
                  <a:txBody>
                    <a:bodyPr/>
                    <a:lstStyle/>
                    <a:p>
                      <a:r>
                        <a:rPr lang="en-IN" sz="2000" b="1" dirty="0"/>
                        <a:t>Action</a:t>
                      </a:r>
                      <a:endParaRPr lang="en-IN" sz="2000" dirty="0"/>
                    </a:p>
                  </a:txBody>
                  <a:tcPr anchor="ctr"/>
                </a:tc>
                <a:tc>
                  <a:txBody>
                    <a:bodyPr/>
                    <a:lstStyle/>
                    <a:p>
                      <a:r>
                        <a:rPr lang="en-IN" sz="2000" b="1"/>
                        <a:t>Inputs</a:t>
                      </a:r>
                      <a:endParaRPr lang="en-IN" sz="2000"/>
                    </a:p>
                  </a:txBody>
                  <a:tcPr anchor="ctr"/>
                </a:tc>
                <a:tc>
                  <a:txBody>
                    <a:bodyPr/>
                    <a:lstStyle/>
                    <a:p>
                      <a:r>
                        <a:rPr lang="en-IN" sz="2000" b="1"/>
                        <a:t>Expected Output</a:t>
                      </a:r>
                      <a:endParaRPr lang="en-IN" sz="2000"/>
                    </a:p>
                  </a:txBody>
                  <a:tcPr anchor="ctr"/>
                </a:tc>
                <a:tc>
                  <a:txBody>
                    <a:bodyPr/>
                    <a:lstStyle/>
                    <a:p>
                      <a:r>
                        <a:rPr lang="en-IN" sz="2000" b="1"/>
                        <a:t>Actual Output</a:t>
                      </a:r>
                      <a:endParaRPr lang="en-IN" sz="2000"/>
                    </a:p>
                  </a:txBody>
                  <a:tcPr anchor="ctr"/>
                </a:tc>
                <a:tc>
                  <a:txBody>
                    <a:bodyPr/>
                    <a:lstStyle/>
                    <a:p>
                      <a:r>
                        <a:rPr lang="en-IN" sz="2000" b="1"/>
                        <a:t>Test Browser</a:t>
                      </a:r>
                      <a:endParaRPr lang="en-IN" sz="2000"/>
                    </a:p>
                  </a:txBody>
                  <a:tcPr anchor="ctr"/>
                </a:tc>
                <a:tc>
                  <a:txBody>
                    <a:bodyPr/>
                    <a:lstStyle/>
                    <a:p>
                      <a:r>
                        <a:rPr lang="en-IN" sz="2000" b="1"/>
                        <a:t>Test Result</a:t>
                      </a:r>
                      <a:endParaRPr lang="en-IN" sz="2000"/>
                    </a:p>
                  </a:txBody>
                  <a:tcPr anchor="ctr"/>
                </a:tc>
                <a:extLst>
                  <a:ext uri="{0D108BD9-81ED-4DB2-BD59-A6C34878D82A}">
                    <a16:rowId xmlns:a16="http://schemas.microsoft.com/office/drawing/2014/main" val="3281962997"/>
                  </a:ext>
                </a:extLst>
              </a:tr>
              <a:tr h="370840">
                <a:tc>
                  <a:txBody>
                    <a:bodyPr/>
                    <a:lstStyle/>
                    <a:p>
                      <a:r>
                        <a:rPr lang="en-US" sz="2000" dirty="0"/>
                        <a:t>1</a:t>
                      </a:r>
                      <a:endParaRPr lang="en-IN" sz="2000" dirty="0"/>
                    </a:p>
                  </a:txBody>
                  <a:tcPr anchor="ctr"/>
                </a:tc>
                <a:tc>
                  <a:txBody>
                    <a:bodyPr/>
                    <a:lstStyle/>
                    <a:p>
                      <a:r>
                        <a:rPr lang="en-US" sz="2000" dirty="0"/>
                        <a:t>Call </a:t>
                      </a:r>
                      <a:r>
                        <a:rPr lang="en-US" sz="2000" dirty="0" err="1"/>
                        <a:t>fetch_stock_data</a:t>
                      </a:r>
                      <a:r>
                        <a:rPr lang="en-US" sz="2000" dirty="0"/>
                        <a:t>() offline</a:t>
                      </a:r>
                    </a:p>
                  </a:txBody>
                  <a:tcPr anchor="ctr"/>
                </a:tc>
                <a:tc>
                  <a:txBody>
                    <a:bodyPr/>
                    <a:lstStyle/>
                    <a:p>
                      <a:r>
                        <a:rPr lang="en-IN" sz="2000"/>
                        <a:t>'TCS.NS' (No internet)</a:t>
                      </a:r>
                    </a:p>
                  </a:txBody>
                  <a:tcPr anchor="ctr"/>
                </a:tc>
                <a:tc>
                  <a:txBody>
                    <a:bodyPr/>
                    <a:lstStyle/>
                    <a:p>
                      <a:r>
                        <a:rPr lang="en-IN" sz="2000"/>
                        <a:t>Exception caught or handled</a:t>
                      </a:r>
                    </a:p>
                  </a:txBody>
                  <a:tcPr anchor="ctr"/>
                </a:tc>
                <a:tc>
                  <a:txBody>
                    <a:bodyPr/>
                    <a:lstStyle/>
                    <a:p>
                      <a:r>
                        <a:rPr lang="en-IN" sz="2000"/>
                        <a:t>Graceful handling via exception</a:t>
                      </a:r>
                    </a:p>
                  </a:txBody>
                  <a:tcPr anchor="ctr"/>
                </a:tc>
                <a:tc>
                  <a:txBody>
                    <a:bodyPr/>
                    <a:lstStyle/>
                    <a:p>
                      <a:r>
                        <a:rPr lang="en-IN" sz="2000" dirty="0"/>
                        <a:t>CLI</a:t>
                      </a:r>
                    </a:p>
                  </a:txBody>
                  <a:tcPr anchor="ctr"/>
                </a:tc>
                <a:tc>
                  <a:txBody>
                    <a:bodyPr/>
                    <a:lstStyle/>
                    <a:p>
                      <a:r>
                        <a:rPr lang="en-IN" sz="2000" dirty="0"/>
                        <a:t>Pass</a:t>
                      </a:r>
                    </a:p>
                  </a:txBody>
                  <a:tcPr anchor="ctr"/>
                </a:tc>
                <a:extLst>
                  <a:ext uri="{0D108BD9-81ED-4DB2-BD59-A6C34878D82A}">
                    <a16:rowId xmlns:a16="http://schemas.microsoft.com/office/drawing/2014/main" val="3555533012"/>
                  </a:ext>
                </a:extLst>
              </a:tr>
            </a:tbl>
          </a:graphicData>
        </a:graphic>
      </p:graphicFrame>
      <p:sp>
        <p:nvSpPr>
          <p:cNvPr id="22" name="TextBox 21">
            <a:extLst>
              <a:ext uri="{FF2B5EF4-FFF2-40B4-BE49-F238E27FC236}">
                <a16:creationId xmlns:a16="http://schemas.microsoft.com/office/drawing/2014/main" id="{A39DFBFA-7686-8586-7EBA-A602C9C902B8}"/>
              </a:ext>
            </a:extLst>
          </p:cNvPr>
          <p:cNvSpPr txBox="1"/>
          <p:nvPr/>
        </p:nvSpPr>
        <p:spPr>
          <a:xfrm>
            <a:off x="304800" y="4381500"/>
            <a:ext cx="12192000" cy="658385"/>
          </a:xfrm>
          <a:prstGeom prst="rect">
            <a:avLst/>
          </a:prstGeom>
          <a:noFill/>
        </p:spPr>
        <p:txBody>
          <a:bodyPr wrap="square">
            <a:spAutoFit/>
          </a:bodyPr>
          <a:lstStyle/>
          <a:p>
            <a:pPr marL="377826" lvl="1">
              <a:lnSpc>
                <a:spcPts val="4900"/>
              </a:lnSpc>
              <a:spcBef>
                <a:spcPct val="0"/>
              </a:spcBef>
            </a:pPr>
            <a:r>
              <a:rPr lang="en-US" sz="2800" b="1" dirty="0">
                <a:solidFill>
                  <a:srgbClr val="000000"/>
                </a:solidFill>
                <a:latin typeface="+mj-lt"/>
                <a:ea typeface="Canva Sans Bold"/>
                <a:cs typeface="Canva Sans Bold"/>
                <a:sym typeface="Canva Sans Bold"/>
              </a:rPr>
              <a:t>TC002: </a:t>
            </a:r>
            <a:r>
              <a:rPr lang="en-US" sz="2800" dirty="0">
                <a:solidFill>
                  <a:srgbClr val="000000"/>
                </a:solidFill>
                <a:latin typeface="+mj-lt"/>
                <a:ea typeface="Canva Sans"/>
                <a:cs typeface="Canva Sans"/>
                <a:sym typeface="Canva Sans"/>
              </a:rPr>
              <a:t>Check if the system handles API failures and missing data.</a:t>
            </a:r>
          </a:p>
        </p:txBody>
      </p:sp>
    </p:spTree>
    <p:extLst>
      <p:ext uri="{BB962C8B-B14F-4D97-AF65-F5344CB8AC3E}">
        <p14:creationId xmlns:p14="http://schemas.microsoft.com/office/powerpoint/2010/main" val="2594081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075E75-95BD-14A7-3915-4A8EC9B79480}"/>
              </a:ext>
            </a:extLst>
          </p:cNvPr>
          <p:cNvGraphicFramePr>
            <a:graphicFrameLocks noGrp="1"/>
          </p:cNvGraphicFramePr>
          <p:nvPr>
            <p:extLst>
              <p:ext uri="{D42A27DB-BD31-4B8C-83A1-F6EECF244321}">
                <p14:modId xmlns:p14="http://schemas.microsoft.com/office/powerpoint/2010/main" val="3624927388"/>
              </p:ext>
            </p:extLst>
          </p:nvPr>
        </p:nvGraphicFramePr>
        <p:xfrm>
          <a:off x="533401" y="952500"/>
          <a:ext cx="17239582" cy="2194560"/>
        </p:xfrm>
        <a:graphic>
          <a:graphicData uri="http://schemas.openxmlformats.org/drawingml/2006/table">
            <a:tbl>
              <a:tblPr firstRow="1" bandRow="1">
                <a:tableStyleId>{5C22544A-7EE6-4342-B048-85BDC9FD1C3A}</a:tableStyleId>
              </a:tblPr>
              <a:tblGrid>
                <a:gridCol w="1780121">
                  <a:extLst>
                    <a:ext uri="{9D8B030D-6E8A-4147-A177-3AD203B41FA5}">
                      <a16:colId xmlns:a16="http://schemas.microsoft.com/office/drawing/2014/main" val="524706203"/>
                    </a:ext>
                  </a:extLst>
                </a:gridCol>
                <a:gridCol w="7237927">
                  <a:extLst>
                    <a:ext uri="{9D8B030D-6E8A-4147-A177-3AD203B41FA5}">
                      <a16:colId xmlns:a16="http://schemas.microsoft.com/office/drawing/2014/main" val="2409232501"/>
                    </a:ext>
                  </a:extLst>
                </a:gridCol>
                <a:gridCol w="1888687">
                  <a:extLst>
                    <a:ext uri="{9D8B030D-6E8A-4147-A177-3AD203B41FA5}">
                      <a16:colId xmlns:a16="http://schemas.microsoft.com/office/drawing/2014/main" val="2562061039"/>
                    </a:ext>
                  </a:extLst>
                </a:gridCol>
                <a:gridCol w="6332847">
                  <a:extLst>
                    <a:ext uri="{9D8B030D-6E8A-4147-A177-3AD203B41FA5}">
                      <a16:colId xmlns:a16="http://schemas.microsoft.com/office/drawing/2014/main" val="3062993261"/>
                    </a:ext>
                  </a:extLst>
                </a:gridCol>
              </a:tblGrid>
              <a:tr h="167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Test Case ID</a:t>
                      </a:r>
                    </a:p>
                  </a:txBody>
                  <a:tcPr anchor="ctr"/>
                </a:tc>
                <a:tc>
                  <a:txBody>
                    <a:bodyPr/>
                    <a:lstStyle/>
                    <a:p>
                      <a:r>
                        <a:rPr lang="en-IN" sz="2000" dirty="0"/>
                        <a:t>TC003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rPr>
                        <a:t>Test Case </a:t>
                      </a:r>
                    </a:p>
                  </a:txBody>
                  <a:tcPr anchor="ctr"/>
                </a:tc>
                <a:tc>
                  <a:txBody>
                    <a:bodyPr/>
                    <a:lstStyle/>
                    <a:p>
                      <a:r>
                        <a:rPr lang="en-US" sz="2000" dirty="0"/>
                        <a:t>Validate correctness of fetched stock prices and historical data</a:t>
                      </a:r>
                      <a:endParaRPr lang="en-IN" sz="2000" dirty="0"/>
                    </a:p>
                  </a:txBody>
                  <a:tcPr anchor="ctr"/>
                </a:tc>
                <a:extLst>
                  <a:ext uri="{0D108BD9-81ED-4DB2-BD59-A6C34878D82A}">
                    <a16:rowId xmlns:a16="http://schemas.microsoft.com/office/drawing/2014/main" val="1288351872"/>
                  </a:ext>
                </a:extLst>
              </a:tr>
              <a:tr h="370840">
                <a:tc>
                  <a:txBody>
                    <a:bodyPr/>
                    <a:lstStyle/>
                    <a:p>
                      <a:r>
                        <a:rPr lang="en-IN" sz="2000" dirty="0"/>
                        <a:t>Description</a:t>
                      </a:r>
                      <a:endParaRPr lang="en-IN" sz="2000" dirty="0">
                        <a:solidFill>
                          <a:sysClr val="windowText" lastClr="000000"/>
                        </a:solidFill>
                      </a:endParaRPr>
                    </a:p>
                  </a:txBody>
                  <a:tcPr/>
                </a:tc>
                <a:tc>
                  <a:txBody>
                    <a:bodyPr/>
                    <a:lstStyle/>
                    <a:p>
                      <a:r>
                        <a:rPr lang="en-US" sz="2000" dirty="0"/>
                        <a:t>Check the logical structure and range of the returned historical data.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Test Priority</a:t>
                      </a:r>
                      <a:endParaRPr lang="en-IN" sz="2000" dirty="0">
                        <a:solidFill>
                          <a:sysClr val="windowText" lastClr="000000"/>
                        </a:solidFill>
                      </a:endParaRPr>
                    </a:p>
                    <a:p>
                      <a:endParaRPr lang="en-IN" sz="2000" dirty="0">
                        <a:solidFill>
                          <a:sysClr val="windowText" lastClr="000000"/>
                        </a:solidFill>
                      </a:endParaRPr>
                    </a:p>
                  </a:txBody>
                  <a:tcPr/>
                </a:tc>
                <a:tc>
                  <a:txBody>
                    <a:bodyPr/>
                    <a:lstStyle/>
                    <a:p>
                      <a:r>
                        <a:rPr lang="en-IN" sz="2000" dirty="0"/>
                        <a:t>High</a:t>
                      </a:r>
                      <a:endParaRPr lang="en-IN" sz="2000" dirty="0">
                        <a:solidFill>
                          <a:sysClr val="windowText" lastClr="000000"/>
                        </a:solidFill>
                      </a:endParaRPr>
                    </a:p>
                  </a:txBody>
                  <a:tcPr/>
                </a:tc>
                <a:extLst>
                  <a:ext uri="{0D108BD9-81ED-4DB2-BD59-A6C34878D82A}">
                    <a16:rowId xmlns:a16="http://schemas.microsoft.com/office/drawing/2014/main" val="1116910250"/>
                  </a:ext>
                </a:extLst>
              </a:tr>
              <a:tr h="370840">
                <a:tc>
                  <a:txBody>
                    <a:bodyPr/>
                    <a:lstStyle/>
                    <a:p>
                      <a:r>
                        <a:rPr lang="en-IN" sz="2000" dirty="0"/>
                        <a:t>Pre-Requisite</a:t>
                      </a:r>
                      <a:endParaRPr lang="en-IN" sz="2000" dirty="0">
                        <a:solidFill>
                          <a:sysClr val="windowText" lastClr="000000"/>
                        </a:solidFill>
                      </a:endParaRPr>
                    </a:p>
                  </a:txBody>
                  <a:tcPr/>
                </a:tc>
                <a:tc>
                  <a:txBody>
                    <a:bodyPr/>
                    <a:lstStyle/>
                    <a:p>
                      <a:r>
                        <a:rPr lang="en-US" sz="2000" dirty="0" err="1"/>
                        <a:t>yfinance</a:t>
                      </a:r>
                      <a:r>
                        <a:rPr lang="en-US" sz="2000" dirty="0"/>
                        <a:t> working, valid stock symbol</a:t>
                      </a:r>
                    </a:p>
                  </a:txBody>
                  <a:tcPr anchor="ctr"/>
                </a:tc>
                <a:tc>
                  <a:txBody>
                    <a:bodyPr/>
                    <a:lstStyle/>
                    <a:p>
                      <a:r>
                        <a:rPr lang="en-IN" sz="2000" dirty="0"/>
                        <a:t>Post-Requisite</a:t>
                      </a:r>
                      <a:endParaRPr lang="en-IN" sz="2000" dirty="0">
                        <a:solidFill>
                          <a:sysClr val="windowText" lastClr="000000"/>
                        </a:solidFill>
                      </a:endParaRPr>
                    </a:p>
                  </a:txBody>
                  <a:tcPr/>
                </a:tc>
                <a:tc>
                  <a:txBody>
                    <a:bodyPr/>
                    <a:lstStyle/>
                    <a:p>
                      <a:r>
                        <a:rPr lang="en-IN" sz="2000" dirty="0"/>
                        <a:t>None</a:t>
                      </a:r>
                    </a:p>
                  </a:txBody>
                  <a:tcPr anchor="ctr"/>
                </a:tc>
                <a:extLst>
                  <a:ext uri="{0D108BD9-81ED-4DB2-BD59-A6C34878D82A}">
                    <a16:rowId xmlns:a16="http://schemas.microsoft.com/office/drawing/2014/main" val="408496361"/>
                  </a:ext>
                </a:extLst>
              </a:tr>
              <a:tr h="370840">
                <a:tc gridSpan="4">
                  <a:txBody>
                    <a:bodyPr/>
                    <a:lstStyle/>
                    <a:p>
                      <a:r>
                        <a:rPr lang="en-IN" sz="2000" dirty="0"/>
                        <a:t>Test Execution Steps:</a:t>
                      </a:r>
                      <a:endParaRPr lang="en-IN" sz="2000" dirty="0">
                        <a:solidFill>
                          <a:sysClr val="windowText" lastClr="000000"/>
                        </a:solidFill>
                      </a:endParaRPr>
                    </a:p>
                  </a:txBody>
                  <a:tcPr/>
                </a:tc>
                <a:tc hMerge="1">
                  <a:txBody>
                    <a:bodyPr/>
                    <a:lstStyle/>
                    <a:p>
                      <a:endParaRPr lang="en-IN" dirty="0">
                        <a:solidFill>
                          <a:sysClr val="windowText" lastClr="000000"/>
                        </a:solidFill>
                      </a:endParaRPr>
                    </a:p>
                  </a:txBody>
                  <a:tcPr/>
                </a:tc>
                <a:tc hMerge="1">
                  <a:txBody>
                    <a:bodyPr/>
                    <a:lstStyle/>
                    <a:p>
                      <a:endParaRPr lang="en-IN" dirty="0">
                        <a:solidFill>
                          <a:sysClr val="windowText" lastClr="000000"/>
                        </a:solidFill>
                      </a:endParaRPr>
                    </a:p>
                  </a:txBody>
                  <a:tcPr/>
                </a:tc>
                <a:tc hMerge="1">
                  <a:txBody>
                    <a:bodyPr/>
                    <a:lstStyle/>
                    <a:p>
                      <a:endParaRPr lang="en-IN" dirty="0">
                        <a:solidFill>
                          <a:sysClr val="windowText" lastClr="000000"/>
                        </a:solidFill>
                      </a:endParaRPr>
                    </a:p>
                  </a:txBody>
                  <a:tcPr/>
                </a:tc>
                <a:extLst>
                  <a:ext uri="{0D108BD9-81ED-4DB2-BD59-A6C34878D82A}">
                    <a16:rowId xmlns:a16="http://schemas.microsoft.com/office/drawing/2014/main" val="997606201"/>
                  </a:ext>
                </a:extLst>
              </a:tr>
            </a:tbl>
          </a:graphicData>
        </a:graphic>
      </p:graphicFrame>
      <p:graphicFrame>
        <p:nvGraphicFramePr>
          <p:cNvPr id="3" name="Table 2">
            <a:extLst>
              <a:ext uri="{FF2B5EF4-FFF2-40B4-BE49-F238E27FC236}">
                <a16:creationId xmlns:a16="http://schemas.microsoft.com/office/drawing/2014/main" id="{FBC4F4AE-D4FC-F083-FB86-685CB1671165}"/>
              </a:ext>
            </a:extLst>
          </p:cNvPr>
          <p:cNvGraphicFramePr>
            <a:graphicFrameLocks noGrp="1"/>
          </p:cNvGraphicFramePr>
          <p:nvPr>
            <p:extLst>
              <p:ext uri="{D42A27DB-BD31-4B8C-83A1-F6EECF244321}">
                <p14:modId xmlns:p14="http://schemas.microsoft.com/office/powerpoint/2010/main" val="1485598700"/>
              </p:ext>
            </p:extLst>
          </p:nvPr>
        </p:nvGraphicFramePr>
        <p:xfrm>
          <a:off x="533400" y="3113385"/>
          <a:ext cx="17239583" cy="2103120"/>
        </p:xfrm>
        <a:graphic>
          <a:graphicData uri="http://schemas.openxmlformats.org/drawingml/2006/table">
            <a:tbl>
              <a:tblPr firstRow="1" bandRow="1">
                <a:tableStyleId>{5C22544A-7EE6-4342-B048-85BDC9FD1C3A}</a:tableStyleId>
              </a:tblPr>
              <a:tblGrid>
                <a:gridCol w="601246">
                  <a:extLst>
                    <a:ext uri="{9D8B030D-6E8A-4147-A177-3AD203B41FA5}">
                      <a16:colId xmlns:a16="http://schemas.microsoft.com/office/drawing/2014/main" val="806673065"/>
                    </a:ext>
                  </a:extLst>
                </a:gridCol>
                <a:gridCol w="2541504">
                  <a:extLst>
                    <a:ext uri="{9D8B030D-6E8A-4147-A177-3AD203B41FA5}">
                      <a16:colId xmlns:a16="http://schemas.microsoft.com/office/drawing/2014/main" val="3171542366"/>
                    </a:ext>
                  </a:extLst>
                </a:gridCol>
                <a:gridCol w="1134555">
                  <a:extLst>
                    <a:ext uri="{9D8B030D-6E8A-4147-A177-3AD203B41FA5}">
                      <a16:colId xmlns:a16="http://schemas.microsoft.com/office/drawing/2014/main" val="2451587364"/>
                    </a:ext>
                  </a:extLst>
                </a:gridCol>
                <a:gridCol w="5014280">
                  <a:extLst>
                    <a:ext uri="{9D8B030D-6E8A-4147-A177-3AD203B41FA5}">
                      <a16:colId xmlns:a16="http://schemas.microsoft.com/office/drawing/2014/main" val="2767316189"/>
                    </a:ext>
                  </a:extLst>
                </a:gridCol>
                <a:gridCol w="4946125">
                  <a:extLst>
                    <a:ext uri="{9D8B030D-6E8A-4147-A177-3AD203B41FA5}">
                      <a16:colId xmlns:a16="http://schemas.microsoft.com/office/drawing/2014/main" val="1780600741"/>
                    </a:ext>
                  </a:extLst>
                </a:gridCol>
                <a:gridCol w="1305325">
                  <a:extLst>
                    <a:ext uri="{9D8B030D-6E8A-4147-A177-3AD203B41FA5}">
                      <a16:colId xmlns:a16="http://schemas.microsoft.com/office/drawing/2014/main" val="4185300096"/>
                    </a:ext>
                  </a:extLst>
                </a:gridCol>
                <a:gridCol w="1696548">
                  <a:extLst>
                    <a:ext uri="{9D8B030D-6E8A-4147-A177-3AD203B41FA5}">
                      <a16:colId xmlns:a16="http://schemas.microsoft.com/office/drawing/2014/main" val="2855684889"/>
                    </a:ext>
                  </a:extLst>
                </a:gridCol>
              </a:tblGrid>
              <a:tr h="370840">
                <a:tc>
                  <a:txBody>
                    <a:bodyPr/>
                    <a:lstStyle/>
                    <a:p>
                      <a:r>
                        <a:rPr lang="en-IN" sz="2000" dirty="0" err="1"/>
                        <a:t>S.No</a:t>
                      </a:r>
                      <a:endParaRPr lang="en-IN" sz="2000" dirty="0"/>
                    </a:p>
                  </a:txBody>
                  <a:tcPr anchor="ctr"/>
                </a:tc>
                <a:tc>
                  <a:txBody>
                    <a:bodyPr/>
                    <a:lstStyle/>
                    <a:p>
                      <a:r>
                        <a:rPr lang="en-IN" sz="2000" b="1"/>
                        <a:t>Action</a:t>
                      </a:r>
                      <a:endParaRPr lang="en-IN" sz="2000"/>
                    </a:p>
                  </a:txBody>
                  <a:tcPr anchor="ctr"/>
                </a:tc>
                <a:tc>
                  <a:txBody>
                    <a:bodyPr/>
                    <a:lstStyle/>
                    <a:p>
                      <a:r>
                        <a:rPr lang="en-IN" sz="2000" b="1"/>
                        <a:t>Inputs</a:t>
                      </a:r>
                      <a:endParaRPr lang="en-IN" sz="2000"/>
                    </a:p>
                  </a:txBody>
                  <a:tcPr anchor="ctr"/>
                </a:tc>
                <a:tc>
                  <a:txBody>
                    <a:bodyPr/>
                    <a:lstStyle/>
                    <a:p>
                      <a:r>
                        <a:rPr lang="en-IN" sz="2000" b="1" dirty="0"/>
                        <a:t>Expected Output</a:t>
                      </a:r>
                      <a:endParaRPr lang="en-IN" sz="2000" dirty="0"/>
                    </a:p>
                  </a:txBody>
                  <a:tcPr anchor="ctr"/>
                </a:tc>
                <a:tc>
                  <a:txBody>
                    <a:bodyPr/>
                    <a:lstStyle/>
                    <a:p>
                      <a:r>
                        <a:rPr lang="en-IN" sz="2000" b="1"/>
                        <a:t>Actual Output</a:t>
                      </a:r>
                      <a:endParaRPr lang="en-IN" sz="2000"/>
                    </a:p>
                  </a:txBody>
                  <a:tcPr anchor="ctr"/>
                </a:tc>
                <a:tc>
                  <a:txBody>
                    <a:bodyPr/>
                    <a:lstStyle/>
                    <a:p>
                      <a:r>
                        <a:rPr lang="en-IN" sz="2000" b="1"/>
                        <a:t>Test Browser</a:t>
                      </a:r>
                      <a:endParaRPr lang="en-IN" sz="2000"/>
                    </a:p>
                  </a:txBody>
                  <a:tcPr anchor="ctr"/>
                </a:tc>
                <a:tc>
                  <a:txBody>
                    <a:bodyPr/>
                    <a:lstStyle/>
                    <a:p>
                      <a:r>
                        <a:rPr lang="en-IN" sz="2000" b="1"/>
                        <a:t>Test Result</a:t>
                      </a:r>
                      <a:endParaRPr lang="en-IN" sz="2000"/>
                    </a:p>
                  </a:txBody>
                  <a:tcPr anchor="ctr"/>
                </a:tc>
                <a:extLst>
                  <a:ext uri="{0D108BD9-81ED-4DB2-BD59-A6C34878D82A}">
                    <a16:rowId xmlns:a16="http://schemas.microsoft.com/office/drawing/2014/main" val="3281962997"/>
                  </a:ext>
                </a:extLst>
              </a:tr>
              <a:tr h="370840">
                <a:tc>
                  <a:txBody>
                    <a:bodyPr/>
                    <a:lstStyle/>
                    <a:p>
                      <a:r>
                        <a:rPr lang="en-IN" sz="2000"/>
                        <a:t>1</a:t>
                      </a:r>
                    </a:p>
                  </a:txBody>
                  <a:tcPr anchor="ctr"/>
                </a:tc>
                <a:tc>
                  <a:txBody>
                    <a:bodyPr/>
                    <a:lstStyle/>
                    <a:p>
                      <a:r>
                        <a:rPr lang="en-IN" sz="2000" dirty="0"/>
                        <a:t>Call </a:t>
                      </a:r>
                      <a:r>
                        <a:rPr lang="en-IN" sz="2000" dirty="0" err="1"/>
                        <a:t>fetch_stock_data</a:t>
                      </a:r>
                      <a:r>
                        <a:rPr lang="en-IN" sz="2000" dirty="0"/>
                        <a:t>()</a:t>
                      </a:r>
                    </a:p>
                  </a:txBody>
                  <a:tcPr anchor="ctr"/>
                </a:tc>
                <a:tc>
                  <a:txBody>
                    <a:bodyPr/>
                    <a:lstStyle/>
                    <a:p>
                      <a:r>
                        <a:rPr lang="en-IN" sz="2000" dirty="0"/>
                        <a:t>'INFY.NS'</a:t>
                      </a:r>
                    </a:p>
                  </a:txBody>
                  <a:tcPr anchor="ctr"/>
                </a:tc>
                <a:tc>
                  <a:txBody>
                    <a:bodyPr/>
                    <a:lstStyle/>
                    <a:p>
                      <a:r>
                        <a:rPr lang="en-US" sz="2000" dirty="0"/>
                        <a:t>Dates are sequential, prices are floats, no missing entries</a:t>
                      </a:r>
                    </a:p>
                  </a:txBody>
                  <a:tcPr anchor="ctr"/>
                </a:tc>
                <a:tc>
                  <a:txBody>
                    <a:bodyPr/>
                    <a:lstStyle/>
                    <a:p>
                      <a:r>
                        <a:rPr lang="en-US" sz="2000"/>
                        <a:t>Dates and prices fetched correctly, match expectations</a:t>
                      </a:r>
                    </a:p>
                  </a:txBody>
                  <a:tcPr anchor="ctr"/>
                </a:tc>
                <a:tc>
                  <a:txBody>
                    <a:bodyPr/>
                    <a:lstStyle/>
                    <a:p>
                      <a:r>
                        <a:rPr lang="en-IN" sz="2000"/>
                        <a:t>CLI</a:t>
                      </a:r>
                    </a:p>
                  </a:txBody>
                  <a:tcPr anchor="ctr"/>
                </a:tc>
                <a:tc>
                  <a:txBody>
                    <a:bodyPr/>
                    <a:lstStyle/>
                    <a:p>
                      <a:r>
                        <a:rPr lang="en-IN" sz="2000"/>
                        <a:t>Pass</a:t>
                      </a:r>
                    </a:p>
                  </a:txBody>
                  <a:tcPr anchor="ctr"/>
                </a:tc>
                <a:extLst>
                  <a:ext uri="{0D108BD9-81ED-4DB2-BD59-A6C34878D82A}">
                    <a16:rowId xmlns:a16="http://schemas.microsoft.com/office/drawing/2014/main" val="3939240168"/>
                  </a:ext>
                </a:extLst>
              </a:tr>
              <a:tr h="370840">
                <a:tc>
                  <a:txBody>
                    <a:bodyPr/>
                    <a:lstStyle/>
                    <a:p>
                      <a:r>
                        <a:rPr lang="en-IN" sz="2000"/>
                        <a:t>2</a:t>
                      </a:r>
                    </a:p>
                  </a:txBody>
                  <a:tcPr anchor="ctr"/>
                </a:tc>
                <a:tc>
                  <a:txBody>
                    <a:bodyPr/>
                    <a:lstStyle/>
                    <a:p>
                      <a:r>
                        <a:rPr lang="en-US" sz="2000"/>
                        <a:t>Check length of prices array</a:t>
                      </a:r>
                    </a:p>
                  </a:txBody>
                  <a:tcPr anchor="ctr"/>
                </a:tc>
                <a:tc>
                  <a:txBody>
                    <a:bodyPr/>
                    <a:lstStyle/>
                    <a:p>
                      <a:r>
                        <a:rPr lang="en-IN" sz="2000"/>
                        <a:t>'INFY.NS'</a:t>
                      </a:r>
                    </a:p>
                  </a:txBody>
                  <a:tcPr anchor="ctr"/>
                </a:tc>
                <a:tc>
                  <a:txBody>
                    <a:bodyPr/>
                    <a:lstStyle/>
                    <a:p>
                      <a:r>
                        <a:rPr lang="en-IN" sz="2000"/>
                        <a:t>&gt; 200 entries (1-year data)</a:t>
                      </a:r>
                    </a:p>
                  </a:txBody>
                  <a:tcPr anchor="ctr"/>
                </a:tc>
                <a:tc>
                  <a:txBody>
                    <a:bodyPr/>
                    <a:lstStyle/>
                    <a:p>
                      <a:r>
                        <a:rPr lang="en-US" sz="2000"/>
                        <a:t>252 entries (approx), consistent with 1 year trading days</a:t>
                      </a:r>
                    </a:p>
                  </a:txBody>
                  <a:tcPr anchor="ctr"/>
                </a:tc>
                <a:tc>
                  <a:txBody>
                    <a:bodyPr/>
                    <a:lstStyle/>
                    <a:p>
                      <a:r>
                        <a:rPr lang="en-IN" sz="2000"/>
                        <a:t>CLI</a:t>
                      </a:r>
                    </a:p>
                  </a:txBody>
                  <a:tcPr anchor="ctr"/>
                </a:tc>
                <a:tc>
                  <a:txBody>
                    <a:bodyPr/>
                    <a:lstStyle/>
                    <a:p>
                      <a:r>
                        <a:rPr lang="en-IN" sz="2000" dirty="0"/>
                        <a:t>Pass</a:t>
                      </a:r>
                    </a:p>
                  </a:txBody>
                  <a:tcPr anchor="ctr"/>
                </a:tc>
                <a:extLst>
                  <a:ext uri="{0D108BD9-81ED-4DB2-BD59-A6C34878D82A}">
                    <a16:rowId xmlns:a16="http://schemas.microsoft.com/office/drawing/2014/main" val="3555533012"/>
                  </a:ext>
                </a:extLst>
              </a:tr>
            </a:tbl>
          </a:graphicData>
        </a:graphic>
      </p:graphicFrame>
      <p:sp>
        <p:nvSpPr>
          <p:cNvPr id="5" name="TextBox 4">
            <a:extLst>
              <a:ext uri="{FF2B5EF4-FFF2-40B4-BE49-F238E27FC236}">
                <a16:creationId xmlns:a16="http://schemas.microsoft.com/office/drawing/2014/main" id="{50A0CE30-9316-A9D0-BBF9-28F539B90330}"/>
              </a:ext>
            </a:extLst>
          </p:cNvPr>
          <p:cNvSpPr txBox="1"/>
          <p:nvPr/>
        </p:nvSpPr>
        <p:spPr>
          <a:xfrm>
            <a:off x="76200" y="176852"/>
            <a:ext cx="12649200" cy="658385"/>
          </a:xfrm>
          <a:prstGeom prst="rect">
            <a:avLst/>
          </a:prstGeom>
          <a:noFill/>
        </p:spPr>
        <p:txBody>
          <a:bodyPr wrap="square">
            <a:spAutoFit/>
          </a:bodyPr>
          <a:lstStyle/>
          <a:p>
            <a:pPr marL="377826" lvl="1" algn="just">
              <a:lnSpc>
                <a:spcPts val="4900"/>
              </a:lnSpc>
              <a:spcBef>
                <a:spcPct val="0"/>
              </a:spcBef>
            </a:pPr>
            <a:r>
              <a:rPr lang="en-US" sz="2800" b="1" dirty="0">
                <a:solidFill>
                  <a:srgbClr val="000000"/>
                </a:solidFill>
                <a:latin typeface="+mj-lt"/>
                <a:ea typeface="Canva Sans Bold"/>
                <a:cs typeface="Canva Sans Bold"/>
                <a:sym typeface="Canva Sans Bold"/>
              </a:rPr>
              <a:t>TC003: </a:t>
            </a:r>
            <a:r>
              <a:rPr lang="en-US" sz="2800" dirty="0">
                <a:solidFill>
                  <a:srgbClr val="000000"/>
                </a:solidFill>
                <a:latin typeface="+mj-lt"/>
                <a:ea typeface="Canva Sans"/>
                <a:cs typeface="Canva Sans"/>
                <a:sym typeface="Canva Sans"/>
              </a:rPr>
              <a:t>Validate the correctness of fetched stock prices and historical data.</a:t>
            </a:r>
          </a:p>
        </p:txBody>
      </p:sp>
    </p:spTree>
    <p:extLst>
      <p:ext uri="{BB962C8B-B14F-4D97-AF65-F5344CB8AC3E}">
        <p14:creationId xmlns:p14="http://schemas.microsoft.com/office/powerpoint/2010/main" val="75687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89609" y="342900"/>
            <a:ext cx="5132413" cy="655372"/>
          </a:xfrm>
          <a:prstGeom prst="rect">
            <a:avLst/>
          </a:prstGeom>
        </p:spPr>
        <p:txBody>
          <a:bodyPr wrap="square" lIns="0" tIns="0" rIns="0" bIns="0" rtlCol="0" anchor="t">
            <a:spAutoFit/>
          </a:bodyPr>
          <a:lstStyle/>
          <a:p>
            <a:pPr algn="ctr">
              <a:lnSpc>
                <a:spcPts val="5599"/>
              </a:lnSpc>
              <a:spcBef>
                <a:spcPct val="0"/>
              </a:spcBef>
            </a:pPr>
            <a:r>
              <a:rPr lang="en-US" sz="3999" b="1" dirty="0">
                <a:solidFill>
                  <a:schemeClr val="tx2"/>
                </a:solidFill>
                <a:latin typeface="Arimo Bold"/>
                <a:ea typeface="Arimo Bold"/>
                <a:cs typeface="Arimo Bold"/>
                <a:sym typeface="Arimo Bold"/>
              </a:rPr>
              <a:t>Test Cases</a:t>
            </a:r>
          </a:p>
        </p:txBody>
      </p:sp>
      <p:sp>
        <p:nvSpPr>
          <p:cNvPr id="3" name="TextBox 3"/>
          <p:cNvSpPr txBox="1"/>
          <p:nvPr/>
        </p:nvSpPr>
        <p:spPr>
          <a:xfrm>
            <a:off x="0" y="1104900"/>
            <a:ext cx="18511632" cy="9264594"/>
          </a:xfrm>
          <a:prstGeom prst="rect">
            <a:avLst/>
          </a:prstGeom>
        </p:spPr>
        <p:txBody>
          <a:bodyPr lIns="0" tIns="0" rIns="0" bIns="0" rtlCol="0" anchor="t">
            <a:spAutoFit/>
          </a:bodyPr>
          <a:lstStyle/>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TC001: </a:t>
            </a:r>
            <a:r>
              <a:rPr lang="en-US" sz="3500" dirty="0">
                <a:solidFill>
                  <a:srgbClr val="000000"/>
                </a:solidFill>
                <a:latin typeface="Canva Sans"/>
                <a:ea typeface="Canva Sans"/>
                <a:cs typeface="Canva Sans"/>
                <a:sym typeface="Canva Sans"/>
              </a:rPr>
              <a:t>Verify if the system fetches stock data from the correct API.</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TC002: </a:t>
            </a:r>
            <a:r>
              <a:rPr lang="en-US" sz="3500" dirty="0">
                <a:solidFill>
                  <a:srgbClr val="000000"/>
                </a:solidFill>
                <a:latin typeface="Canva Sans"/>
                <a:ea typeface="Canva Sans"/>
                <a:cs typeface="Canva Sans"/>
                <a:sym typeface="Canva Sans"/>
              </a:rPr>
              <a:t>Check if the system handles API failures and missing data.</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TC003: </a:t>
            </a:r>
            <a:r>
              <a:rPr lang="en-US" sz="3500" dirty="0">
                <a:solidFill>
                  <a:srgbClr val="000000"/>
                </a:solidFill>
                <a:latin typeface="Canva Sans"/>
                <a:ea typeface="Canva Sans"/>
                <a:cs typeface="Canva Sans"/>
                <a:sym typeface="Canva Sans"/>
              </a:rPr>
              <a:t>Validate the correctness of fetched stock prices and historical data.</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TC004: </a:t>
            </a:r>
            <a:r>
              <a:rPr lang="en-US" sz="3500" dirty="0">
                <a:solidFill>
                  <a:srgbClr val="000000"/>
                </a:solidFill>
                <a:latin typeface="Canva Sans"/>
                <a:ea typeface="Canva Sans"/>
                <a:cs typeface="Canva Sans"/>
                <a:sym typeface="Canva Sans"/>
              </a:rPr>
              <a:t>Verify if the system correctly decomposes stock prices using EMD.</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TC005: </a:t>
            </a:r>
            <a:r>
              <a:rPr lang="en-US" sz="3500" dirty="0">
                <a:solidFill>
                  <a:srgbClr val="000000"/>
                </a:solidFill>
                <a:latin typeface="Canva Sans"/>
                <a:ea typeface="Canva Sans"/>
                <a:cs typeface="Canva Sans"/>
                <a:sym typeface="Canva Sans"/>
              </a:rPr>
              <a:t>Validate if HTT (Hilbert Transform Time Series) is applied correctly.</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TC006:</a:t>
            </a:r>
            <a:r>
              <a:rPr lang="en-US" sz="3500" dirty="0">
                <a:solidFill>
                  <a:srgbClr val="000000"/>
                </a:solidFill>
                <a:latin typeface="Canva Sans"/>
                <a:ea typeface="Canva Sans"/>
                <a:cs typeface="Canva Sans"/>
                <a:sym typeface="Canva Sans"/>
              </a:rPr>
              <a:t> Ensure the model accepts input features and trains without errors.</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TC007: </a:t>
            </a:r>
            <a:r>
              <a:rPr lang="en-US" sz="3500" dirty="0">
                <a:solidFill>
                  <a:srgbClr val="000000"/>
                </a:solidFill>
                <a:latin typeface="Canva Sans"/>
                <a:ea typeface="Canva Sans"/>
                <a:cs typeface="Canva Sans"/>
                <a:sym typeface="Canva Sans"/>
              </a:rPr>
              <a:t>Verify model accuracy using test data.</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TC008: </a:t>
            </a:r>
            <a:r>
              <a:rPr lang="en-US" sz="3500" dirty="0">
                <a:solidFill>
                  <a:srgbClr val="000000"/>
                </a:solidFill>
                <a:latin typeface="Canva Sans"/>
                <a:ea typeface="Canva Sans"/>
                <a:cs typeface="Canva Sans"/>
                <a:sym typeface="Canva Sans"/>
              </a:rPr>
              <a:t>Check if overfitting is controlled with proper regularization.</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TC009: </a:t>
            </a:r>
            <a:r>
              <a:rPr lang="en-US" sz="3500" dirty="0">
                <a:solidFill>
                  <a:srgbClr val="000000"/>
                </a:solidFill>
                <a:latin typeface="Canva Sans"/>
                <a:ea typeface="Canva Sans"/>
                <a:cs typeface="Canva Sans"/>
                <a:sym typeface="Canva Sans"/>
              </a:rPr>
              <a:t>Validate predictions with real stock market trends.</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TC010: </a:t>
            </a:r>
            <a:r>
              <a:rPr lang="en-US" sz="3500" dirty="0">
                <a:solidFill>
                  <a:srgbClr val="000000"/>
                </a:solidFill>
                <a:latin typeface="Canva Sans"/>
                <a:ea typeface="Canva Sans"/>
                <a:cs typeface="Canva Sans"/>
                <a:sym typeface="Canva Sans"/>
              </a:rPr>
              <a:t>Ensure the system handles missing or incomplete data gracefully.</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TC011:</a:t>
            </a:r>
            <a:r>
              <a:rPr lang="en-US" sz="3500" dirty="0">
                <a:solidFill>
                  <a:srgbClr val="000000"/>
                </a:solidFill>
                <a:latin typeface="Canva Sans"/>
                <a:ea typeface="Canva Sans"/>
                <a:cs typeface="Canva Sans"/>
                <a:sym typeface="Canva Sans"/>
              </a:rPr>
              <a:t> Verify if the recommendations align with user risk preference.</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TC012: </a:t>
            </a:r>
            <a:r>
              <a:rPr lang="en-US" sz="3500" dirty="0">
                <a:solidFill>
                  <a:srgbClr val="000000"/>
                </a:solidFill>
                <a:latin typeface="Canva Sans"/>
                <a:ea typeface="Canva Sans"/>
                <a:cs typeface="Canva Sans"/>
                <a:sym typeface="Canva Sans"/>
              </a:rPr>
              <a:t>Check if stock recommendations update dynamically based on live prices</a:t>
            </a:r>
            <a:r>
              <a:rPr lang="en-US" sz="3500" b="1" dirty="0">
                <a:solidFill>
                  <a:srgbClr val="000000"/>
                </a:solidFill>
                <a:latin typeface="Canva Sans Bold"/>
                <a:ea typeface="Canva Sans Bold"/>
                <a:cs typeface="Canva Sans Bold"/>
                <a:sym typeface="Canva Sans Bold"/>
              </a:rPr>
              <a:t>.</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TC013: </a:t>
            </a:r>
            <a:r>
              <a:rPr lang="en-US" sz="3500" dirty="0">
                <a:solidFill>
                  <a:srgbClr val="000000"/>
                </a:solidFill>
                <a:latin typeface="Canva Sans"/>
                <a:ea typeface="Canva Sans"/>
                <a:cs typeface="Canva Sans"/>
                <a:sym typeface="Canva Sans"/>
              </a:rPr>
              <a:t>Ensure users can select investment amount and risk level.</a:t>
            </a:r>
          </a:p>
          <a:p>
            <a:pPr marL="755651" lvl="1" indent="-377825" algn="just">
              <a:lnSpc>
                <a:spcPts val="4900"/>
              </a:lnSpc>
              <a:spcBef>
                <a:spcPct val="0"/>
              </a:spcBef>
              <a:buFont typeface="Arial"/>
              <a:buChar char="•"/>
            </a:pPr>
            <a:r>
              <a:rPr lang="en-US" sz="3500" b="1" dirty="0">
                <a:solidFill>
                  <a:srgbClr val="000000"/>
                </a:solidFill>
                <a:latin typeface="Canva Sans Bold"/>
                <a:ea typeface="Canva Sans Bold"/>
                <a:cs typeface="Canva Sans Bold"/>
                <a:sym typeface="Canva Sans Bold"/>
              </a:rPr>
              <a:t>TC014: </a:t>
            </a:r>
            <a:r>
              <a:rPr lang="en-US" sz="3500" dirty="0">
                <a:solidFill>
                  <a:srgbClr val="000000"/>
                </a:solidFill>
                <a:latin typeface="Canva Sans"/>
                <a:ea typeface="Canva Sans"/>
                <a:cs typeface="Canva Sans"/>
                <a:sym typeface="Canva Sans"/>
              </a:rPr>
              <a:t>Validate UI displays correct recommendations based on user input.</a:t>
            </a:r>
          </a:p>
          <a:p>
            <a:pPr algn="just">
              <a:lnSpc>
                <a:spcPts val="4900"/>
              </a:lnSpc>
              <a:spcBef>
                <a:spcPct val="0"/>
              </a:spcBef>
            </a:pPr>
            <a:endParaRPr lang="en-US" sz="3500" dirty="0">
              <a:solidFill>
                <a:srgbClr val="000000"/>
              </a:solidFill>
              <a:latin typeface="Canva Sans"/>
              <a:ea typeface="Canva Sans"/>
              <a:cs typeface="Canva Sans"/>
              <a:sym typeface="Canv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66395" y="495300"/>
            <a:ext cx="6155209" cy="538609"/>
          </a:xfrm>
          <a:prstGeom prst="rect">
            <a:avLst/>
          </a:prstGeom>
        </p:spPr>
        <p:txBody>
          <a:bodyPr wrap="square" lIns="0" tIns="0" rIns="0" bIns="0" rtlCol="0" anchor="t">
            <a:spAutoFit/>
          </a:bodyPr>
          <a:lstStyle/>
          <a:p>
            <a:pPr algn="ctr">
              <a:lnSpc>
                <a:spcPts val="4200"/>
              </a:lnSpc>
              <a:spcBef>
                <a:spcPct val="0"/>
              </a:spcBef>
            </a:pPr>
            <a:r>
              <a:rPr lang="en-US" sz="4000" b="1" dirty="0">
                <a:solidFill>
                  <a:schemeClr val="tx2"/>
                </a:solidFill>
                <a:latin typeface="Canva Sans Bold"/>
                <a:ea typeface="Canva Sans Bold"/>
                <a:cs typeface="Canva Sans Bold"/>
                <a:sym typeface="Canva Sans Bold"/>
              </a:rPr>
              <a:t>Experimental Results</a:t>
            </a:r>
          </a:p>
        </p:txBody>
      </p:sp>
      <p:sp>
        <p:nvSpPr>
          <p:cNvPr id="3" name="TextBox 3"/>
          <p:cNvSpPr txBox="1"/>
          <p:nvPr/>
        </p:nvSpPr>
        <p:spPr>
          <a:xfrm>
            <a:off x="665299" y="1390650"/>
            <a:ext cx="16935687" cy="6381750"/>
          </a:xfrm>
          <a:prstGeom prst="rect">
            <a:avLst/>
          </a:prstGeom>
        </p:spPr>
        <p:txBody>
          <a:bodyPr lIns="0" tIns="0" rIns="0" bIns="0" rtlCol="0" anchor="t">
            <a:spAutoFit/>
          </a:bodyPr>
          <a:lstStyle/>
          <a:p>
            <a:pPr algn="just">
              <a:lnSpc>
                <a:spcPts val="4200"/>
              </a:lnSpc>
            </a:pPr>
            <a:r>
              <a:rPr lang="en-US" sz="3000">
                <a:solidFill>
                  <a:srgbClr val="000000"/>
                </a:solidFill>
                <a:latin typeface="Canva Sans"/>
                <a:ea typeface="Canva Sans"/>
                <a:cs typeface="Canva Sans"/>
                <a:sym typeface="Canva Sans"/>
              </a:rPr>
              <a:t>The results demonstrated that the system was able to effectively identify stocks with strong upward momentum. For instance, companies like TCS, HDFC Bank, and Infosys showed significant predicted price increases over the next 30 days, with returns estimated between 8% and 11%. These predictions aligned with recent bullish trends in their historical data, showing the model's ability to detect consistent growth patterns.</a:t>
            </a:r>
          </a:p>
          <a:p>
            <a:pPr algn="just">
              <a:lnSpc>
                <a:spcPts val="4200"/>
              </a:lnSpc>
            </a:pPr>
            <a:endParaRPr lang="en-US" sz="3000">
              <a:solidFill>
                <a:srgbClr val="000000"/>
              </a:solidFill>
              <a:latin typeface="Canva Sans"/>
              <a:ea typeface="Canva Sans"/>
              <a:cs typeface="Canva Sans"/>
              <a:sym typeface="Canva Sans"/>
            </a:endParaRPr>
          </a:p>
          <a:p>
            <a:pPr algn="just">
              <a:lnSpc>
                <a:spcPts val="4200"/>
              </a:lnSpc>
              <a:spcBef>
                <a:spcPct val="0"/>
              </a:spcBef>
            </a:pPr>
            <a:r>
              <a:rPr lang="en-US" sz="3000">
                <a:solidFill>
                  <a:srgbClr val="000000"/>
                </a:solidFill>
                <a:latin typeface="Canva Sans"/>
                <a:ea typeface="Canva Sans"/>
                <a:cs typeface="Canva Sans"/>
                <a:sym typeface="Canva Sans"/>
              </a:rPr>
              <a:t>Additionally, the recommendation system considered the user’s investment amount and risk appetite to suggest optimal stock quantities to purchase, making the results not only accurate but also personalized. Lower-risk investors were guided toward stable, blue-chip stocks, while higher-risk investors received suggestions for high-volatility, potentially high-return equities.</a:t>
            </a:r>
          </a:p>
          <a:p>
            <a:pPr algn="just">
              <a:lnSpc>
                <a:spcPts val="4200"/>
              </a:lnSpc>
              <a:spcBef>
                <a:spcPct val="0"/>
              </a:spcBef>
            </a:pPr>
            <a:endParaRPr lang="en-US" sz="3000">
              <a:solidFill>
                <a:srgbClr val="000000"/>
              </a:solidFill>
              <a:latin typeface="Canva Sans"/>
              <a:ea typeface="Canva Sans"/>
              <a:cs typeface="Canva Sans"/>
              <a:sym typeface="Canv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484312"/>
            <a:ext cx="10941818" cy="2454388"/>
          </a:xfrm>
          <a:custGeom>
            <a:avLst/>
            <a:gdLst/>
            <a:ahLst/>
            <a:cxnLst/>
            <a:rect l="l" t="t" r="r" b="b"/>
            <a:pathLst>
              <a:path w="10941818" h="2454388">
                <a:moveTo>
                  <a:pt x="0" y="0"/>
                </a:moveTo>
                <a:lnTo>
                  <a:pt x="10941818" y="0"/>
                </a:lnTo>
                <a:lnTo>
                  <a:pt x="10941818" y="2454388"/>
                </a:lnTo>
                <a:lnTo>
                  <a:pt x="0" y="2454388"/>
                </a:lnTo>
                <a:lnTo>
                  <a:pt x="0" y="0"/>
                </a:lnTo>
                <a:close/>
              </a:path>
            </a:pathLst>
          </a:custGeom>
          <a:blipFill>
            <a:blip r:embed="rId2"/>
            <a:stretch>
              <a:fillRect/>
            </a:stretch>
          </a:blipFill>
        </p:spPr>
      </p:sp>
      <p:sp>
        <p:nvSpPr>
          <p:cNvPr id="3" name="Freeform 3"/>
          <p:cNvSpPr/>
          <p:nvPr/>
        </p:nvSpPr>
        <p:spPr>
          <a:xfrm>
            <a:off x="848980" y="4395900"/>
            <a:ext cx="11301259" cy="5735389"/>
          </a:xfrm>
          <a:custGeom>
            <a:avLst/>
            <a:gdLst/>
            <a:ahLst/>
            <a:cxnLst/>
            <a:rect l="l" t="t" r="r" b="b"/>
            <a:pathLst>
              <a:path w="11301259" h="5735389">
                <a:moveTo>
                  <a:pt x="0" y="0"/>
                </a:moveTo>
                <a:lnTo>
                  <a:pt x="11301259" y="0"/>
                </a:lnTo>
                <a:lnTo>
                  <a:pt x="11301259" y="5735389"/>
                </a:lnTo>
                <a:lnTo>
                  <a:pt x="0" y="5735389"/>
                </a:lnTo>
                <a:lnTo>
                  <a:pt x="0" y="0"/>
                </a:lnTo>
                <a:close/>
              </a:path>
            </a:pathLst>
          </a:custGeom>
          <a:blipFill>
            <a:blip r:embed="rId3"/>
            <a:stretch>
              <a:fillRect/>
            </a:stretch>
          </a:blipFill>
        </p:spPr>
      </p:sp>
      <p:sp>
        <p:nvSpPr>
          <p:cNvPr id="4" name="TextBox 4"/>
          <p:cNvSpPr txBox="1"/>
          <p:nvPr/>
        </p:nvSpPr>
        <p:spPr>
          <a:xfrm>
            <a:off x="6096000" y="399259"/>
            <a:ext cx="6438900" cy="588046"/>
          </a:xfrm>
          <a:prstGeom prst="rect">
            <a:avLst/>
          </a:prstGeom>
        </p:spPr>
        <p:txBody>
          <a:bodyPr wrap="square" lIns="0" tIns="0" rIns="0" bIns="0" rtlCol="0" anchor="t">
            <a:spAutoFit/>
          </a:bodyPr>
          <a:lstStyle/>
          <a:p>
            <a:pPr algn="l">
              <a:lnSpc>
                <a:spcPts val="4900"/>
              </a:lnSpc>
              <a:spcBef>
                <a:spcPct val="0"/>
              </a:spcBef>
            </a:pPr>
            <a:r>
              <a:rPr lang="en-US" sz="4000" b="1" dirty="0">
                <a:solidFill>
                  <a:schemeClr val="tx2"/>
                </a:solidFill>
                <a:latin typeface="Arimo Bold"/>
                <a:ea typeface="Arimo Bold"/>
                <a:cs typeface="Arimo Bold"/>
                <a:sym typeface="Arimo Bold"/>
              </a:rPr>
              <a:t>Screenshots of Results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84268" y="495300"/>
            <a:ext cx="4519464" cy="538609"/>
          </a:xfrm>
          <a:prstGeom prst="rect">
            <a:avLst/>
          </a:prstGeom>
        </p:spPr>
        <p:txBody>
          <a:bodyPr wrap="square" lIns="0" tIns="0" rIns="0" bIns="0" rtlCol="0" anchor="t">
            <a:spAutoFit/>
          </a:bodyPr>
          <a:lstStyle/>
          <a:p>
            <a:pPr algn="ctr">
              <a:lnSpc>
                <a:spcPts val="4200"/>
              </a:lnSpc>
              <a:spcBef>
                <a:spcPct val="0"/>
              </a:spcBef>
            </a:pPr>
            <a:r>
              <a:rPr lang="en-US" sz="4000" b="1" dirty="0">
                <a:solidFill>
                  <a:schemeClr val="tx2"/>
                </a:solidFill>
                <a:latin typeface="Canva Sans Bold"/>
                <a:ea typeface="Canva Sans Bold"/>
                <a:cs typeface="Canva Sans Bold"/>
                <a:sym typeface="Canva Sans Bold"/>
              </a:rPr>
              <a:t>Conclusion </a:t>
            </a:r>
          </a:p>
        </p:txBody>
      </p:sp>
      <p:sp>
        <p:nvSpPr>
          <p:cNvPr id="3" name="TextBox 3"/>
          <p:cNvSpPr txBox="1"/>
          <p:nvPr/>
        </p:nvSpPr>
        <p:spPr>
          <a:xfrm>
            <a:off x="685799" y="1503276"/>
            <a:ext cx="17068801" cy="4353371"/>
          </a:xfrm>
          <a:prstGeom prst="rect">
            <a:avLst/>
          </a:prstGeom>
        </p:spPr>
        <p:txBody>
          <a:bodyPr wrap="square" lIns="0" tIns="0" rIns="0" bIns="0" rtlCol="0" anchor="t">
            <a:spAutoFit/>
          </a:bodyPr>
          <a:lstStyle/>
          <a:p>
            <a:pPr algn="just">
              <a:lnSpc>
                <a:spcPts val="3779"/>
              </a:lnSpc>
              <a:spcBef>
                <a:spcPct val="0"/>
              </a:spcBef>
            </a:pPr>
            <a:r>
              <a:rPr lang="en-US" sz="2700" dirty="0">
                <a:solidFill>
                  <a:srgbClr val="000000"/>
                </a:solidFill>
                <a:latin typeface="Canva Sans"/>
                <a:ea typeface="Canva Sans"/>
                <a:cs typeface="Canva Sans"/>
                <a:sym typeface="Canva Sans"/>
              </a:rPr>
              <a:t>In conclusion, the project effectively combines advanced signal processing and deep learning techniques to develop a smart and adaptive stock recommendation system. By leveraging the Hilbert-Huang Transform (HHT), the system extracts meaningful patterns from non-linear and non-stationary stock price data, while the Temporal Convolutional Network (TCN) accurately learns temporal dependencies to forecast future prices. This hybrid approach not only enhances prediction accuracy but also provides a deeper understanding of market trends. The model further integrates user preferences such as risk appetite, investment horizon, and strategy to offer personalized investment suggestions. Overall, the solution demonstrates a powerful and practical approach to intelligent financial decision-making, paving the way for more informed and data-driven stock investments.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5447" y="1337901"/>
            <a:ext cx="17952553" cy="2647902"/>
          </a:xfrm>
          <a:prstGeom prst="rect">
            <a:avLst/>
          </a:prstGeom>
        </p:spPr>
        <p:txBody>
          <a:bodyPr lIns="0" tIns="0" rIns="0" bIns="0" rtlCol="0" anchor="t">
            <a:spAutoFit/>
          </a:bodyPr>
          <a:lstStyle/>
          <a:p>
            <a:pPr algn="l">
              <a:lnSpc>
                <a:spcPts val="4200"/>
              </a:lnSpc>
            </a:pPr>
            <a:r>
              <a:rPr lang="en-US" sz="3000" b="1" dirty="0">
                <a:solidFill>
                  <a:srgbClr val="000000"/>
                </a:solidFill>
                <a:latin typeface="Canva Sans Bold"/>
                <a:ea typeface="Canva Sans Bold"/>
                <a:cs typeface="Canva Sans Bold"/>
                <a:sym typeface="Canva Sans Bold"/>
              </a:rPr>
              <a:t>Integration with More Data Sources</a:t>
            </a:r>
            <a:r>
              <a:rPr lang="en-US" sz="3000" dirty="0">
                <a:solidFill>
                  <a:srgbClr val="000000"/>
                </a:solidFill>
                <a:latin typeface="Canva Sans"/>
                <a:ea typeface="Canva Sans"/>
                <a:cs typeface="Canva Sans"/>
                <a:sym typeface="Canva Sans"/>
              </a:rPr>
              <a:t>:</a:t>
            </a:r>
          </a:p>
          <a:p>
            <a:pPr marL="647700" lvl="1" indent="-323850" algn="just">
              <a:lnSpc>
                <a:spcPts val="4200"/>
              </a:lnSpc>
              <a:buFont typeface="Arial"/>
              <a:buChar char="•"/>
            </a:pPr>
            <a:r>
              <a:rPr lang="en-US" sz="3000" dirty="0">
                <a:solidFill>
                  <a:srgbClr val="000000"/>
                </a:solidFill>
                <a:latin typeface="Canva Sans"/>
                <a:ea typeface="Canva Sans"/>
                <a:cs typeface="Canva Sans"/>
                <a:sym typeface="Canva Sans"/>
              </a:rPr>
              <a:t>Enhance accuracy by integrating data from multiple stock exchanges (e.g., NYSE, NASDAQ, BSE, NSE).</a:t>
            </a:r>
          </a:p>
          <a:p>
            <a:pPr marL="647700" lvl="1" indent="-323850" algn="just">
              <a:lnSpc>
                <a:spcPts val="4200"/>
              </a:lnSpc>
              <a:buFont typeface="Arial"/>
              <a:buChar char="•"/>
            </a:pPr>
            <a:r>
              <a:rPr lang="en-US" sz="3000" dirty="0">
                <a:solidFill>
                  <a:srgbClr val="000000"/>
                </a:solidFill>
                <a:latin typeface="Canva Sans"/>
                <a:ea typeface="Canva Sans"/>
                <a:cs typeface="Canva Sans"/>
                <a:sym typeface="Canva Sans"/>
              </a:rPr>
              <a:t>Include macroeconomic indicators (inflation, GDP growth, interest rates) to improve predictions.</a:t>
            </a:r>
          </a:p>
        </p:txBody>
      </p:sp>
      <p:sp>
        <p:nvSpPr>
          <p:cNvPr id="3" name="TextBox 3"/>
          <p:cNvSpPr txBox="1"/>
          <p:nvPr/>
        </p:nvSpPr>
        <p:spPr>
          <a:xfrm>
            <a:off x="335447" y="4452529"/>
            <a:ext cx="17952553" cy="2114550"/>
          </a:xfrm>
          <a:prstGeom prst="rect">
            <a:avLst/>
          </a:prstGeom>
        </p:spPr>
        <p:txBody>
          <a:bodyPr lIns="0" tIns="0" rIns="0" bIns="0" rtlCol="0" anchor="t">
            <a:spAutoFit/>
          </a:bodyPr>
          <a:lstStyle/>
          <a:p>
            <a:pPr algn="l">
              <a:lnSpc>
                <a:spcPts val="4200"/>
              </a:lnSpc>
            </a:pPr>
            <a:r>
              <a:rPr lang="en-US" sz="3000" b="1" dirty="0">
                <a:solidFill>
                  <a:srgbClr val="000000"/>
                </a:solidFill>
                <a:latin typeface="Canva Sans Bold"/>
                <a:ea typeface="Canva Sans Bold"/>
                <a:cs typeface="Canva Sans Bold"/>
                <a:sym typeface="Canva Sans Bold"/>
              </a:rPr>
              <a:t>Blockchain for Secure Transactions:</a:t>
            </a:r>
          </a:p>
          <a:p>
            <a:pPr marL="647700" lvl="1" indent="-323850" algn="just">
              <a:lnSpc>
                <a:spcPts val="4200"/>
              </a:lnSpc>
              <a:buFont typeface="Arial"/>
              <a:buChar char="•"/>
            </a:pPr>
            <a:r>
              <a:rPr lang="en-US" sz="3000" dirty="0">
                <a:solidFill>
                  <a:srgbClr val="000000"/>
                </a:solidFill>
                <a:latin typeface="Canva Sans"/>
                <a:ea typeface="Canva Sans"/>
                <a:cs typeface="Canva Sans"/>
                <a:sym typeface="Canva Sans"/>
              </a:rPr>
              <a:t>Use blockchain technology for secure stock trading and investment tracking.</a:t>
            </a:r>
          </a:p>
          <a:p>
            <a:pPr marL="647700" lvl="1" indent="-323850" algn="just">
              <a:lnSpc>
                <a:spcPts val="4200"/>
              </a:lnSpc>
              <a:buFont typeface="Arial"/>
              <a:buChar char="•"/>
            </a:pPr>
            <a:r>
              <a:rPr lang="en-US" sz="3000" dirty="0">
                <a:solidFill>
                  <a:srgbClr val="000000"/>
                </a:solidFill>
                <a:latin typeface="Canva Sans"/>
                <a:ea typeface="Canva Sans"/>
                <a:cs typeface="Canva Sans"/>
                <a:sym typeface="Canva Sans"/>
              </a:rPr>
              <a:t>Ensure transparency in data collection and prevent manipulation.</a:t>
            </a:r>
          </a:p>
          <a:p>
            <a:pPr algn="l">
              <a:lnSpc>
                <a:spcPts val="4200"/>
              </a:lnSpc>
            </a:pPr>
            <a:endParaRPr lang="en-US" sz="3000" dirty="0">
              <a:solidFill>
                <a:srgbClr val="000000"/>
              </a:solidFill>
              <a:latin typeface="Canva Sans"/>
              <a:ea typeface="Canva Sans"/>
              <a:cs typeface="Canva Sans"/>
              <a:sym typeface="Canva Sans"/>
            </a:endParaRPr>
          </a:p>
        </p:txBody>
      </p:sp>
      <p:sp>
        <p:nvSpPr>
          <p:cNvPr id="4" name="TextBox 4"/>
          <p:cNvSpPr txBox="1"/>
          <p:nvPr/>
        </p:nvSpPr>
        <p:spPr>
          <a:xfrm>
            <a:off x="6629400" y="512961"/>
            <a:ext cx="6315522" cy="589905"/>
          </a:xfrm>
          <a:prstGeom prst="rect">
            <a:avLst/>
          </a:prstGeom>
        </p:spPr>
        <p:txBody>
          <a:bodyPr wrap="square" lIns="0" tIns="0" rIns="0" bIns="0" rtlCol="0" anchor="t">
            <a:spAutoFit/>
          </a:bodyPr>
          <a:lstStyle/>
          <a:p>
            <a:pPr algn="l">
              <a:lnSpc>
                <a:spcPts val="4620"/>
              </a:lnSpc>
              <a:spcBef>
                <a:spcPct val="0"/>
              </a:spcBef>
            </a:pPr>
            <a:r>
              <a:rPr lang="en-US" sz="4000" b="1" dirty="0">
                <a:solidFill>
                  <a:schemeClr val="tx2"/>
                </a:solidFill>
                <a:latin typeface="Arimo Bold"/>
                <a:ea typeface="Arimo Bold"/>
                <a:cs typeface="Arimo Bold"/>
                <a:sym typeface="Arimo Bold"/>
              </a:rPr>
              <a:t>Future Enhancements</a:t>
            </a:r>
          </a:p>
        </p:txBody>
      </p:sp>
      <p:sp>
        <p:nvSpPr>
          <p:cNvPr id="5" name="TextBox 5"/>
          <p:cNvSpPr txBox="1"/>
          <p:nvPr/>
        </p:nvSpPr>
        <p:spPr>
          <a:xfrm>
            <a:off x="335447" y="7037149"/>
            <a:ext cx="17784830" cy="2647902"/>
          </a:xfrm>
          <a:prstGeom prst="rect">
            <a:avLst/>
          </a:prstGeom>
        </p:spPr>
        <p:txBody>
          <a:bodyPr wrap="square" lIns="0" tIns="0" rIns="0" bIns="0" rtlCol="0" anchor="t">
            <a:spAutoFit/>
          </a:bodyPr>
          <a:lstStyle/>
          <a:p>
            <a:pPr algn="l">
              <a:lnSpc>
                <a:spcPts val="4200"/>
              </a:lnSpc>
            </a:pPr>
            <a:r>
              <a:rPr lang="en-US" sz="3000" b="1" dirty="0">
                <a:solidFill>
                  <a:srgbClr val="000000"/>
                </a:solidFill>
                <a:latin typeface="Canva Sans Bold"/>
                <a:ea typeface="Canva Sans Bold"/>
                <a:cs typeface="Canva Sans Bold"/>
                <a:sym typeface="Canva Sans Bold"/>
              </a:rPr>
              <a:t>Integration with More Data Sources</a:t>
            </a:r>
            <a:r>
              <a:rPr lang="en-US" sz="3000" dirty="0">
                <a:solidFill>
                  <a:srgbClr val="000000"/>
                </a:solidFill>
                <a:latin typeface="Canva Sans"/>
                <a:ea typeface="Canva Sans"/>
                <a:cs typeface="Canva Sans"/>
                <a:sym typeface="Canva Sans"/>
              </a:rPr>
              <a:t>:</a:t>
            </a:r>
          </a:p>
          <a:p>
            <a:pPr marL="647700" lvl="1" indent="-323850" algn="just">
              <a:lnSpc>
                <a:spcPts val="4200"/>
              </a:lnSpc>
              <a:buFont typeface="Arial"/>
              <a:buChar char="•"/>
            </a:pPr>
            <a:r>
              <a:rPr lang="en-US" sz="3000" dirty="0">
                <a:solidFill>
                  <a:srgbClr val="000000"/>
                </a:solidFill>
                <a:latin typeface="Canva Sans"/>
                <a:ea typeface="Canva Sans"/>
                <a:cs typeface="Canva Sans"/>
                <a:sym typeface="Canva Sans"/>
              </a:rPr>
              <a:t>Enhance accuracy by integrating data from multiple stock exchanges (e.g., NYSE, NASDAQ, BSE, NSE).</a:t>
            </a:r>
          </a:p>
          <a:p>
            <a:pPr marL="647700" lvl="1" indent="-323850" algn="just">
              <a:lnSpc>
                <a:spcPts val="4200"/>
              </a:lnSpc>
              <a:buFont typeface="Arial"/>
              <a:buChar char="•"/>
            </a:pPr>
            <a:r>
              <a:rPr lang="en-US" sz="3000" dirty="0">
                <a:solidFill>
                  <a:srgbClr val="000000"/>
                </a:solidFill>
                <a:latin typeface="Canva Sans"/>
                <a:ea typeface="Canva Sans"/>
                <a:cs typeface="Canva Sans"/>
                <a:sym typeface="Canva Sans"/>
              </a:rPr>
              <a:t>Include macroeconomic indicators (inflation, GDP growth, interest rates) to improve predictions.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73634" y="647700"/>
            <a:ext cx="2864346" cy="615553"/>
          </a:xfrm>
          <a:prstGeom prst="rect">
            <a:avLst/>
          </a:prstGeom>
        </p:spPr>
        <p:txBody>
          <a:bodyPr wrap="square" lIns="0" tIns="0" rIns="0" bIns="0" rtlCol="0" anchor="t">
            <a:spAutoFit/>
          </a:bodyPr>
          <a:lstStyle/>
          <a:p>
            <a:pPr algn="ctr">
              <a:lnSpc>
                <a:spcPts val="4759"/>
              </a:lnSpc>
              <a:spcBef>
                <a:spcPct val="0"/>
              </a:spcBef>
            </a:pPr>
            <a:r>
              <a:rPr lang="en-US" sz="4000" b="1" dirty="0">
                <a:solidFill>
                  <a:schemeClr val="tx2"/>
                </a:solidFill>
                <a:latin typeface="Canva Sans Bold"/>
                <a:ea typeface="Canva Sans Bold"/>
                <a:cs typeface="Canva Sans Bold"/>
                <a:sym typeface="Canva Sans Bold"/>
              </a:rPr>
              <a:t>References</a:t>
            </a:r>
          </a:p>
        </p:txBody>
      </p:sp>
      <p:sp>
        <p:nvSpPr>
          <p:cNvPr id="3" name="TextBox 3"/>
          <p:cNvSpPr txBox="1"/>
          <p:nvPr/>
        </p:nvSpPr>
        <p:spPr>
          <a:xfrm>
            <a:off x="0" y="971550"/>
            <a:ext cx="17811615" cy="9581415"/>
          </a:xfrm>
          <a:prstGeom prst="rect">
            <a:avLst/>
          </a:prstGeom>
        </p:spPr>
        <p:txBody>
          <a:bodyPr lIns="0" tIns="0" rIns="0" bIns="0" rtlCol="0" anchor="t">
            <a:spAutoFit/>
          </a:bodyPr>
          <a:lstStyle/>
          <a:p>
            <a:pPr algn="l">
              <a:lnSpc>
                <a:spcPts val="4240"/>
              </a:lnSpc>
            </a:pPr>
            <a:endParaRPr/>
          </a:p>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rPr>
              <a:t>S. Palit and C. S. Roy, "Stock Market Prediction Using Machine Learning," IOSR Journal of Computer Engineering (IOSR-JCE), vol. 22, no. 4, pp. 8–17, Jul.–Aug. 2020.</a:t>
            </a:r>
          </a:p>
          <a:p>
            <a:pPr algn="l">
              <a:lnSpc>
                <a:spcPts val="4240"/>
              </a:lnSpc>
            </a:pPr>
            <a:endParaRPr lang="en-US" sz="3028" b="1">
              <a:solidFill>
                <a:srgbClr val="000000"/>
              </a:solidFill>
              <a:latin typeface="Canva Sans Bold"/>
              <a:ea typeface="Canva Sans Bold"/>
              <a:cs typeface="Canva Sans Bold"/>
              <a:sym typeface="Canva Sans Bold"/>
            </a:endParaRPr>
          </a:p>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hlinkClick r:id="rId2" tooltip="https://www.researchgate.net/profile/Deepak-Kumar-433?_tp=eyJjb250ZXh0Ijp7ImZpcnN0UGFnZSI6InB1YmxpY2F0aW9uIiwicGFnZSI6InB1YmxpY2F0aW9uIn19"/>
              </a:rPr>
              <a:t>D. Kumar, P. K. Sarangi, and R. Verma, "A Systematic Review of Stock Market Prediction Using Machine Learning and Statistical Techniques," Materials Today: Proceedings, vol. 49, no. 1, pp. 1565–1570, Jan. 2022, doi: 10.1016/j.matpr.2020.11.399.</a:t>
            </a:r>
            <a:r>
              <a:rPr lang="en-US" sz="3028" b="1">
                <a:solidFill>
                  <a:srgbClr val="000000"/>
                </a:solidFill>
                <a:latin typeface="Canva Sans Bold"/>
                <a:ea typeface="Canva Sans Bold"/>
                <a:cs typeface="Canva Sans Bold"/>
                <a:sym typeface="Canva Sans Bold"/>
              </a:rPr>
              <a:t> </a:t>
            </a:r>
          </a:p>
          <a:p>
            <a:pPr algn="l">
              <a:lnSpc>
                <a:spcPts val="4240"/>
              </a:lnSpc>
            </a:pPr>
            <a:endParaRPr lang="en-US" sz="3028" b="1">
              <a:solidFill>
                <a:srgbClr val="000000"/>
              </a:solidFill>
              <a:latin typeface="Canva Sans Bold"/>
              <a:ea typeface="Canva Sans Bold"/>
              <a:cs typeface="Canva Sans Bold"/>
              <a:sym typeface="Canva Sans Bold"/>
            </a:endParaRPr>
          </a:p>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rPr>
              <a:t> </a:t>
            </a:r>
            <a:r>
              <a:rPr lang="en-US" sz="3028" b="1">
                <a:solidFill>
                  <a:srgbClr val="000000"/>
                </a:solidFill>
                <a:latin typeface="Canva Sans Bold"/>
                <a:ea typeface="Canva Sans Bold"/>
                <a:cs typeface="Canva Sans Bold"/>
                <a:sym typeface="Canva Sans Bold"/>
                <a:hlinkClick r:id="rId3" tooltip="https://www.researchgate.net/profile/Arif-Djunaidy"/>
              </a:rPr>
              <a:t>R. B. Wiranata and A. Djunaidy, "The Stock Exchange Prediction using Machine Learning Techniques: A Comprehensive and Systematic Literature Review," Jurnal Ilmu Komputer dan Informasi, vol. 14, no. 2, pp. 91–112, Jul. 2021, doi: 10.21609/jiki.v14i2.935.</a:t>
            </a:r>
          </a:p>
          <a:p>
            <a:pPr algn="l">
              <a:lnSpc>
                <a:spcPts val="4240"/>
              </a:lnSpc>
            </a:pPr>
            <a:endParaRPr lang="en-US" sz="3028" b="1">
              <a:solidFill>
                <a:srgbClr val="000000"/>
              </a:solidFill>
              <a:latin typeface="Canva Sans Bold"/>
              <a:ea typeface="Canva Sans Bold"/>
              <a:cs typeface="Canva Sans Bold"/>
              <a:sym typeface="Canva Sans Bold"/>
              <a:hlinkClick r:id="rId3" tooltip="https://www.researchgate.net/profile/Arif-Djunaidy"/>
            </a:endParaRPr>
          </a:p>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hlinkClick r:id="rId4" tooltip="https://www.researchgate.net/scientific-contributions/Veronica-E-Medina-2185254529?_tp=eyJjb250ZXh0Ijp7ImZpcnN0UGFnZSI6InB1YmxpY2F0aW9uIiwicGFnZSI6InB1YmxpY2F0aW9uIn19"/>
              </a:rPr>
              <a:t>M. Durairaj and B. H. Krishna Mohan, "A convolutional neural network based approach to financial time series prediction," Neural Computing and Applications, vol. 34, no. 14, pp. 11599–11614, Jul. 2022, doi: 10.1007/s00521-022-07000-1.</a:t>
            </a:r>
          </a:p>
          <a:p>
            <a:pPr algn="l">
              <a:lnSpc>
                <a:spcPts val="4240"/>
              </a:lnSpc>
            </a:pPr>
            <a:endParaRPr lang="en-US" sz="3028" b="1">
              <a:solidFill>
                <a:srgbClr val="000000"/>
              </a:solidFill>
              <a:latin typeface="Canva Sans Bold"/>
              <a:ea typeface="Canva Sans Bold"/>
              <a:cs typeface="Canva Sans Bold"/>
              <a:sym typeface="Canva Sans Bold"/>
              <a:hlinkClick r:id="rId4" tooltip="https://www.researchgate.net/scientific-contributions/Veronica-E-Medina-2185254529?_tp=eyJjb250ZXh0Ijp7ImZpcnN0UGFnZSI6InB1YmxpY2F0aW9uIiwicGFnZSI6InB1YmxpY2F0aW9uIn19"/>
            </a:endParaRPr>
          </a:p>
          <a:p>
            <a:pPr algn="l">
              <a:lnSpc>
                <a:spcPts val="4240"/>
              </a:lnSpc>
            </a:pPr>
            <a:endParaRPr lang="en-US" sz="3028" b="1">
              <a:solidFill>
                <a:srgbClr val="000000"/>
              </a:solidFill>
              <a:latin typeface="Canva Sans Bold"/>
              <a:ea typeface="Canva Sans Bold"/>
              <a:cs typeface="Canva Sans Bold"/>
              <a:sym typeface="Canva Sans Bold"/>
              <a:hlinkClick r:id="rId4" tooltip="https://www.researchgate.net/scientific-contributions/Veronica-E-Medina-2185254529?_tp=eyJjb250ZXh0Ijp7ImZpcnN0UGFnZSI6InB1YmxpY2F0aW9uIiwicGFnZSI6InB1YmxpY2F0aW9uIn19"/>
            </a:endParaRPr>
          </a:p>
          <a:p>
            <a:pPr algn="l">
              <a:lnSpc>
                <a:spcPts val="4240"/>
              </a:lnSpc>
            </a:pPr>
            <a:endParaRPr lang="en-US" sz="3028" b="1">
              <a:solidFill>
                <a:srgbClr val="000000"/>
              </a:solidFill>
              <a:latin typeface="Canva Sans Bold"/>
              <a:ea typeface="Canva Sans Bold"/>
              <a:cs typeface="Canva Sans Bold"/>
              <a:sym typeface="Canva Sans Bold"/>
              <a:hlinkClick r:id="rId4" tooltip="https://www.researchgate.net/scientific-contributions/Veronica-E-Medina-2185254529?_tp=eyJjb250ZXh0Ijp7ImZpcnN0UGFnZSI6InB1YmxpY2F0aW9uIiwicGFnZSI6InB1YmxpY2F0aW9uIn19"/>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9663" y="675196"/>
            <a:ext cx="17388675" cy="5965190"/>
          </a:xfrm>
          <a:prstGeom prst="rect">
            <a:avLst/>
          </a:prstGeom>
        </p:spPr>
        <p:txBody>
          <a:bodyPr lIns="0" tIns="0" rIns="0" bIns="0" rtlCol="0" anchor="t">
            <a:spAutoFit/>
          </a:bodyPr>
          <a:lstStyle/>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A. Moghar and M. Hamiche, "Stock Market Prediction Using LSTM Recurrent Neural Network," Procedia Computer Science, vol. 170, pp. 1168–1173, 2020, doi: 10.1016/j.procs.2020.03.049.</a:t>
            </a:r>
          </a:p>
          <a:p>
            <a:pPr algn="l">
              <a:lnSpc>
                <a:spcPts val="3919"/>
              </a:lnSpc>
            </a:pPr>
            <a:endParaRPr lang="en-US" sz="2799" b="1">
              <a:solidFill>
                <a:srgbClr val="000000"/>
              </a:solidFill>
              <a:latin typeface="Canva Sans Bold"/>
              <a:ea typeface="Canva Sans Bold"/>
              <a:cs typeface="Canva Sans Bold"/>
              <a:sym typeface="Canva Sans Bold"/>
            </a:endParaRP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L. Kumar, A. Pandey, S. Srivastava, and M. Darbari, "A Hybrid Machine Learning System for Stock Market Forecasting," Journal of International Technology and Information Management, vol. 20, no. 1, pp. 39–50, 2011</a:t>
            </a:r>
          </a:p>
          <a:p>
            <a:pPr algn="l">
              <a:lnSpc>
                <a:spcPts val="3919"/>
              </a:lnSpc>
            </a:pPr>
            <a:endParaRPr lang="en-US" sz="2799" b="1">
              <a:solidFill>
                <a:srgbClr val="000000"/>
              </a:solidFill>
              <a:latin typeface="Canva Sans Bold"/>
              <a:ea typeface="Canva Sans Bold"/>
              <a:cs typeface="Canva Sans Bold"/>
              <a:sym typeface="Canva Sans Bold"/>
            </a:endParaRP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M. Durairaj and B. H. Krishna Mohan, "A convolutional neural network based approach to financial time series prediction," Neural Computing and Applications, vol. 34, no. 14, pp. 11599–11614, Jul. 2022, doi: 10.1007/s00521-022-07000-1.</a:t>
            </a:r>
          </a:p>
          <a:p>
            <a:pPr algn="l">
              <a:lnSpc>
                <a:spcPts val="3919"/>
              </a:lnSpc>
            </a:pPr>
            <a:endParaRPr lang="en-US" sz="2799" b="1">
              <a:solidFill>
                <a:srgbClr val="000000"/>
              </a:solidFill>
              <a:latin typeface="Canva Sans Bold"/>
              <a:ea typeface="Canva Sans Bold"/>
              <a:cs typeface="Canva Sans Bold"/>
              <a:sym typeface="Canva Sans Bold"/>
            </a:endParaRPr>
          </a:p>
          <a:p>
            <a:pPr algn="l">
              <a:lnSpc>
                <a:spcPts val="4200"/>
              </a:lnSpc>
            </a:pPr>
            <a:endParaRPr lang="en-US" sz="2799" b="1">
              <a:solidFill>
                <a:srgbClr val="000000"/>
              </a:solidFill>
              <a:latin typeface="Canva Sans Bold"/>
              <a:ea typeface="Canva Sans Bold"/>
              <a:cs typeface="Canva Sans Bold"/>
              <a:sym typeface="Canva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62251" y="317526"/>
            <a:ext cx="1717477" cy="537718"/>
          </a:xfrm>
          <a:prstGeom prst="rect">
            <a:avLst/>
          </a:prstGeom>
        </p:spPr>
        <p:txBody>
          <a:bodyPr lIns="0" tIns="0" rIns="0" bIns="0" rtlCol="0" anchor="t">
            <a:spAutoFit/>
          </a:bodyPr>
          <a:lstStyle/>
          <a:p>
            <a:pPr algn="ctr">
              <a:lnSpc>
                <a:spcPts val="4486"/>
              </a:lnSpc>
              <a:spcBef>
                <a:spcPct val="0"/>
              </a:spcBef>
            </a:pPr>
            <a:r>
              <a:rPr lang="en-US" sz="3204" b="1" dirty="0">
                <a:solidFill>
                  <a:schemeClr val="tx2"/>
                </a:solidFill>
                <a:latin typeface="Canva Sans Bold"/>
                <a:ea typeface="Canva Sans Bold"/>
                <a:cs typeface="Canva Sans Bold"/>
                <a:sym typeface="Canva Sans Bold"/>
              </a:rPr>
              <a:t>Abstract</a:t>
            </a:r>
          </a:p>
        </p:txBody>
      </p:sp>
      <p:sp>
        <p:nvSpPr>
          <p:cNvPr id="3" name="TextBox 3"/>
          <p:cNvSpPr txBox="1"/>
          <p:nvPr/>
        </p:nvSpPr>
        <p:spPr>
          <a:xfrm>
            <a:off x="335447" y="1267960"/>
            <a:ext cx="17505289" cy="5314950"/>
          </a:xfrm>
          <a:prstGeom prst="rect">
            <a:avLst/>
          </a:prstGeom>
        </p:spPr>
        <p:txBody>
          <a:bodyPr lIns="0" tIns="0" rIns="0" bIns="0" rtlCol="0" anchor="t">
            <a:spAutoFit/>
          </a:bodyPr>
          <a:lstStyle/>
          <a:p>
            <a:pPr algn="just">
              <a:lnSpc>
                <a:spcPts val="4200"/>
              </a:lnSpc>
              <a:spcBef>
                <a:spcPct val="0"/>
              </a:spcBef>
            </a:pPr>
            <a:r>
              <a:rPr lang="en-US" sz="3000">
                <a:solidFill>
                  <a:srgbClr val="000000"/>
                </a:solidFill>
                <a:latin typeface="Canva Sans"/>
                <a:ea typeface="Canva Sans"/>
                <a:cs typeface="Canva Sans"/>
                <a:sym typeface="Canva Sans"/>
              </a:rPr>
              <a:t>This project assists investors in making data-driven investment decisions by analyzing historical stock data from YFinance. It retrieves stock prices for selected companies and computes key financial metrics, including annualized returns, volatility, and the Sharpe ratio. Based on user inputs such as investment amount, duration (short-term or long-term), and risk tolerance, the system recommends a suitable company by filtering stocks according to risk-adjusted return metrics and estimating potential gains. Additionally, the project features a visualization component that plots historical stock prices, helping investors assess market trends. YFinance data includes historical and real-time stock prices, company fundamentals, financial statements, and valuation metrics, enabling informed investment decisions while considering market risks.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28028" y="1028700"/>
            <a:ext cx="11631943" cy="8229600"/>
          </a:xfrm>
          <a:custGeom>
            <a:avLst/>
            <a:gdLst/>
            <a:ahLst/>
            <a:cxnLst/>
            <a:rect l="l" t="t" r="r" b="b"/>
            <a:pathLst>
              <a:path w="11631943" h="8229600">
                <a:moveTo>
                  <a:pt x="0" y="0"/>
                </a:moveTo>
                <a:lnTo>
                  <a:pt x="11631944" y="0"/>
                </a:lnTo>
                <a:lnTo>
                  <a:pt x="11631944" y="8229600"/>
                </a:lnTo>
                <a:lnTo>
                  <a:pt x="0" y="8229600"/>
                </a:lnTo>
                <a:lnTo>
                  <a:pt x="0" y="0"/>
                </a:lnTo>
                <a:close/>
              </a:path>
            </a:pathLst>
          </a:custGeom>
          <a:blipFill>
            <a:blip r:embed="rId2"/>
            <a:stretch>
              <a:fillRect/>
            </a:stretch>
          </a:blipFill>
        </p:spPr>
      </p:sp>
      <p:sp>
        <p:nvSpPr>
          <p:cNvPr id="3" name="TextBox 3"/>
          <p:cNvSpPr txBox="1"/>
          <p:nvPr/>
        </p:nvSpPr>
        <p:spPr>
          <a:xfrm>
            <a:off x="6227335" y="5277510"/>
            <a:ext cx="5833330" cy="879984"/>
          </a:xfrm>
          <a:prstGeom prst="rect">
            <a:avLst/>
          </a:prstGeom>
        </p:spPr>
        <p:txBody>
          <a:bodyPr lIns="0" tIns="0" rIns="0" bIns="0" rtlCol="0" anchor="t">
            <a:spAutoFit/>
          </a:bodyPr>
          <a:lstStyle/>
          <a:p>
            <a:pPr algn="ctr">
              <a:lnSpc>
                <a:spcPts val="7146"/>
              </a:lnSpc>
              <a:spcBef>
                <a:spcPct val="0"/>
              </a:spcBef>
            </a:pPr>
            <a:r>
              <a:rPr lang="en-US" sz="5104" b="1">
                <a:solidFill>
                  <a:srgbClr val="7ED957"/>
                </a:solidFill>
                <a:latin typeface="Canva Sans Bold"/>
                <a:ea typeface="Canva Sans Bold"/>
                <a:cs typeface="Canva Sans Bold"/>
                <a:sym typeface="Canva Sans Bold"/>
              </a:rPr>
              <a:t>Thank You</a:t>
            </a:r>
          </a:p>
        </p:txBody>
      </p:sp>
      <p:sp>
        <p:nvSpPr>
          <p:cNvPr id="4" name="Freeform 4"/>
          <p:cNvSpPr/>
          <p:nvPr/>
        </p:nvSpPr>
        <p:spPr>
          <a:xfrm>
            <a:off x="3328028" y="1028700"/>
            <a:ext cx="11631943" cy="8229600"/>
          </a:xfrm>
          <a:custGeom>
            <a:avLst/>
            <a:gdLst/>
            <a:ahLst/>
            <a:cxnLst/>
            <a:rect l="l" t="t" r="r" b="b"/>
            <a:pathLst>
              <a:path w="11631943" h="8229600">
                <a:moveTo>
                  <a:pt x="0" y="0"/>
                </a:moveTo>
                <a:lnTo>
                  <a:pt x="11631944" y="0"/>
                </a:lnTo>
                <a:lnTo>
                  <a:pt x="11631944" y="8229600"/>
                </a:lnTo>
                <a:lnTo>
                  <a:pt x="0" y="8229600"/>
                </a:lnTo>
                <a:lnTo>
                  <a:pt x="0" y="0"/>
                </a:lnTo>
                <a:close/>
              </a:path>
            </a:pathLst>
          </a:custGeom>
          <a:blipFill>
            <a:blip r:embed="rId2"/>
            <a:stretch>
              <a:fillRect/>
            </a:stretch>
          </a:blipFill>
        </p:spPr>
      </p:sp>
      <p:sp>
        <p:nvSpPr>
          <p:cNvPr id="5" name="TextBox 5"/>
          <p:cNvSpPr txBox="1"/>
          <p:nvPr/>
        </p:nvSpPr>
        <p:spPr>
          <a:xfrm>
            <a:off x="6227335" y="5277510"/>
            <a:ext cx="5833330" cy="879984"/>
          </a:xfrm>
          <a:prstGeom prst="rect">
            <a:avLst/>
          </a:prstGeom>
        </p:spPr>
        <p:txBody>
          <a:bodyPr lIns="0" tIns="0" rIns="0" bIns="0" rtlCol="0" anchor="t">
            <a:spAutoFit/>
          </a:bodyPr>
          <a:lstStyle/>
          <a:p>
            <a:pPr algn="ctr">
              <a:lnSpc>
                <a:spcPts val="7146"/>
              </a:lnSpc>
              <a:spcBef>
                <a:spcPct val="0"/>
              </a:spcBef>
            </a:pPr>
            <a:r>
              <a:rPr lang="en-US" sz="5104" b="1">
                <a:solidFill>
                  <a:srgbClr val="7ED957"/>
                </a:solidFill>
                <a:latin typeface="Canva Sans Bold"/>
                <a:ea typeface="Canva Sans Bold"/>
                <a:cs typeface="Canva Sans Bold"/>
                <a:sym typeface="Canva Sans Bold"/>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1352" y="577850"/>
            <a:ext cx="4985296" cy="679450"/>
          </a:xfrm>
          <a:prstGeom prst="rect">
            <a:avLst/>
          </a:prstGeom>
        </p:spPr>
        <p:txBody>
          <a:bodyPr lIns="0" tIns="0" rIns="0" bIns="0" rtlCol="0" anchor="t">
            <a:spAutoFit/>
          </a:bodyPr>
          <a:lstStyle/>
          <a:p>
            <a:pPr algn="l">
              <a:lnSpc>
                <a:spcPts val="5599"/>
              </a:lnSpc>
            </a:pPr>
            <a:r>
              <a:rPr lang="en-US" sz="3999" b="1" dirty="0">
                <a:solidFill>
                  <a:schemeClr val="tx2"/>
                </a:solidFill>
                <a:latin typeface="Canva Sans Bold"/>
                <a:ea typeface="Canva Sans Bold"/>
                <a:cs typeface="Canva Sans Bold"/>
                <a:sym typeface="Canva Sans Bold"/>
              </a:rPr>
              <a:t>Problem Statement </a:t>
            </a:r>
          </a:p>
        </p:txBody>
      </p:sp>
      <p:sp>
        <p:nvSpPr>
          <p:cNvPr id="3" name="TextBox 3"/>
          <p:cNvSpPr txBox="1"/>
          <p:nvPr/>
        </p:nvSpPr>
        <p:spPr>
          <a:xfrm>
            <a:off x="533401" y="1644359"/>
            <a:ext cx="17221200" cy="4696789"/>
          </a:xfrm>
          <a:prstGeom prst="rect">
            <a:avLst/>
          </a:prstGeom>
        </p:spPr>
        <p:txBody>
          <a:bodyPr wrap="square" lIns="0" tIns="0" rIns="0" bIns="0" rtlCol="0" anchor="t">
            <a:spAutoFit/>
          </a:bodyPr>
          <a:lstStyle/>
          <a:p>
            <a:pPr algn="just">
              <a:lnSpc>
                <a:spcPts val="4146"/>
              </a:lnSpc>
              <a:spcBef>
                <a:spcPct val="0"/>
              </a:spcBef>
            </a:pPr>
            <a:r>
              <a:rPr lang="en-US" sz="2962" dirty="0">
                <a:solidFill>
                  <a:srgbClr val="000000"/>
                </a:solidFill>
                <a:latin typeface="Canva Sans"/>
                <a:ea typeface="Canva Sans"/>
                <a:cs typeface="Canva Sans"/>
                <a:sym typeface="Canva Sans"/>
              </a:rPr>
              <a:t>Investors often face challenges in selecting the best stocks based on their investment capacity, risk tolerance, and investment duration. Additionally, the high volatility of stock prices and real-time market fluctuations make it difficult to make informed decisions. Traditional forecasting methods may not effectively capture the nonlinear and non-stationary nature of stock price movements, leading to inaccurate </a:t>
            </a:r>
            <a:r>
              <a:rPr lang="en-US" sz="2962" dirty="0" err="1">
                <a:solidFill>
                  <a:srgbClr val="000000"/>
                </a:solidFill>
                <a:latin typeface="Canva Sans"/>
                <a:ea typeface="Canva Sans"/>
                <a:cs typeface="Canva Sans"/>
                <a:sym typeface="Canva Sans"/>
              </a:rPr>
              <a:t>predictions.To</a:t>
            </a:r>
            <a:r>
              <a:rPr lang="en-US" sz="2962" dirty="0">
                <a:solidFill>
                  <a:srgbClr val="000000"/>
                </a:solidFill>
                <a:latin typeface="Canva Sans"/>
                <a:ea typeface="Canva Sans"/>
                <a:cs typeface="Canva Sans"/>
                <a:sym typeface="Canva Sans"/>
              </a:rPr>
              <a:t> address this challenge, Hilbert-Huang Transform (HHT) and Temporal Convolutional Network (TCN)-based stock prediction model is developed. The model first decomposes stock price trends using EMD to extract relevant features, helping to capture underlying patterns in the data. It then leverages TCN to learn historical price patterns and predict future stock prices with improved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817395" y="342900"/>
            <a:ext cx="2653209" cy="679450"/>
          </a:xfrm>
          <a:prstGeom prst="rect">
            <a:avLst/>
          </a:prstGeom>
        </p:spPr>
        <p:txBody>
          <a:bodyPr lIns="0" tIns="0" rIns="0" bIns="0" rtlCol="0" anchor="t">
            <a:spAutoFit/>
          </a:bodyPr>
          <a:lstStyle/>
          <a:p>
            <a:pPr algn="l">
              <a:lnSpc>
                <a:spcPts val="5599"/>
              </a:lnSpc>
            </a:pPr>
            <a:r>
              <a:rPr lang="en-US" sz="3999" b="1" dirty="0">
                <a:solidFill>
                  <a:schemeClr val="tx2"/>
                </a:solidFill>
                <a:latin typeface="Canva Sans Bold"/>
                <a:ea typeface="Canva Sans Bold"/>
                <a:cs typeface="Canva Sans Bold"/>
                <a:sym typeface="Canva Sans Bold"/>
              </a:rPr>
              <a:t>Objectives</a:t>
            </a:r>
          </a:p>
        </p:txBody>
      </p:sp>
      <p:sp>
        <p:nvSpPr>
          <p:cNvPr id="3" name="TextBox 3"/>
          <p:cNvSpPr txBox="1"/>
          <p:nvPr/>
        </p:nvSpPr>
        <p:spPr>
          <a:xfrm>
            <a:off x="192882" y="1022350"/>
            <a:ext cx="17902234" cy="6886757"/>
          </a:xfrm>
          <a:prstGeom prst="rect">
            <a:avLst/>
          </a:prstGeom>
        </p:spPr>
        <p:txBody>
          <a:bodyPr lIns="0" tIns="0" rIns="0" bIns="0" rtlCol="0" anchor="t">
            <a:spAutoFit/>
          </a:bodyPr>
          <a:lstStyle/>
          <a:p>
            <a:pPr marL="691959" lvl="1" indent="-345979" algn="just">
              <a:lnSpc>
                <a:spcPts val="4486"/>
              </a:lnSpc>
              <a:buFont typeface="Arial"/>
              <a:buChar char="•"/>
            </a:pPr>
            <a:r>
              <a:rPr lang="en-US" sz="3204" dirty="0">
                <a:solidFill>
                  <a:srgbClr val="000000"/>
                </a:solidFill>
                <a:latin typeface="Canva Sans"/>
                <a:ea typeface="Canva Sans"/>
                <a:cs typeface="Canva Sans"/>
                <a:sym typeface="Canva Sans"/>
              </a:rPr>
              <a:t> Live Market Data Integration – Fetch real-time stock prices to ensure recommendations are based on the latest market trends.</a:t>
            </a:r>
          </a:p>
          <a:p>
            <a:pPr algn="just">
              <a:lnSpc>
                <a:spcPts val="4486"/>
              </a:lnSpc>
            </a:pPr>
            <a:endParaRPr lang="en-US" sz="3204" dirty="0">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dirty="0">
                <a:solidFill>
                  <a:srgbClr val="000000"/>
                </a:solidFill>
                <a:latin typeface="Canva Sans"/>
                <a:ea typeface="Canva Sans"/>
                <a:cs typeface="Canva Sans"/>
                <a:sym typeface="Canva Sans"/>
              </a:rPr>
              <a:t>Extracting the Intrinsic Mode function using the Hilbert-Huang Transform (HTT) and advanced </a:t>
            </a:r>
            <a:r>
              <a:rPr lang="en-US" sz="3204" dirty="0" err="1">
                <a:solidFill>
                  <a:srgbClr val="000000"/>
                </a:solidFill>
                <a:latin typeface="Canva Sans"/>
                <a:ea typeface="Canva Sans"/>
                <a:cs typeface="Canva Sans"/>
                <a:sym typeface="Canva Sans"/>
              </a:rPr>
              <a:t>algorihtms</a:t>
            </a:r>
            <a:r>
              <a:rPr lang="en-US" sz="3204" dirty="0">
                <a:solidFill>
                  <a:srgbClr val="000000"/>
                </a:solidFill>
                <a:latin typeface="Canva Sans"/>
                <a:ea typeface="Canva Sans"/>
                <a:cs typeface="Canva Sans"/>
                <a:sym typeface="Canva Sans"/>
              </a:rPr>
              <a:t>.</a:t>
            </a:r>
          </a:p>
          <a:p>
            <a:pPr algn="just">
              <a:lnSpc>
                <a:spcPts val="4486"/>
              </a:lnSpc>
              <a:spcBef>
                <a:spcPct val="0"/>
              </a:spcBef>
            </a:pPr>
            <a:endParaRPr lang="en-US" sz="3204" dirty="0">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dirty="0">
                <a:solidFill>
                  <a:srgbClr val="000000"/>
                </a:solidFill>
                <a:latin typeface="Canva Sans"/>
                <a:ea typeface="Canva Sans"/>
                <a:cs typeface="Canva Sans"/>
                <a:sym typeface="Canva Sans"/>
              </a:rPr>
              <a:t>Forecasting the trends using the advanced techniques like Temporal </a:t>
            </a:r>
            <a:r>
              <a:rPr lang="en-US" sz="3204" dirty="0" err="1">
                <a:solidFill>
                  <a:srgbClr val="000000"/>
                </a:solidFill>
                <a:latin typeface="Canva Sans"/>
                <a:ea typeface="Canva Sans"/>
                <a:cs typeface="Canva Sans"/>
                <a:sym typeface="Canva Sans"/>
              </a:rPr>
              <a:t>convulation</a:t>
            </a:r>
            <a:r>
              <a:rPr lang="en-US" sz="3204" dirty="0">
                <a:solidFill>
                  <a:srgbClr val="000000"/>
                </a:solidFill>
                <a:latin typeface="Canva Sans"/>
                <a:ea typeface="Canva Sans"/>
                <a:cs typeface="Canva Sans"/>
                <a:sym typeface="Canva Sans"/>
              </a:rPr>
              <a:t> Network</a:t>
            </a:r>
          </a:p>
          <a:p>
            <a:pPr algn="just">
              <a:lnSpc>
                <a:spcPts val="4486"/>
              </a:lnSpc>
              <a:spcBef>
                <a:spcPct val="0"/>
              </a:spcBef>
            </a:pPr>
            <a:endParaRPr lang="en-US" sz="3204" dirty="0">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dirty="0">
                <a:solidFill>
                  <a:srgbClr val="000000"/>
                </a:solidFill>
                <a:latin typeface="Canva Sans"/>
                <a:ea typeface="Canva Sans"/>
                <a:cs typeface="Canva Sans"/>
                <a:sym typeface="Canva Sans"/>
              </a:rPr>
              <a:t>Risk Assessment – Categorize stocks based on risk levels and align them with the investor’s risk tolerance.</a:t>
            </a:r>
          </a:p>
          <a:p>
            <a:pPr algn="just">
              <a:lnSpc>
                <a:spcPts val="4486"/>
              </a:lnSpc>
            </a:pPr>
            <a:endParaRPr lang="en-US" sz="3204" dirty="0">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70827" y="1436817"/>
          <a:ext cx="17378623" cy="7821484"/>
        </p:xfrm>
        <a:graphic>
          <a:graphicData uri="http://schemas.openxmlformats.org/drawingml/2006/table">
            <a:tbl>
              <a:tblPr/>
              <a:tblGrid>
                <a:gridCol w="8773358">
                  <a:extLst>
                    <a:ext uri="{9D8B030D-6E8A-4147-A177-3AD203B41FA5}">
                      <a16:colId xmlns:a16="http://schemas.microsoft.com/office/drawing/2014/main" val="20000"/>
                    </a:ext>
                  </a:extLst>
                </a:gridCol>
                <a:gridCol w="8605265">
                  <a:extLst>
                    <a:ext uri="{9D8B030D-6E8A-4147-A177-3AD203B41FA5}">
                      <a16:colId xmlns:a16="http://schemas.microsoft.com/office/drawing/2014/main" val="20001"/>
                    </a:ext>
                  </a:extLst>
                </a:gridCol>
              </a:tblGrid>
              <a:tr h="1473617">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2032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0539">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7700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5073138" y="266700"/>
            <a:ext cx="7582644" cy="537718"/>
          </a:xfrm>
          <a:prstGeom prst="rect">
            <a:avLst/>
          </a:prstGeom>
        </p:spPr>
        <p:txBody>
          <a:bodyPr lIns="0" tIns="0" rIns="0" bIns="0" rtlCol="0" anchor="t">
            <a:spAutoFit/>
          </a:bodyPr>
          <a:lstStyle/>
          <a:p>
            <a:pPr algn="ctr">
              <a:lnSpc>
                <a:spcPts val="4486"/>
              </a:lnSpc>
              <a:spcBef>
                <a:spcPct val="0"/>
              </a:spcBef>
            </a:pPr>
            <a:r>
              <a:rPr lang="en-US" sz="3204" b="1" dirty="0">
                <a:solidFill>
                  <a:schemeClr val="tx2"/>
                </a:solidFill>
                <a:latin typeface="Canva Sans Bold"/>
                <a:ea typeface="Canva Sans Bold"/>
                <a:cs typeface="Canva Sans Bold"/>
                <a:sym typeface="Canva Sans Bold"/>
              </a:rPr>
              <a:t>Hardware and Software Requirements</a:t>
            </a:r>
          </a:p>
        </p:txBody>
      </p:sp>
      <p:sp>
        <p:nvSpPr>
          <p:cNvPr id="4" name="TextBox 4"/>
          <p:cNvSpPr txBox="1"/>
          <p:nvPr/>
        </p:nvSpPr>
        <p:spPr>
          <a:xfrm>
            <a:off x="705734" y="7367461"/>
            <a:ext cx="6280904"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Storage: Minimum 10GB free space (Recommended: SSD for faster performance)</a:t>
            </a:r>
          </a:p>
        </p:txBody>
      </p:sp>
      <p:sp>
        <p:nvSpPr>
          <p:cNvPr id="5" name="TextBox 5"/>
          <p:cNvSpPr txBox="1"/>
          <p:nvPr/>
        </p:nvSpPr>
        <p:spPr>
          <a:xfrm>
            <a:off x="705734" y="3143674"/>
            <a:ext cx="7455758"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Processor (CPU): Intel Core i5 (or equivalent) and above (Recommended: Intel Core i7 or AMD Ryzen 5 and above)</a:t>
            </a:r>
          </a:p>
        </p:txBody>
      </p:sp>
      <p:sp>
        <p:nvSpPr>
          <p:cNvPr id="6" name="TextBox 6"/>
          <p:cNvSpPr txBox="1"/>
          <p:nvPr/>
        </p:nvSpPr>
        <p:spPr>
          <a:xfrm>
            <a:off x="10130318" y="1780520"/>
            <a:ext cx="628090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Software Requirements</a:t>
            </a:r>
          </a:p>
        </p:txBody>
      </p:sp>
      <p:sp>
        <p:nvSpPr>
          <p:cNvPr id="7" name="TextBox 7"/>
          <p:cNvSpPr txBox="1"/>
          <p:nvPr/>
        </p:nvSpPr>
        <p:spPr>
          <a:xfrm>
            <a:off x="705734" y="1780520"/>
            <a:ext cx="628090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Hardware Requirements</a:t>
            </a:r>
          </a:p>
        </p:txBody>
      </p:sp>
      <p:sp>
        <p:nvSpPr>
          <p:cNvPr id="8" name="TextBox 8"/>
          <p:cNvSpPr txBox="1"/>
          <p:nvPr/>
        </p:nvSpPr>
        <p:spPr>
          <a:xfrm>
            <a:off x="705734" y="5434224"/>
            <a:ext cx="6280904"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Memory (RAM): Minimum 8GB (Recommended: 16GB or higher for better performance)</a:t>
            </a:r>
          </a:p>
        </p:txBody>
      </p:sp>
      <p:sp>
        <p:nvSpPr>
          <p:cNvPr id="9" name="TextBox 9"/>
          <p:cNvSpPr txBox="1"/>
          <p:nvPr/>
        </p:nvSpPr>
        <p:spPr>
          <a:xfrm>
            <a:off x="9515331" y="2936134"/>
            <a:ext cx="6280904" cy="2555240"/>
          </a:xfrm>
          <a:prstGeom prst="rect">
            <a:avLst/>
          </a:prstGeom>
        </p:spPr>
        <p:txBody>
          <a:bodyPr lIns="0" tIns="0" rIns="0" bIns="0" rtlCol="0" anchor="t">
            <a:spAutoFit/>
          </a:bodyPr>
          <a:lstStyle/>
          <a:p>
            <a:pPr algn="l">
              <a:lnSpc>
                <a:spcPts val="4060"/>
              </a:lnSpc>
            </a:pPr>
            <a:r>
              <a:rPr lang="en-US" sz="2900">
                <a:solidFill>
                  <a:srgbClr val="000000"/>
                </a:solidFill>
                <a:latin typeface="Canva Sans"/>
                <a:ea typeface="Canva Sans"/>
                <a:cs typeface="Canva Sans"/>
                <a:sym typeface="Canva Sans"/>
              </a:rPr>
              <a:t>Operating System:</a:t>
            </a:r>
          </a:p>
          <a:p>
            <a:pPr algn="l">
              <a:lnSpc>
                <a:spcPts val="4060"/>
              </a:lnSpc>
            </a:pPr>
            <a:r>
              <a:rPr lang="en-US" sz="2900">
                <a:solidFill>
                  <a:srgbClr val="000000"/>
                </a:solidFill>
                <a:latin typeface="Canva Sans"/>
                <a:ea typeface="Canva Sans"/>
                <a:cs typeface="Canva Sans"/>
                <a:sym typeface="Canva Sans"/>
              </a:rPr>
              <a:t>Windows 10/11 (64-bit)</a:t>
            </a:r>
          </a:p>
          <a:p>
            <a:pPr algn="l">
              <a:lnSpc>
                <a:spcPts val="4060"/>
              </a:lnSpc>
            </a:pPr>
            <a:r>
              <a:rPr lang="en-US" sz="2900">
                <a:solidFill>
                  <a:srgbClr val="000000"/>
                </a:solidFill>
                <a:latin typeface="Canva Sans"/>
                <a:ea typeface="Canva Sans"/>
                <a:cs typeface="Canva Sans"/>
                <a:sym typeface="Canva Sans"/>
              </a:rPr>
              <a:t>macOS (10.15 Catalina or later)</a:t>
            </a:r>
          </a:p>
          <a:p>
            <a:pPr algn="l">
              <a:lnSpc>
                <a:spcPts val="4060"/>
              </a:lnSpc>
            </a:pPr>
            <a:r>
              <a:rPr lang="en-US" sz="2900">
                <a:solidFill>
                  <a:srgbClr val="000000"/>
                </a:solidFill>
                <a:latin typeface="Canva Sans"/>
                <a:ea typeface="Canva Sans"/>
                <a:cs typeface="Canva Sans"/>
                <a:sym typeface="Canva Sans"/>
              </a:rPr>
              <a:t>Linux (Ubuntu 18.04 or later)</a:t>
            </a:r>
          </a:p>
          <a:p>
            <a:pPr algn="ctr">
              <a:lnSpc>
                <a:spcPts val="4060"/>
              </a:lnSpc>
            </a:pPr>
            <a:endParaRPr lang="en-US" sz="2900">
              <a:solidFill>
                <a:srgbClr val="000000"/>
              </a:solidFill>
              <a:latin typeface="Canva Sans"/>
              <a:ea typeface="Canva Sans"/>
              <a:cs typeface="Canva Sans"/>
              <a:sym typeface="Canva Sans"/>
            </a:endParaRPr>
          </a:p>
        </p:txBody>
      </p:sp>
      <p:sp>
        <p:nvSpPr>
          <p:cNvPr id="10" name="TextBox 10"/>
          <p:cNvSpPr txBox="1"/>
          <p:nvPr/>
        </p:nvSpPr>
        <p:spPr>
          <a:xfrm>
            <a:off x="9515331" y="5784840"/>
            <a:ext cx="6280904" cy="4978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Python Version: Python 3.7 or later</a:t>
            </a:r>
          </a:p>
        </p:txBody>
      </p:sp>
      <p:sp>
        <p:nvSpPr>
          <p:cNvPr id="11" name="TextBox 11"/>
          <p:cNvSpPr txBox="1"/>
          <p:nvPr/>
        </p:nvSpPr>
        <p:spPr>
          <a:xfrm>
            <a:off x="8864460" y="7367461"/>
            <a:ext cx="6280904" cy="497840"/>
          </a:xfrm>
          <a:prstGeom prst="rect">
            <a:avLst/>
          </a:prstGeom>
        </p:spPr>
        <p:txBody>
          <a:bodyPr lIns="0" tIns="0" rIns="0" bIns="0" rtlCol="0" anchor="t">
            <a:spAutoFit/>
          </a:bodyPr>
          <a:lstStyle/>
          <a:p>
            <a:pPr algn="ctr">
              <a:lnSpc>
                <a:spcPts val="4060"/>
              </a:lnSpc>
              <a:spcBef>
                <a:spcPct val="0"/>
              </a:spcBef>
            </a:pPr>
            <a:r>
              <a:rPr lang="en-US" sz="2900">
                <a:solidFill>
                  <a:srgbClr val="000000"/>
                </a:solidFill>
                <a:latin typeface="Canva Sans"/>
                <a:ea typeface="Canva Sans"/>
                <a:cs typeface="Canva Sans"/>
                <a:sym typeface="Canva Sans"/>
              </a:rPr>
              <a:t>Required Python Libraries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998717" y="351538"/>
            <a:ext cx="4290566" cy="537718"/>
          </a:xfrm>
          <a:prstGeom prst="rect">
            <a:avLst/>
          </a:prstGeom>
        </p:spPr>
        <p:txBody>
          <a:bodyPr lIns="0" tIns="0" rIns="0" bIns="0" rtlCol="0" anchor="t">
            <a:spAutoFit/>
          </a:bodyPr>
          <a:lstStyle/>
          <a:p>
            <a:pPr algn="ctr">
              <a:lnSpc>
                <a:spcPts val="4486"/>
              </a:lnSpc>
              <a:spcBef>
                <a:spcPct val="0"/>
              </a:spcBef>
            </a:pPr>
            <a:r>
              <a:rPr lang="en-US" sz="3204" b="1" dirty="0">
                <a:solidFill>
                  <a:schemeClr val="tx2"/>
                </a:solidFill>
                <a:latin typeface="Canva Sans Bold"/>
                <a:ea typeface="Canva Sans Bold"/>
                <a:cs typeface="Canva Sans Bold"/>
                <a:sym typeface="Canva Sans Bold"/>
              </a:rPr>
              <a:t>Architecture Diagram</a:t>
            </a:r>
          </a:p>
        </p:txBody>
      </p:sp>
      <p:pic>
        <p:nvPicPr>
          <p:cNvPr id="4" name="Picture 3">
            <a:extLst>
              <a:ext uri="{FF2B5EF4-FFF2-40B4-BE49-F238E27FC236}">
                <a16:creationId xmlns:a16="http://schemas.microsoft.com/office/drawing/2014/main" id="{CAD9F03E-BF32-8363-9A42-B578C06AD2CC}"/>
              </a:ext>
            </a:extLst>
          </p:cNvPr>
          <p:cNvPicPr>
            <a:picLocks noChangeAspect="1"/>
          </p:cNvPicPr>
          <p:nvPr/>
        </p:nvPicPr>
        <p:blipFill>
          <a:blip r:embed="rId2"/>
          <a:stretch>
            <a:fillRect/>
          </a:stretch>
        </p:blipFill>
        <p:spPr>
          <a:xfrm>
            <a:off x="1219200" y="1409700"/>
            <a:ext cx="15461225" cy="8167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22581" y="495300"/>
            <a:ext cx="3042837" cy="537718"/>
          </a:xfrm>
          <a:prstGeom prst="rect">
            <a:avLst/>
          </a:prstGeom>
        </p:spPr>
        <p:txBody>
          <a:bodyPr lIns="0" tIns="0" rIns="0" bIns="0" rtlCol="0" anchor="t">
            <a:spAutoFit/>
          </a:bodyPr>
          <a:lstStyle/>
          <a:p>
            <a:pPr algn="ctr">
              <a:lnSpc>
                <a:spcPts val="4486"/>
              </a:lnSpc>
              <a:spcBef>
                <a:spcPct val="0"/>
              </a:spcBef>
            </a:pPr>
            <a:r>
              <a:rPr lang="en-US" sz="3204" b="1" dirty="0">
                <a:solidFill>
                  <a:schemeClr val="tx2"/>
                </a:solidFill>
                <a:latin typeface="Canva Sans Bold"/>
                <a:ea typeface="Canva Sans Bold"/>
                <a:cs typeface="Canva Sans Bold"/>
                <a:sym typeface="Canva Sans Bold"/>
              </a:rPr>
              <a:t>Research Gaps</a:t>
            </a:r>
          </a:p>
        </p:txBody>
      </p:sp>
      <p:sp>
        <p:nvSpPr>
          <p:cNvPr id="6" name="TextBox 5">
            <a:extLst>
              <a:ext uri="{FF2B5EF4-FFF2-40B4-BE49-F238E27FC236}">
                <a16:creationId xmlns:a16="http://schemas.microsoft.com/office/drawing/2014/main" id="{F303B2EA-0426-D674-E913-098C0DDCFC82}"/>
              </a:ext>
            </a:extLst>
          </p:cNvPr>
          <p:cNvSpPr txBox="1"/>
          <p:nvPr/>
        </p:nvSpPr>
        <p:spPr>
          <a:xfrm>
            <a:off x="609600" y="1039120"/>
            <a:ext cx="17221200" cy="9250738"/>
          </a:xfrm>
          <a:prstGeom prst="rect">
            <a:avLst/>
          </a:prstGeom>
          <a:noFill/>
        </p:spPr>
        <p:txBody>
          <a:bodyPr wrap="square">
            <a:spAutoFit/>
          </a:bodyPr>
          <a:lstStyle/>
          <a:p>
            <a:r>
              <a:rPr lang="en-US" sz="3200" b="1" dirty="0"/>
              <a:t>Reliance on Historical Data:</a:t>
            </a:r>
            <a:endParaRPr lang="en-US" sz="3200" dirty="0"/>
          </a:p>
          <a:p>
            <a:pPr>
              <a:buFont typeface="Arial" panose="020B0604020202020204" pitchFamily="34" charset="0"/>
              <a:buChar char="•"/>
            </a:pPr>
            <a:r>
              <a:rPr lang="en-US" sz="3200" dirty="0">
                <a:solidFill>
                  <a:srgbClr val="000000"/>
                </a:solidFill>
                <a:ea typeface="Canva Sans"/>
                <a:cs typeface="Canva Sans"/>
                <a:sym typeface="Canva Sans"/>
              </a:rPr>
              <a:t>  Some models does not integrate with the real time market movements and prices</a:t>
            </a:r>
            <a:endParaRPr lang="en-US" sz="3200" dirty="0"/>
          </a:p>
          <a:p>
            <a:pPr>
              <a:buFont typeface="Arial" panose="020B0604020202020204" pitchFamily="34" charset="0"/>
              <a:buChar char="•"/>
            </a:pPr>
            <a:r>
              <a:rPr lang="en-US" sz="3200" dirty="0"/>
              <a:t> Many existing models primarily depend on historical stock data without incorporating real-time data.</a:t>
            </a:r>
          </a:p>
          <a:p>
            <a:pPr algn="l">
              <a:lnSpc>
                <a:spcPts val="4207"/>
              </a:lnSpc>
            </a:pPr>
            <a:endParaRPr lang="en-US" sz="3200" dirty="0">
              <a:solidFill>
                <a:srgbClr val="000000"/>
              </a:solidFill>
              <a:latin typeface="Canva Sans"/>
              <a:ea typeface="Canva Sans"/>
              <a:cs typeface="Canva Sans"/>
              <a:sym typeface="Canva Sans"/>
            </a:endParaRPr>
          </a:p>
          <a:p>
            <a:r>
              <a:rPr lang="en-US" sz="3200" b="1" dirty="0"/>
              <a:t>Lack of Hybrid Models:</a:t>
            </a:r>
            <a:endParaRPr lang="en-US" sz="3200" dirty="0"/>
          </a:p>
          <a:p>
            <a:pPr>
              <a:buFont typeface="Arial" panose="020B0604020202020204" pitchFamily="34" charset="0"/>
              <a:buChar char="•"/>
            </a:pPr>
            <a:r>
              <a:rPr lang="en-US" sz="3200" dirty="0"/>
              <a:t> Several studies focus on either traditional statistical models (like ARIMA) or basic ML models (like SVM or LSTM), but rarely explore hybrid approaches.</a:t>
            </a:r>
          </a:p>
          <a:p>
            <a:pPr algn="l">
              <a:lnSpc>
                <a:spcPts val="4207"/>
              </a:lnSpc>
            </a:pPr>
            <a:endParaRPr lang="en-US" sz="3200" dirty="0">
              <a:solidFill>
                <a:srgbClr val="000000"/>
              </a:solidFill>
              <a:latin typeface="Canva Sans"/>
              <a:ea typeface="Canva Sans"/>
              <a:cs typeface="Canva Sans"/>
              <a:sym typeface="Canva Sans"/>
            </a:endParaRPr>
          </a:p>
          <a:p>
            <a:pPr algn="l">
              <a:lnSpc>
                <a:spcPts val="4207"/>
              </a:lnSpc>
            </a:pPr>
            <a:r>
              <a:rPr lang="en-IN" sz="3200" b="1" dirty="0"/>
              <a:t>Short-term &amp; Long-term Predictions:</a:t>
            </a:r>
            <a:endParaRPr lang="en-US" sz="3200" b="1" dirty="0">
              <a:solidFill>
                <a:srgbClr val="000000"/>
              </a:solidFill>
              <a:latin typeface="Canva Sans"/>
              <a:ea typeface="Canva Sans"/>
              <a:cs typeface="Canva Sans"/>
              <a:sym typeface="Canva Sans"/>
            </a:endParaRPr>
          </a:p>
          <a:p>
            <a:pPr marL="191580" indent="-324390">
              <a:lnSpc>
                <a:spcPts val="4207"/>
              </a:lnSpc>
              <a:buFont typeface="Arial"/>
              <a:buChar char="•"/>
            </a:pPr>
            <a:r>
              <a:rPr lang="en-US" sz="3200" dirty="0">
                <a:solidFill>
                  <a:srgbClr val="000000"/>
                </a:solidFill>
                <a:ea typeface="Canva Sans"/>
                <a:cs typeface="Canva Sans"/>
                <a:sym typeface="Canva Sans"/>
              </a:rPr>
              <a:t>Most papers mainly focuses on short-term predictions  but does not address long-term investment strategies</a:t>
            </a:r>
            <a:r>
              <a:rPr lang="en-US" sz="3200" dirty="0">
                <a:solidFill>
                  <a:srgbClr val="000000"/>
                </a:solidFill>
                <a:latin typeface="Canva Sans"/>
                <a:ea typeface="Canva Sans"/>
                <a:cs typeface="Canva Sans"/>
                <a:sym typeface="Canva Sans"/>
              </a:rPr>
              <a:t>.</a:t>
            </a:r>
          </a:p>
          <a:p>
            <a:pPr>
              <a:lnSpc>
                <a:spcPts val="4207"/>
              </a:lnSpc>
            </a:pPr>
            <a:endParaRPr lang="en-US" sz="3200" dirty="0">
              <a:solidFill>
                <a:srgbClr val="000000"/>
              </a:solidFill>
              <a:latin typeface="Canva Sans"/>
              <a:ea typeface="Canva Sans"/>
              <a:cs typeface="Canva Sans"/>
              <a:sym typeface="Canva Sans"/>
            </a:endParaRPr>
          </a:p>
          <a:p>
            <a:r>
              <a:rPr lang="en-US" sz="3200" b="1" dirty="0"/>
              <a:t>Risk Assessment Integration:</a:t>
            </a:r>
            <a:endParaRPr lang="en-US" sz="3200" dirty="0"/>
          </a:p>
          <a:p>
            <a:pPr>
              <a:buFont typeface="Arial" panose="020B0604020202020204" pitchFamily="34" charset="0"/>
              <a:buChar char="•"/>
            </a:pPr>
            <a:r>
              <a:rPr lang="en-US" sz="3200" dirty="0"/>
              <a:t>While accuracy is a focus, few models integrate </a:t>
            </a:r>
            <a:r>
              <a:rPr lang="en-US" sz="3200" b="1" dirty="0"/>
              <a:t>risk metrics</a:t>
            </a:r>
            <a:r>
              <a:rPr lang="en-US" sz="3200" dirty="0"/>
              <a:t> (like volatility or the Sharpe ratio) directly into stock recommendations.</a:t>
            </a:r>
          </a:p>
          <a:p>
            <a:pPr>
              <a:buFont typeface="Arial" panose="020B0604020202020204" pitchFamily="34" charset="0"/>
              <a:buChar char="•"/>
            </a:pPr>
            <a:r>
              <a:rPr lang="en-US" sz="3200" dirty="0"/>
              <a:t>Our model addresses this by suggesting stocks based on both </a:t>
            </a:r>
            <a:r>
              <a:rPr lang="en-US" sz="3200" b="1" dirty="0"/>
              <a:t>risk-adjusted returns</a:t>
            </a:r>
            <a:r>
              <a:rPr lang="en-US" sz="3200" dirty="0"/>
              <a:t> and user-specific risk tolerance.</a:t>
            </a:r>
            <a:endParaRPr lang="en-US" sz="3200" dirty="0">
              <a:solidFill>
                <a:srgbClr val="000000"/>
              </a:solidFill>
              <a:latin typeface="Canva Sans"/>
              <a:ea typeface="Canva Sans"/>
              <a:cs typeface="Canva Sans"/>
              <a:sym typeface="Canva Sans"/>
            </a:endParaRPr>
          </a:p>
          <a:p>
            <a:pPr algn="l">
              <a:lnSpc>
                <a:spcPts val="4207"/>
              </a:lnSpc>
            </a:pPr>
            <a:endParaRPr lang="en-US" sz="3200" dirty="0">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93862" y="2940271"/>
            <a:ext cx="14307311" cy="5198166"/>
          </a:xfrm>
          <a:custGeom>
            <a:avLst/>
            <a:gdLst/>
            <a:ahLst/>
            <a:cxnLst/>
            <a:rect l="l" t="t" r="r" b="b"/>
            <a:pathLst>
              <a:path w="14307311" h="5198166">
                <a:moveTo>
                  <a:pt x="0" y="0"/>
                </a:moveTo>
                <a:lnTo>
                  <a:pt x="14307311" y="0"/>
                </a:lnTo>
                <a:lnTo>
                  <a:pt x="14307311" y="5198167"/>
                </a:lnTo>
                <a:lnTo>
                  <a:pt x="0" y="5198167"/>
                </a:lnTo>
                <a:lnTo>
                  <a:pt x="0" y="0"/>
                </a:lnTo>
                <a:close/>
              </a:path>
            </a:pathLst>
          </a:custGeom>
          <a:blipFill>
            <a:blip r:embed="rId2"/>
            <a:stretch>
              <a:fillRect t="-343" b="-343"/>
            </a:stretch>
          </a:blipFill>
        </p:spPr>
      </p:sp>
      <p:sp>
        <p:nvSpPr>
          <p:cNvPr id="3" name="TextBox 3"/>
          <p:cNvSpPr txBox="1"/>
          <p:nvPr/>
        </p:nvSpPr>
        <p:spPr>
          <a:xfrm>
            <a:off x="7620818" y="410965"/>
            <a:ext cx="3046363" cy="537718"/>
          </a:xfrm>
          <a:prstGeom prst="rect">
            <a:avLst/>
          </a:prstGeom>
        </p:spPr>
        <p:txBody>
          <a:bodyPr lIns="0" tIns="0" rIns="0" bIns="0" rtlCol="0" anchor="t">
            <a:spAutoFit/>
          </a:bodyPr>
          <a:lstStyle/>
          <a:p>
            <a:pPr algn="ctr">
              <a:lnSpc>
                <a:spcPts val="4486"/>
              </a:lnSpc>
              <a:spcBef>
                <a:spcPct val="0"/>
              </a:spcBef>
            </a:pPr>
            <a:r>
              <a:rPr lang="en-US" sz="3204" b="1" dirty="0">
                <a:solidFill>
                  <a:schemeClr val="tx2"/>
                </a:solidFill>
                <a:latin typeface="Canva Sans Bold"/>
                <a:ea typeface="Canva Sans Bold"/>
                <a:cs typeface="Canva Sans Bold"/>
                <a:sym typeface="Canva Sans Bold"/>
              </a:rPr>
              <a:t>Dataset Details</a:t>
            </a:r>
          </a:p>
        </p:txBody>
      </p:sp>
      <p:sp>
        <p:nvSpPr>
          <p:cNvPr id="4" name="TextBox 4"/>
          <p:cNvSpPr txBox="1"/>
          <p:nvPr/>
        </p:nvSpPr>
        <p:spPr>
          <a:xfrm>
            <a:off x="189607" y="2012028"/>
            <a:ext cx="2896046" cy="537718"/>
          </a:xfrm>
          <a:prstGeom prst="rect">
            <a:avLst/>
          </a:prstGeom>
        </p:spPr>
        <p:txBody>
          <a:bodyPr lIns="0" tIns="0" rIns="0" bIns="0" rtlCol="0" anchor="t">
            <a:spAutoFit/>
          </a:bodyPr>
          <a:lstStyle/>
          <a:p>
            <a:pPr algn="ctr">
              <a:lnSpc>
                <a:spcPts val="4486"/>
              </a:lnSpc>
              <a:spcBef>
                <a:spcPct val="0"/>
              </a:spcBef>
            </a:pPr>
            <a:r>
              <a:rPr lang="en-US" sz="3204">
                <a:solidFill>
                  <a:srgbClr val="000000"/>
                </a:solidFill>
                <a:latin typeface="Canva Sans"/>
                <a:ea typeface="Canva Sans"/>
                <a:cs typeface="Canva Sans"/>
                <a:sym typeface="Canva Sans"/>
              </a:rPr>
              <a:t>Dataset Fields:</a:t>
            </a:r>
          </a:p>
        </p:txBody>
      </p:sp>
      <p:sp>
        <p:nvSpPr>
          <p:cNvPr id="5" name="TextBox 5"/>
          <p:cNvSpPr txBox="1"/>
          <p:nvPr/>
        </p:nvSpPr>
        <p:spPr>
          <a:xfrm>
            <a:off x="189607" y="1143945"/>
            <a:ext cx="15348075" cy="537718"/>
          </a:xfrm>
          <a:prstGeom prst="rect">
            <a:avLst/>
          </a:prstGeom>
        </p:spPr>
        <p:txBody>
          <a:bodyPr lIns="0" tIns="0" rIns="0" bIns="0" rtlCol="0" anchor="t">
            <a:spAutoFit/>
          </a:bodyPr>
          <a:lstStyle/>
          <a:p>
            <a:pPr algn="l">
              <a:lnSpc>
                <a:spcPts val="4486"/>
              </a:lnSpc>
              <a:spcBef>
                <a:spcPct val="0"/>
              </a:spcBef>
            </a:pPr>
            <a:r>
              <a:rPr lang="en-US" sz="3204">
                <a:solidFill>
                  <a:srgbClr val="000000"/>
                </a:solidFill>
                <a:latin typeface="Canva Sans"/>
                <a:ea typeface="Canva Sans"/>
                <a:cs typeface="Canva Sans"/>
                <a:sym typeface="Canva Sans"/>
              </a:rPr>
              <a:t>Dataset Link:https://www.alphavantage.co/documentation/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3229</Words>
  <Application>Microsoft Office PowerPoint</Application>
  <PresentationFormat>Custom</PresentationFormat>
  <Paragraphs>767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Arimo Bold</vt:lpstr>
      <vt:lpstr>Calibri</vt:lpstr>
      <vt:lpstr>Canva Sans</vt:lpstr>
      <vt:lpstr>Canva Sans Bold</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&amp; 4</dc:title>
  <cp:lastModifiedBy>Medhansh Kotipalli</cp:lastModifiedBy>
  <cp:revision>8</cp:revision>
  <dcterms:created xsi:type="dcterms:W3CDTF">2006-08-16T00:00:00Z</dcterms:created>
  <dcterms:modified xsi:type="dcterms:W3CDTF">2025-04-07T06:55:19Z</dcterms:modified>
  <dc:identifier>DAGj3dgKdq0</dc:identifier>
</cp:coreProperties>
</file>