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72" r:id="rId11"/>
    <p:sldId id="264" r:id="rId12"/>
    <p:sldId id="265" r:id="rId13"/>
    <p:sldId id="266" r:id="rId14"/>
    <p:sldId id="268" r:id="rId15"/>
    <p:sldId id="269" r:id="rId16"/>
    <p:sldId id="270" r:id="rId17"/>
  </p:sldIdLst>
  <p:sldSz cx="18288000" cy="10287000"/>
  <p:notesSz cx="6858000" cy="9144000"/>
  <p:embeddedFontLst>
    <p:embeddedFont>
      <p:font typeface="Arimo" panose="020B0604020202020204" charset="0"/>
      <p:regular r:id="rId18"/>
    </p:embeddedFont>
    <p:embeddedFont>
      <p:font typeface="Canva Sans" panose="020B0604020202020204" charset="0"/>
      <p:regular r:id="rId19"/>
    </p:embeddedFont>
    <p:embeddedFont>
      <p:font typeface="Canva Sans Bold" panose="020B0604020202020204" charset="0"/>
      <p:regular r:id="rId20"/>
    </p:embeddedFont>
    <p:embeddedFont>
      <p:font typeface="Times New Roman Bold" panose="02020803070505020304" pitchFamily="18" charset="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Deepak-Kumar-433?_tp=eyJjb250ZXh0Ijp7ImZpcnN0UGFnZSI6InB1YmxpY2F0aW9uIiwicGFnZSI6InB1YmxpY2F0aW9uIn19" TargetMode="External"/><Relationship Id="rId7" Type="http://schemas.openxmlformats.org/officeDocument/2006/relationships/hyperlink" Target="https://www.researchgate.net/scientific-contributions/Priya-Dua-2185202274?_tp=eyJjb250ZXh0Ijp7ImZpcnN0UGFnZSI6InB1YmxpY2F0aW9uIiwicGFnZSI6InB1YmxpY2F0aW9uIn19" TargetMode="External"/><Relationship Id="rId2" Type="http://schemas.openxmlformats.org/officeDocument/2006/relationships/hyperlink" Target="https://www.researchgate.net/profile/Said-Achmad-2?_tp=eyJjb250ZXh0Ijp7ImZpcnN0UGFnZSI6InB1YmxpY2F0aW9uIiwicGFnZSI6InB1YmxpY2F0aW9uIn19" TargetMode="External"/><Relationship Id="rId1" Type="http://schemas.openxmlformats.org/officeDocument/2006/relationships/slideLayout" Target="../slideLayouts/slideLayout7.xml"/><Relationship Id="rId6" Type="http://schemas.openxmlformats.org/officeDocument/2006/relationships/hyperlink" Target="https://www.researchgate.net/scientific-contributions/Veronica-E-Medina-2185254529?_tp=eyJjb250ZXh0Ijp7ImZpcnN0UGFnZSI6InB1YmxpY2F0aW9uIiwicGFnZSI6InB1YmxpY2F0aW9uIn19" TargetMode="External"/><Relationship Id="rId5" Type="http://schemas.openxmlformats.org/officeDocument/2006/relationships/hyperlink" Target="https://www.researchgate.net/profile/Rico-Bayu-Wiranata?_tp=eyJjb250ZXh0Ijp7ImZpcnN0UGFnZSI6InB1YmxpY2F0aW9uIiwicGFnZSI6InB1YmxpY2F0aW9uIn19" TargetMode="External"/><Relationship Id="rId4" Type="http://schemas.openxmlformats.org/officeDocument/2006/relationships/hyperlink" Target="https://www.researchgate.net/profile/Arif-Djunaid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95801" y="431844"/>
            <a:ext cx="1296397" cy="1193713"/>
          </a:xfrm>
          <a:custGeom>
            <a:avLst/>
            <a:gdLst/>
            <a:ahLst/>
            <a:cxnLst/>
            <a:rect l="l" t="t" r="r" b="b"/>
            <a:pathLst>
              <a:path w="1296397" h="1193713">
                <a:moveTo>
                  <a:pt x="0" y="0"/>
                </a:moveTo>
                <a:lnTo>
                  <a:pt x="1296398" y="0"/>
                </a:lnTo>
                <a:lnTo>
                  <a:pt x="1296398" y="1193712"/>
                </a:lnTo>
                <a:lnTo>
                  <a:pt x="0" y="1193712"/>
                </a:lnTo>
                <a:lnTo>
                  <a:pt x="0" y="0"/>
                </a:lnTo>
                <a:close/>
              </a:path>
            </a:pathLst>
          </a:custGeom>
          <a:blipFill>
            <a:blip r:embed="rId2"/>
            <a:stretch>
              <a:fillRect/>
            </a:stretch>
          </a:blipFill>
        </p:spPr>
      </p:sp>
      <p:sp>
        <p:nvSpPr>
          <p:cNvPr id="3" name="TextBox 3"/>
          <p:cNvSpPr txBox="1"/>
          <p:nvPr/>
        </p:nvSpPr>
        <p:spPr>
          <a:xfrm>
            <a:off x="3577084" y="1209935"/>
            <a:ext cx="11133832" cy="3714750"/>
          </a:xfrm>
          <a:prstGeom prst="rect">
            <a:avLst/>
          </a:prstGeom>
        </p:spPr>
        <p:txBody>
          <a:bodyPr lIns="0" tIns="0" rIns="0" bIns="0" rtlCol="0" anchor="t">
            <a:spAutoFit/>
          </a:bodyPr>
          <a:lstStyle/>
          <a:p>
            <a:pPr algn="ctr">
              <a:lnSpc>
                <a:spcPts val="4200"/>
              </a:lnSpc>
              <a:spcBef>
                <a:spcPct val="0"/>
              </a:spcBef>
            </a:pPr>
            <a:endParaRPr/>
          </a:p>
          <a:p>
            <a:pPr algn="ctr">
              <a:lnSpc>
                <a:spcPts val="4200"/>
              </a:lnSpc>
              <a:spcBef>
                <a:spcPct val="0"/>
              </a:spcBef>
            </a:pPr>
            <a:r>
              <a:rPr lang="en-US" sz="3000">
                <a:solidFill>
                  <a:srgbClr val="000000"/>
                </a:solidFill>
                <a:latin typeface="Canva Sans"/>
                <a:ea typeface="Canva Sans"/>
                <a:cs typeface="Canva Sans"/>
                <a:sym typeface="Canva Sans"/>
              </a:rPr>
              <a:t> Gokaraju Rangaraju Institute of Engineering and Technology </a:t>
            </a:r>
          </a:p>
          <a:p>
            <a:pPr algn="ctr">
              <a:lnSpc>
                <a:spcPts val="4200"/>
              </a:lnSpc>
              <a:spcBef>
                <a:spcPct val="0"/>
              </a:spcBef>
            </a:pPr>
            <a:r>
              <a:rPr lang="en-US" sz="3000">
                <a:solidFill>
                  <a:srgbClr val="000000"/>
                </a:solidFill>
                <a:latin typeface="Canva Sans"/>
                <a:ea typeface="Canva Sans"/>
                <a:cs typeface="Canva Sans"/>
                <a:sym typeface="Canva Sans"/>
              </a:rPr>
              <a:t> (Autonomous)</a:t>
            </a:r>
          </a:p>
          <a:p>
            <a:pPr algn="ctr">
              <a:lnSpc>
                <a:spcPts val="4200"/>
              </a:lnSpc>
              <a:spcBef>
                <a:spcPct val="0"/>
              </a:spcBef>
            </a:pPr>
            <a:r>
              <a:rPr lang="en-US" sz="3000">
                <a:solidFill>
                  <a:srgbClr val="000000"/>
                </a:solidFill>
                <a:latin typeface="Canva Sans"/>
                <a:ea typeface="Canva Sans"/>
                <a:cs typeface="Canva Sans"/>
                <a:sym typeface="Canva Sans"/>
              </a:rPr>
              <a:t> Department of Data Science</a:t>
            </a:r>
          </a:p>
          <a:p>
            <a:pPr algn="ctr">
              <a:lnSpc>
                <a:spcPts val="4200"/>
              </a:lnSpc>
              <a:spcBef>
                <a:spcPct val="0"/>
              </a:spcBef>
            </a:pPr>
            <a:r>
              <a:rPr lang="en-US" sz="3000">
                <a:solidFill>
                  <a:srgbClr val="000000"/>
                </a:solidFill>
                <a:latin typeface="Canva Sans"/>
                <a:ea typeface="Canva Sans"/>
                <a:cs typeface="Canva Sans"/>
                <a:sym typeface="Canva Sans"/>
              </a:rPr>
              <a:t> </a:t>
            </a:r>
          </a:p>
          <a:p>
            <a:pPr algn="ctr">
              <a:lnSpc>
                <a:spcPts val="4200"/>
              </a:lnSpc>
              <a:spcBef>
                <a:spcPct val="0"/>
              </a:spcBef>
            </a:pPr>
            <a:r>
              <a:rPr lang="en-US" sz="3000">
                <a:solidFill>
                  <a:srgbClr val="000000"/>
                </a:solidFill>
                <a:latin typeface="Canva Sans"/>
                <a:ea typeface="Canva Sans"/>
                <a:cs typeface="Canva Sans"/>
                <a:sym typeface="Canva Sans"/>
              </a:rPr>
              <a:t> Mini Project Work</a:t>
            </a:r>
          </a:p>
          <a:p>
            <a:pPr algn="ctr">
              <a:lnSpc>
                <a:spcPts val="4200"/>
              </a:lnSpc>
              <a:spcBef>
                <a:spcPct val="0"/>
              </a:spcBef>
            </a:pPr>
            <a:r>
              <a:rPr lang="en-US" sz="3000">
                <a:solidFill>
                  <a:srgbClr val="000000"/>
                </a:solidFill>
                <a:latin typeface="Canva Sans"/>
                <a:ea typeface="Canva Sans"/>
                <a:cs typeface="Canva Sans"/>
                <a:sym typeface="Canva Sans"/>
              </a:rPr>
              <a:t> (CSE(DS))</a:t>
            </a:r>
          </a:p>
        </p:txBody>
      </p:sp>
      <p:sp>
        <p:nvSpPr>
          <p:cNvPr id="4" name="TextBox 4"/>
          <p:cNvSpPr txBox="1"/>
          <p:nvPr/>
        </p:nvSpPr>
        <p:spPr>
          <a:xfrm>
            <a:off x="5136307" y="5086350"/>
            <a:ext cx="8015387" cy="514350"/>
          </a:xfrm>
          <a:prstGeom prst="rect">
            <a:avLst/>
          </a:prstGeom>
        </p:spPr>
        <p:txBody>
          <a:bodyPr lIns="0" tIns="0" rIns="0" bIns="0" rtlCol="0" anchor="t">
            <a:spAutoFit/>
          </a:bodyPr>
          <a:lstStyle/>
          <a:p>
            <a:pPr algn="ctr">
              <a:lnSpc>
                <a:spcPts val="4200"/>
              </a:lnSpc>
              <a:spcBef>
                <a:spcPct val="0"/>
              </a:spcBef>
            </a:pPr>
            <a:r>
              <a:rPr lang="en-US" sz="3000" dirty="0">
                <a:solidFill>
                  <a:srgbClr val="004AAD"/>
                </a:solidFill>
                <a:latin typeface="Canva Sans"/>
                <a:ea typeface="Canva Sans"/>
                <a:cs typeface="Canva Sans"/>
                <a:sym typeface="Canva Sans"/>
              </a:rPr>
              <a:t>Review 2: Architecture Desing Presentation </a:t>
            </a:r>
          </a:p>
        </p:txBody>
      </p:sp>
      <p:sp>
        <p:nvSpPr>
          <p:cNvPr id="5" name="TextBox 5"/>
          <p:cNvSpPr txBox="1"/>
          <p:nvPr/>
        </p:nvSpPr>
        <p:spPr>
          <a:xfrm>
            <a:off x="197978" y="6003054"/>
            <a:ext cx="2926221" cy="514350"/>
          </a:xfrm>
          <a:prstGeom prst="rect">
            <a:avLst/>
          </a:prstGeom>
        </p:spPr>
        <p:txBody>
          <a:bodyPr wrap="square" lIns="0" tIns="0" rIns="0" bIns="0" rtlCol="0" anchor="t">
            <a:spAutoFit/>
          </a:bodyPr>
          <a:lstStyle/>
          <a:p>
            <a:pPr algn="ctr">
              <a:lnSpc>
                <a:spcPts val="4200"/>
              </a:lnSpc>
              <a:spcBef>
                <a:spcPct val="0"/>
              </a:spcBef>
            </a:pPr>
            <a:r>
              <a:rPr lang="en-US" sz="3000" dirty="0">
                <a:solidFill>
                  <a:srgbClr val="004AAD"/>
                </a:solidFill>
                <a:latin typeface="Canva Sans"/>
                <a:ea typeface="Canva Sans"/>
                <a:cs typeface="Canva Sans"/>
                <a:sym typeface="Canva Sans"/>
              </a:rPr>
              <a:t>Batch No -10</a:t>
            </a:r>
          </a:p>
        </p:txBody>
      </p:sp>
      <p:sp>
        <p:nvSpPr>
          <p:cNvPr id="6" name="TextBox 6"/>
          <p:cNvSpPr txBox="1"/>
          <p:nvPr/>
        </p:nvSpPr>
        <p:spPr>
          <a:xfrm>
            <a:off x="197979" y="7034592"/>
            <a:ext cx="5650706" cy="2270109"/>
          </a:xfrm>
          <a:prstGeom prst="rect">
            <a:avLst/>
          </a:prstGeom>
        </p:spPr>
        <p:txBody>
          <a:bodyPr wrap="square" lIns="0" tIns="0" rIns="0" bIns="0" rtlCol="0" anchor="t">
            <a:spAutoFit/>
          </a:bodyPr>
          <a:lstStyle/>
          <a:p>
            <a:pPr algn="just">
              <a:lnSpc>
                <a:spcPts val="4486"/>
              </a:lnSpc>
            </a:pPr>
            <a:r>
              <a:rPr lang="en-US" sz="3204" dirty="0">
                <a:solidFill>
                  <a:srgbClr val="000000"/>
                </a:solidFill>
                <a:latin typeface="Canva Sans"/>
                <a:ea typeface="Canva Sans"/>
                <a:cs typeface="Canva Sans"/>
                <a:sym typeface="Canva Sans"/>
              </a:rPr>
              <a:t> </a:t>
            </a:r>
            <a:r>
              <a:rPr lang="en-US" sz="3204" dirty="0">
                <a:latin typeface="Canva Sans"/>
                <a:ea typeface="Canva Sans"/>
                <a:cs typeface="Canva Sans"/>
                <a:sym typeface="Canva Sans"/>
              </a:rPr>
              <a:t>Presented</a:t>
            </a:r>
            <a:r>
              <a:rPr lang="en-US" sz="3204" dirty="0">
                <a:solidFill>
                  <a:srgbClr val="000000"/>
                </a:solidFill>
                <a:latin typeface="Canva Sans"/>
                <a:ea typeface="Canva Sans"/>
                <a:cs typeface="Canva Sans"/>
                <a:sym typeface="Canva Sans"/>
              </a:rPr>
              <a:t> By:</a:t>
            </a:r>
          </a:p>
          <a:p>
            <a:pPr algn="just">
              <a:lnSpc>
                <a:spcPts val="4486"/>
              </a:lnSpc>
              <a:spcBef>
                <a:spcPct val="0"/>
              </a:spcBef>
            </a:pPr>
            <a:r>
              <a:rPr lang="en-US" sz="3204" dirty="0">
                <a:solidFill>
                  <a:srgbClr val="000000"/>
                </a:solidFill>
                <a:latin typeface="Canva Sans"/>
                <a:ea typeface="Canva Sans"/>
                <a:cs typeface="Canva Sans"/>
                <a:sym typeface="Canva Sans"/>
              </a:rPr>
              <a:t>1.Abhinav U (22241A6767) </a:t>
            </a:r>
          </a:p>
          <a:p>
            <a:pPr algn="just">
              <a:lnSpc>
                <a:spcPts val="4486"/>
              </a:lnSpc>
              <a:spcBef>
                <a:spcPct val="0"/>
              </a:spcBef>
            </a:pPr>
            <a:r>
              <a:rPr lang="en-US" sz="3204" dirty="0">
                <a:solidFill>
                  <a:srgbClr val="000000"/>
                </a:solidFill>
                <a:latin typeface="Canva Sans"/>
                <a:ea typeface="Canva Sans"/>
                <a:cs typeface="Canva Sans"/>
                <a:sym typeface="Canva Sans"/>
              </a:rPr>
              <a:t>2.Jasti Amit (22241A6793) </a:t>
            </a:r>
          </a:p>
          <a:p>
            <a:pPr algn="just">
              <a:lnSpc>
                <a:spcPts val="4486"/>
              </a:lnSpc>
              <a:spcBef>
                <a:spcPct val="0"/>
              </a:spcBef>
            </a:pPr>
            <a:r>
              <a:rPr lang="en-US" sz="3204" dirty="0">
                <a:solidFill>
                  <a:srgbClr val="000000"/>
                </a:solidFill>
                <a:latin typeface="Canva Sans"/>
                <a:ea typeface="Canva Sans"/>
                <a:cs typeface="Canva Sans"/>
                <a:sym typeface="Canva Sans"/>
              </a:rPr>
              <a:t>3.Medhansh K (22241A6799)</a:t>
            </a:r>
          </a:p>
        </p:txBody>
      </p:sp>
      <p:sp>
        <p:nvSpPr>
          <p:cNvPr id="7" name="TextBox 7"/>
          <p:cNvSpPr txBox="1"/>
          <p:nvPr/>
        </p:nvSpPr>
        <p:spPr>
          <a:xfrm>
            <a:off x="9213874" y="7034592"/>
            <a:ext cx="5650706" cy="2847061"/>
          </a:xfrm>
          <a:prstGeom prst="rect">
            <a:avLst/>
          </a:prstGeom>
        </p:spPr>
        <p:txBody>
          <a:bodyPr lIns="0" tIns="0" rIns="0" bIns="0" rtlCol="0" anchor="t">
            <a:spAutoFit/>
          </a:bodyPr>
          <a:lstStyle/>
          <a:p>
            <a:pPr>
              <a:lnSpc>
                <a:spcPts val="4480"/>
              </a:lnSpc>
              <a:spcBef>
                <a:spcPct val="0"/>
              </a:spcBef>
            </a:pPr>
            <a:r>
              <a:rPr lang="en-US" sz="3200" dirty="0">
                <a:solidFill>
                  <a:srgbClr val="004AAD"/>
                </a:solidFill>
                <a:latin typeface="Arimo"/>
                <a:ea typeface="Arimo"/>
                <a:cs typeface="Arimo"/>
                <a:sym typeface="Arimo"/>
              </a:rPr>
              <a:t>Under the Guidance of:</a:t>
            </a:r>
          </a:p>
          <a:p>
            <a:pPr>
              <a:lnSpc>
                <a:spcPts val="4480"/>
              </a:lnSpc>
              <a:spcBef>
                <a:spcPct val="0"/>
              </a:spcBef>
            </a:pPr>
            <a:r>
              <a:rPr lang="en-US" sz="3200" dirty="0">
                <a:solidFill>
                  <a:srgbClr val="000000"/>
                </a:solidFill>
                <a:latin typeface="Canva Sans"/>
                <a:ea typeface="Canva Sans"/>
                <a:cs typeface="Canva Sans"/>
                <a:sym typeface="Canva Sans"/>
              </a:rPr>
              <a:t>Dr. </a:t>
            </a:r>
            <a:r>
              <a:rPr lang="en-US" sz="3200" dirty="0" err="1">
                <a:solidFill>
                  <a:srgbClr val="000000"/>
                </a:solidFill>
                <a:latin typeface="Canva Sans"/>
                <a:ea typeface="Canva Sans"/>
                <a:cs typeface="Canva Sans"/>
                <a:sym typeface="Canva Sans"/>
              </a:rPr>
              <a:t>Mamidi</a:t>
            </a:r>
            <a:r>
              <a:rPr lang="en-US" sz="3200" dirty="0">
                <a:solidFill>
                  <a:srgbClr val="000000"/>
                </a:solidFill>
                <a:latin typeface="Canva Sans"/>
                <a:ea typeface="Canva Sans"/>
                <a:cs typeface="Canva Sans"/>
                <a:sym typeface="Canva Sans"/>
              </a:rPr>
              <a:t> Kiran Kumar</a:t>
            </a:r>
          </a:p>
          <a:p>
            <a:pPr>
              <a:lnSpc>
                <a:spcPts val="4480"/>
              </a:lnSpc>
              <a:spcBef>
                <a:spcPct val="0"/>
              </a:spcBef>
            </a:pPr>
            <a:r>
              <a:rPr lang="en-US" sz="3200" dirty="0">
                <a:solidFill>
                  <a:srgbClr val="000000"/>
                </a:solidFill>
                <a:latin typeface="Canva Sans"/>
                <a:ea typeface="Canva Sans"/>
                <a:cs typeface="Canva Sans"/>
                <a:sym typeface="Canva Sans"/>
              </a:rPr>
              <a:t>Associate Professor</a:t>
            </a:r>
          </a:p>
          <a:p>
            <a:pPr>
              <a:lnSpc>
                <a:spcPts val="4480"/>
              </a:lnSpc>
              <a:spcBef>
                <a:spcPct val="0"/>
              </a:spcBef>
            </a:pPr>
            <a:r>
              <a:rPr lang="en-US" sz="3200" dirty="0">
                <a:solidFill>
                  <a:srgbClr val="000000"/>
                </a:solidFill>
                <a:latin typeface="Canva Sans"/>
                <a:ea typeface="Canva Sans"/>
                <a:cs typeface="Canva Sans"/>
                <a:sym typeface="Canva Sans"/>
              </a:rPr>
              <a:t>Department of Data Science </a:t>
            </a:r>
          </a:p>
          <a:p>
            <a:pPr>
              <a:lnSpc>
                <a:spcPts val="4480"/>
              </a:lnSpc>
              <a:spcBef>
                <a:spcPct val="0"/>
              </a:spcBef>
            </a:pPr>
            <a:endParaRPr lang="en-US" sz="3200" dirty="0">
              <a:solidFill>
                <a:srgbClr val="000000"/>
              </a:solidFill>
              <a:latin typeface="Canva Sans"/>
              <a:ea typeface="Canva Sans"/>
              <a:cs typeface="Canva Sans"/>
              <a:sym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24500" cy="10261600"/>
        </p:xfrm>
        <a:graphic>
          <a:graphicData uri="http://schemas.openxmlformats.org/drawingml/2006/table">
            <a:tbl>
              <a:tblPr/>
              <a:tblGrid>
                <a:gridCol w="2366731">
                  <a:extLst>
                    <a:ext uri="{9D8B030D-6E8A-4147-A177-3AD203B41FA5}">
                      <a16:colId xmlns:a16="http://schemas.microsoft.com/office/drawing/2014/main" val="20000"/>
                    </a:ext>
                  </a:extLst>
                </a:gridCol>
                <a:gridCol w="2425835">
                  <a:extLst>
                    <a:ext uri="{9D8B030D-6E8A-4147-A177-3AD203B41FA5}">
                      <a16:colId xmlns:a16="http://schemas.microsoft.com/office/drawing/2014/main" val="20001"/>
                    </a:ext>
                  </a:extLst>
                </a:gridCol>
                <a:gridCol w="2108747">
                  <a:extLst>
                    <a:ext uri="{9D8B030D-6E8A-4147-A177-3AD203B41FA5}">
                      <a16:colId xmlns:a16="http://schemas.microsoft.com/office/drawing/2014/main" val="20002"/>
                    </a:ext>
                  </a:extLst>
                </a:gridCol>
                <a:gridCol w="2165716">
                  <a:extLst>
                    <a:ext uri="{9D8B030D-6E8A-4147-A177-3AD203B41FA5}">
                      <a16:colId xmlns:a16="http://schemas.microsoft.com/office/drawing/2014/main" val="20003"/>
                    </a:ext>
                  </a:extLst>
                </a:gridCol>
                <a:gridCol w="2277982">
                  <a:extLst>
                    <a:ext uri="{9D8B030D-6E8A-4147-A177-3AD203B41FA5}">
                      <a16:colId xmlns:a16="http://schemas.microsoft.com/office/drawing/2014/main" val="20004"/>
                    </a:ext>
                  </a:extLst>
                </a:gridCol>
                <a:gridCol w="2430801">
                  <a:extLst>
                    <a:ext uri="{9D8B030D-6E8A-4147-A177-3AD203B41FA5}">
                      <a16:colId xmlns:a16="http://schemas.microsoft.com/office/drawing/2014/main" val="20005"/>
                    </a:ext>
                  </a:extLst>
                </a:gridCol>
                <a:gridCol w="2289371">
                  <a:extLst>
                    <a:ext uri="{9D8B030D-6E8A-4147-A177-3AD203B41FA5}">
                      <a16:colId xmlns:a16="http://schemas.microsoft.com/office/drawing/2014/main" val="20006"/>
                    </a:ext>
                  </a:extLst>
                </a:gridCol>
                <a:gridCol w="2159317">
                  <a:extLst>
                    <a:ext uri="{9D8B030D-6E8A-4147-A177-3AD203B41FA5}">
                      <a16:colId xmlns:a16="http://schemas.microsoft.com/office/drawing/2014/main" val="20007"/>
                    </a:ext>
                  </a:extLst>
                </a:gridCol>
              </a:tblGrid>
              <a:tr h="2225143">
                <a:tc>
                  <a:txBody>
                    <a:bodyPr/>
                    <a:lstStyle/>
                    <a:p>
                      <a:pPr algn="l">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Source</a:t>
                      </a: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Research Objective or</a:t>
                      </a:r>
                    </a:p>
                    <a:p>
                      <a:pPr algn="ctr">
                        <a:lnSpc>
                          <a:spcPts val="2379"/>
                        </a:lnSpc>
                      </a:pPr>
                      <a:r>
                        <a:rPr lang="en-US" sz="1700">
                          <a:solidFill>
                            <a:srgbClr val="FACA49"/>
                          </a:solidFill>
                          <a:latin typeface="Canva Sans"/>
                          <a:ea typeface="Canva Sans"/>
                          <a:cs typeface="Canva Sans"/>
                          <a:sym typeface="Canva Sans"/>
                        </a:rPr>
                        <a:t>  Research Question</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Methodology</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Key Findings</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Techniques</a:t>
                      </a:r>
                    </a:p>
                    <a:p>
                      <a:pPr algn="ctr">
                        <a:lnSpc>
                          <a:spcPts val="2379"/>
                        </a:lnSpc>
                      </a:pPr>
                      <a:endParaRPr lang="en-US" sz="1700">
                        <a:solidFill>
                          <a:srgbClr val="FACA49"/>
                        </a:solidFill>
                        <a:latin typeface="Canva Sans"/>
                        <a:ea typeface="Canva Sans"/>
                        <a:cs typeface="Canva Sans"/>
                        <a:sym typeface="Canva Sans"/>
                      </a:endParaRPr>
                    </a:p>
                    <a:p>
                      <a:pPr algn="ctr">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79"/>
                        </a:lnSpc>
                        <a:defRPr/>
                      </a:pPr>
                      <a:endParaRPr lang="en-US" sz="1100"/>
                    </a:p>
                    <a:p>
                      <a:pPr algn="ctr">
                        <a:lnSpc>
                          <a:spcPts val="2379"/>
                        </a:lnSpc>
                      </a:pPr>
                      <a:r>
                        <a:rPr lang="en-US" sz="1700">
                          <a:solidFill>
                            <a:srgbClr val="FACA49"/>
                          </a:solidFill>
                          <a:latin typeface="Canva Sans"/>
                          <a:ea typeface="Canva Sans"/>
                          <a:cs typeface="Canva Sans"/>
                          <a:sym typeface="Canva Sans"/>
                        </a:rPr>
                        <a:t>  Accuracy &amp;</a:t>
                      </a:r>
                    </a:p>
                    <a:p>
                      <a:pPr algn="ctr">
                        <a:lnSpc>
                          <a:spcPts val="2379"/>
                        </a:lnSpc>
                      </a:pPr>
                      <a:r>
                        <a:rPr lang="en-US" sz="1700">
                          <a:solidFill>
                            <a:srgbClr val="FACA49"/>
                          </a:solidFill>
                          <a:latin typeface="Canva Sans"/>
                          <a:ea typeface="Canva Sans"/>
                          <a:cs typeface="Canva Sans"/>
                          <a:sym typeface="Canva Sans"/>
                        </a:rPr>
                        <a:t>Performance Measures</a:t>
                      </a:r>
                    </a:p>
                    <a:p>
                      <a:pPr algn="ctr">
                        <a:lnSpc>
                          <a:spcPts val="2379"/>
                        </a:lnSpc>
                      </a:pPr>
                      <a:endParaRPr lang="en-US" sz="1700">
                        <a:solidFill>
                          <a:srgbClr val="FACA49"/>
                        </a:solidFill>
                        <a:latin typeface="Canva Sans"/>
                        <a:ea typeface="Canva Sans"/>
                        <a:cs typeface="Canva Sans"/>
                        <a:sym typeface="Canva Sans"/>
                      </a:endParaRPr>
                    </a:p>
                    <a:p>
                      <a:pPr algn="ctr">
                        <a:lnSpc>
                          <a:spcPts val="2379"/>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ctr">
                        <a:lnSpc>
                          <a:spcPts val="2379"/>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79"/>
                        </a:lnSpc>
                        <a:defRPr/>
                      </a:pPr>
                      <a:endParaRPr lang="en-US" sz="1100"/>
                    </a:p>
                    <a:p>
                      <a:pPr algn="l">
                        <a:lnSpc>
                          <a:spcPts val="2379"/>
                        </a:lnSpc>
                      </a:pPr>
                      <a:r>
                        <a:rPr lang="en-US" sz="1700">
                          <a:solidFill>
                            <a:srgbClr val="FACA49"/>
                          </a:solidFill>
                          <a:latin typeface="Canva Sans"/>
                          <a:ea typeface="Canva Sans"/>
                          <a:cs typeface="Canva Sans"/>
                          <a:sym typeface="Canva Sans"/>
                        </a:rPr>
                        <a:t>  Disadvantages</a:t>
                      </a:r>
                    </a:p>
                    <a:p>
                      <a:pPr algn="l">
                        <a:lnSpc>
                          <a:spcPts val="2379"/>
                        </a:lnSpc>
                      </a:pPr>
                      <a:endParaRPr lang="en-US" sz="1700">
                        <a:solidFill>
                          <a:srgbClr val="FACA49"/>
                        </a:solidFill>
                        <a:latin typeface="Canva Sans"/>
                        <a:ea typeface="Canva Sans"/>
                        <a:cs typeface="Canva Sans"/>
                        <a:sym typeface="Canva Sans"/>
                      </a:endParaRPr>
                    </a:p>
                    <a:p>
                      <a:pPr algn="l">
                        <a:lnSpc>
                          <a:spcPts val="2379"/>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468625">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1944349">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23483">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1679"/>
                        </a:lnSpc>
                        <a:defRPr/>
                      </a:pPr>
                      <a:endParaRPr lang="en-US" sz="1100"/>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grpSp>
        <p:nvGrpSpPr>
          <p:cNvPr id="3" name="Group 3"/>
          <p:cNvGrpSpPr/>
          <p:nvPr/>
        </p:nvGrpSpPr>
        <p:grpSpPr>
          <a:xfrm>
            <a:off x="11733060" y="8365490"/>
            <a:ext cx="1820697" cy="828817"/>
            <a:chOff x="0" y="0"/>
            <a:chExt cx="2427596" cy="1105089"/>
          </a:xfrm>
        </p:grpSpPr>
        <p:sp>
          <p:nvSpPr>
            <p:cNvPr id="4" name="Freeform 4"/>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5" name="TextBox 5"/>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75% trend prediction accuracy.</a:t>
              </a:r>
            </a:p>
          </p:txBody>
        </p:sp>
      </p:grpSp>
      <p:grpSp>
        <p:nvGrpSpPr>
          <p:cNvPr id="6" name="Group 6"/>
          <p:cNvGrpSpPr/>
          <p:nvPr/>
        </p:nvGrpSpPr>
        <p:grpSpPr>
          <a:xfrm>
            <a:off x="236703" y="8191500"/>
            <a:ext cx="1820697" cy="1675202"/>
            <a:chOff x="0" y="0"/>
            <a:chExt cx="2427596" cy="2233603"/>
          </a:xfrm>
        </p:grpSpPr>
        <p:sp>
          <p:nvSpPr>
            <p:cNvPr id="7" name="Freeform 7"/>
            <p:cNvSpPr/>
            <p:nvPr/>
          </p:nvSpPr>
          <p:spPr>
            <a:xfrm>
              <a:off x="0" y="0"/>
              <a:ext cx="2427596" cy="2233603"/>
            </a:xfrm>
            <a:custGeom>
              <a:avLst/>
              <a:gdLst/>
              <a:ahLst/>
              <a:cxnLst/>
              <a:rect l="l" t="t" r="r" b="b"/>
              <a:pathLst>
                <a:path w="2427596" h="2233603">
                  <a:moveTo>
                    <a:pt x="0" y="0"/>
                  </a:moveTo>
                  <a:lnTo>
                    <a:pt x="2427596" y="0"/>
                  </a:lnTo>
                  <a:lnTo>
                    <a:pt x="2427596" y="2233603"/>
                  </a:lnTo>
                  <a:lnTo>
                    <a:pt x="0" y="2233603"/>
                  </a:lnTo>
                  <a:close/>
                </a:path>
              </a:pathLst>
            </a:custGeom>
            <a:solidFill>
              <a:srgbClr val="000000">
                <a:alpha val="0"/>
              </a:srgbClr>
            </a:solidFill>
          </p:spPr>
        </p:sp>
        <p:sp>
          <p:nvSpPr>
            <p:cNvPr id="8" name="TextBox 8"/>
            <p:cNvSpPr txBox="1"/>
            <p:nvPr/>
          </p:nvSpPr>
          <p:spPr>
            <a:xfrm>
              <a:off x="0" y="-28575"/>
              <a:ext cx="2427596" cy="2262178"/>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 systematic review of stock market prediction using ML and statistical techniques</a:t>
              </a:r>
            </a:p>
          </p:txBody>
        </p:sp>
      </p:grpSp>
      <p:grpSp>
        <p:nvGrpSpPr>
          <p:cNvPr id="9" name="Group 9"/>
          <p:cNvGrpSpPr/>
          <p:nvPr/>
        </p:nvGrpSpPr>
        <p:grpSpPr>
          <a:xfrm>
            <a:off x="7094703" y="8267700"/>
            <a:ext cx="1820697" cy="828817"/>
            <a:chOff x="0" y="0"/>
            <a:chExt cx="2427596" cy="1105089"/>
          </a:xfrm>
        </p:grpSpPr>
        <p:sp>
          <p:nvSpPr>
            <p:cNvPr id="10" name="Freeform 10"/>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11" name="TextBox 11"/>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ANN and NN are widely used in prediction.</a:t>
              </a:r>
            </a:p>
          </p:txBody>
        </p:sp>
      </p:grpSp>
      <p:grpSp>
        <p:nvGrpSpPr>
          <p:cNvPr id="12" name="Group 12"/>
          <p:cNvGrpSpPr/>
          <p:nvPr/>
        </p:nvGrpSpPr>
        <p:grpSpPr>
          <a:xfrm>
            <a:off x="4961103" y="8191500"/>
            <a:ext cx="1820697" cy="1110945"/>
            <a:chOff x="0" y="0"/>
            <a:chExt cx="2427596" cy="1481260"/>
          </a:xfrm>
        </p:grpSpPr>
        <p:sp>
          <p:nvSpPr>
            <p:cNvPr id="13" name="Freeform 13"/>
            <p:cNvSpPr/>
            <p:nvPr/>
          </p:nvSpPr>
          <p:spPr>
            <a:xfrm>
              <a:off x="0" y="0"/>
              <a:ext cx="2427596" cy="1481260"/>
            </a:xfrm>
            <a:custGeom>
              <a:avLst/>
              <a:gdLst/>
              <a:ahLst/>
              <a:cxnLst/>
              <a:rect l="l" t="t" r="r" b="b"/>
              <a:pathLst>
                <a:path w="2427596" h="1481260">
                  <a:moveTo>
                    <a:pt x="0" y="0"/>
                  </a:moveTo>
                  <a:lnTo>
                    <a:pt x="2427596" y="0"/>
                  </a:lnTo>
                  <a:lnTo>
                    <a:pt x="2427596" y="1481260"/>
                  </a:lnTo>
                  <a:lnTo>
                    <a:pt x="0" y="1481260"/>
                  </a:lnTo>
                  <a:close/>
                </a:path>
              </a:pathLst>
            </a:custGeom>
            <a:solidFill>
              <a:srgbClr val="000000">
                <a:alpha val="0"/>
              </a:srgbClr>
            </a:solidFill>
          </p:spPr>
        </p:sp>
        <p:sp>
          <p:nvSpPr>
            <p:cNvPr id="14" name="TextBox 14"/>
            <p:cNvSpPr txBox="1"/>
            <p:nvPr/>
          </p:nvSpPr>
          <p:spPr>
            <a:xfrm>
              <a:off x="0" y="-28575"/>
              <a:ext cx="2427596" cy="1509835"/>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Reviewed 30 papers covering ML and statistical techniques.</a:t>
              </a:r>
            </a:p>
          </p:txBody>
        </p:sp>
      </p:grpSp>
      <p:grpSp>
        <p:nvGrpSpPr>
          <p:cNvPr id="15" name="Group 15"/>
          <p:cNvGrpSpPr/>
          <p:nvPr/>
        </p:nvGrpSpPr>
        <p:grpSpPr>
          <a:xfrm>
            <a:off x="2639735" y="8115300"/>
            <a:ext cx="1820697" cy="1110945"/>
            <a:chOff x="0" y="0"/>
            <a:chExt cx="2427596" cy="1481260"/>
          </a:xfrm>
        </p:grpSpPr>
        <p:sp>
          <p:nvSpPr>
            <p:cNvPr id="16" name="Freeform 16"/>
            <p:cNvSpPr/>
            <p:nvPr/>
          </p:nvSpPr>
          <p:spPr>
            <a:xfrm>
              <a:off x="0" y="0"/>
              <a:ext cx="2427596" cy="1481260"/>
            </a:xfrm>
            <a:custGeom>
              <a:avLst/>
              <a:gdLst/>
              <a:ahLst/>
              <a:cxnLst/>
              <a:rect l="l" t="t" r="r" b="b"/>
              <a:pathLst>
                <a:path w="2427596" h="1481260">
                  <a:moveTo>
                    <a:pt x="0" y="0"/>
                  </a:moveTo>
                  <a:lnTo>
                    <a:pt x="2427596" y="0"/>
                  </a:lnTo>
                  <a:lnTo>
                    <a:pt x="2427596" y="1481260"/>
                  </a:lnTo>
                  <a:lnTo>
                    <a:pt x="0" y="1481260"/>
                  </a:lnTo>
                  <a:close/>
                </a:path>
              </a:pathLst>
            </a:custGeom>
            <a:solidFill>
              <a:srgbClr val="000000">
                <a:alpha val="0"/>
              </a:srgbClr>
            </a:solidFill>
          </p:spPr>
        </p:sp>
        <p:sp>
          <p:nvSpPr>
            <p:cNvPr id="17" name="TextBox 17"/>
            <p:cNvSpPr txBox="1"/>
            <p:nvPr/>
          </p:nvSpPr>
          <p:spPr>
            <a:xfrm>
              <a:off x="0" y="-28575"/>
              <a:ext cx="2427596" cy="1509835"/>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Overview of ML and statistical techniques in stock prediction.</a:t>
              </a:r>
            </a:p>
          </p:txBody>
        </p:sp>
      </p:grpSp>
      <p:grpSp>
        <p:nvGrpSpPr>
          <p:cNvPr id="18" name="Group 18"/>
          <p:cNvGrpSpPr/>
          <p:nvPr/>
        </p:nvGrpSpPr>
        <p:grpSpPr>
          <a:xfrm>
            <a:off x="9378963" y="8413115"/>
            <a:ext cx="1820697" cy="546688"/>
            <a:chOff x="0" y="0"/>
            <a:chExt cx="2427596" cy="728917"/>
          </a:xfrm>
        </p:grpSpPr>
        <p:sp>
          <p:nvSpPr>
            <p:cNvPr id="19" name="Freeform 19"/>
            <p:cNvSpPr/>
            <p:nvPr/>
          </p:nvSpPr>
          <p:spPr>
            <a:xfrm>
              <a:off x="0" y="0"/>
              <a:ext cx="2427596" cy="728917"/>
            </a:xfrm>
            <a:custGeom>
              <a:avLst/>
              <a:gdLst/>
              <a:ahLst/>
              <a:cxnLst/>
              <a:rect l="l" t="t" r="r" b="b"/>
              <a:pathLst>
                <a:path w="2427596" h="728917">
                  <a:moveTo>
                    <a:pt x="0" y="0"/>
                  </a:moveTo>
                  <a:lnTo>
                    <a:pt x="2427596" y="0"/>
                  </a:lnTo>
                  <a:lnTo>
                    <a:pt x="2427596" y="728917"/>
                  </a:lnTo>
                  <a:lnTo>
                    <a:pt x="0" y="728917"/>
                  </a:lnTo>
                  <a:close/>
                </a:path>
              </a:pathLst>
            </a:custGeom>
            <a:solidFill>
              <a:srgbClr val="000000">
                <a:alpha val="0"/>
              </a:srgbClr>
            </a:solidFill>
          </p:spPr>
        </p:sp>
        <p:sp>
          <p:nvSpPr>
            <p:cNvPr id="20" name="TextBox 20"/>
            <p:cNvSpPr txBox="1"/>
            <p:nvPr/>
          </p:nvSpPr>
          <p:spPr>
            <a:xfrm>
              <a:off x="0" y="-28575"/>
              <a:ext cx="2427596" cy="757492"/>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ANN, Statistical Methods</a:t>
              </a:r>
            </a:p>
          </p:txBody>
        </p:sp>
      </p:grpSp>
      <p:grpSp>
        <p:nvGrpSpPr>
          <p:cNvPr id="21" name="Group 21"/>
          <p:cNvGrpSpPr/>
          <p:nvPr/>
        </p:nvGrpSpPr>
        <p:grpSpPr>
          <a:xfrm>
            <a:off x="14091333" y="8441690"/>
            <a:ext cx="1820697" cy="828817"/>
            <a:chOff x="0" y="0"/>
            <a:chExt cx="2427596" cy="1105089"/>
          </a:xfrm>
        </p:grpSpPr>
        <p:sp>
          <p:nvSpPr>
            <p:cNvPr id="22" name="Freeform 22"/>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23" name="TextBox 23"/>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Highlights the power of ANN and NN.</a:t>
              </a:r>
            </a:p>
          </p:txBody>
        </p:sp>
      </p:grpSp>
      <p:grpSp>
        <p:nvGrpSpPr>
          <p:cNvPr id="24" name="Group 24"/>
          <p:cNvGrpSpPr/>
          <p:nvPr/>
        </p:nvGrpSpPr>
        <p:grpSpPr>
          <a:xfrm>
            <a:off x="16302555" y="8441690"/>
            <a:ext cx="1820697" cy="828817"/>
            <a:chOff x="0" y="0"/>
            <a:chExt cx="2427596" cy="1105089"/>
          </a:xfrm>
        </p:grpSpPr>
        <p:sp>
          <p:nvSpPr>
            <p:cNvPr id="25" name="Freeform 25"/>
            <p:cNvSpPr/>
            <p:nvPr/>
          </p:nvSpPr>
          <p:spPr>
            <a:xfrm>
              <a:off x="0" y="0"/>
              <a:ext cx="2427596" cy="1105089"/>
            </a:xfrm>
            <a:custGeom>
              <a:avLst/>
              <a:gdLst/>
              <a:ahLst/>
              <a:cxnLst/>
              <a:rect l="l" t="t" r="r" b="b"/>
              <a:pathLst>
                <a:path w="2427596" h="1105089">
                  <a:moveTo>
                    <a:pt x="0" y="0"/>
                  </a:moveTo>
                  <a:lnTo>
                    <a:pt x="2427596" y="0"/>
                  </a:lnTo>
                  <a:lnTo>
                    <a:pt x="2427596" y="1105089"/>
                  </a:lnTo>
                  <a:lnTo>
                    <a:pt x="0" y="1105089"/>
                  </a:lnTo>
                  <a:close/>
                </a:path>
              </a:pathLst>
            </a:custGeom>
            <a:solidFill>
              <a:srgbClr val="000000">
                <a:alpha val="0"/>
              </a:srgbClr>
            </a:solidFill>
          </p:spPr>
        </p:sp>
        <p:sp>
          <p:nvSpPr>
            <p:cNvPr id="26" name="TextBox 26"/>
            <p:cNvSpPr txBox="1"/>
            <p:nvPr/>
          </p:nvSpPr>
          <p:spPr>
            <a:xfrm>
              <a:off x="0" y="-28575"/>
              <a:ext cx="2427596" cy="1133664"/>
            </a:xfrm>
            <a:prstGeom prst="rect">
              <a:avLst/>
            </a:prstGeom>
          </p:spPr>
          <p:txBody>
            <a:bodyPr lIns="0" tIns="0" rIns="0" bIns="0" rtlCol="0" anchor="t"/>
            <a:lstStyle/>
            <a:p>
              <a:pPr algn="ctr">
                <a:lnSpc>
                  <a:spcPts val="2239"/>
                </a:lnSpc>
              </a:pPr>
              <a:r>
                <a:rPr lang="en-US" sz="1600" b="1">
                  <a:solidFill>
                    <a:srgbClr val="000000"/>
                  </a:solidFill>
                  <a:latin typeface="Canva Sans Bold"/>
                  <a:ea typeface="Canva Sans Bold"/>
                  <a:cs typeface="Canva Sans Bold"/>
                  <a:sym typeface="Canva Sans Bold"/>
                </a:rPr>
                <a:t>Lacks performance comparison</a:t>
              </a:r>
            </a:p>
          </p:txBody>
        </p:sp>
      </p:grpSp>
      <p:grpSp>
        <p:nvGrpSpPr>
          <p:cNvPr id="27" name="Group 27"/>
          <p:cNvGrpSpPr/>
          <p:nvPr/>
        </p:nvGrpSpPr>
        <p:grpSpPr>
          <a:xfrm>
            <a:off x="236703" y="2680030"/>
            <a:ext cx="1676400" cy="2800767"/>
            <a:chOff x="0" y="0"/>
            <a:chExt cx="2235200" cy="3734356"/>
          </a:xfrm>
        </p:grpSpPr>
        <p:sp>
          <p:nvSpPr>
            <p:cNvPr id="28" name="Freeform 28"/>
            <p:cNvSpPr/>
            <p:nvPr/>
          </p:nvSpPr>
          <p:spPr>
            <a:xfrm>
              <a:off x="0" y="0"/>
              <a:ext cx="2235200" cy="3734356"/>
            </a:xfrm>
            <a:custGeom>
              <a:avLst/>
              <a:gdLst/>
              <a:ahLst/>
              <a:cxnLst/>
              <a:rect l="l" t="t" r="r" b="b"/>
              <a:pathLst>
                <a:path w="2235200" h="3734356">
                  <a:moveTo>
                    <a:pt x="0" y="0"/>
                  </a:moveTo>
                  <a:lnTo>
                    <a:pt x="2235200" y="0"/>
                  </a:lnTo>
                  <a:lnTo>
                    <a:pt x="2235200" y="3734356"/>
                  </a:lnTo>
                  <a:lnTo>
                    <a:pt x="0" y="3734356"/>
                  </a:lnTo>
                  <a:close/>
                </a:path>
              </a:pathLst>
            </a:custGeom>
            <a:solidFill>
              <a:srgbClr val="000000">
                <a:alpha val="0"/>
              </a:srgbClr>
            </a:solidFill>
          </p:spPr>
        </p:sp>
        <p:sp>
          <p:nvSpPr>
            <p:cNvPr id="29" name="TextBox 29"/>
            <p:cNvSpPr txBox="1"/>
            <p:nvPr/>
          </p:nvSpPr>
          <p:spPr>
            <a:xfrm>
              <a:off x="0" y="0"/>
              <a:ext cx="2235200" cy="373435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Predicting Stock Market Trends Using Machine Learning and Deep Learning Algorithms Via Continuous and Binary Data;  Analysis</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30" name="Group 30"/>
          <p:cNvGrpSpPr/>
          <p:nvPr/>
        </p:nvGrpSpPr>
        <p:grpSpPr>
          <a:xfrm>
            <a:off x="4961103" y="2933699"/>
            <a:ext cx="1820696" cy="1569660"/>
            <a:chOff x="0" y="0"/>
            <a:chExt cx="2427595" cy="2092880"/>
          </a:xfrm>
        </p:grpSpPr>
        <p:sp>
          <p:nvSpPr>
            <p:cNvPr id="31" name="Freeform 31"/>
            <p:cNvSpPr/>
            <p:nvPr/>
          </p:nvSpPr>
          <p:spPr>
            <a:xfrm>
              <a:off x="0" y="0"/>
              <a:ext cx="2427595" cy="2092880"/>
            </a:xfrm>
            <a:custGeom>
              <a:avLst/>
              <a:gdLst/>
              <a:ahLst/>
              <a:cxnLst/>
              <a:rect l="l" t="t" r="r" b="b"/>
              <a:pathLst>
                <a:path w="2427595" h="2092880">
                  <a:moveTo>
                    <a:pt x="0" y="0"/>
                  </a:moveTo>
                  <a:lnTo>
                    <a:pt x="2427595" y="0"/>
                  </a:lnTo>
                  <a:lnTo>
                    <a:pt x="2427595" y="2092880"/>
                  </a:lnTo>
                  <a:lnTo>
                    <a:pt x="0" y="2092880"/>
                  </a:lnTo>
                  <a:close/>
                </a:path>
              </a:pathLst>
            </a:custGeom>
            <a:solidFill>
              <a:srgbClr val="000000">
                <a:alpha val="0"/>
              </a:srgbClr>
            </a:solidFill>
          </p:spPr>
        </p:sp>
        <p:sp>
          <p:nvSpPr>
            <p:cNvPr id="32" name="TextBox 32"/>
            <p:cNvSpPr txBox="1"/>
            <p:nvPr/>
          </p:nvSpPr>
          <p:spPr>
            <a:xfrm>
              <a:off x="0" y="0"/>
              <a:ext cx="2427595" cy="2092880"/>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Decision Tree, Random Forest, Naive Bayes, K-Nearest Neighbors</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33" name="Group 33"/>
          <p:cNvGrpSpPr/>
          <p:nvPr/>
        </p:nvGrpSpPr>
        <p:grpSpPr>
          <a:xfrm>
            <a:off x="13858681" y="5742863"/>
            <a:ext cx="2286000" cy="1815882"/>
            <a:chOff x="0" y="0"/>
            <a:chExt cx="3048000" cy="2421176"/>
          </a:xfrm>
        </p:grpSpPr>
        <p:sp>
          <p:nvSpPr>
            <p:cNvPr id="34" name="Freeform 34"/>
            <p:cNvSpPr/>
            <p:nvPr/>
          </p:nvSpPr>
          <p:spPr>
            <a:xfrm>
              <a:off x="0" y="0"/>
              <a:ext cx="3048000" cy="2421176"/>
            </a:xfrm>
            <a:custGeom>
              <a:avLst/>
              <a:gdLst/>
              <a:ahLst/>
              <a:cxnLst/>
              <a:rect l="l" t="t" r="r" b="b"/>
              <a:pathLst>
                <a:path w="3048000" h="2421176">
                  <a:moveTo>
                    <a:pt x="0" y="0"/>
                  </a:moveTo>
                  <a:lnTo>
                    <a:pt x="3048000" y="0"/>
                  </a:lnTo>
                  <a:lnTo>
                    <a:pt x="3048000" y="2421176"/>
                  </a:lnTo>
                  <a:lnTo>
                    <a:pt x="0" y="2421176"/>
                  </a:lnTo>
                  <a:close/>
                </a:path>
              </a:pathLst>
            </a:custGeom>
            <a:solidFill>
              <a:srgbClr val="000000">
                <a:alpha val="0"/>
              </a:srgbClr>
            </a:solidFill>
          </p:spPr>
        </p:sp>
        <p:sp>
          <p:nvSpPr>
            <p:cNvPr id="35" name="TextBox 35"/>
            <p:cNvSpPr txBox="1"/>
            <p:nvPr/>
          </p:nvSpPr>
          <p:spPr>
            <a:xfrm>
              <a:off x="0" y="0"/>
              <a:ext cx="3048000" cy="242117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Improved Predictive </a:t>
              </a:r>
            </a:p>
            <a:p>
              <a:pPr algn="ctr">
                <a:lnSpc>
                  <a:spcPts val="1920"/>
                </a:lnSpc>
              </a:pPr>
              <a:r>
                <a:rPr lang="en-US" sz="1600" b="1">
                  <a:solidFill>
                    <a:srgbClr val="000000"/>
                  </a:solidFill>
                  <a:latin typeface="Canva Sans Bold"/>
                  <a:ea typeface="Canva Sans Bold"/>
                  <a:cs typeface="Canva Sans Bold"/>
                  <a:sym typeface="Canva Sans Bold"/>
                </a:rPr>
                <a:t>Performance ,</a:t>
              </a:r>
            </a:p>
            <a:p>
              <a:pPr algn="ctr">
                <a:lnSpc>
                  <a:spcPts val="1920"/>
                </a:lnSpc>
              </a:pPr>
              <a:r>
                <a:rPr lang="en-US" sz="1600" b="1">
                  <a:solidFill>
                    <a:srgbClr val="000000"/>
                  </a:solidFill>
                  <a:latin typeface="Canva Sans Bold"/>
                  <a:ea typeface="Canva Sans Bold"/>
                  <a:cs typeface="Canva Sans Bold"/>
                  <a:sym typeface="Canva Sans Bold"/>
                </a:rPr>
                <a:t>Effective </a:t>
              </a:r>
            </a:p>
            <a:p>
              <a:pPr algn="ctr">
                <a:lnSpc>
                  <a:spcPts val="1920"/>
                </a:lnSpc>
              </a:pPr>
              <a:r>
                <a:rPr lang="en-US" sz="1600" b="1">
                  <a:solidFill>
                    <a:srgbClr val="000000"/>
                  </a:solidFill>
                  <a:latin typeface="Canva Sans Bold"/>
                  <a:ea typeface="Canva Sans Bold"/>
                  <a:cs typeface="Canva Sans Bold"/>
                  <a:sym typeface="Canva Sans Bold"/>
                </a:rPr>
                <a:t>Noise Reduction</a:t>
              </a:r>
            </a:p>
            <a:p>
              <a:pPr algn="ctr">
                <a:lnSpc>
                  <a:spcPts val="1920"/>
                </a:lnSpc>
              </a:pPr>
              <a:r>
                <a:rPr lang="en-US" sz="1600" b="1">
                  <a:solidFill>
                    <a:srgbClr val="000000"/>
                  </a:solidFill>
                  <a:latin typeface="Canva Sans Bold"/>
                  <a:ea typeface="Canva Sans Bold"/>
                  <a:cs typeface="Canva Sans Bold"/>
                  <a:sym typeface="Canva Sans Bold"/>
                </a:rPr>
                <a:t>&amp;</a:t>
              </a:r>
            </a:p>
            <a:p>
              <a:pPr algn="ctr">
                <a:lnSpc>
                  <a:spcPts val="1920"/>
                </a:lnSpc>
              </a:pPr>
              <a:r>
                <a:rPr lang="en-US" sz="1600" b="1">
                  <a:solidFill>
                    <a:srgbClr val="000000"/>
                  </a:solidFill>
                  <a:latin typeface="Canva Sans Bold"/>
                  <a:ea typeface="Canva Sans Bold"/>
                  <a:cs typeface="Canva Sans Bold"/>
                  <a:sym typeface="Canva Sans Bold"/>
                </a:rPr>
                <a:t>Provides Consistent performance</a:t>
              </a:r>
            </a:p>
          </p:txBody>
        </p:sp>
      </p:grpSp>
      <p:grpSp>
        <p:nvGrpSpPr>
          <p:cNvPr id="36" name="Group 36"/>
          <p:cNvGrpSpPr/>
          <p:nvPr/>
        </p:nvGrpSpPr>
        <p:grpSpPr>
          <a:xfrm>
            <a:off x="16302556" y="5905500"/>
            <a:ext cx="1932162" cy="1323439"/>
            <a:chOff x="0" y="0"/>
            <a:chExt cx="2576216" cy="1764585"/>
          </a:xfrm>
        </p:grpSpPr>
        <p:sp>
          <p:nvSpPr>
            <p:cNvPr id="37" name="Freeform 37"/>
            <p:cNvSpPr/>
            <p:nvPr/>
          </p:nvSpPr>
          <p:spPr>
            <a:xfrm>
              <a:off x="0" y="0"/>
              <a:ext cx="2576216" cy="1764585"/>
            </a:xfrm>
            <a:custGeom>
              <a:avLst/>
              <a:gdLst/>
              <a:ahLst/>
              <a:cxnLst/>
              <a:rect l="l" t="t" r="r" b="b"/>
              <a:pathLst>
                <a:path w="2576216" h="1764585">
                  <a:moveTo>
                    <a:pt x="0" y="0"/>
                  </a:moveTo>
                  <a:lnTo>
                    <a:pt x="2576216" y="0"/>
                  </a:lnTo>
                  <a:lnTo>
                    <a:pt x="2576216" y="1764585"/>
                  </a:lnTo>
                  <a:lnTo>
                    <a:pt x="0" y="1764585"/>
                  </a:lnTo>
                  <a:close/>
                </a:path>
              </a:pathLst>
            </a:custGeom>
            <a:solidFill>
              <a:srgbClr val="000000">
                <a:alpha val="0"/>
              </a:srgbClr>
            </a:solidFill>
          </p:spPr>
        </p:sp>
        <p:sp>
          <p:nvSpPr>
            <p:cNvPr id="38" name="TextBox 38"/>
            <p:cNvSpPr txBox="1"/>
            <p:nvPr/>
          </p:nvSpPr>
          <p:spPr>
            <a:xfrm>
              <a:off x="0" y="0"/>
              <a:ext cx="2576216" cy="1764585"/>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Computational Complexity</a:t>
              </a:r>
            </a:p>
            <a:p>
              <a:pPr algn="ctr">
                <a:lnSpc>
                  <a:spcPts val="1920"/>
                </a:lnSpc>
              </a:pPr>
              <a:r>
                <a:rPr lang="en-US" sz="1600" b="1">
                  <a:solidFill>
                    <a:srgbClr val="000000"/>
                  </a:solidFill>
                  <a:latin typeface="Canva Sans Bold"/>
                  <a:ea typeface="Canva Sans Bold"/>
                  <a:cs typeface="Canva Sans Bold"/>
                  <a:sym typeface="Canva Sans Bold"/>
                </a:rPr>
                <a:t>&amp;</a:t>
              </a:r>
            </a:p>
            <a:p>
              <a:pPr algn="ctr">
                <a:lnSpc>
                  <a:spcPts val="1920"/>
                </a:lnSpc>
              </a:pPr>
              <a:r>
                <a:rPr lang="en-US" sz="1600" b="1">
                  <a:solidFill>
                    <a:srgbClr val="000000"/>
                  </a:solidFill>
                  <a:latin typeface="Canva Sans Bold"/>
                  <a:ea typeface="Canva Sans Bold"/>
                  <a:cs typeface="Canva Sans Bold"/>
                  <a:sym typeface="Canva Sans Bold"/>
                </a:rPr>
                <a:t>Limited Pattern Exploration</a:t>
              </a:r>
            </a:p>
          </p:txBody>
        </p:sp>
      </p:grpSp>
      <p:grpSp>
        <p:nvGrpSpPr>
          <p:cNvPr id="39" name="Group 39"/>
          <p:cNvGrpSpPr/>
          <p:nvPr/>
        </p:nvGrpSpPr>
        <p:grpSpPr>
          <a:xfrm>
            <a:off x="13858681" y="2933698"/>
            <a:ext cx="2286000" cy="830997"/>
            <a:chOff x="0" y="0"/>
            <a:chExt cx="3048000" cy="1107996"/>
          </a:xfrm>
        </p:grpSpPr>
        <p:sp>
          <p:nvSpPr>
            <p:cNvPr id="40" name="Freeform 40"/>
            <p:cNvSpPr/>
            <p:nvPr/>
          </p:nvSpPr>
          <p:spPr>
            <a:xfrm>
              <a:off x="0" y="0"/>
              <a:ext cx="3048000" cy="1107996"/>
            </a:xfrm>
            <a:custGeom>
              <a:avLst/>
              <a:gdLst/>
              <a:ahLst/>
              <a:cxnLst/>
              <a:rect l="l" t="t" r="r" b="b"/>
              <a:pathLst>
                <a:path w="3048000" h="1107996">
                  <a:moveTo>
                    <a:pt x="0" y="0"/>
                  </a:moveTo>
                  <a:lnTo>
                    <a:pt x="3048000" y="0"/>
                  </a:lnTo>
                  <a:lnTo>
                    <a:pt x="3048000" y="1107996"/>
                  </a:lnTo>
                  <a:lnTo>
                    <a:pt x="0" y="1107996"/>
                  </a:lnTo>
                  <a:close/>
                </a:path>
              </a:pathLst>
            </a:custGeom>
            <a:solidFill>
              <a:srgbClr val="000000">
                <a:alpha val="0"/>
              </a:srgbClr>
            </a:solidFill>
          </p:spPr>
        </p:sp>
        <p:sp>
          <p:nvSpPr>
            <p:cNvPr id="41" name="TextBox 41"/>
            <p:cNvSpPr txBox="1"/>
            <p:nvPr/>
          </p:nvSpPr>
          <p:spPr>
            <a:xfrm>
              <a:off x="0" y="0"/>
              <a:ext cx="3048000" cy="110799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Enhanced Predictive</a:t>
              </a:r>
            </a:p>
            <a:p>
              <a:pPr algn="ctr">
                <a:lnSpc>
                  <a:spcPts val="1920"/>
                </a:lnSpc>
              </a:pPr>
              <a:r>
                <a:rPr lang="en-US" sz="1600" b="1">
                  <a:solidFill>
                    <a:srgbClr val="000000"/>
                  </a:solidFill>
                  <a:latin typeface="Canva Sans Bold"/>
                  <a:ea typeface="Canva Sans Bold"/>
                  <a:cs typeface="Canva Sans Bold"/>
                  <a:sym typeface="Canva Sans Bold"/>
                </a:rPr>
                <a:t>Performance And More Accurate</a:t>
              </a:r>
            </a:p>
          </p:txBody>
        </p:sp>
      </p:grpSp>
      <p:grpSp>
        <p:nvGrpSpPr>
          <p:cNvPr id="42" name="Group 42"/>
          <p:cNvGrpSpPr/>
          <p:nvPr/>
        </p:nvGrpSpPr>
        <p:grpSpPr>
          <a:xfrm>
            <a:off x="16196121" y="2933698"/>
            <a:ext cx="1955985" cy="1077218"/>
            <a:chOff x="0" y="0"/>
            <a:chExt cx="2607980" cy="1436291"/>
          </a:xfrm>
        </p:grpSpPr>
        <p:sp>
          <p:nvSpPr>
            <p:cNvPr id="43" name="Freeform 43"/>
            <p:cNvSpPr/>
            <p:nvPr/>
          </p:nvSpPr>
          <p:spPr>
            <a:xfrm>
              <a:off x="0" y="0"/>
              <a:ext cx="2607980" cy="1436291"/>
            </a:xfrm>
            <a:custGeom>
              <a:avLst/>
              <a:gdLst/>
              <a:ahLst/>
              <a:cxnLst/>
              <a:rect l="l" t="t" r="r" b="b"/>
              <a:pathLst>
                <a:path w="2607980" h="1436291">
                  <a:moveTo>
                    <a:pt x="0" y="0"/>
                  </a:moveTo>
                  <a:lnTo>
                    <a:pt x="2607980" y="0"/>
                  </a:lnTo>
                  <a:lnTo>
                    <a:pt x="2607980" y="1436291"/>
                  </a:lnTo>
                  <a:lnTo>
                    <a:pt x="0" y="1436291"/>
                  </a:lnTo>
                  <a:close/>
                </a:path>
              </a:pathLst>
            </a:custGeom>
            <a:solidFill>
              <a:srgbClr val="000000">
                <a:alpha val="0"/>
              </a:srgbClr>
            </a:solidFill>
          </p:spPr>
        </p:sp>
        <p:sp>
          <p:nvSpPr>
            <p:cNvPr id="44" name="TextBox 44"/>
            <p:cNvSpPr txBox="1"/>
            <p:nvPr/>
          </p:nvSpPr>
          <p:spPr>
            <a:xfrm>
              <a:off x="0" y="0"/>
              <a:ext cx="2607980" cy="1436291"/>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High Cost</a:t>
              </a:r>
            </a:p>
            <a:p>
              <a:pPr algn="ctr">
                <a:lnSpc>
                  <a:spcPts val="1920"/>
                </a:lnSpc>
              </a:pPr>
              <a:r>
                <a:rPr lang="en-US" sz="1600" b="1">
                  <a:solidFill>
                    <a:srgbClr val="000000"/>
                  </a:solidFill>
                  <a:latin typeface="Canva Sans Bold"/>
                  <a:ea typeface="Canva Sans Bold"/>
                  <a:cs typeface="Canva Sans Bold"/>
                  <a:sym typeface="Canva Sans Bold"/>
                </a:rPr>
                <a:t>&amp;</a:t>
              </a:r>
            </a:p>
            <a:p>
              <a:pPr algn="ctr">
                <a:lnSpc>
                  <a:spcPts val="1920"/>
                </a:lnSpc>
              </a:pPr>
              <a:r>
                <a:rPr lang="en-US" sz="1600" b="1">
                  <a:solidFill>
                    <a:srgbClr val="000000"/>
                  </a:solidFill>
                  <a:latin typeface="Canva Sans Bold"/>
                  <a:ea typeface="Canva Sans Bold"/>
                  <a:cs typeface="Canva Sans Bold"/>
                  <a:sym typeface="Canva Sans Bold"/>
                </a:rPr>
                <a:t>More Complexity </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45" name="Group 45"/>
          <p:cNvGrpSpPr/>
          <p:nvPr/>
        </p:nvGrpSpPr>
        <p:grpSpPr>
          <a:xfrm>
            <a:off x="4961103" y="5905500"/>
            <a:ext cx="1820696" cy="1077218"/>
            <a:chOff x="0" y="0"/>
            <a:chExt cx="2427595" cy="1436291"/>
          </a:xfrm>
        </p:grpSpPr>
        <p:sp>
          <p:nvSpPr>
            <p:cNvPr id="46" name="Freeform 46"/>
            <p:cNvSpPr/>
            <p:nvPr/>
          </p:nvSpPr>
          <p:spPr>
            <a:xfrm>
              <a:off x="0" y="0"/>
              <a:ext cx="2427595" cy="1436291"/>
            </a:xfrm>
            <a:custGeom>
              <a:avLst/>
              <a:gdLst/>
              <a:ahLst/>
              <a:cxnLst/>
              <a:rect l="l" t="t" r="r" b="b"/>
              <a:pathLst>
                <a:path w="2427595" h="1436291">
                  <a:moveTo>
                    <a:pt x="0" y="0"/>
                  </a:moveTo>
                  <a:lnTo>
                    <a:pt x="2427595" y="0"/>
                  </a:lnTo>
                  <a:lnTo>
                    <a:pt x="2427595" y="1436291"/>
                  </a:lnTo>
                  <a:lnTo>
                    <a:pt x="0" y="1436291"/>
                  </a:lnTo>
                  <a:close/>
                </a:path>
              </a:pathLst>
            </a:custGeom>
            <a:solidFill>
              <a:srgbClr val="000000">
                <a:alpha val="0"/>
              </a:srgbClr>
            </a:solidFill>
          </p:spPr>
        </p:sp>
        <p:sp>
          <p:nvSpPr>
            <p:cNvPr id="47" name="TextBox 47"/>
            <p:cNvSpPr txBox="1"/>
            <p:nvPr/>
          </p:nvSpPr>
          <p:spPr>
            <a:xfrm>
              <a:off x="0" y="0"/>
              <a:ext cx="2427595" cy="1436291"/>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LSTM (Long Short-Term Memory), CEEMDAN</a:t>
              </a:r>
            </a:p>
          </p:txBody>
        </p:sp>
      </p:grpSp>
      <p:grpSp>
        <p:nvGrpSpPr>
          <p:cNvPr id="48" name="Group 48"/>
          <p:cNvGrpSpPr/>
          <p:nvPr/>
        </p:nvGrpSpPr>
        <p:grpSpPr>
          <a:xfrm>
            <a:off x="150784" y="5858570"/>
            <a:ext cx="2209676" cy="2062103"/>
            <a:chOff x="0" y="0"/>
            <a:chExt cx="2946235" cy="2749471"/>
          </a:xfrm>
        </p:grpSpPr>
        <p:sp>
          <p:nvSpPr>
            <p:cNvPr id="49" name="Freeform 49"/>
            <p:cNvSpPr/>
            <p:nvPr/>
          </p:nvSpPr>
          <p:spPr>
            <a:xfrm>
              <a:off x="0" y="0"/>
              <a:ext cx="2946235" cy="2749471"/>
            </a:xfrm>
            <a:custGeom>
              <a:avLst/>
              <a:gdLst/>
              <a:ahLst/>
              <a:cxnLst/>
              <a:rect l="l" t="t" r="r" b="b"/>
              <a:pathLst>
                <a:path w="2946235" h="2749471">
                  <a:moveTo>
                    <a:pt x="0" y="0"/>
                  </a:moveTo>
                  <a:lnTo>
                    <a:pt x="2946235" y="0"/>
                  </a:lnTo>
                  <a:lnTo>
                    <a:pt x="2946235" y="2749471"/>
                  </a:lnTo>
                  <a:lnTo>
                    <a:pt x="0" y="2749471"/>
                  </a:lnTo>
                  <a:close/>
                </a:path>
              </a:pathLst>
            </a:custGeom>
            <a:solidFill>
              <a:srgbClr val="000000">
                <a:alpha val="0"/>
              </a:srgbClr>
            </a:solidFill>
          </p:spPr>
        </p:sp>
        <p:sp>
          <p:nvSpPr>
            <p:cNvPr id="50" name="TextBox 50"/>
            <p:cNvSpPr txBox="1"/>
            <p:nvPr/>
          </p:nvSpPr>
          <p:spPr>
            <a:xfrm>
              <a:off x="0" y="0"/>
              <a:ext cx="2946235" cy="2749471"/>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A Novel Integrated Approach for Stock Prediction Based on Modal Decomposition Technology and Machine Learning</a:t>
              </a:r>
            </a:p>
            <a:p>
              <a:pPr algn="ctr">
                <a:lnSpc>
                  <a:spcPts val="1920"/>
                </a:lnSpc>
              </a:pPr>
              <a:endParaRPr lang="en-US" sz="1600" b="1">
                <a:solidFill>
                  <a:srgbClr val="000000"/>
                </a:solidFill>
                <a:latin typeface="Canva Sans Bold"/>
                <a:ea typeface="Canva Sans Bold"/>
                <a:cs typeface="Canva Sans Bold"/>
                <a:sym typeface="Canva Sans Bold"/>
              </a:endParaRPr>
            </a:p>
          </p:txBody>
        </p:sp>
      </p:grpSp>
      <p:grpSp>
        <p:nvGrpSpPr>
          <p:cNvPr id="51" name="Group 51"/>
          <p:cNvGrpSpPr/>
          <p:nvPr/>
        </p:nvGrpSpPr>
        <p:grpSpPr>
          <a:xfrm>
            <a:off x="2486380" y="5887878"/>
            <a:ext cx="2008465" cy="1815882"/>
            <a:chOff x="0" y="0"/>
            <a:chExt cx="2677953" cy="2421176"/>
          </a:xfrm>
        </p:grpSpPr>
        <p:sp>
          <p:nvSpPr>
            <p:cNvPr id="52" name="Freeform 52"/>
            <p:cNvSpPr/>
            <p:nvPr/>
          </p:nvSpPr>
          <p:spPr>
            <a:xfrm>
              <a:off x="0" y="0"/>
              <a:ext cx="2677953" cy="2421176"/>
            </a:xfrm>
            <a:custGeom>
              <a:avLst/>
              <a:gdLst/>
              <a:ahLst/>
              <a:cxnLst/>
              <a:rect l="l" t="t" r="r" b="b"/>
              <a:pathLst>
                <a:path w="2677953" h="2421176">
                  <a:moveTo>
                    <a:pt x="0" y="0"/>
                  </a:moveTo>
                  <a:lnTo>
                    <a:pt x="2677953" y="0"/>
                  </a:lnTo>
                  <a:lnTo>
                    <a:pt x="2677953" y="2421176"/>
                  </a:lnTo>
                  <a:lnTo>
                    <a:pt x="0" y="2421176"/>
                  </a:lnTo>
                  <a:close/>
                </a:path>
              </a:pathLst>
            </a:custGeom>
            <a:solidFill>
              <a:srgbClr val="000000">
                <a:alpha val="0"/>
              </a:srgbClr>
            </a:solidFill>
          </p:spPr>
        </p:sp>
        <p:sp>
          <p:nvSpPr>
            <p:cNvPr id="53" name="TextBox 53"/>
            <p:cNvSpPr txBox="1"/>
            <p:nvPr/>
          </p:nvSpPr>
          <p:spPr>
            <a:xfrm>
              <a:off x="0" y="0"/>
              <a:ext cx="2677953" cy="242117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Enhance stock prediction accuracy by integrating modal decomposition with machine learning.</a:t>
              </a:r>
            </a:p>
          </p:txBody>
        </p:sp>
      </p:grpSp>
      <p:grpSp>
        <p:nvGrpSpPr>
          <p:cNvPr id="54" name="Group 54"/>
          <p:cNvGrpSpPr/>
          <p:nvPr/>
        </p:nvGrpSpPr>
        <p:grpSpPr>
          <a:xfrm>
            <a:off x="6931123" y="5742863"/>
            <a:ext cx="2204326" cy="1815882"/>
            <a:chOff x="0" y="0"/>
            <a:chExt cx="2939101" cy="2421176"/>
          </a:xfrm>
        </p:grpSpPr>
        <p:sp>
          <p:nvSpPr>
            <p:cNvPr id="55" name="Freeform 55"/>
            <p:cNvSpPr/>
            <p:nvPr/>
          </p:nvSpPr>
          <p:spPr>
            <a:xfrm>
              <a:off x="0" y="0"/>
              <a:ext cx="2939101" cy="2421176"/>
            </a:xfrm>
            <a:custGeom>
              <a:avLst/>
              <a:gdLst/>
              <a:ahLst/>
              <a:cxnLst/>
              <a:rect l="l" t="t" r="r" b="b"/>
              <a:pathLst>
                <a:path w="2939101" h="2421176">
                  <a:moveTo>
                    <a:pt x="0" y="0"/>
                  </a:moveTo>
                  <a:lnTo>
                    <a:pt x="2939101" y="0"/>
                  </a:lnTo>
                  <a:lnTo>
                    <a:pt x="2939101" y="2421176"/>
                  </a:lnTo>
                  <a:lnTo>
                    <a:pt x="0" y="2421176"/>
                  </a:lnTo>
                  <a:close/>
                </a:path>
              </a:pathLst>
            </a:custGeom>
            <a:solidFill>
              <a:srgbClr val="000000">
                <a:alpha val="0"/>
              </a:srgbClr>
            </a:solidFill>
          </p:spPr>
        </p:sp>
        <p:sp>
          <p:nvSpPr>
            <p:cNvPr id="56" name="TextBox 56"/>
            <p:cNvSpPr txBox="1"/>
            <p:nvPr/>
          </p:nvSpPr>
          <p:spPr>
            <a:xfrm>
              <a:off x="0" y="0"/>
              <a:ext cx="2939101" cy="242117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The hybrid model improves forecasting precision by effectively reducing noise and capturing market trends.</a:t>
              </a:r>
            </a:p>
          </p:txBody>
        </p:sp>
      </p:grpSp>
      <p:grpSp>
        <p:nvGrpSpPr>
          <p:cNvPr id="57" name="Group 57"/>
          <p:cNvGrpSpPr/>
          <p:nvPr/>
        </p:nvGrpSpPr>
        <p:grpSpPr>
          <a:xfrm>
            <a:off x="9218077" y="5858569"/>
            <a:ext cx="1981583" cy="1569660"/>
            <a:chOff x="0" y="0"/>
            <a:chExt cx="2642111" cy="2092880"/>
          </a:xfrm>
        </p:grpSpPr>
        <p:sp>
          <p:nvSpPr>
            <p:cNvPr id="58" name="Freeform 58"/>
            <p:cNvSpPr/>
            <p:nvPr/>
          </p:nvSpPr>
          <p:spPr>
            <a:xfrm>
              <a:off x="0" y="0"/>
              <a:ext cx="2642111" cy="2092880"/>
            </a:xfrm>
            <a:custGeom>
              <a:avLst/>
              <a:gdLst/>
              <a:ahLst/>
              <a:cxnLst/>
              <a:rect l="l" t="t" r="r" b="b"/>
              <a:pathLst>
                <a:path w="2642111" h="2092880">
                  <a:moveTo>
                    <a:pt x="0" y="0"/>
                  </a:moveTo>
                  <a:lnTo>
                    <a:pt x="2642111" y="0"/>
                  </a:lnTo>
                  <a:lnTo>
                    <a:pt x="2642111" y="2092880"/>
                  </a:lnTo>
                  <a:lnTo>
                    <a:pt x="0" y="2092880"/>
                  </a:lnTo>
                  <a:close/>
                </a:path>
              </a:pathLst>
            </a:custGeom>
            <a:solidFill>
              <a:srgbClr val="000000">
                <a:alpha val="0"/>
              </a:srgbClr>
            </a:solidFill>
          </p:spPr>
        </p:sp>
        <p:sp>
          <p:nvSpPr>
            <p:cNvPr id="59" name="TextBox 59"/>
            <p:cNvSpPr txBox="1"/>
            <p:nvPr/>
          </p:nvSpPr>
          <p:spPr>
            <a:xfrm>
              <a:off x="0" y="0"/>
              <a:ext cx="2642111" cy="2092880"/>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Combines modal decomposition (e.g., EMD, VMD) with ML models like LSTM, SVM, or XGBoost.</a:t>
              </a:r>
            </a:p>
          </p:txBody>
        </p:sp>
      </p:grpSp>
      <p:grpSp>
        <p:nvGrpSpPr>
          <p:cNvPr id="60" name="Group 60"/>
          <p:cNvGrpSpPr/>
          <p:nvPr/>
        </p:nvGrpSpPr>
        <p:grpSpPr>
          <a:xfrm>
            <a:off x="11422403" y="6091549"/>
            <a:ext cx="2382996" cy="584775"/>
            <a:chOff x="0" y="0"/>
            <a:chExt cx="3177328" cy="779700"/>
          </a:xfrm>
        </p:grpSpPr>
        <p:sp>
          <p:nvSpPr>
            <p:cNvPr id="61" name="Freeform 61"/>
            <p:cNvSpPr/>
            <p:nvPr/>
          </p:nvSpPr>
          <p:spPr>
            <a:xfrm>
              <a:off x="0" y="0"/>
              <a:ext cx="3177328" cy="779700"/>
            </a:xfrm>
            <a:custGeom>
              <a:avLst/>
              <a:gdLst/>
              <a:ahLst/>
              <a:cxnLst/>
              <a:rect l="l" t="t" r="r" b="b"/>
              <a:pathLst>
                <a:path w="3177328" h="779700">
                  <a:moveTo>
                    <a:pt x="0" y="0"/>
                  </a:moveTo>
                  <a:lnTo>
                    <a:pt x="3177328" y="0"/>
                  </a:lnTo>
                  <a:lnTo>
                    <a:pt x="3177328" y="779700"/>
                  </a:lnTo>
                  <a:lnTo>
                    <a:pt x="0" y="779700"/>
                  </a:lnTo>
                  <a:close/>
                </a:path>
              </a:pathLst>
            </a:custGeom>
            <a:solidFill>
              <a:srgbClr val="000000">
                <a:alpha val="0"/>
              </a:srgbClr>
            </a:solidFill>
          </p:spPr>
        </p:sp>
        <p:sp>
          <p:nvSpPr>
            <p:cNvPr id="62" name="TextBox 62"/>
            <p:cNvSpPr txBox="1"/>
            <p:nvPr/>
          </p:nvSpPr>
          <p:spPr>
            <a:xfrm>
              <a:off x="0" y="0"/>
              <a:ext cx="3177328" cy="779700"/>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85%–95% trend prediction accuracy.</a:t>
              </a:r>
            </a:p>
          </p:txBody>
        </p:sp>
      </p:grpSp>
      <p:grpSp>
        <p:nvGrpSpPr>
          <p:cNvPr id="63" name="Group 63"/>
          <p:cNvGrpSpPr/>
          <p:nvPr/>
        </p:nvGrpSpPr>
        <p:grpSpPr>
          <a:xfrm>
            <a:off x="2639736" y="2552699"/>
            <a:ext cx="2008466" cy="2062103"/>
            <a:chOff x="0" y="0"/>
            <a:chExt cx="2677955" cy="2749471"/>
          </a:xfrm>
        </p:grpSpPr>
        <p:sp>
          <p:nvSpPr>
            <p:cNvPr id="64" name="Freeform 64"/>
            <p:cNvSpPr/>
            <p:nvPr/>
          </p:nvSpPr>
          <p:spPr>
            <a:xfrm>
              <a:off x="0" y="0"/>
              <a:ext cx="2677955" cy="2749471"/>
            </a:xfrm>
            <a:custGeom>
              <a:avLst/>
              <a:gdLst/>
              <a:ahLst/>
              <a:cxnLst/>
              <a:rect l="l" t="t" r="r" b="b"/>
              <a:pathLst>
                <a:path w="2677955" h="2749471">
                  <a:moveTo>
                    <a:pt x="0" y="0"/>
                  </a:moveTo>
                  <a:lnTo>
                    <a:pt x="2677955" y="0"/>
                  </a:lnTo>
                  <a:lnTo>
                    <a:pt x="2677955" y="2749471"/>
                  </a:lnTo>
                  <a:lnTo>
                    <a:pt x="0" y="2749471"/>
                  </a:lnTo>
                  <a:close/>
                </a:path>
              </a:pathLst>
            </a:custGeom>
            <a:solidFill>
              <a:srgbClr val="000000">
                <a:alpha val="0"/>
              </a:srgbClr>
            </a:solidFill>
          </p:spPr>
        </p:sp>
        <p:sp>
          <p:nvSpPr>
            <p:cNvPr id="65" name="TextBox 65"/>
            <p:cNvSpPr txBox="1"/>
            <p:nvPr/>
          </p:nvSpPr>
          <p:spPr>
            <a:xfrm>
              <a:off x="0" y="0"/>
              <a:ext cx="2677955" cy="2749471"/>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Improve stock trend prediction accuracy by analyzing both continuous and binary financial data using ML and DL models.</a:t>
              </a:r>
            </a:p>
          </p:txBody>
        </p:sp>
      </p:grpSp>
      <p:grpSp>
        <p:nvGrpSpPr>
          <p:cNvPr id="66" name="Group 66"/>
          <p:cNvGrpSpPr/>
          <p:nvPr/>
        </p:nvGrpSpPr>
        <p:grpSpPr>
          <a:xfrm>
            <a:off x="7017123" y="2552698"/>
            <a:ext cx="1898277" cy="2800767"/>
            <a:chOff x="0" y="0"/>
            <a:chExt cx="2531036" cy="3734356"/>
          </a:xfrm>
        </p:grpSpPr>
        <p:sp>
          <p:nvSpPr>
            <p:cNvPr id="67" name="Freeform 67"/>
            <p:cNvSpPr/>
            <p:nvPr/>
          </p:nvSpPr>
          <p:spPr>
            <a:xfrm>
              <a:off x="0" y="0"/>
              <a:ext cx="2531036" cy="3734356"/>
            </a:xfrm>
            <a:custGeom>
              <a:avLst/>
              <a:gdLst/>
              <a:ahLst/>
              <a:cxnLst/>
              <a:rect l="l" t="t" r="r" b="b"/>
              <a:pathLst>
                <a:path w="2531036" h="3734356">
                  <a:moveTo>
                    <a:pt x="0" y="0"/>
                  </a:moveTo>
                  <a:lnTo>
                    <a:pt x="2531036" y="0"/>
                  </a:lnTo>
                  <a:lnTo>
                    <a:pt x="2531036" y="3734356"/>
                  </a:lnTo>
                  <a:lnTo>
                    <a:pt x="0" y="3734356"/>
                  </a:lnTo>
                  <a:close/>
                </a:path>
              </a:pathLst>
            </a:custGeom>
            <a:solidFill>
              <a:srgbClr val="000000">
                <a:alpha val="0"/>
              </a:srgbClr>
            </a:solidFill>
          </p:spPr>
        </p:sp>
        <p:sp>
          <p:nvSpPr>
            <p:cNvPr id="68" name="TextBox 68"/>
            <p:cNvSpPr txBox="1"/>
            <p:nvPr/>
          </p:nvSpPr>
          <p:spPr>
            <a:xfrm>
              <a:off x="0" y="0"/>
              <a:ext cx="2531036" cy="373435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Deep learning models outperform traditional ML models by effectively capturing complex patterns in mixed data formats.</a:t>
              </a:r>
            </a:p>
          </p:txBody>
        </p:sp>
      </p:grpSp>
      <p:grpSp>
        <p:nvGrpSpPr>
          <p:cNvPr id="69" name="Group 69"/>
          <p:cNvGrpSpPr/>
          <p:nvPr/>
        </p:nvGrpSpPr>
        <p:grpSpPr>
          <a:xfrm>
            <a:off x="9218078" y="2552699"/>
            <a:ext cx="2066244" cy="2308324"/>
            <a:chOff x="0" y="0"/>
            <a:chExt cx="2754992" cy="3077765"/>
          </a:xfrm>
        </p:grpSpPr>
        <p:sp>
          <p:nvSpPr>
            <p:cNvPr id="70" name="Freeform 70"/>
            <p:cNvSpPr/>
            <p:nvPr/>
          </p:nvSpPr>
          <p:spPr>
            <a:xfrm>
              <a:off x="0" y="0"/>
              <a:ext cx="2754992" cy="3077765"/>
            </a:xfrm>
            <a:custGeom>
              <a:avLst/>
              <a:gdLst/>
              <a:ahLst/>
              <a:cxnLst/>
              <a:rect l="l" t="t" r="r" b="b"/>
              <a:pathLst>
                <a:path w="2754992" h="3077765">
                  <a:moveTo>
                    <a:pt x="0" y="0"/>
                  </a:moveTo>
                  <a:lnTo>
                    <a:pt x="2754992" y="0"/>
                  </a:lnTo>
                  <a:lnTo>
                    <a:pt x="2754992" y="3077765"/>
                  </a:lnTo>
                  <a:lnTo>
                    <a:pt x="0" y="3077765"/>
                  </a:lnTo>
                  <a:close/>
                </a:path>
              </a:pathLst>
            </a:custGeom>
            <a:solidFill>
              <a:srgbClr val="000000">
                <a:alpha val="0"/>
              </a:srgbClr>
            </a:solidFill>
          </p:spPr>
        </p:sp>
        <p:sp>
          <p:nvSpPr>
            <p:cNvPr id="71" name="TextBox 71"/>
            <p:cNvSpPr txBox="1"/>
            <p:nvPr/>
          </p:nvSpPr>
          <p:spPr>
            <a:xfrm>
              <a:off x="0" y="0"/>
              <a:ext cx="2754992" cy="3077765"/>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Utilizes ML models (SVM, Random Forest) and DL models (LSTM, CNN) with continuous and binary data for trend classification.</a:t>
              </a:r>
            </a:p>
          </p:txBody>
        </p:sp>
      </p:grpSp>
      <p:grpSp>
        <p:nvGrpSpPr>
          <p:cNvPr id="72" name="Group 72"/>
          <p:cNvGrpSpPr/>
          <p:nvPr/>
        </p:nvGrpSpPr>
        <p:grpSpPr>
          <a:xfrm>
            <a:off x="11655480" y="2680029"/>
            <a:ext cx="1898277" cy="830997"/>
            <a:chOff x="0" y="0"/>
            <a:chExt cx="2531036" cy="1107996"/>
          </a:xfrm>
        </p:grpSpPr>
        <p:sp>
          <p:nvSpPr>
            <p:cNvPr id="73" name="Freeform 73"/>
            <p:cNvSpPr/>
            <p:nvPr/>
          </p:nvSpPr>
          <p:spPr>
            <a:xfrm>
              <a:off x="0" y="0"/>
              <a:ext cx="2531036" cy="1107996"/>
            </a:xfrm>
            <a:custGeom>
              <a:avLst/>
              <a:gdLst/>
              <a:ahLst/>
              <a:cxnLst/>
              <a:rect l="l" t="t" r="r" b="b"/>
              <a:pathLst>
                <a:path w="2531036" h="1107996">
                  <a:moveTo>
                    <a:pt x="0" y="0"/>
                  </a:moveTo>
                  <a:lnTo>
                    <a:pt x="2531036" y="0"/>
                  </a:lnTo>
                  <a:lnTo>
                    <a:pt x="2531036" y="1107996"/>
                  </a:lnTo>
                  <a:lnTo>
                    <a:pt x="0" y="1107996"/>
                  </a:lnTo>
                  <a:close/>
                </a:path>
              </a:pathLst>
            </a:custGeom>
            <a:solidFill>
              <a:srgbClr val="000000">
                <a:alpha val="0"/>
              </a:srgbClr>
            </a:solidFill>
          </p:spPr>
        </p:sp>
        <p:sp>
          <p:nvSpPr>
            <p:cNvPr id="74" name="TextBox 74"/>
            <p:cNvSpPr txBox="1"/>
            <p:nvPr/>
          </p:nvSpPr>
          <p:spPr>
            <a:xfrm>
              <a:off x="0" y="0"/>
              <a:ext cx="2531036" cy="1107996"/>
            </a:xfrm>
            <a:prstGeom prst="rect">
              <a:avLst/>
            </a:prstGeom>
          </p:spPr>
          <p:txBody>
            <a:bodyPr lIns="0" tIns="0" rIns="0" bIns="0" rtlCol="0" anchor="t"/>
            <a:lstStyle/>
            <a:p>
              <a:pPr algn="ctr">
                <a:lnSpc>
                  <a:spcPts val="1920"/>
                </a:lnSpc>
              </a:pPr>
              <a:r>
                <a:rPr lang="en-US" sz="1600" b="1">
                  <a:solidFill>
                    <a:srgbClr val="000000"/>
                  </a:solidFill>
                  <a:latin typeface="Canva Sans Bold"/>
                  <a:ea typeface="Canva Sans Bold"/>
                  <a:cs typeface="Canva Sans Bold"/>
                  <a:sym typeface="Canva Sans Bold"/>
                </a:rPr>
                <a:t>87%–96% trend prediction accuracy.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0"/>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390583">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278032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46450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51587">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163252"/>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are commonly used for stock prediction.</a:t>
            </a:r>
          </a:p>
        </p:txBody>
      </p:sp>
      <p:sp>
        <p:nvSpPr>
          <p:cNvPr id="4" name="TextBox 4"/>
          <p:cNvSpPr txBox="1"/>
          <p:nvPr/>
        </p:nvSpPr>
        <p:spPr>
          <a:xfrm>
            <a:off x="5014660" y="314293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studies on ML models like SVM and Neural Networks.</a:t>
            </a:r>
          </a:p>
        </p:txBody>
      </p:sp>
      <p:sp>
        <p:nvSpPr>
          <p:cNvPr id="5" name="TextBox 5"/>
          <p:cNvSpPr txBox="1"/>
          <p:nvPr/>
        </p:nvSpPr>
        <p:spPr>
          <a:xfrm>
            <a:off x="2514547" y="3419157"/>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in stock prediction.</a:t>
            </a:r>
          </a:p>
        </p:txBody>
      </p:sp>
      <p:sp>
        <p:nvSpPr>
          <p:cNvPr id="6" name="TextBox 6"/>
          <p:cNvSpPr txBox="1"/>
          <p:nvPr/>
        </p:nvSpPr>
        <p:spPr>
          <a:xfrm>
            <a:off x="219224" y="2866707"/>
            <a:ext cx="1921570" cy="1675267"/>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a:ea typeface="Canva Sans Bold"/>
                <a:cs typeface="Canva Sans Bold"/>
                <a:sym typeface="Canva Sans Bold"/>
              </a:rPr>
              <a:t>Machine learning approaches in stock market prediction: A systematic literature review</a:t>
            </a:r>
          </a:p>
        </p:txBody>
      </p:sp>
      <p:sp>
        <p:nvSpPr>
          <p:cNvPr id="7" name="TextBox 7"/>
          <p:cNvSpPr txBox="1"/>
          <p:nvPr/>
        </p:nvSpPr>
        <p:spPr>
          <a:xfrm>
            <a:off x="16365173" y="357759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782188" y="355727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84% trend prediction accuracy.</a:t>
            </a:r>
          </a:p>
        </p:txBody>
      </p:sp>
      <p:sp>
        <p:nvSpPr>
          <p:cNvPr id="9" name="TextBox 9"/>
          <p:cNvSpPr txBox="1"/>
          <p:nvPr/>
        </p:nvSpPr>
        <p:spPr>
          <a:xfrm>
            <a:off x="9331739" y="355727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SVM</a:t>
            </a:r>
          </a:p>
        </p:txBody>
      </p:sp>
      <p:sp>
        <p:nvSpPr>
          <p:cNvPr id="10" name="TextBox 10"/>
          <p:cNvSpPr txBox="1"/>
          <p:nvPr/>
        </p:nvSpPr>
        <p:spPr>
          <a:xfrm>
            <a:off x="14149880" y="3557270"/>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 broad ML review for stock prediction.</a:t>
            </a:r>
          </a:p>
        </p:txBody>
      </p:sp>
      <p:sp>
        <p:nvSpPr>
          <p:cNvPr id="11" name="TextBox 11"/>
          <p:cNvSpPr txBox="1"/>
          <p:nvPr/>
        </p:nvSpPr>
        <p:spPr>
          <a:xfrm>
            <a:off x="118351" y="5522323"/>
            <a:ext cx="1921570"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machine learning: A study on the Indian stock market</a:t>
            </a:r>
          </a:p>
        </p:txBody>
      </p:sp>
      <p:sp>
        <p:nvSpPr>
          <p:cNvPr id="12" name="TextBox 12"/>
          <p:cNvSpPr txBox="1"/>
          <p:nvPr/>
        </p:nvSpPr>
        <p:spPr>
          <a:xfrm>
            <a:off x="2564169" y="5729333"/>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Analyze and predict the Indian stock market.</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3" name="TextBox 13"/>
          <p:cNvSpPr txBox="1"/>
          <p:nvPr/>
        </p:nvSpPr>
        <p:spPr>
          <a:xfrm>
            <a:off x="11791607" y="8441690"/>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75% trend prediction accuracy.</a:t>
            </a:r>
          </a:p>
        </p:txBody>
      </p:sp>
      <p:sp>
        <p:nvSpPr>
          <p:cNvPr id="14" name="TextBox 14"/>
          <p:cNvSpPr txBox="1"/>
          <p:nvPr/>
        </p:nvSpPr>
        <p:spPr>
          <a:xfrm>
            <a:off x="219224" y="817725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systematic review of stock market prediction using ML and statistical techniques</a:t>
            </a:r>
          </a:p>
        </p:txBody>
      </p:sp>
      <p:sp>
        <p:nvSpPr>
          <p:cNvPr id="15" name="TextBox 15"/>
          <p:cNvSpPr txBox="1"/>
          <p:nvPr/>
        </p:nvSpPr>
        <p:spPr>
          <a:xfrm>
            <a:off x="4962083" y="562582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historical stock data, financial news, and ML models like LSTM and SVM.</a:t>
            </a:r>
          </a:p>
        </p:txBody>
      </p:sp>
      <p:sp>
        <p:nvSpPr>
          <p:cNvPr id="16" name="TextBox 16"/>
          <p:cNvSpPr txBox="1"/>
          <p:nvPr/>
        </p:nvSpPr>
        <p:spPr>
          <a:xfrm>
            <a:off x="9456560" y="604016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SVM, KNN, Random Forest</a:t>
            </a:r>
          </a:p>
        </p:txBody>
      </p:sp>
      <p:sp>
        <p:nvSpPr>
          <p:cNvPr id="17" name="TextBox 17"/>
          <p:cNvSpPr txBox="1"/>
          <p:nvPr/>
        </p:nvSpPr>
        <p:spPr>
          <a:xfrm>
            <a:off x="11858282" y="593666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Achieved minimized RMSE error.</a:t>
            </a:r>
          </a:p>
        </p:txBody>
      </p:sp>
      <p:sp>
        <p:nvSpPr>
          <p:cNvPr id="18" name="TextBox 18"/>
          <p:cNvSpPr txBox="1"/>
          <p:nvPr/>
        </p:nvSpPr>
        <p:spPr>
          <a:xfrm>
            <a:off x="7120622" y="576394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Social indicators improve stock market predictions.</a:t>
            </a:r>
          </a:p>
        </p:txBody>
      </p:sp>
      <p:sp>
        <p:nvSpPr>
          <p:cNvPr id="19" name="TextBox 19"/>
          <p:cNvSpPr txBox="1"/>
          <p:nvPr/>
        </p:nvSpPr>
        <p:spPr>
          <a:xfrm>
            <a:off x="14316923" y="604016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Uses multiple data sources for better accuracy.</a:t>
            </a:r>
          </a:p>
        </p:txBody>
      </p:sp>
      <p:sp>
        <p:nvSpPr>
          <p:cNvPr id="20" name="TextBox 20"/>
          <p:cNvSpPr txBox="1"/>
          <p:nvPr/>
        </p:nvSpPr>
        <p:spPr>
          <a:xfrm>
            <a:off x="16348951" y="6005558"/>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Computationally expensive.</a:t>
            </a:r>
          </a:p>
        </p:txBody>
      </p:sp>
      <p:sp>
        <p:nvSpPr>
          <p:cNvPr id="21" name="TextBox 21"/>
          <p:cNvSpPr txBox="1"/>
          <p:nvPr/>
        </p:nvSpPr>
        <p:spPr>
          <a:xfrm>
            <a:off x="7120622" y="836648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and NN are widely used in prediction.</a:t>
            </a:r>
          </a:p>
        </p:txBody>
      </p:sp>
      <p:sp>
        <p:nvSpPr>
          <p:cNvPr id="22" name="TextBox 22"/>
          <p:cNvSpPr txBox="1"/>
          <p:nvPr/>
        </p:nvSpPr>
        <p:spPr>
          <a:xfrm>
            <a:off x="4909505" y="833188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papers covering ML and statistical techniques.</a:t>
            </a:r>
          </a:p>
        </p:txBody>
      </p:sp>
      <p:sp>
        <p:nvSpPr>
          <p:cNvPr id="23" name="TextBox 23"/>
          <p:cNvSpPr txBox="1"/>
          <p:nvPr/>
        </p:nvSpPr>
        <p:spPr>
          <a:xfrm>
            <a:off x="2698283"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Overview of ML and statistical techniques in stock prediction.</a:t>
            </a:r>
          </a:p>
        </p:txBody>
      </p:sp>
      <p:sp>
        <p:nvSpPr>
          <p:cNvPr id="24" name="TextBox 24"/>
          <p:cNvSpPr txBox="1"/>
          <p:nvPr/>
        </p:nvSpPr>
        <p:spPr>
          <a:xfrm>
            <a:off x="9456560" y="850460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Statistical Methods</a:t>
            </a:r>
          </a:p>
        </p:txBody>
      </p:sp>
      <p:sp>
        <p:nvSpPr>
          <p:cNvPr id="25" name="TextBox 25"/>
          <p:cNvSpPr txBox="1"/>
          <p:nvPr/>
        </p:nvSpPr>
        <p:spPr>
          <a:xfrm>
            <a:off x="14149880"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Highlights the power of ANN and NN.</a:t>
            </a:r>
          </a:p>
        </p:txBody>
      </p:sp>
      <p:sp>
        <p:nvSpPr>
          <p:cNvPr id="26" name="TextBox 26"/>
          <p:cNvSpPr txBox="1"/>
          <p:nvPr/>
        </p:nvSpPr>
        <p:spPr>
          <a:xfrm>
            <a:off x="16365173"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Lacks performance comparison</a:t>
            </a:r>
          </a:p>
        </p:txBody>
      </p:sp>
      <p:sp>
        <p:nvSpPr>
          <p:cNvPr id="27" name="TextBox 26">
            <a:extLst>
              <a:ext uri="{FF2B5EF4-FFF2-40B4-BE49-F238E27FC236}">
                <a16:creationId xmlns:a16="http://schemas.microsoft.com/office/drawing/2014/main" id="{EF1FCFD1-A2FF-0137-97F1-7371E9BB82BB}"/>
              </a:ext>
            </a:extLst>
          </p:cNvPr>
          <p:cNvSpPr txBox="1"/>
          <p:nvPr/>
        </p:nvSpPr>
        <p:spPr>
          <a:xfrm>
            <a:off x="219224" y="2781300"/>
            <a:ext cx="251992" cy="369332"/>
          </a:xfrm>
          <a:prstGeom prst="rect">
            <a:avLst/>
          </a:prstGeom>
          <a:noFill/>
        </p:spPr>
        <p:txBody>
          <a:bodyPr wrap="none" rtlCol="0">
            <a:spAutoFit/>
          </a:bodyPr>
          <a:lstStyle/>
          <a:p>
            <a:r>
              <a:rPr lang="en-US"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531488">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48484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526489"/>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and estimation are the most used methods.</a:t>
            </a:r>
          </a:p>
        </p:txBody>
      </p:sp>
      <p:sp>
        <p:nvSpPr>
          <p:cNvPr id="4" name="TextBox 4"/>
          <p:cNvSpPr txBox="1"/>
          <p:nvPr/>
        </p:nvSpPr>
        <p:spPr>
          <a:xfrm>
            <a:off x="4847591" y="3439477"/>
            <a:ext cx="1715542"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Analyzed 81 studies focusing on classification and estimation.</a:t>
            </a:r>
          </a:p>
        </p:txBody>
      </p:sp>
      <p:sp>
        <p:nvSpPr>
          <p:cNvPr id="5" name="TextBox 5"/>
          <p:cNvSpPr txBox="1"/>
          <p:nvPr/>
        </p:nvSpPr>
        <p:spPr>
          <a:xfrm>
            <a:off x="2509403" y="3250264"/>
            <a:ext cx="2119113"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Identify research trends, datasets, and models in stock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6" name="TextBox 6"/>
          <p:cNvSpPr txBox="1"/>
          <p:nvPr/>
        </p:nvSpPr>
        <p:spPr>
          <a:xfrm>
            <a:off x="67915" y="3260725"/>
            <a:ext cx="1921570"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The Stock Exchange Prediction using ML Techniques: A Systematic Review</a:t>
            </a:r>
          </a:p>
        </p:txBody>
      </p:sp>
      <p:sp>
        <p:nvSpPr>
          <p:cNvPr id="7" name="TextBox 7"/>
          <p:cNvSpPr txBox="1"/>
          <p:nvPr/>
        </p:nvSpPr>
        <p:spPr>
          <a:xfrm>
            <a:off x="16339531" y="37157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model performance evaluation.</a:t>
            </a:r>
          </a:p>
        </p:txBody>
      </p:sp>
      <p:sp>
        <p:nvSpPr>
          <p:cNvPr id="8" name="TextBox 8"/>
          <p:cNvSpPr txBox="1"/>
          <p:nvPr/>
        </p:nvSpPr>
        <p:spPr>
          <a:xfrm>
            <a:off x="11847762" y="3802714"/>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77% Accuracy</a:t>
            </a:r>
          </a:p>
        </p:txBody>
      </p:sp>
      <p:sp>
        <p:nvSpPr>
          <p:cNvPr id="9" name="TextBox 9"/>
          <p:cNvSpPr txBox="1"/>
          <p:nvPr/>
        </p:nvSpPr>
        <p:spPr>
          <a:xfrm>
            <a:off x="9493769" y="36646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Estimation, Clustering</a:t>
            </a:r>
          </a:p>
        </p:txBody>
      </p:sp>
      <p:sp>
        <p:nvSpPr>
          <p:cNvPr id="10" name="TextBox 10"/>
          <p:cNvSpPr txBox="1"/>
          <p:nvPr/>
        </p:nvSpPr>
        <p:spPr>
          <a:xfrm>
            <a:off x="14201754" y="3715702"/>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an in-depth trend analysis.</a:t>
            </a:r>
          </a:p>
        </p:txBody>
      </p:sp>
      <p:sp>
        <p:nvSpPr>
          <p:cNvPr id="11" name="TextBox 11"/>
          <p:cNvSpPr txBox="1"/>
          <p:nvPr/>
        </p:nvSpPr>
        <p:spPr>
          <a:xfrm>
            <a:off x="67915" y="6157958"/>
            <a:ext cx="1921570"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Stock Market Prediction Using ML Techniques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2" name="TextBox 12"/>
          <p:cNvSpPr txBox="1"/>
          <p:nvPr/>
        </p:nvSpPr>
        <p:spPr>
          <a:xfrm>
            <a:off x="2807819"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trends using ML models.</a:t>
            </a:r>
          </a:p>
        </p:txBody>
      </p:sp>
      <p:sp>
        <p:nvSpPr>
          <p:cNvPr id="13" name="TextBox 13"/>
          <p:cNvSpPr txBox="1"/>
          <p:nvPr/>
        </p:nvSpPr>
        <p:spPr>
          <a:xfrm>
            <a:off x="11847762" y="860810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79% Accuracy</a:t>
            </a:r>
          </a:p>
        </p:txBody>
      </p:sp>
      <p:sp>
        <p:nvSpPr>
          <p:cNvPr id="14" name="TextBox 14"/>
          <p:cNvSpPr txBox="1"/>
          <p:nvPr/>
        </p:nvSpPr>
        <p:spPr>
          <a:xfrm>
            <a:off x="168788" y="860810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Advanced ML</a:t>
            </a:r>
          </a:p>
        </p:txBody>
      </p:sp>
      <p:sp>
        <p:nvSpPr>
          <p:cNvPr id="15" name="TextBox 15"/>
          <p:cNvSpPr txBox="1"/>
          <p:nvPr/>
        </p:nvSpPr>
        <p:spPr>
          <a:xfrm>
            <a:off x="5052380" y="6330678"/>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models like LSTM, XGBoost, and ARIMA on Tesla stock.</a:t>
            </a:r>
          </a:p>
        </p:txBody>
      </p:sp>
      <p:sp>
        <p:nvSpPr>
          <p:cNvPr id="16" name="TextBox 16"/>
          <p:cNvSpPr txBox="1"/>
          <p:nvPr/>
        </p:nvSpPr>
        <p:spPr>
          <a:xfrm>
            <a:off x="9493769" y="657229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XGBoost, ARIMA</a:t>
            </a:r>
          </a:p>
        </p:txBody>
      </p:sp>
      <p:sp>
        <p:nvSpPr>
          <p:cNvPr id="17" name="TextBox 17"/>
          <p:cNvSpPr txBox="1"/>
          <p:nvPr/>
        </p:nvSpPr>
        <p:spPr>
          <a:xfrm>
            <a:off x="11847762"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85% trend prediction accuracy.</a:t>
            </a:r>
          </a:p>
        </p:txBody>
      </p:sp>
      <p:sp>
        <p:nvSpPr>
          <p:cNvPr id="18" name="TextBox 18"/>
          <p:cNvSpPr txBox="1"/>
          <p:nvPr/>
        </p:nvSpPr>
        <p:spPr>
          <a:xfrm>
            <a:off x="7120622"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had the best prediction accuracy.</a:t>
            </a:r>
          </a:p>
        </p:txBody>
      </p:sp>
      <p:sp>
        <p:nvSpPr>
          <p:cNvPr id="19" name="TextBox 19"/>
          <p:cNvSpPr txBox="1"/>
          <p:nvPr/>
        </p:nvSpPr>
        <p:spPr>
          <a:xfrm>
            <a:off x="14058774" y="633067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Compares multiple ML models.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0" name="TextBox 20"/>
          <p:cNvSpPr txBox="1"/>
          <p:nvPr/>
        </p:nvSpPr>
        <p:spPr>
          <a:xfrm>
            <a:off x="16348951"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a:t>
            </a:r>
          </a:p>
        </p:txBody>
      </p:sp>
      <p:sp>
        <p:nvSpPr>
          <p:cNvPr id="21" name="TextBox 21"/>
          <p:cNvSpPr txBox="1"/>
          <p:nvPr/>
        </p:nvSpPr>
        <p:spPr>
          <a:xfrm>
            <a:off x="7111202"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SVM performed better than other models.</a:t>
            </a:r>
          </a:p>
        </p:txBody>
      </p:sp>
      <p:sp>
        <p:nvSpPr>
          <p:cNvPr id="22" name="TextBox 22"/>
          <p:cNvSpPr txBox="1"/>
          <p:nvPr/>
        </p:nvSpPr>
        <p:spPr>
          <a:xfrm>
            <a:off x="5052380" y="8311561"/>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Linear Regression, Decision Trees, and SVM on historical data.</a:t>
            </a:r>
          </a:p>
        </p:txBody>
      </p:sp>
      <p:sp>
        <p:nvSpPr>
          <p:cNvPr id="23" name="TextBox 23"/>
          <p:cNvSpPr txBox="1"/>
          <p:nvPr/>
        </p:nvSpPr>
        <p:spPr>
          <a:xfrm>
            <a:off x="280781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 stock data and predict future trends.</a:t>
            </a:r>
          </a:p>
        </p:txBody>
      </p:sp>
      <p:sp>
        <p:nvSpPr>
          <p:cNvPr id="24" name="TextBox 24"/>
          <p:cNvSpPr txBox="1"/>
          <p:nvPr/>
        </p:nvSpPr>
        <p:spPr>
          <a:xfrm>
            <a:off x="949376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Linear Regression, SVM, Decision Trees</a:t>
            </a:r>
          </a:p>
        </p:txBody>
      </p:sp>
      <p:sp>
        <p:nvSpPr>
          <p:cNvPr id="25" name="TextBox 25"/>
          <p:cNvSpPr txBox="1"/>
          <p:nvPr/>
        </p:nvSpPr>
        <p:spPr>
          <a:xfrm>
            <a:off x="14058774" y="858778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Proves ML effectiveness in finance.</a:t>
            </a:r>
          </a:p>
        </p:txBody>
      </p:sp>
      <p:sp>
        <p:nvSpPr>
          <p:cNvPr id="26" name="TextBox 26"/>
          <p:cNvSpPr txBox="1"/>
          <p:nvPr/>
        </p:nvSpPr>
        <p:spPr>
          <a:xfrm>
            <a:off x="16365173" y="819376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Dataset limitations affect generalization.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813296">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20304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201532" y="379285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Deep learning models show high predictive power.</a:t>
            </a:r>
          </a:p>
        </p:txBody>
      </p:sp>
      <p:sp>
        <p:nvSpPr>
          <p:cNvPr id="4" name="TextBox 4"/>
          <p:cNvSpPr txBox="1"/>
          <p:nvPr/>
        </p:nvSpPr>
        <p:spPr>
          <a:xfrm>
            <a:off x="5057365" y="364428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various ML methods for stock forecasting.</a:t>
            </a:r>
          </a:p>
        </p:txBody>
      </p:sp>
      <p:sp>
        <p:nvSpPr>
          <p:cNvPr id="5" name="TextBox 5"/>
          <p:cNvSpPr txBox="1"/>
          <p:nvPr/>
        </p:nvSpPr>
        <p:spPr>
          <a:xfrm>
            <a:off x="2595352" y="3853815"/>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for stock forecasting.</a:t>
            </a:r>
          </a:p>
        </p:txBody>
      </p:sp>
      <p:sp>
        <p:nvSpPr>
          <p:cNvPr id="6" name="TextBox 6"/>
          <p:cNvSpPr txBox="1"/>
          <p:nvPr/>
        </p:nvSpPr>
        <p:spPr>
          <a:xfrm>
            <a:off x="106438" y="3091832"/>
            <a:ext cx="1921570" cy="1921510"/>
          </a:xfrm>
          <a:prstGeom prst="rect">
            <a:avLst/>
          </a:prstGeom>
        </p:spPr>
        <p:txBody>
          <a:bodyPr lIns="0" tIns="0" rIns="0" bIns="0" rtlCol="0" anchor="t">
            <a:spAutoFit/>
          </a:bodyPr>
          <a:lstStyle/>
          <a:p>
            <a:pPr algn="ctr">
              <a:lnSpc>
                <a:spcPts val="2239"/>
              </a:lnSpc>
            </a:pPr>
            <a:endParaRPr/>
          </a:p>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 Survey of ML-Based Approaches for Stock Market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7" name="TextBox 7"/>
          <p:cNvSpPr txBox="1"/>
          <p:nvPr/>
        </p:nvSpPr>
        <p:spPr>
          <a:xfrm>
            <a:off x="16457883" y="383349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561175" y="3920507"/>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~80% trend prediction accuracy.</a:t>
            </a:r>
          </a:p>
        </p:txBody>
      </p:sp>
      <p:sp>
        <p:nvSpPr>
          <p:cNvPr id="9" name="TextBox 9"/>
          <p:cNvSpPr txBox="1"/>
          <p:nvPr/>
        </p:nvSpPr>
        <p:spPr>
          <a:xfrm>
            <a:off x="9374549" y="403830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Various ML Models</a:t>
            </a:r>
          </a:p>
        </p:txBody>
      </p:sp>
      <p:sp>
        <p:nvSpPr>
          <p:cNvPr id="10" name="TextBox 10"/>
          <p:cNvSpPr txBox="1"/>
          <p:nvPr/>
        </p:nvSpPr>
        <p:spPr>
          <a:xfrm>
            <a:off x="14154234" y="3644282"/>
            <a:ext cx="1677717"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Comprehensive review of ML in stock forecasting.</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1" name="TextBox 11"/>
          <p:cNvSpPr txBox="1"/>
          <p:nvPr/>
        </p:nvSpPr>
        <p:spPr>
          <a:xfrm>
            <a:off x="67915" y="6054453"/>
            <a:ext cx="1921570"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ML Algorithm</a:t>
            </a:r>
          </a:p>
        </p:txBody>
      </p:sp>
      <p:sp>
        <p:nvSpPr>
          <p:cNvPr id="12" name="TextBox 12"/>
          <p:cNvSpPr txBox="1"/>
          <p:nvPr/>
        </p:nvSpPr>
        <p:spPr>
          <a:xfrm>
            <a:off x="259535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market trends using ML models.</a:t>
            </a:r>
          </a:p>
        </p:txBody>
      </p:sp>
      <p:sp>
        <p:nvSpPr>
          <p:cNvPr id="13" name="TextBox 13"/>
          <p:cNvSpPr txBox="1"/>
          <p:nvPr/>
        </p:nvSpPr>
        <p:spPr>
          <a:xfrm>
            <a:off x="11823897"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~87% trend prediction accuracy.</a:t>
            </a:r>
          </a:p>
        </p:txBody>
      </p:sp>
      <p:sp>
        <p:nvSpPr>
          <p:cNvPr id="14" name="TextBox 14"/>
          <p:cNvSpPr txBox="1"/>
          <p:nvPr/>
        </p:nvSpPr>
        <p:spPr>
          <a:xfrm>
            <a:off x="118351" y="817344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Deep Learning-Based Approach for Stock Market Prediction</a:t>
            </a:r>
          </a:p>
        </p:txBody>
      </p:sp>
      <p:sp>
        <p:nvSpPr>
          <p:cNvPr id="15" name="TextBox 15"/>
          <p:cNvSpPr txBox="1"/>
          <p:nvPr/>
        </p:nvSpPr>
        <p:spPr>
          <a:xfrm>
            <a:off x="5004788" y="6379256"/>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LSTM on historical stock data for trend prediction.</a:t>
            </a:r>
          </a:p>
        </p:txBody>
      </p:sp>
      <p:sp>
        <p:nvSpPr>
          <p:cNvPr id="16" name="TextBox 16"/>
          <p:cNvSpPr txBox="1"/>
          <p:nvPr/>
        </p:nvSpPr>
        <p:spPr>
          <a:xfrm>
            <a:off x="9472152" y="6828201"/>
            <a:ext cx="1820697" cy="2641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RNN</a:t>
            </a:r>
          </a:p>
        </p:txBody>
      </p:sp>
      <p:sp>
        <p:nvSpPr>
          <p:cNvPr id="17" name="TextBox 17"/>
          <p:cNvSpPr txBox="1"/>
          <p:nvPr/>
        </p:nvSpPr>
        <p:spPr>
          <a:xfrm>
            <a:off x="11732432" y="680788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84% Accuracy</a:t>
            </a:r>
          </a:p>
        </p:txBody>
      </p:sp>
      <p:sp>
        <p:nvSpPr>
          <p:cNvPr id="18" name="TextBox 18"/>
          <p:cNvSpPr txBox="1"/>
          <p:nvPr/>
        </p:nvSpPr>
        <p:spPr>
          <a:xfrm>
            <a:off x="711591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achieved 84% accuracy in trend forecasting.</a:t>
            </a:r>
          </a:p>
        </p:txBody>
      </p:sp>
      <p:sp>
        <p:nvSpPr>
          <p:cNvPr id="19" name="TextBox 19"/>
          <p:cNvSpPr txBox="1"/>
          <p:nvPr/>
        </p:nvSpPr>
        <p:spPr>
          <a:xfrm>
            <a:off x="14296931" y="6586583"/>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Shows LSTM’s ability to capture trends.</a:t>
            </a:r>
          </a:p>
        </p:txBody>
      </p:sp>
      <p:sp>
        <p:nvSpPr>
          <p:cNvPr id="20" name="TextBox 20"/>
          <p:cNvSpPr txBox="1"/>
          <p:nvPr/>
        </p:nvSpPr>
        <p:spPr>
          <a:xfrm>
            <a:off x="16348951" y="665548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Focuses only on LSTM, limiting comparison</a:t>
            </a:r>
          </a:p>
        </p:txBody>
      </p:sp>
      <p:sp>
        <p:nvSpPr>
          <p:cNvPr id="21" name="TextBox 21"/>
          <p:cNvSpPr txBox="1"/>
          <p:nvPr/>
        </p:nvSpPr>
        <p:spPr>
          <a:xfrm>
            <a:off x="7210952"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CNN-LSTM outperformed traditional ML models.</a:t>
            </a:r>
          </a:p>
        </p:txBody>
      </p:sp>
      <p:sp>
        <p:nvSpPr>
          <p:cNvPr id="22" name="TextBox 22"/>
          <p:cNvSpPr txBox="1"/>
          <p:nvPr/>
        </p:nvSpPr>
        <p:spPr>
          <a:xfrm>
            <a:off x="4952210"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CNN-LSTM hybrid models on historical data.</a:t>
            </a:r>
          </a:p>
        </p:txBody>
      </p:sp>
      <p:sp>
        <p:nvSpPr>
          <p:cNvPr id="23" name="TextBox 23"/>
          <p:cNvSpPr txBox="1"/>
          <p:nvPr/>
        </p:nvSpPr>
        <p:spPr>
          <a:xfrm>
            <a:off x="2595352"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Explore deep learning for stock forecasting.</a:t>
            </a:r>
          </a:p>
        </p:txBody>
      </p:sp>
      <p:sp>
        <p:nvSpPr>
          <p:cNvPr id="24" name="TextBox 24"/>
          <p:cNvSpPr txBox="1"/>
          <p:nvPr/>
        </p:nvSpPr>
        <p:spPr>
          <a:xfrm>
            <a:off x="956504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 LSTM, Hybrid Deep Learning Models</a:t>
            </a:r>
          </a:p>
        </p:txBody>
      </p:sp>
      <p:sp>
        <p:nvSpPr>
          <p:cNvPr id="25" name="TextBox 25"/>
          <p:cNvSpPr txBox="1"/>
          <p:nvPr/>
        </p:nvSpPr>
        <p:spPr>
          <a:xfrm>
            <a:off x="14082744" y="8105174"/>
            <a:ext cx="1820697" cy="192151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Deep learning models outperform traditional methods.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6" name="TextBox 26"/>
          <p:cNvSpPr txBox="1"/>
          <p:nvPr/>
        </p:nvSpPr>
        <p:spPr>
          <a:xfrm>
            <a:off x="16348951" y="8193768"/>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 for training.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956054" y="227422"/>
            <a:ext cx="2940546" cy="580390"/>
          </a:xfrm>
          <a:prstGeom prst="rect">
            <a:avLst/>
          </a:prstGeom>
        </p:spPr>
        <p:txBody>
          <a:bodyPr wrap="square" lIns="0" tIns="0" rIns="0" bIns="0" rtlCol="0" anchor="t">
            <a:spAutoFit/>
          </a:bodyPr>
          <a:lstStyle/>
          <a:p>
            <a:pPr algn="ctr">
              <a:lnSpc>
                <a:spcPts val="4759"/>
              </a:lnSpc>
              <a:spcBef>
                <a:spcPct val="0"/>
              </a:spcBef>
            </a:pPr>
            <a:r>
              <a:rPr lang="en-US" sz="3399" b="1" dirty="0">
                <a:solidFill>
                  <a:srgbClr val="000000"/>
                </a:solidFill>
                <a:latin typeface="Canva Sans Bold"/>
                <a:ea typeface="Canva Sans Bold"/>
                <a:cs typeface="Canva Sans Bold"/>
                <a:sym typeface="Canva Sans Bold"/>
              </a:rPr>
              <a:t>References</a:t>
            </a:r>
          </a:p>
        </p:txBody>
      </p:sp>
      <p:sp>
        <p:nvSpPr>
          <p:cNvPr id="3" name="TextBox 3"/>
          <p:cNvSpPr txBox="1"/>
          <p:nvPr/>
        </p:nvSpPr>
        <p:spPr>
          <a:xfrm>
            <a:off x="284072" y="971550"/>
            <a:ext cx="17811615" cy="9581415"/>
          </a:xfrm>
          <a:prstGeom prst="rect">
            <a:avLst/>
          </a:prstGeom>
        </p:spPr>
        <p:txBody>
          <a:bodyPr lIns="0" tIns="0" rIns="0" bIns="0" rtlCol="0" anchor="t">
            <a:spAutoFit/>
          </a:bodyPr>
          <a:lstStyle/>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 </a:t>
            </a:r>
            <a:r>
              <a:rPr lang="en-US" sz="3028" b="1">
                <a:solidFill>
                  <a:srgbClr val="000000"/>
                </a:solidFill>
                <a:latin typeface="Canva Sans Bold"/>
                <a:ea typeface="Canva Sans Bold"/>
                <a:cs typeface="Canva Sans Bold"/>
                <a:sym typeface="Canva Sans Bold"/>
                <a:hlinkClick r:id="rId2" tooltip="https://www.researchgate.net/profile/Said-Achmad-2?_tp=eyJjb250ZXh0Ijp7ImZpcnN0UGFnZSI6InB1YmxpY2F0aW9uIiwicGFnZSI6InB1YmxpY2F0aW9uIn19"/>
              </a:rPr>
              <a:t>Said Achmad</a:t>
            </a:r>
            <a:r>
              <a:rPr lang="en-US" sz="3028" b="1">
                <a:solidFill>
                  <a:srgbClr val="000000"/>
                </a:solidFill>
                <a:latin typeface="Canva Sans Bold"/>
                <a:ea typeface="Canva Sans Bold"/>
                <a:cs typeface="Canva Sans Bold"/>
                <a:sym typeface="Canva Sans Bold"/>
              </a:rPr>
              <a:t>, Machine Learning Approaches in Stock Market Prediction: A Systematic     Literature Review </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N. D. Parikh et al. , Stock Market Prediction Using Machine Learning: A Study on the Indian Market </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hlinkClick r:id="rId3" tooltip="https://www.researchgate.net/profile/Deepak-Kumar-433?_tp=eyJjb250ZXh0Ijp7ImZpcnN0UGFnZSI6InB1YmxpY2F0aW9uIiwicGFnZSI6InB1YmxpY2F0aW9uIn19"/>
              </a:rPr>
              <a:t>Deepak Kumar</a:t>
            </a:r>
            <a:r>
              <a:rPr lang="en-US" sz="3028" b="1">
                <a:solidFill>
                  <a:srgbClr val="000000"/>
                </a:solidFill>
                <a:latin typeface="Canva Sans Bold"/>
                <a:ea typeface="Canva Sans Bold"/>
                <a:cs typeface="Canva Sans Bold"/>
                <a:sym typeface="Canva Sans Bold"/>
              </a:rPr>
              <a:t> , A Systematic Review of Stock Market Prediction Using Machine Learning and Statistical Techniques </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 </a:t>
            </a:r>
            <a:r>
              <a:rPr lang="en-US" sz="3028" b="1">
                <a:solidFill>
                  <a:srgbClr val="000000"/>
                </a:solidFill>
                <a:latin typeface="Canva Sans Bold"/>
                <a:ea typeface="Canva Sans Bold"/>
                <a:cs typeface="Canva Sans Bold"/>
                <a:sym typeface="Canva Sans Bold"/>
                <a:hlinkClick r:id="rId4" tooltip="https://www.researchgate.net/profile/Arif-Djunaidy"/>
              </a:rPr>
              <a:t>Arif Djunaidy</a:t>
            </a:r>
            <a:r>
              <a:rPr lang="en-US" sz="3028" b="1">
                <a:solidFill>
                  <a:srgbClr val="000000"/>
                </a:solidFill>
                <a:latin typeface="Canva Sans Bold"/>
                <a:ea typeface="Canva Sans Bold"/>
                <a:cs typeface="Canva Sans Bold"/>
                <a:sym typeface="Canva Sans Bold"/>
              </a:rPr>
              <a:t> &amp; </a:t>
            </a:r>
            <a:r>
              <a:rPr lang="en-US" sz="3028" b="1">
                <a:solidFill>
                  <a:srgbClr val="000000"/>
                </a:solidFill>
                <a:latin typeface="Canva Sans Bold"/>
                <a:ea typeface="Canva Sans Bold"/>
                <a:cs typeface="Canva Sans Bold"/>
                <a:sym typeface="Canva Sans Bold"/>
                <a:hlinkClick r:id="rId5" tooltip="https://www.researchgate.net/profile/Rico-Bayu-Wiranata?_tp=eyJjb250ZXh0Ijp7ImZpcnN0UGFnZSI6InB1YmxpY2F0aW9uIiwicGFnZSI6InB1YmxpY2F0aW9uIn19"/>
              </a:rPr>
              <a:t>Rico Bayu Wiranata</a:t>
            </a:r>
            <a:r>
              <a:rPr lang="en-US" sz="3028" b="1">
                <a:solidFill>
                  <a:srgbClr val="000000"/>
                </a:solidFill>
                <a:latin typeface="Canva Sans Bold"/>
                <a:ea typeface="Canva Sans Bold"/>
                <a:cs typeface="Canva Sans Bold"/>
                <a:sym typeface="Canva Sans Bold"/>
              </a:rPr>
              <a:t> , The Stock Exchange Prediction Using Machine Learning Techniques: A Comprehensive and Systematic Literature Review</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hlinkClick r:id="rId6" tooltip="https://www.researchgate.net/scientific-contributions/Veronica-E-Medina-2185254529?_tp=eyJjb250ZXh0Ijp7ImZpcnN0UGFnZSI6InB1YmxpY2F0aW9uIiwicGFnZSI6InB1YmxpY2F0aW9uIn19"/>
              </a:rPr>
              <a:t>Veronica E. Medina</a:t>
            </a:r>
            <a:r>
              <a:rPr lang="en-US" sz="3028" b="1">
                <a:solidFill>
                  <a:srgbClr val="000000"/>
                </a:solidFill>
                <a:latin typeface="Canva Sans Bold"/>
                <a:ea typeface="Canva Sans Bold"/>
                <a:cs typeface="Canva Sans Bold"/>
                <a:sym typeface="Canva Sans Bold"/>
              </a:rPr>
              <a:t> &amp; </a:t>
            </a:r>
            <a:r>
              <a:rPr lang="en-US" sz="3028" b="1">
                <a:solidFill>
                  <a:srgbClr val="000000"/>
                </a:solidFill>
                <a:latin typeface="Canva Sans Bold"/>
                <a:ea typeface="Canva Sans Bold"/>
                <a:cs typeface="Canva Sans Bold"/>
                <a:sym typeface="Canva Sans Bold"/>
                <a:hlinkClick r:id="rId7" tooltip="https://www.researchgate.net/scientific-contributions/Priya-Dua-2185202274?_tp=eyJjb250ZXh0Ijp7ImZpcnN0UGFnZSI6InB1YmxpY2F0aW9uIiwicGFnZSI6InB1YmxpY2F0aW9uIn19"/>
              </a:rPr>
              <a:t>Priya Dua</a:t>
            </a:r>
            <a:r>
              <a:rPr lang="en-US" sz="3028" b="1">
                <a:solidFill>
                  <a:srgbClr val="000000"/>
                </a:solidFill>
                <a:latin typeface="Canva Sans Bold"/>
                <a:ea typeface="Canva Sans Bold"/>
                <a:cs typeface="Canva Sans Bold"/>
                <a:sym typeface="Canva Sans Bold"/>
              </a:rPr>
              <a:t> , Stock Market Prediction Using Machine Learning Techniques</a:t>
            </a:r>
          </a:p>
          <a:p>
            <a:pPr algn="l">
              <a:lnSpc>
                <a:spcPts val="4240"/>
              </a:lnSpc>
            </a:pPr>
            <a:endParaRPr lang="en-US" sz="3028" b="1">
              <a:solidFill>
                <a:srgbClr val="000000"/>
              </a:solidFill>
              <a:latin typeface="Canva Sans Bold"/>
              <a:ea typeface="Canva Sans Bold"/>
              <a:cs typeface="Canva Sans Bold"/>
              <a:sym typeface="Canva Sans Bold"/>
            </a:endParaRPr>
          </a:p>
          <a:p>
            <a:pPr marL="653945" lvl="1" indent="-326973" algn="l">
              <a:lnSpc>
                <a:spcPts val="4240"/>
              </a:lnSpc>
              <a:buFont typeface="Arial"/>
              <a:buChar char="•"/>
            </a:pPr>
            <a:r>
              <a:rPr lang="en-US" sz="3028" b="1">
                <a:solidFill>
                  <a:srgbClr val="000000"/>
                </a:solidFill>
                <a:latin typeface="Canva Sans Bold"/>
                <a:ea typeface="Canva Sans Bold"/>
                <a:cs typeface="Canva Sans Bold"/>
                <a:sym typeface="Canva Sans Bold"/>
              </a:rPr>
              <a:t>R. D. R. N. S. Abhishek et al. , Predicting Stock Price Movements with Neural Networks</a:t>
            </a:r>
          </a:p>
          <a:p>
            <a:pPr algn="l">
              <a:lnSpc>
                <a:spcPts val="4240"/>
              </a:lnSpc>
            </a:pPr>
            <a:endParaRPr lang="en-US" sz="3028" b="1">
              <a:solidFill>
                <a:srgbClr val="000000"/>
              </a:solidFill>
              <a:latin typeface="Canva Sans Bold"/>
              <a:ea typeface="Canva Sans Bold"/>
              <a:cs typeface="Canva Sans Bold"/>
              <a:sym typeface="Canva Sans Bold"/>
            </a:endParaRPr>
          </a:p>
          <a:p>
            <a:pPr algn="l">
              <a:lnSpc>
                <a:spcPts val="4240"/>
              </a:lnSpc>
            </a:pPr>
            <a:endParaRPr lang="en-US" sz="3028" b="1">
              <a:solidFill>
                <a:srgbClr val="000000"/>
              </a:solidFill>
              <a:latin typeface="Canva Sans Bold"/>
              <a:ea typeface="Canva Sans Bold"/>
              <a:cs typeface="Canva Sans Bold"/>
              <a:sym typeface="Canva Sans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9663" y="675196"/>
            <a:ext cx="17388675" cy="3983990"/>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 Srinivasan, M., &amp; Mishra, A. , Stock Market Forecasting Using LSTM Neural Network</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AuSubha, A., et al. , A Hybrid Machine Learning Framework for Stock Market Prediction</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N. D. Parikh et al. , Financial Time Series Prediction Using a Convolutional Neural Network</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P. K. Pati et al. , Deep Learning for Stock Market Prediction</a:t>
            </a:r>
          </a:p>
          <a:p>
            <a:pPr algn="l">
              <a:lnSpc>
                <a:spcPts val="4200"/>
              </a:lnSpc>
            </a:pPr>
            <a:endParaRPr lang="en-US" sz="2799" b="1">
              <a:solidFill>
                <a:srgbClr val="000000"/>
              </a:solidFill>
              <a:latin typeface="Canva Sans Bold"/>
              <a:ea typeface="Canva Sans Bold"/>
              <a:cs typeface="Canva Sans Bold"/>
              <a:sym typeface="Canva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3" name="TextBox 3"/>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
        <p:nvSpPr>
          <p:cNvPr id="4" name="Freeform 4"/>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5" name="TextBox 5"/>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73672" y="4539105"/>
            <a:ext cx="14540657" cy="604395"/>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Times New Roman Bold"/>
                <a:ea typeface="Times New Roman Bold"/>
                <a:cs typeface="Times New Roman Bold"/>
                <a:sym typeface="Times New Roman Bold"/>
              </a:rPr>
              <a:t>SMART INVESTMENT PLANNING SYSTEM USING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62251" y="317526"/>
            <a:ext cx="1717477"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Abstract</a:t>
            </a:r>
          </a:p>
        </p:txBody>
      </p:sp>
      <p:sp>
        <p:nvSpPr>
          <p:cNvPr id="3" name="TextBox 3"/>
          <p:cNvSpPr txBox="1"/>
          <p:nvPr/>
        </p:nvSpPr>
        <p:spPr>
          <a:xfrm>
            <a:off x="335447" y="1352550"/>
            <a:ext cx="17505289" cy="5314950"/>
          </a:xfrm>
          <a:prstGeom prst="rect">
            <a:avLst/>
          </a:prstGeom>
        </p:spPr>
        <p:txBody>
          <a:bodyPr lIns="0" tIns="0" rIns="0" bIns="0" rtlCol="0" anchor="t">
            <a:spAutoFit/>
          </a:bodyPr>
          <a:lstStyle/>
          <a:p>
            <a:pPr algn="just">
              <a:lnSpc>
                <a:spcPts val="4200"/>
              </a:lnSpc>
              <a:spcBef>
                <a:spcPct val="0"/>
              </a:spcBef>
            </a:pPr>
            <a:r>
              <a:rPr lang="en-US" sz="3000" dirty="0">
                <a:solidFill>
                  <a:srgbClr val="000000"/>
                </a:solidFill>
                <a:latin typeface="Canva Sans"/>
                <a:ea typeface="Canva Sans"/>
                <a:cs typeface="Canva Sans"/>
                <a:sym typeface="Canva Sans"/>
              </a:rPr>
              <a:t>This project assists investors in making data-driven investment decisions by analyzing historical stock data from Alpha Vantage. It retrieves stock prices for selected companies and computes key financial metrics, including annualized returns, volatility, and the Sharpe ratio. Based on user inputs such as investment amount, duration (short-term or long-term), and risk tolerance, the system recommends a suitable company by filtering stocks according to risk-adjusted return metrics and estimating potential gains. Additionally, the project features a visualization component that plots historical stock prices, helping investors assess market trends. Alpha </a:t>
            </a:r>
            <a:r>
              <a:rPr lang="en-US" sz="3000" dirty="0" err="1">
                <a:solidFill>
                  <a:srgbClr val="000000"/>
                </a:solidFill>
                <a:latin typeface="Canva Sans"/>
                <a:ea typeface="Canva Sans"/>
                <a:cs typeface="Canva Sans"/>
                <a:sym typeface="Canva Sans"/>
              </a:rPr>
              <a:t>Vanatage</a:t>
            </a:r>
            <a:r>
              <a:rPr lang="en-US" sz="3000" dirty="0">
                <a:solidFill>
                  <a:srgbClr val="000000"/>
                </a:solidFill>
                <a:latin typeface="Canva Sans"/>
                <a:ea typeface="Canva Sans"/>
                <a:cs typeface="Canva Sans"/>
                <a:sym typeface="Canva Sans"/>
              </a:rPr>
              <a:t> data includes historical and real-time stock prices, company fundamentals, financial statements, and valuation metrics, enabling informed investment decisions while considering market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1352" y="190500"/>
            <a:ext cx="4985296" cy="679450"/>
          </a:xfrm>
          <a:prstGeom prst="rect">
            <a:avLst/>
          </a:prstGeom>
        </p:spPr>
        <p:txBody>
          <a:bodyPr lIns="0" tIns="0" rIns="0" bIns="0" rtlCol="0" anchor="t">
            <a:spAutoFit/>
          </a:bodyPr>
          <a:lstStyle/>
          <a:p>
            <a:pPr algn="l">
              <a:lnSpc>
                <a:spcPts val="5599"/>
              </a:lnSpc>
            </a:pPr>
            <a:r>
              <a:rPr lang="en-US" sz="3999" b="1" dirty="0">
                <a:solidFill>
                  <a:srgbClr val="000000"/>
                </a:solidFill>
                <a:latin typeface="Canva Sans Bold"/>
                <a:ea typeface="Canva Sans Bold"/>
                <a:cs typeface="Canva Sans Bold"/>
                <a:sym typeface="Canva Sans Bold"/>
              </a:rPr>
              <a:t>Problem Statement </a:t>
            </a:r>
          </a:p>
        </p:txBody>
      </p:sp>
      <p:sp>
        <p:nvSpPr>
          <p:cNvPr id="3" name="TextBox 3"/>
          <p:cNvSpPr txBox="1"/>
          <p:nvPr/>
        </p:nvSpPr>
        <p:spPr>
          <a:xfrm>
            <a:off x="533401" y="1558633"/>
            <a:ext cx="17221200" cy="4721759"/>
          </a:xfrm>
          <a:prstGeom prst="rect">
            <a:avLst/>
          </a:prstGeom>
        </p:spPr>
        <p:txBody>
          <a:bodyPr wrap="square" lIns="0" tIns="0" rIns="0" bIns="0" rtlCol="0" anchor="t">
            <a:spAutoFit/>
          </a:bodyPr>
          <a:lstStyle/>
          <a:p>
            <a:pPr algn="just">
              <a:lnSpc>
                <a:spcPts val="4146"/>
              </a:lnSpc>
              <a:spcBef>
                <a:spcPct val="0"/>
              </a:spcBef>
            </a:pPr>
            <a:r>
              <a:rPr lang="en-US" sz="2962" dirty="0">
                <a:solidFill>
                  <a:srgbClr val="000000"/>
                </a:solidFill>
                <a:latin typeface="Canva Sans"/>
                <a:ea typeface="Canva Sans"/>
                <a:cs typeface="Canva Sans"/>
                <a:sym typeface="Canva Sans"/>
              </a:rPr>
              <a:t>Investors often face challenges in selecting the best stocks based on their investment capacity, risk tolerance, and investment duration. Additionally, the high volatility of stock prices and real-time market fluctuations make it difficult to make informed decisions. Traditional forecasting methods may not effectively capture the nonlinear and non-stationary nature of stock price movements, leading to inaccurate </a:t>
            </a:r>
            <a:r>
              <a:rPr lang="en-US" sz="2962" dirty="0" err="1">
                <a:solidFill>
                  <a:srgbClr val="000000"/>
                </a:solidFill>
                <a:latin typeface="Canva Sans"/>
                <a:ea typeface="Canva Sans"/>
                <a:cs typeface="Canva Sans"/>
                <a:sym typeface="Canva Sans"/>
              </a:rPr>
              <a:t>predictions.To</a:t>
            </a:r>
            <a:r>
              <a:rPr lang="en-US" sz="2962" dirty="0">
                <a:solidFill>
                  <a:srgbClr val="000000"/>
                </a:solidFill>
                <a:latin typeface="Canva Sans"/>
                <a:ea typeface="Canva Sans"/>
                <a:cs typeface="Canva Sans"/>
                <a:sym typeface="Canva Sans"/>
              </a:rPr>
              <a:t> address this challenge, Hilbert-Huang Transform (HHT) and Temporal Convolutional Network (TCN)-based stock prediction model is developed. The model first decomposes stock price trends using EMD to extract relevant features, helping to capture underlying patterns in the data. It then leverages TCN to learn historical price patterns and predict future stock prices with improved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73210" y="342900"/>
            <a:ext cx="2653209" cy="679450"/>
          </a:xfrm>
          <a:prstGeom prst="rect">
            <a:avLst/>
          </a:prstGeom>
        </p:spPr>
        <p:txBody>
          <a:bodyPr lIns="0" tIns="0" rIns="0" bIns="0" rtlCol="0" anchor="t">
            <a:spAutoFit/>
          </a:bodyPr>
          <a:lstStyle/>
          <a:p>
            <a:pPr algn="l">
              <a:lnSpc>
                <a:spcPts val="5599"/>
              </a:lnSpc>
            </a:pPr>
            <a:r>
              <a:rPr lang="en-US" sz="3999" b="1" dirty="0">
                <a:solidFill>
                  <a:srgbClr val="000000"/>
                </a:solidFill>
                <a:latin typeface="Canva Sans Bold"/>
                <a:ea typeface="Canva Sans Bold"/>
                <a:cs typeface="Canva Sans Bold"/>
                <a:sym typeface="Canva Sans Bold"/>
              </a:rPr>
              <a:t>Objectives</a:t>
            </a:r>
          </a:p>
        </p:txBody>
      </p:sp>
      <p:sp>
        <p:nvSpPr>
          <p:cNvPr id="3" name="TextBox 3"/>
          <p:cNvSpPr txBox="1"/>
          <p:nvPr/>
        </p:nvSpPr>
        <p:spPr>
          <a:xfrm>
            <a:off x="244184" y="1181100"/>
            <a:ext cx="17799631" cy="6886757"/>
          </a:xfrm>
          <a:prstGeom prst="rect">
            <a:avLst/>
          </a:prstGeom>
        </p:spPr>
        <p:txBody>
          <a:bodyPr wrap="square" lIns="0" tIns="0" rIns="0" bIns="0" rtlCol="0" anchor="t">
            <a:spAutoFit/>
          </a:bodyPr>
          <a:lstStyle/>
          <a:p>
            <a:pPr marL="691959" lvl="1" indent="-345979" algn="just">
              <a:lnSpc>
                <a:spcPts val="4486"/>
              </a:lnSpc>
              <a:buFont typeface="Arial"/>
              <a:buChar char="•"/>
            </a:pPr>
            <a:r>
              <a:rPr lang="en-US" sz="3204" dirty="0">
                <a:solidFill>
                  <a:srgbClr val="000000"/>
                </a:solidFill>
                <a:latin typeface="Canva Sans"/>
                <a:ea typeface="Canva Sans"/>
                <a:cs typeface="Canva Sans"/>
                <a:sym typeface="Canva Sans"/>
              </a:rPr>
              <a:t> Live Market Data Integration – Fetch real-time stock prices to ensure recommendations are based on the latest market trends.</a:t>
            </a:r>
          </a:p>
          <a:p>
            <a:pPr algn="just">
              <a:lnSpc>
                <a:spcPts val="4486"/>
              </a:lnSpc>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Extracting the Intrinsic Mode function using the Hilbert-Huang Transform (HTT) and advanced </a:t>
            </a:r>
            <a:r>
              <a:rPr lang="en-US" sz="3204" dirty="0" err="1">
                <a:solidFill>
                  <a:srgbClr val="000000"/>
                </a:solidFill>
                <a:latin typeface="Canva Sans"/>
                <a:ea typeface="Canva Sans"/>
                <a:cs typeface="Canva Sans"/>
                <a:sym typeface="Canva Sans"/>
              </a:rPr>
              <a:t>algorihtms</a:t>
            </a:r>
            <a:r>
              <a:rPr lang="en-US" sz="3204" dirty="0">
                <a:solidFill>
                  <a:srgbClr val="000000"/>
                </a:solidFill>
                <a:latin typeface="Canva Sans"/>
                <a:ea typeface="Canva Sans"/>
                <a:cs typeface="Canva Sans"/>
                <a:sym typeface="Canva Sans"/>
              </a:rPr>
              <a:t>.</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Forecasting the trends using the advanced techniques like Temporal </a:t>
            </a:r>
            <a:r>
              <a:rPr lang="en-US" sz="3204" dirty="0" err="1">
                <a:solidFill>
                  <a:srgbClr val="000000"/>
                </a:solidFill>
                <a:latin typeface="Canva Sans"/>
                <a:ea typeface="Canva Sans"/>
                <a:cs typeface="Canva Sans"/>
                <a:sym typeface="Canva Sans"/>
              </a:rPr>
              <a:t>convulation</a:t>
            </a:r>
            <a:r>
              <a:rPr lang="en-US" sz="3204" dirty="0">
                <a:solidFill>
                  <a:srgbClr val="000000"/>
                </a:solidFill>
                <a:latin typeface="Canva Sans"/>
                <a:ea typeface="Canva Sans"/>
                <a:cs typeface="Canva Sans"/>
                <a:sym typeface="Canva Sans"/>
              </a:rPr>
              <a:t> Network</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Risk Assessment – Categorize stocks based on risk levels and align them with the investor’s risk tolerance.</a:t>
            </a:r>
          </a:p>
          <a:p>
            <a:pPr algn="just">
              <a:lnSpc>
                <a:spcPts val="4486"/>
              </a:lnSpc>
            </a:pPr>
            <a:endParaRPr lang="en-US" sz="3204" dirty="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0827" y="1436817"/>
          <a:ext cx="17378623" cy="7821484"/>
        </p:xfrm>
        <a:graphic>
          <a:graphicData uri="http://schemas.openxmlformats.org/drawingml/2006/table">
            <a:tbl>
              <a:tblPr/>
              <a:tblGrid>
                <a:gridCol w="8773358">
                  <a:extLst>
                    <a:ext uri="{9D8B030D-6E8A-4147-A177-3AD203B41FA5}">
                      <a16:colId xmlns:a16="http://schemas.microsoft.com/office/drawing/2014/main" val="20000"/>
                    </a:ext>
                  </a:extLst>
                </a:gridCol>
                <a:gridCol w="8605265">
                  <a:extLst>
                    <a:ext uri="{9D8B030D-6E8A-4147-A177-3AD203B41FA5}">
                      <a16:colId xmlns:a16="http://schemas.microsoft.com/office/drawing/2014/main" val="20001"/>
                    </a:ext>
                  </a:extLst>
                </a:gridCol>
              </a:tblGrid>
              <a:tr h="147361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03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0539">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770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5073138" y="317526"/>
            <a:ext cx="758264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and Software Requirements</a:t>
            </a:r>
          </a:p>
        </p:txBody>
      </p:sp>
      <p:sp>
        <p:nvSpPr>
          <p:cNvPr id="4" name="TextBox 4"/>
          <p:cNvSpPr txBox="1"/>
          <p:nvPr/>
        </p:nvSpPr>
        <p:spPr>
          <a:xfrm>
            <a:off x="705734" y="7367461"/>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Storage: Minimum 10GB free space (Recommended: SSD for faster performance)</a:t>
            </a:r>
          </a:p>
        </p:txBody>
      </p:sp>
      <p:sp>
        <p:nvSpPr>
          <p:cNvPr id="5" name="TextBox 5"/>
          <p:cNvSpPr txBox="1"/>
          <p:nvPr/>
        </p:nvSpPr>
        <p:spPr>
          <a:xfrm>
            <a:off x="705734" y="3143674"/>
            <a:ext cx="7455758"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Processor (CPU): Intel Core i5 (or equivalent) and above (Recommended: Intel Core i7 or AMD Ryzen 5 and above)</a:t>
            </a:r>
          </a:p>
        </p:txBody>
      </p:sp>
      <p:sp>
        <p:nvSpPr>
          <p:cNvPr id="6" name="TextBox 6"/>
          <p:cNvSpPr txBox="1"/>
          <p:nvPr/>
        </p:nvSpPr>
        <p:spPr>
          <a:xfrm>
            <a:off x="10130318"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Software Requirements</a:t>
            </a:r>
          </a:p>
        </p:txBody>
      </p:sp>
      <p:sp>
        <p:nvSpPr>
          <p:cNvPr id="7" name="TextBox 7"/>
          <p:cNvSpPr txBox="1"/>
          <p:nvPr/>
        </p:nvSpPr>
        <p:spPr>
          <a:xfrm>
            <a:off x="705734"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Requirements</a:t>
            </a:r>
          </a:p>
        </p:txBody>
      </p:sp>
      <p:sp>
        <p:nvSpPr>
          <p:cNvPr id="8" name="TextBox 8"/>
          <p:cNvSpPr txBox="1"/>
          <p:nvPr/>
        </p:nvSpPr>
        <p:spPr>
          <a:xfrm>
            <a:off x="705734" y="5434224"/>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Memory (RAM): Minimum 8GB (Recommended: 16GB or higher for better performance)</a:t>
            </a:r>
          </a:p>
        </p:txBody>
      </p:sp>
      <p:sp>
        <p:nvSpPr>
          <p:cNvPr id="9" name="TextBox 9"/>
          <p:cNvSpPr txBox="1"/>
          <p:nvPr/>
        </p:nvSpPr>
        <p:spPr>
          <a:xfrm>
            <a:off x="9515331" y="2936134"/>
            <a:ext cx="6280904" cy="2555240"/>
          </a:xfrm>
          <a:prstGeom prst="rect">
            <a:avLst/>
          </a:prstGeom>
        </p:spPr>
        <p:txBody>
          <a:bodyPr lIns="0" tIns="0" rIns="0" bIns="0" rtlCol="0" anchor="t">
            <a:spAutoFit/>
          </a:bodyPr>
          <a:lstStyle/>
          <a:p>
            <a:pPr algn="l">
              <a:lnSpc>
                <a:spcPts val="4060"/>
              </a:lnSpc>
            </a:pPr>
            <a:r>
              <a:rPr lang="en-US" sz="2900">
                <a:solidFill>
                  <a:srgbClr val="000000"/>
                </a:solidFill>
                <a:latin typeface="Canva Sans"/>
                <a:ea typeface="Canva Sans"/>
                <a:cs typeface="Canva Sans"/>
                <a:sym typeface="Canva Sans"/>
              </a:rPr>
              <a:t>Operating System:</a:t>
            </a:r>
          </a:p>
          <a:p>
            <a:pPr algn="l">
              <a:lnSpc>
                <a:spcPts val="4060"/>
              </a:lnSpc>
            </a:pPr>
            <a:r>
              <a:rPr lang="en-US" sz="2900">
                <a:solidFill>
                  <a:srgbClr val="000000"/>
                </a:solidFill>
                <a:latin typeface="Canva Sans"/>
                <a:ea typeface="Canva Sans"/>
                <a:cs typeface="Canva Sans"/>
                <a:sym typeface="Canva Sans"/>
              </a:rPr>
              <a:t>Windows 10/11 (64-bit)</a:t>
            </a:r>
          </a:p>
          <a:p>
            <a:pPr algn="l">
              <a:lnSpc>
                <a:spcPts val="4060"/>
              </a:lnSpc>
            </a:pPr>
            <a:r>
              <a:rPr lang="en-US" sz="2900">
                <a:solidFill>
                  <a:srgbClr val="000000"/>
                </a:solidFill>
                <a:latin typeface="Canva Sans"/>
                <a:ea typeface="Canva Sans"/>
                <a:cs typeface="Canva Sans"/>
                <a:sym typeface="Canva Sans"/>
              </a:rPr>
              <a:t>macOS (10.15 Catalina or later)</a:t>
            </a:r>
          </a:p>
          <a:p>
            <a:pPr algn="l">
              <a:lnSpc>
                <a:spcPts val="4060"/>
              </a:lnSpc>
            </a:pPr>
            <a:r>
              <a:rPr lang="en-US" sz="2900">
                <a:solidFill>
                  <a:srgbClr val="000000"/>
                </a:solidFill>
                <a:latin typeface="Canva Sans"/>
                <a:ea typeface="Canva Sans"/>
                <a:cs typeface="Canva Sans"/>
                <a:sym typeface="Canva Sans"/>
              </a:rPr>
              <a:t>Linux (Ubuntu 18.04 or later)</a:t>
            </a:r>
          </a:p>
          <a:p>
            <a:pPr algn="ctr">
              <a:lnSpc>
                <a:spcPts val="4060"/>
              </a:lnSpc>
            </a:pPr>
            <a:endParaRPr lang="en-US" sz="2900">
              <a:solidFill>
                <a:srgbClr val="000000"/>
              </a:solidFill>
              <a:latin typeface="Canva Sans"/>
              <a:ea typeface="Canva Sans"/>
              <a:cs typeface="Canva Sans"/>
              <a:sym typeface="Canva Sans"/>
            </a:endParaRPr>
          </a:p>
        </p:txBody>
      </p:sp>
      <p:sp>
        <p:nvSpPr>
          <p:cNvPr id="10" name="TextBox 10"/>
          <p:cNvSpPr txBox="1"/>
          <p:nvPr/>
        </p:nvSpPr>
        <p:spPr>
          <a:xfrm>
            <a:off x="9515331" y="5784840"/>
            <a:ext cx="6280904" cy="4978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Python Version: Python 3.7 or later</a:t>
            </a:r>
          </a:p>
        </p:txBody>
      </p:sp>
      <p:sp>
        <p:nvSpPr>
          <p:cNvPr id="11" name="TextBox 11"/>
          <p:cNvSpPr txBox="1"/>
          <p:nvPr/>
        </p:nvSpPr>
        <p:spPr>
          <a:xfrm>
            <a:off x="8864460" y="7367461"/>
            <a:ext cx="6280904" cy="497840"/>
          </a:xfrm>
          <a:prstGeom prst="rect">
            <a:avLst/>
          </a:prstGeom>
        </p:spPr>
        <p:txBody>
          <a:bodyPr lIns="0" tIns="0" rIns="0" bIns="0" rtlCol="0" anchor="t">
            <a:spAutoFit/>
          </a:bodyPr>
          <a:lstStyle/>
          <a:p>
            <a:pPr algn="ctr">
              <a:lnSpc>
                <a:spcPts val="4060"/>
              </a:lnSpc>
              <a:spcBef>
                <a:spcPct val="0"/>
              </a:spcBef>
            </a:pPr>
            <a:r>
              <a:rPr lang="en-US" sz="2900">
                <a:solidFill>
                  <a:srgbClr val="000000"/>
                </a:solidFill>
                <a:latin typeface="Canva Sans"/>
                <a:ea typeface="Canva Sans"/>
                <a:cs typeface="Canva Sans"/>
                <a:sym typeface="Canva Sans"/>
              </a:rPr>
              <a:t>Required Python Libraries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63270" y="295304"/>
            <a:ext cx="4290566"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Architecture Diagram</a:t>
            </a:r>
          </a:p>
        </p:txBody>
      </p:sp>
      <p:pic>
        <p:nvPicPr>
          <p:cNvPr id="4" name="Picture 3">
            <a:extLst>
              <a:ext uri="{FF2B5EF4-FFF2-40B4-BE49-F238E27FC236}">
                <a16:creationId xmlns:a16="http://schemas.microsoft.com/office/drawing/2014/main" id="{C1D228CD-A43D-76F8-B061-427425A0B19C}"/>
              </a:ext>
            </a:extLst>
          </p:cNvPr>
          <p:cNvPicPr>
            <a:picLocks noChangeAspect="1"/>
          </p:cNvPicPr>
          <p:nvPr/>
        </p:nvPicPr>
        <p:blipFill>
          <a:blip r:embed="rId2"/>
          <a:stretch>
            <a:fillRect/>
          </a:stretch>
        </p:blipFill>
        <p:spPr>
          <a:xfrm>
            <a:off x="1219200" y="1409700"/>
            <a:ext cx="15461225" cy="8167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03909" y="490982"/>
            <a:ext cx="3042837"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Research Gaps</a:t>
            </a:r>
          </a:p>
        </p:txBody>
      </p:sp>
      <p:sp>
        <p:nvSpPr>
          <p:cNvPr id="3" name="TextBox 3"/>
          <p:cNvSpPr txBox="1"/>
          <p:nvPr/>
        </p:nvSpPr>
        <p:spPr>
          <a:xfrm>
            <a:off x="304800" y="1104900"/>
            <a:ext cx="17398860" cy="8037200"/>
          </a:xfrm>
          <a:prstGeom prst="rect">
            <a:avLst/>
          </a:prstGeom>
        </p:spPr>
        <p:txBody>
          <a:bodyPr wrap="square" lIns="0" tIns="0" rIns="0" bIns="0" rtlCol="0" anchor="t">
            <a:spAutoFit/>
          </a:bodyPr>
          <a:lstStyle/>
          <a:p>
            <a:r>
              <a:rPr lang="en-US" sz="2800" b="1" dirty="0"/>
              <a:t>Reliance on Historical Data:</a:t>
            </a:r>
            <a:endParaRPr lang="en-US" sz="2800" dirty="0"/>
          </a:p>
          <a:p>
            <a:pPr>
              <a:buFont typeface="Arial" panose="020B0604020202020204" pitchFamily="34" charset="0"/>
              <a:buChar char="•"/>
            </a:pPr>
            <a:r>
              <a:rPr lang="en-US" sz="2800" dirty="0">
                <a:solidFill>
                  <a:srgbClr val="000000"/>
                </a:solidFill>
                <a:ea typeface="Canva Sans"/>
                <a:cs typeface="Canva Sans"/>
                <a:sym typeface="Canva Sans"/>
              </a:rPr>
              <a:t>  Some models does not integrate with the real time market movements and prices</a:t>
            </a:r>
            <a:endParaRPr lang="en-US" sz="2800" dirty="0"/>
          </a:p>
          <a:p>
            <a:pPr>
              <a:buFont typeface="Arial" panose="020B0604020202020204" pitchFamily="34" charset="0"/>
              <a:buChar char="•"/>
            </a:pPr>
            <a:r>
              <a:rPr lang="en-US" sz="2800" dirty="0"/>
              <a:t> Many existing models primarily depend on historical stock data without incorporating real-time data.</a:t>
            </a:r>
          </a:p>
          <a:p>
            <a:pPr algn="l">
              <a:lnSpc>
                <a:spcPts val="4207"/>
              </a:lnSpc>
            </a:pPr>
            <a:endParaRPr lang="en-US" sz="2800" dirty="0">
              <a:solidFill>
                <a:srgbClr val="000000"/>
              </a:solidFill>
              <a:latin typeface="Canva Sans"/>
              <a:ea typeface="Canva Sans"/>
              <a:cs typeface="Canva Sans"/>
              <a:sym typeface="Canva Sans"/>
            </a:endParaRPr>
          </a:p>
          <a:p>
            <a:r>
              <a:rPr lang="en-US" sz="2800" b="1" dirty="0"/>
              <a:t>Lack of Hybrid Models:</a:t>
            </a:r>
            <a:endParaRPr lang="en-US" sz="2800" dirty="0"/>
          </a:p>
          <a:p>
            <a:pPr>
              <a:buFont typeface="Arial" panose="020B0604020202020204" pitchFamily="34" charset="0"/>
              <a:buChar char="•"/>
            </a:pPr>
            <a:r>
              <a:rPr lang="en-US" sz="2800" dirty="0"/>
              <a:t> Several studies focus on either traditional statistical models (like ARIMA) or basic ML models (like SVM or LSTM), but rarely explore hybrid approaches.</a:t>
            </a:r>
          </a:p>
          <a:p>
            <a:pPr algn="l">
              <a:lnSpc>
                <a:spcPts val="4207"/>
              </a:lnSpc>
            </a:pPr>
            <a:endParaRPr lang="en-US" sz="2800" dirty="0">
              <a:solidFill>
                <a:srgbClr val="000000"/>
              </a:solidFill>
              <a:latin typeface="Canva Sans"/>
              <a:ea typeface="Canva Sans"/>
              <a:cs typeface="Canva Sans"/>
              <a:sym typeface="Canva Sans"/>
            </a:endParaRPr>
          </a:p>
          <a:p>
            <a:pPr algn="l">
              <a:lnSpc>
                <a:spcPts val="4207"/>
              </a:lnSpc>
            </a:pPr>
            <a:r>
              <a:rPr lang="en-IN" sz="2800" b="1" dirty="0"/>
              <a:t>Short-term &amp; Long-term Predictions:</a:t>
            </a:r>
            <a:endParaRPr lang="en-US" sz="2800" b="1" dirty="0">
              <a:solidFill>
                <a:srgbClr val="000000"/>
              </a:solidFill>
              <a:latin typeface="Canva Sans"/>
              <a:ea typeface="Canva Sans"/>
              <a:cs typeface="Canva Sans"/>
              <a:sym typeface="Canva Sans"/>
            </a:endParaRPr>
          </a:p>
          <a:p>
            <a:pPr marL="191580" indent="-324390">
              <a:lnSpc>
                <a:spcPts val="4207"/>
              </a:lnSpc>
              <a:buFont typeface="Arial"/>
              <a:buChar char="•"/>
            </a:pPr>
            <a:r>
              <a:rPr lang="en-US" sz="2800" dirty="0">
                <a:solidFill>
                  <a:srgbClr val="000000"/>
                </a:solidFill>
                <a:ea typeface="Canva Sans"/>
                <a:cs typeface="Canva Sans"/>
                <a:sym typeface="Canva Sans"/>
              </a:rPr>
              <a:t>Most papers mainly focuses on short-term predictions  but does not address long-term investment strategies</a:t>
            </a:r>
            <a:r>
              <a:rPr lang="en-US" sz="2800" dirty="0">
                <a:solidFill>
                  <a:srgbClr val="000000"/>
                </a:solidFill>
                <a:latin typeface="Canva Sans"/>
                <a:ea typeface="Canva Sans"/>
                <a:cs typeface="Canva Sans"/>
                <a:sym typeface="Canva Sans"/>
              </a:rPr>
              <a:t>.</a:t>
            </a:r>
          </a:p>
          <a:p>
            <a:pPr>
              <a:lnSpc>
                <a:spcPts val="4207"/>
              </a:lnSpc>
            </a:pPr>
            <a:endParaRPr lang="en-US" sz="2800" dirty="0">
              <a:solidFill>
                <a:srgbClr val="000000"/>
              </a:solidFill>
              <a:latin typeface="Canva Sans"/>
              <a:ea typeface="Canva Sans"/>
              <a:cs typeface="Canva Sans"/>
              <a:sym typeface="Canva Sans"/>
            </a:endParaRPr>
          </a:p>
          <a:p>
            <a:r>
              <a:rPr lang="en-US" sz="2800" b="1" dirty="0"/>
              <a:t>Risk Assessment Integration:</a:t>
            </a:r>
            <a:endParaRPr lang="en-US" sz="2800" dirty="0"/>
          </a:p>
          <a:p>
            <a:pPr>
              <a:buFont typeface="Arial" panose="020B0604020202020204" pitchFamily="34" charset="0"/>
              <a:buChar char="•"/>
            </a:pPr>
            <a:r>
              <a:rPr lang="en-US" sz="2800" dirty="0"/>
              <a:t>While accuracy is a focus, few models integrate </a:t>
            </a:r>
            <a:r>
              <a:rPr lang="en-US" sz="2800" b="1" dirty="0"/>
              <a:t>risk metrics</a:t>
            </a:r>
            <a:r>
              <a:rPr lang="en-US" sz="2800" dirty="0"/>
              <a:t> (like volatility or the Sharpe ratio) directly into stock recommendations.</a:t>
            </a:r>
          </a:p>
          <a:p>
            <a:pPr>
              <a:buFont typeface="Arial" panose="020B0604020202020204" pitchFamily="34" charset="0"/>
              <a:buChar char="•"/>
            </a:pPr>
            <a:r>
              <a:rPr lang="en-US" sz="2800" dirty="0"/>
              <a:t>Our model addresses this by suggesting stocks based on both </a:t>
            </a:r>
            <a:r>
              <a:rPr lang="en-US" sz="2800" b="1" dirty="0"/>
              <a:t>risk-adjusted returns</a:t>
            </a:r>
            <a:r>
              <a:rPr lang="en-US" sz="2800" dirty="0"/>
              <a:t> and user-specific risk tolerance.</a:t>
            </a:r>
          </a:p>
          <a:p>
            <a:pPr>
              <a:lnSpc>
                <a:spcPts val="4207"/>
              </a:lnSpc>
            </a:pPr>
            <a:endParaRPr lang="en-US" sz="2800" dirty="0">
              <a:solidFill>
                <a:srgbClr val="000000"/>
              </a:solidFill>
              <a:latin typeface="Canva Sans"/>
              <a:ea typeface="Canva Sans"/>
              <a:cs typeface="Canva Sans"/>
              <a:sym typeface="Canva Sans"/>
            </a:endParaRPr>
          </a:p>
          <a:p>
            <a:pPr algn="l">
              <a:lnSpc>
                <a:spcPts val="4207"/>
              </a:lnSpc>
            </a:pPr>
            <a:endParaRPr lang="en-US" sz="2800" dirty="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3862" y="2940271"/>
            <a:ext cx="14307311" cy="5198166"/>
          </a:xfrm>
          <a:custGeom>
            <a:avLst/>
            <a:gdLst/>
            <a:ahLst/>
            <a:cxnLst/>
            <a:rect l="l" t="t" r="r" b="b"/>
            <a:pathLst>
              <a:path w="14307311" h="5198166">
                <a:moveTo>
                  <a:pt x="0" y="0"/>
                </a:moveTo>
                <a:lnTo>
                  <a:pt x="14307311" y="0"/>
                </a:lnTo>
                <a:lnTo>
                  <a:pt x="14307311" y="5198167"/>
                </a:lnTo>
                <a:lnTo>
                  <a:pt x="0" y="5198167"/>
                </a:lnTo>
                <a:lnTo>
                  <a:pt x="0" y="0"/>
                </a:lnTo>
                <a:close/>
              </a:path>
            </a:pathLst>
          </a:custGeom>
          <a:blipFill>
            <a:blip r:embed="rId2"/>
            <a:stretch>
              <a:fillRect t="-343" b="-343"/>
            </a:stretch>
          </a:blipFill>
        </p:spPr>
      </p:sp>
      <p:sp>
        <p:nvSpPr>
          <p:cNvPr id="3" name="TextBox 3"/>
          <p:cNvSpPr txBox="1"/>
          <p:nvPr/>
        </p:nvSpPr>
        <p:spPr>
          <a:xfrm>
            <a:off x="7059117" y="275861"/>
            <a:ext cx="3046363"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Dataset Details</a:t>
            </a:r>
          </a:p>
        </p:txBody>
      </p:sp>
      <p:sp>
        <p:nvSpPr>
          <p:cNvPr id="4" name="TextBox 4"/>
          <p:cNvSpPr txBox="1"/>
          <p:nvPr/>
        </p:nvSpPr>
        <p:spPr>
          <a:xfrm>
            <a:off x="189607" y="2012028"/>
            <a:ext cx="2896046" cy="537718"/>
          </a:xfrm>
          <a:prstGeom prst="rect">
            <a:avLst/>
          </a:prstGeom>
        </p:spPr>
        <p:txBody>
          <a:bodyPr lIns="0" tIns="0" rIns="0" bIns="0" rtlCol="0" anchor="t">
            <a:spAutoFit/>
          </a:bodyPr>
          <a:lstStyle/>
          <a:p>
            <a:pPr algn="ctr">
              <a:lnSpc>
                <a:spcPts val="4486"/>
              </a:lnSpc>
              <a:spcBef>
                <a:spcPct val="0"/>
              </a:spcBef>
            </a:pPr>
            <a:r>
              <a:rPr lang="en-US" sz="3204">
                <a:solidFill>
                  <a:srgbClr val="000000"/>
                </a:solidFill>
                <a:latin typeface="Canva Sans"/>
                <a:ea typeface="Canva Sans"/>
                <a:cs typeface="Canva Sans"/>
                <a:sym typeface="Canva Sans"/>
              </a:rPr>
              <a:t>Dataset Fields:</a:t>
            </a:r>
          </a:p>
        </p:txBody>
      </p:sp>
      <p:sp>
        <p:nvSpPr>
          <p:cNvPr id="5" name="TextBox 5"/>
          <p:cNvSpPr txBox="1"/>
          <p:nvPr/>
        </p:nvSpPr>
        <p:spPr>
          <a:xfrm>
            <a:off x="189607" y="1143945"/>
            <a:ext cx="15348075" cy="537718"/>
          </a:xfrm>
          <a:prstGeom prst="rect">
            <a:avLst/>
          </a:prstGeom>
        </p:spPr>
        <p:txBody>
          <a:bodyPr lIns="0" tIns="0" rIns="0" bIns="0" rtlCol="0" anchor="t">
            <a:spAutoFit/>
          </a:bodyPr>
          <a:lstStyle/>
          <a:p>
            <a:pPr algn="l">
              <a:lnSpc>
                <a:spcPts val="4486"/>
              </a:lnSpc>
              <a:spcBef>
                <a:spcPct val="0"/>
              </a:spcBef>
            </a:pPr>
            <a:r>
              <a:rPr lang="en-US" sz="3204">
                <a:solidFill>
                  <a:srgbClr val="000000"/>
                </a:solidFill>
                <a:latin typeface="Canva Sans"/>
                <a:ea typeface="Canva Sans"/>
                <a:cs typeface="Canva Sans"/>
                <a:sym typeface="Canva Sans"/>
              </a:rPr>
              <a:t>Dataset Link:https://www.alphavantage.co/documentation/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1927</Words>
  <Application>Microsoft Office PowerPoint</Application>
  <PresentationFormat>Custom</PresentationFormat>
  <Paragraphs>620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 Bold</vt:lpstr>
      <vt:lpstr>Arial</vt:lpstr>
      <vt:lpstr>Calibri</vt:lpstr>
      <vt:lpstr>Canva Sans</vt:lpstr>
      <vt:lpstr>Canva Sans Bold</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cp:lastModifiedBy>Medhansh Kotipalli</cp:lastModifiedBy>
  <cp:revision>7</cp:revision>
  <dcterms:created xsi:type="dcterms:W3CDTF">2006-08-16T00:00:00Z</dcterms:created>
  <dcterms:modified xsi:type="dcterms:W3CDTF">2025-04-07T05:37:18Z</dcterms:modified>
  <dc:identifier>DAGgBBm9g74</dc:identifier>
</cp:coreProperties>
</file>