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80" r:id="rId3"/>
    <p:sldId id="257" r:id="rId4"/>
    <p:sldId id="258" r:id="rId5"/>
    <p:sldId id="259" r:id="rId6"/>
    <p:sldId id="260" r:id="rId7"/>
    <p:sldId id="261" r:id="rId8"/>
    <p:sldId id="262" r:id="rId9"/>
    <p:sldId id="263" r:id="rId10"/>
    <p:sldId id="267" r:id="rId11"/>
    <p:sldId id="264" r:id="rId12"/>
    <p:sldId id="265" r:id="rId13"/>
    <p:sldId id="266" r:id="rId14"/>
    <p:sldId id="268" r:id="rId15"/>
    <p:sldId id="278" r:id="rId16"/>
    <p:sldId id="269" r:id="rId17"/>
    <p:sldId id="281" r:id="rId18"/>
    <p:sldId id="271" r:id="rId19"/>
    <p:sldId id="277" r:id="rId20"/>
    <p:sldId id="272" r:id="rId21"/>
    <p:sldId id="275" r:id="rId22"/>
    <p:sldId id="276" r:id="rId23"/>
    <p:sldId id="274" r:id="rId24"/>
  </p:sldIdLst>
  <p:sldSz cx="18288000" cy="10287000"/>
  <p:notesSz cx="6858000" cy="9144000"/>
  <p:embeddedFontLst>
    <p:embeddedFont>
      <p:font typeface="Arimo" panose="020B0604020202020204" charset="0"/>
      <p:regular r:id="rId25"/>
    </p:embeddedFont>
    <p:embeddedFont>
      <p:font typeface="Canva Sans" panose="020B0604020202020204" charset="0"/>
      <p:regular r:id="rId26"/>
    </p:embeddedFont>
    <p:embeddedFont>
      <p:font typeface="Canva Sans Bold" panose="020B0604020202020204" charset="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8495801" y="431844"/>
            <a:ext cx="1296397" cy="1193713"/>
          </a:xfrm>
          <a:custGeom>
            <a:avLst/>
            <a:gdLst/>
            <a:ahLst/>
            <a:cxnLst/>
            <a:rect l="l" t="t" r="r" b="b"/>
            <a:pathLst>
              <a:path w="1296397" h="1193713">
                <a:moveTo>
                  <a:pt x="0" y="0"/>
                </a:moveTo>
                <a:lnTo>
                  <a:pt x="1296398" y="0"/>
                </a:lnTo>
                <a:lnTo>
                  <a:pt x="1296398" y="1193712"/>
                </a:lnTo>
                <a:lnTo>
                  <a:pt x="0" y="1193712"/>
                </a:lnTo>
                <a:lnTo>
                  <a:pt x="0" y="0"/>
                </a:lnTo>
                <a:close/>
              </a:path>
            </a:pathLst>
          </a:custGeom>
          <a:blipFill>
            <a:blip r:embed="rId2"/>
            <a:stretch>
              <a:fillRect/>
            </a:stretch>
          </a:blipFill>
        </p:spPr>
      </p:sp>
      <p:sp>
        <p:nvSpPr>
          <p:cNvPr id="3" name="TextBox 3"/>
          <p:cNvSpPr txBox="1"/>
          <p:nvPr/>
        </p:nvSpPr>
        <p:spPr>
          <a:xfrm>
            <a:off x="3577084" y="1209935"/>
            <a:ext cx="11133832" cy="3714750"/>
          </a:xfrm>
          <a:prstGeom prst="rect">
            <a:avLst/>
          </a:prstGeom>
        </p:spPr>
        <p:txBody>
          <a:bodyPr lIns="0" tIns="0" rIns="0" bIns="0" rtlCol="0" anchor="t">
            <a:spAutoFit/>
          </a:bodyPr>
          <a:lstStyle/>
          <a:p>
            <a:pPr algn="ctr">
              <a:lnSpc>
                <a:spcPts val="4200"/>
              </a:lnSpc>
              <a:spcBef>
                <a:spcPct val="0"/>
              </a:spcBef>
            </a:pPr>
            <a:endParaRPr/>
          </a:p>
          <a:p>
            <a:pPr algn="ctr">
              <a:lnSpc>
                <a:spcPts val="4200"/>
              </a:lnSpc>
              <a:spcBef>
                <a:spcPct val="0"/>
              </a:spcBef>
            </a:pPr>
            <a:r>
              <a:rPr lang="en-US" sz="3000">
                <a:solidFill>
                  <a:srgbClr val="000000"/>
                </a:solidFill>
                <a:latin typeface="Canva Sans"/>
                <a:ea typeface="Canva Sans"/>
                <a:cs typeface="Canva Sans"/>
                <a:sym typeface="Canva Sans"/>
              </a:rPr>
              <a:t> Gokaraju Rangaraju Institute of Engineering and Technology </a:t>
            </a:r>
          </a:p>
          <a:p>
            <a:pPr algn="ctr">
              <a:lnSpc>
                <a:spcPts val="4200"/>
              </a:lnSpc>
              <a:spcBef>
                <a:spcPct val="0"/>
              </a:spcBef>
            </a:pPr>
            <a:r>
              <a:rPr lang="en-US" sz="3000">
                <a:solidFill>
                  <a:srgbClr val="000000"/>
                </a:solidFill>
                <a:latin typeface="Canva Sans"/>
                <a:ea typeface="Canva Sans"/>
                <a:cs typeface="Canva Sans"/>
                <a:sym typeface="Canva Sans"/>
              </a:rPr>
              <a:t> (Autonomous)</a:t>
            </a:r>
          </a:p>
          <a:p>
            <a:pPr algn="ctr">
              <a:lnSpc>
                <a:spcPts val="4200"/>
              </a:lnSpc>
              <a:spcBef>
                <a:spcPct val="0"/>
              </a:spcBef>
            </a:pPr>
            <a:r>
              <a:rPr lang="en-US" sz="3000">
                <a:solidFill>
                  <a:srgbClr val="000000"/>
                </a:solidFill>
                <a:latin typeface="Canva Sans"/>
                <a:ea typeface="Canva Sans"/>
                <a:cs typeface="Canva Sans"/>
                <a:sym typeface="Canva Sans"/>
              </a:rPr>
              <a:t> Department of Data Science</a:t>
            </a:r>
          </a:p>
          <a:p>
            <a:pPr algn="ctr">
              <a:lnSpc>
                <a:spcPts val="4200"/>
              </a:lnSpc>
              <a:spcBef>
                <a:spcPct val="0"/>
              </a:spcBef>
            </a:pPr>
            <a:r>
              <a:rPr lang="en-US" sz="3000">
                <a:solidFill>
                  <a:srgbClr val="000000"/>
                </a:solidFill>
                <a:latin typeface="Canva Sans"/>
                <a:ea typeface="Canva Sans"/>
                <a:cs typeface="Canva Sans"/>
                <a:sym typeface="Canva Sans"/>
              </a:rPr>
              <a:t> </a:t>
            </a:r>
          </a:p>
          <a:p>
            <a:pPr algn="ctr">
              <a:lnSpc>
                <a:spcPts val="4200"/>
              </a:lnSpc>
              <a:spcBef>
                <a:spcPct val="0"/>
              </a:spcBef>
            </a:pPr>
            <a:r>
              <a:rPr lang="en-US" sz="3000">
                <a:solidFill>
                  <a:srgbClr val="000000"/>
                </a:solidFill>
                <a:latin typeface="Canva Sans"/>
                <a:ea typeface="Canva Sans"/>
                <a:cs typeface="Canva Sans"/>
                <a:sym typeface="Canva Sans"/>
              </a:rPr>
              <a:t> Mini Project Work</a:t>
            </a:r>
          </a:p>
          <a:p>
            <a:pPr algn="ctr">
              <a:lnSpc>
                <a:spcPts val="4200"/>
              </a:lnSpc>
              <a:spcBef>
                <a:spcPct val="0"/>
              </a:spcBef>
            </a:pPr>
            <a:r>
              <a:rPr lang="en-US" sz="3000">
                <a:solidFill>
                  <a:srgbClr val="000000"/>
                </a:solidFill>
                <a:latin typeface="Canva Sans"/>
                <a:ea typeface="Canva Sans"/>
                <a:cs typeface="Canva Sans"/>
                <a:sym typeface="Canva Sans"/>
              </a:rPr>
              <a:t> (CSE(DS))</a:t>
            </a:r>
          </a:p>
        </p:txBody>
      </p:sp>
      <p:sp>
        <p:nvSpPr>
          <p:cNvPr id="4" name="TextBox 4"/>
          <p:cNvSpPr txBox="1"/>
          <p:nvPr/>
        </p:nvSpPr>
        <p:spPr>
          <a:xfrm>
            <a:off x="6264176" y="5086350"/>
            <a:ext cx="5759648" cy="514350"/>
          </a:xfrm>
          <a:prstGeom prst="rect">
            <a:avLst/>
          </a:prstGeom>
        </p:spPr>
        <p:txBody>
          <a:bodyPr lIns="0" tIns="0" rIns="0" bIns="0" rtlCol="0" anchor="t">
            <a:spAutoFit/>
          </a:bodyPr>
          <a:lstStyle/>
          <a:p>
            <a:pPr algn="ctr">
              <a:lnSpc>
                <a:spcPts val="4200"/>
              </a:lnSpc>
              <a:spcBef>
                <a:spcPct val="0"/>
              </a:spcBef>
            </a:pPr>
            <a:r>
              <a:rPr lang="en-US" sz="3000">
                <a:solidFill>
                  <a:srgbClr val="004AAD"/>
                </a:solidFill>
                <a:latin typeface="Canva Sans"/>
                <a:ea typeface="Canva Sans"/>
                <a:cs typeface="Canva Sans"/>
                <a:sym typeface="Canva Sans"/>
              </a:rPr>
              <a:t>Review 3: Module Presentation </a:t>
            </a:r>
          </a:p>
        </p:txBody>
      </p:sp>
      <p:sp>
        <p:nvSpPr>
          <p:cNvPr id="5" name="TextBox 5"/>
          <p:cNvSpPr txBox="1"/>
          <p:nvPr/>
        </p:nvSpPr>
        <p:spPr>
          <a:xfrm>
            <a:off x="197979" y="6531313"/>
            <a:ext cx="4297821" cy="503279"/>
          </a:xfrm>
          <a:prstGeom prst="rect">
            <a:avLst/>
          </a:prstGeom>
        </p:spPr>
        <p:txBody>
          <a:bodyPr wrap="square" lIns="0" tIns="0" rIns="0" bIns="0" rtlCol="0" anchor="t">
            <a:spAutoFit/>
          </a:bodyPr>
          <a:lstStyle/>
          <a:p>
            <a:pPr>
              <a:lnSpc>
                <a:spcPts val="4200"/>
              </a:lnSpc>
              <a:spcBef>
                <a:spcPct val="0"/>
              </a:spcBef>
            </a:pPr>
            <a:r>
              <a:rPr lang="en-US" sz="3000" dirty="0">
                <a:solidFill>
                  <a:srgbClr val="004AAD"/>
                </a:solidFill>
                <a:latin typeface="Canva Sans"/>
                <a:ea typeface="Canva Sans"/>
                <a:cs typeface="Canva Sans"/>
                <a:sym typeface="Canva Sans"/>
              </a:rPr>
              <a:t>Batch No -10</a:t>
            </a:r>
          </a:p>
        </p:txBody>
      </p:sp>
      <p:sp>
        <p:nvSpPr>
          <p:cNvPr id="6" name="TextBox 6"/>
          <p:cNvSpPr txBox="1"/>
          <p:nvPr/>
        </p:nvSpPr>
        <p:spPr>
          <a:xfrm>
            <a:off x="197979" y="7034592"/>
            <a:ext cx="6812421" cy="2270109"/>
          </a:xfrm>
          <a:prstGeom prst="rect">
            <a:avLst/>
          </a:prstGeom>
        </p:spPr>
        <p:txBody>
          <a:bodyPr wrap="square" lIns="0" tIns="0" rIns="0" bIns="0" rtlCol="0" anchor="t">
            <a:spAutoFit/>
          </a:bodyPr>
          <a:lstStyle/>
          <a:p>
            <a:pPr>
              <a:lnSpc>
                <a:spcPts val="4486"/>
              </a:lnSpc>
            </a:pPr>
            <a:r>
              <a:rPr lang="en-US" sz="3204" dirty="0">
                <a:solidFill>
                  <a:srgbClr val="000000"/>
                </a:solidFill>
                <a:latin typeface="Canva Sans"/>
                <a:ea typeface="Canva Sans"/>
                <a:cs typeface="Canva Sans"/>
                <a:sym typeface="Canva Sans"/>
              </a:rPr>
              <a:t> Presented By:</a:t>
            </a:r>
          </a:p>
          <a:p>
            <a:pPr>
              <a:lnSpc>
                <a:spcPts val="4486"/>
              </a:lnSpc>
              <a:spcBef>
                <a:spcPct val="0"/>
              </a:spcBef>
            </a:pPr>
            <a:r>
              <a:rPr lang="en-US" sz="3204" dirty="0">
                <a:solidFill>
                  <a:srgbClr val="000000"/>
                </a:solidFill>
                <a:latin typeface="Canva Sans"/>
                <a:ea typeface="Canva Sans"/>
                <a:cs typeface="Canva Sans"/>
                <a:sym typeface="Canva Sans"/>
              </a:rPr>
              <a:t>1.Abhinav U (22241A6767) </a:t>
            </a:r>
          </a:p>
          <a:p>
            <a:pPr>
              <a:lnSpc>
                <a:spcPts val="4486"/>
              </a:lnSpc>
              <a:spcBef>
                <a:spcPct val="0"/>
              </a:spcBef>
            </a:pPr>
            <a:r>
              <a:rPr lang="en-US" sz="3204" dirty="0">
                <a:solidFill>
                  <a:srgbClr val="000000"/>
                </a:solidFill>
                <a:latin typeface="Canva Sans"/>
                <a:ea typeface="Canva Sans"/>
                <a:cs typeface="Canva Sans"/>
                <a:sym typeface="Canva Sans"/>
              </a:rPr>
              <a:t>2.Jasti Amit (22241A6793) </a:t>
            </a:r>
          </a:p>
          <a:p>
            <a:pPr>
              <a:lnSpc>
                <a:spcPts val="4486"/>
              </a:lnSpc>
              <a:spcBef>
                <a:spcPct val="0"/>
              </a:spcBef>
            </a:pPr>
            <a:r>
              <a:rPr lang="en-US" sz="3204" dirty="0">
                <a:solidFill>
                  <a:srgbClr val="000000"/>
                </a:solidFill>
                <a:latin typeface="Canva Sans"/>
                <a:ea typeface="Canva Sans"/>
                <a:cs typeface="Canva Sans"/>
                <a:sym typeface="Canva Sans"/>
              </a:rPr>
              <a:t>3.Medhansh K (22241A6799)</a:t>
            </a:r>
          </a:p>
        </p:txBody>
      </p:sp>
      <p:sp>
        <p:nvSpPr>
          <p:cNvPr id="7" name="TextBox 7"/>
          <p:cNvSpPr txBox="1"/>
          <p:nvPr/>
        </p:nvSpPr>
        <p:spPr>
          <a:xfrm>
            <a:off x="10134600" y="7034592"/>
            <a:ext cx="5650706" cy="2269980"/>
          </a:xfrm>
          <a:prstGeom prst="rect">
            <a:avLst/>
          </a:prstGeom>
        </p:spPr>
        <p:txBody>
          <a:bodyPr lIns="0" tIns="0" rIns="0" bIns="0" rtlCol="0" anchor="t">
            <a:spAutoFit/>
          </a:bodyPr>
          <a:lstStyle/>
          <a:p>
            <a:pPr>
              <a:lnSpc>
                <a:spcPts val="4480"/>
              </a:lnSpc>
              <a:spcBef>
                <a:spcPct val="0"/>
              </a:spcBef>
            </a:pPr>
            <a:r>
              <a:rPr lang="en-US" sz="3200" dirty="0">
                <a:solidFill>
                  <a:srgbClr val="004AAD"/>
                </a:solidFill>
                <a:latin typeface="Arimo"/>
                <a:ea typeface="Arimo"/>
                <a:cs typeface="Arimo"/>
                <a:sym typeface="Arimo"/>
              </a:rPr>
              <a:t>Under the Guidance of:</a:t>
            </a:r>
          </a:p>
          <a:p>
            <a:pPr>
              <a:lnSpc>
                <a:spcPts val="4480"/>
              </a:lnSpc>
              <a:spcBef>
                <a:spcPct val="0"/>
              </a:spcBef>
            </a:pPr>
            <a:r>
              <a:rPr lang="en-US" sz="3200" dirty="0">
                <a:solidFill>
                  <a:srgbClr val="000000"/>
                </a:solidFill>
                <a:latin typeface="Canva Sans"/>
                <a:ea typeface="Canva Sans"/>
                <a:cs typeface="Canva Sans"/>
                <a:sym typeface="Canva Sans"/>
              </a:rPr>
              <a:t>Dr. Mamidi Kiran Kumar</a:t>
            </a:r>
          </a:p>
          <a:p>
            <a:pPr>
              <a:lnSpc>
                <a:spcPts val="4480"/>
              </a:lnSpc>
              <a:spcBef>
                <a:spcPct val="0"/>
              </a:spcBef>
            </a:pPr>
            <a:r>
              <a:rPr lang="en-US" sz="3200" dirty="0">
                <a:solidFill>
                  <a:srgbClr val="000000"/>
                </a:solidFill>
                <a:latin typeface="Canva Sans"/>
                <a:ea typeface="Canva Sans"/>
                <a:cs typeface="Canva Sans"/>
                <a:sym typeface="Canva Sans"/>
              </a:rPr>
              <a:t>Associate Professor</a:t>
            </a:r>
          </a:p>
          <a:p>
            <a:pPr>
              <a:lnSpc>
                <a:spcPts val="4480"/>
              </a:lnSpc>
              <a:spcBef>
                <a:spcPct val="0"/>
              </a:spcBef>
            </a:pPr>
            <a:r>
              <a:rPr lang="en-US" sz="3200" dirty="0">
                <a:solidFill>
                  <a:srgbClr val="000000"/>
                </a:solidFill>
                <a:latin typeface="Canva Sans"/>
                <a:ea typeface="Canva Sans"/>
                <a:cs typeface="Canva Sans"/>
                <a:sym typeface="Canva Sans"/>
              </a:rPr>
              <a:t>Department of Data Science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extLst>
              <p:ext uri="{D42A27DB-BD31-4B8C-83A1-F6EECF244321}">
                <p14:modId xmlns:p14="http://schemas.microsoft.com/office/powerpoint/2010/main" val="3336440391"/>
              </p:ext>
            </p:extLst>
          </p:nvPr>
        </p:nvGraphicFramePr>
        <p:xfrm>
          <a:off x="0" y="0"/>
          <a:ext cx="18288000" cy="10287001"/>
        </p:xfrm>
        <a:graphic>
          <a:graphicData uri="http://schemas.openxmlformats.org/drawingml/2006/table">
            <a:tbl>
              <a:tblPr/>
              <a:tblGrid>
                <a:gridCol w="2376460">
                  <a:extLst>
                    <a:ext uri="{9D8B030D-6E8A-4147-A177-3AD203B41FA5}">
                      <a16:colId xmlns:a16="http://schemas.microsoft.com/office/drawing/2014/main" val="20000"/>
                    </a:ext>
                  </a:extLst>
                </a:gridCol>
                <a:gridCol w="2436759">
                  <a:extLst>
                    <a:ext uri="{9D8B030D-6E8A-4147-A177-3AD203B41FA5}">
                      <a16:colId xmlns:a16="http://schemas.microsoft.com/office/drawing/2014/main" val="20001"/>
                    </a:ext>
                  </a:extLst>
                </a:gridCol>
                <a:gridCol w="2113263">
                  <a:extLst>
                    <a:ext uri="{9D8B030D-6E8A-4147-A177-3AD203B41FA5}">
                      <a16:colId xmlns:a16="http://schemas.microsoft.com/office/drawing/2014/main" val="20002"/>
                    </a:ext>
                  </a:extLst>
                </a:gridCol>
                <a:gridCol w="2171383">
                  <a:extLst>
                    <a:ext uri="{9D8B030D-6E8A-4147-A177-3AD203B41FA5}">
                      <a16:colId xmlns:a16="http://schemas.microsoft.com/office/drawing/2014/main" val="20003"/>
                    </a:ext>
                  </a:extLst>
                </a:gridCol>
                <a:gridCol w="2285918">
                  <a:extLst>
                    <a:ext uri="{9D8B030D-6E8A-4147-A177-3AD203B41FA5}">
                      <a16:colId xmlns:a16="http://schemas.microsoft.com/office/drawing/2014/main" val="20004"/>
                    </a:ext>
                  </a:extLst>
                </a:gridCol>
                <a:gridCol w="2441825">
                  <a:extLst>
                    <a:ext uri="{9D8B030D-6E8A-4147-A177-3AD203B41FA5}">
                      <a16:colId xmlns:a16="http://schemas.microsoft.com/office/drawing/2014/main" val="20005"/>
                    </a:ext>
                  </a:extLst>
                </a:gridCol>
                <a:gridCol w="2297537">
                  <a:extLst>
                    <a:ext uri="{9D8B030D-6E8A-4147-A177-3AD203B41FA5}">
                      <a16:colId xmlns:a16="http://schemas.microsoft.com/office/drawing/2014/main" val="20006"/>
                    </a:ext>
                  </a:extLst>
                </a:gridCol>
                <a:gridCol w="2164855">
                  <a:extLst>
                    <a:ext uri="{9D8B030D-6E8A-4147-A177-3AD203B41FA5}">
                      <a16:colId xmlns:a16="http://schemas.microsoft.com/office/drawing/2014/main" val="20007"/>
                    </a:ext>
                  </a:extLst>
                </a:gridCol>
              </a:tblGrid>
              <a:tr h="2225598">
                <a:tc>
                  <a:txBody>
                    <a:bodyPr/>
                    <a:lstStyle/>
                    <a:p>
                      <a:pPr algn="l">
                        <a:lnSpc>
                          <a:spcPts val="2380"/>
                        </a:lnSpc>
                        <a:defRPr/>
                      </a:pPr>
                      <a:endParaRPr lang="en-US" sz="1100"/>
                    </a:p>
                    <a:p>
                      <a:pPr algn="ctr">
                        <a:lnSpc>
                          <a:spcPts val="2380"/>
                        </a:lnSpc>
                      </a:pPr>
                      <a:r>
                        <a:rPr lang="en-US" sz="1700">
                          <a:solidFill>
                            <a:srgbClr val="FACA49"/>
                          </a:solidFill>
                          <a:latin typeface="Canva Sans"/>
                          <a:ea typeface="Canva Sans"/>
                          <a:cs typeface="Canva Sans"/>
                          <a:sym typeface="Canva Sans"/>
                        </a:rPr>
                        <a:t>  Source</a:t>
                      </a:r>
                    </a:p>
                    <a:p>
                      <a:pPr algn="l">
                        <a:lnSpc>
                          <a:spcPts val="2380"/>
                        </a:lnSpc>
                      </a:pPr>
                      <a:r>
                        <a:rPr lang="en-US" sz="17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2C82F0"/>
                    </a:solidFill>
                  </a:tcPr>
                </a:tc>
                <a:tc>
                  <a:txBody>
                    <a:bodyPr/>
                    <a:lstStyle/>
                    <a:p>
                      <a:pPr algn="ctr">
                        <a:lnSpc>
                          <a:spcPts val="2380"/>
                        </a:lnSpc>
                        <a:defRPr/>
                      </a:pPr>
                      <a:endParaRPr lang="en-US" sz="1100" dirty="0"/>
                    </a:p>
                    <a:p>
                      <a:pPr algn="ctr">
                        <a:lnSpc>
                          <a:spcPts val="2380"/>
                        </a:lnSpc>
                      </a:pPr>
                      <a:r>
                        <a:rPr lang="en-US" sz="1700" dirty="0">
                          <a:solidFill>
                            <a:srgbClr val="FACA49"/>
                          </a:solidFill>
                          <a:latin typeface="Canva Sans"/>
                          <a:ea typeface="Canva Sans"/>
                          <a:cs typeface="Canva Sans"/>
                          <a:sym typeface="Canva Sans"/>
                        </a:rPr>
                        <a:t>  Research Objective or</a:t>
                      </a:r>
                    </a:p>
                    <a:p>
                      <a:pPr algn="ctr">
                        <a:lnSpc>
                          <a:spcPts val="2380"/>
                        </a:lnSpc>
                      </a:pPr>
                      <a:r>
                        <a:rPr lang="en-US" sz="1700" dirty="0">
                          <a:solidFill>
                            <a:srgbClr val="FACA49"/>
                          </a:solidFill>
                          <a:latin typeface="Canva Sans"/>
                          <a:ea typeface="Canva Sans"/>
                          <a:cs typeface="Canva Sans"/>
                          <a:sym typeface="Canva Sans"/>
                        </a:rPr>
                        <a:t>  Research Question</a:t>
                      </a:r>
                    </a:p>
                    <a:p>
                      <a:pPr algn="ctr">
                        <a:lnSpc>
                          <a:spcPts val="2380"/>
                        </a:lnSpc>
                      </a:pPr>
                      <a:endParaRPr lang="en-US" sz="1700" dirty="0">
                        <a:solidFill>
                          <a:srgbClr val="FACA49"/>
                        </a:solidFill>
                        <a:latin typeface="Canva Sans"/>
                        <a:ea typeface="Canva Sans"/>
                        <a:cs typeface="Canva Sans"/>
                        <a:sym typeface="Canva Sans"/>
                      </a:endParaRPr>
                    </a:p>
                    <a:p>
                      <a:pPr algn="l">
                        <a:lnSpc>
                          <a:spcPts val="2380"/>
                        </a:lnSpc>
                      </a:pPr>
                      <a:r>
                        <a:rPr lang="en-US" sz="1700" dirty="0">
                          <a:solidFill>
                            <a:srgbClr val="FACA49"/>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2C82F0"/>
                    </a:solidFill>
                  </a:tcPr>
                </a:tc>
                <a:tc>
                  <a:txBody>
                    <a:bodyPr/>
                    <a:lstStyle/>
                    <a:p>
                      <a:pPr algn="l">
                        <a:lnSpc>
                          <a:spcPts val="2380"/>
                        </a:lnSpc>
                        <a:defRPr/>
                      </a:pPr>
                      <a:endParaRPr lang="en-US" sz="1100" dirty="0"/>
                    </a:p>
                    <a:p>
                      <a:pPr algn="ctr">
                        <a:lnSpc>
                          <a:spcPts val="2380"/>
                        </a:lnSpc>
                      </a:pPr>
                      <a:r>
                        <a:rPr lang="en-US" sz="1700" dirty="0">
                          <a:solidFill>
                            <a:srgbClr val="FACA49"/>
                          </a:solidFill>
                          <a:latin typeface="Canva Sans"/>
                          <a:ea typeface="Canva Sans"/>
                          <a:cs typeface="Canva Sans"/>
                          <a:sym typeface="Canva Sans"/>
                        </a:rPr>
                        <a:t>  Methodology</a:t>
                      </a:r>
                    </a:p>
                    <a:p>
                      <a:pPr algn="ctr">
                        <a:lnSpc>
                          <a:spcPts val="2380"/>
                        </a:lnSpc>
                      </a:pPr>
                      <a:endParaRPr lang="en-US" sz="1700" dirty="0">
                        <a:solidFill>
                          <a:srgbClr val="FACA49"/>
                        </a:solidFill>
                        <a:latin typeface="Canva Sans"/>
                        <a:ea typeface="Canva Sans"/>
                        <a:cs typeface="Canva Sans"/>
                        <a:sym typeface="Canva Sans"/>
                      </a:endParaRPr>
                    </a:p>
                    <a:p>
                      <a:pPr algn="l">
                        <a:lnSpc>
                          <a:spcPts val="2380"/>
                        </a:lnSpc>
                      </a:pPr>
                      <a:r>
                        <a:rPr lang="en-US" sz="1700" dirty="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2C82F0"/>
                    </a:solidFill>
                  </a:tcPr>
                </a:tc>
                <a:tc>
                  <a:txBody>
                    <a:bodyPr/>
                    <a:lstStyle/>
                    <a:p>
                      <a:pPr algn="l">
                        <a:lnSpc>
                          <a:spcPts val="2380"/>
                        </a:lnSpc>
                        <a:defRPr/>
                      </a:pPr>
                      <a:endParaRPr lang="en-US" sz="1100" dirty="0"/>
                    </a:p>
                    <a:p>
                      <a:pPr algn="ctr">
                        <a:lnSpc>
                          <a:spcPts val="2380"/>
                        </a:lnSpc>
                      </a:pPr>
                      <a:r>
                        <a:rPr lang="en-US" sz="1700" dirty="0">
                          <a:solidFill>
                            <a:srgbClr val="FACA49"/>
                          </a:solidFill>
                          <a:latin typeface="Canva Sans"/>
                          <a:ea typeface="Canva Sans"/>
                          <a:cs typeface="Canva Sans"/>
                          <a:sym typeface="Canva Sans"/>
                        </a:rPr>
                        <a:t>  Key Findings</a:t>
                      </a:r>
                    </a:p>
                    <a:p>
                      <a:pPr algn="ctr">
                        <a:lnSpc>
                          <a:spcPts val="2380"/>
                        </a:lnSpc>
                      </a:pPr>
                      <a:endParaRPr lang="en-US" sz="1700" dirty="0">
                        <a:solidFill>
                          <a:srgbClr val="FACA49"/>
                        </a:solidFill>
                        <a:latin typeface="Canva Sans"/>
                        <a:ea typeface="Canva Sans"/>
                        <a:cs typeface="Canva Sans"/>
                        <a:sym typeface="Canva Sans"/>
                      </a:endParaRPr>
                    </a:p>
                    <a:p>
                      <a:pPr algn="l">
                        <a:lnSpc>
                          <a:spcPts val="2380"/>
                        </a:lnSpc>
                      </a:pPr>
                      <a:r>
                        <a:rPr lang="en-US" sz="1700" dirty="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2C82F0"/>
                    </a:solidFill>
                  </a:tcPr>
                </a:tc>
                <a:tc>
                  <a:txBody>
                    <a:bodyPr/>
                    <a:lstStyle/>
                    <a:p>
                      <a:pPr algn="ctr">
                        <a:lnSpc>
                          <a:spcPts val="2380"/>
                        </a:lnSpc>
                        <a:defRPr/>
                      </a:pPr>
                      <a:endParaRPr lang="en-US" sz="1100" dirty="0"/>
                    </a:p>
                    <a:p>
                      <a:pPr algn="ctr">
                        <a:lnSpc>
                          <a:spcPts val="2380"/>
                        </a:lnSpc>
                      </a:pPr>
                      <a:r>
                        <a:rPr lang="en-US" sz="1700" dirty="0">
                          <a:solidFill>
                            <a:srgbClr val="FACA49"/>
                          </a:solidFill>
                          <a:latin typeface="Canva Sans"/>
                          <a:ea typeface="Canva Sans"/>
                          <a:cs typeface="Canva Sans"/>
                          <a:sym typeface="Canva Sans"/>
                        </a:rPr>
                        <a:t>  Techniques</a:t>
                      </a:r>
                    </a:p>
                    <a:p>
                      <a:pPr algn="ctr">
                        <a:lnSpc>
                          <a:spcPts val="2380"/>
                        </a:lnSpc>
                      </a:pPr>
                      <a:endParaRPr lang="en-US" sz="1700" dirty="0">
                        <a:solidFill>
                          <a:srgbClr val="FACA49"/>
                        </a:solidFill>
                        <a:latin typeface="Canva Sans"/>
                        <a:ea typeface="Canva Sans"/>
                        <a:cs typeface="Canva Sans"/>
                        <a:sym typeface="Canva Sans"/>
                      </a:endParaRPr>
                    </a:p>
                    <a:p>
                      <a:pPr algn="ctr">
                        <a:lnSpc>
                          <a:spcPts val="2380"/>
                        </a:lnSpc>
                      </a:pPr>
                      <a:r>
                        <a:rPr lang="en-US" sz="1700" dirty="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2C82F0"/>
                    </a:solidFill>
                  </a:tcPr>
                </a:tc>
                <a:tc>
                  <a:txBody>
                    <a:bodyPr/>
                    <a:lstStyle/>
                    <a:p>
                      <a:pPr algn="ctr">
                        <a:lnSpc>
                          <a:spcPts val="2380"/>
                        </a:lnSpc>
                        <a:defRPr/>
                      </a:pPr>
                      <a:endParaRPr lang="en-US" sz="1100" dirty="0"/>
                    </a:p>
                    <a:p>
                      <a:pPr algn="ctr">
                        <a:lnSpc>
                          <a:spcPts val="2380"/>
                        </a:lnSpc>
                      </a:pPr>
                      <a:r>
                        <a:rPr lang="en-US" sz="1700" dirty="0">
                          <a:solidFill>
                            <a:srgbClr val="FACA49"/>
                          </a:solidFill>
                          <a:latin typeface="Canva Sans"/>
                          <a:ea typeface="Canva Sans"/>
                          <a:cs typeface="Canva Sans"/>
                          <a:sym typeface="Canva Sans"/>
                        </a:rPr>
                        <a:t>  Accuracy &amp;</a:t>
                      </a:r>
                    </a:p>
                    <a:p>
                      <a:pPr algn="ctr">
                        <a:lnSpc>
                          <a:spcPts val="2380"/>
                        </a:lnSpc>
                      </a:pPr>
                      <a:r>
                        <a:rPr lang="en-US" sz="1700" dirty="0">
                          <a:solidFill>
                            <a:srgbClr val="FACA49"/>
                          </a:solidFill>
                          <a:latin typeface="Canva Sans"/>
                          <a:ea typeface="Canva Sans"/>
                          <a:cs typeface="Canva Sans"/>
                          <a:sym typeface="Canva Sans"/>
                        </a:rPr>
                        <a:t>Performance Measures</a:t>
                      </a:r>
                    </a:p>
                    <a:p>
                      <a:pPr algn="ctr">
                        <a:lnSpc>
                          <a:spcPts val="2380"/>
                        </a:lnSpc>
                      </a:pPr>
                      <a:endParaRPr lang="en-US" sz="1700" dirty="0">
                        <a:solidFill>
                          <a:srgbClr val="FACA49"/>
                        </a:solidFill>
                        <a:latin typeface="Canva Sans"/>
                        <a:ea typeface="Canva Sans"/>
                        <a:cs typeface="Canva Sans"/>
                        <a:sym typeface="Canva Sans"/>
                      </a:endParaRPr>
                    </a:p>
                    <a:p>
                      <a:pPr algn="ctr">
                        <a:lnSpc>
                          <a:spcPts val="2380"/>
                        </a:lnSpc>
                      </a:pPr>
                      <a:r>
                        <a:rPr lang="en-US" sz="1700" dirty="0">
                          <a:solidFill>
                            <a:srgbClr val="FACA49"/>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2C82F0"/>
                    </a:solidFill>
                  </a:tcPr>
                </a:tc>
                <a:tc>
                  <a:txBody>
                    <a:bodyPr/>
                    <a:lstStyle/>
                    <a:p>
                      <a:pPr algn="l">
                        <a:lnSpc>
                          <a:spcPts val="2380"/>
                        </a:lnSpc>
                        <a:defRPr/>
                      </a:pPr>
                      <a:endParaRPr lang="en-US" sz="1100" dirty="0"/>
                    </a:p>
                    <a:p>
                      <a:pPr algn="ctr">
                        <a:lnSpc>
                          <a:spcPts val="2380"/>
                        </a:lnSpc>
                      </a:pPr>
                      <a:r>
                        <a:rPr lang="en-US" sz="1700" dirty="0">
                          <a:solidFill>
                            <a:srgbClr val="000000"/>
                          </a:solidFill>
                          <a:latin typeface="Canva Sans"/>
                          <a:ea typeface="Canva Sans"/>
                          <a:cs typeface="Canva Sans"/>
                          <a:sym typeface="Canva Sans"/>
                        </a:rPr>
                        <a:t>  </a:t>
                      </a:r>
                      <a:r>
                        <a:rPr lang="en-US" sz="1700" dirty="0">
                          <a:solidFill>
                            <a:srgbClr val="FACA49"/>
                          </a:solidFill>
                          <a:latin typeface="Canva Sans"/>
                          <a:ea typeface="Canva Sans"/>
                          <a:cs typeface="Canva Sans"/>
                          <a:sym typeface="Canva Sans"/>
                        </a:rPr>
                        <a:t>Advantages</a:t>
                      </a:r>
                    </a:p>
                    <a:p>
                      <a:pPr algn="ctr">
                        <a:lnSpc>
                          <a:spcPts val="2380"/>
                        </a:lnSpc>
                      </a:pPr>
                      <a:endParaRPr lang="en-US" sz="1700" dirty="0">
                        <a:solidFill>
                          <a:srgbClr val="FACA49"/>
                        </a:solidFill>
                        <a:latin typeface="Canva Sans"/>
                        <a:ea typeface="Canva Sans"/>
                        <a:cs typeface="Canva Sans"/>
                        <a:sym typeface="Canva Sans"/>
                      </a:endParaRPr>
                    </a:p>
                    <a:p>
                      <a:pPr algn="l">
                        <a:lnSpc>
                          <a:spcPts val="2380"/>
                        </a:lnSpc>
                      </a:pPr>
                      <a:r>
                        <a:rPr lang="en-US" sz="1700" dirty="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2C82F0"/>
                    </a:solidFill>
                  </a:tcPr>
                </a:tc>
                <a:tc>
                  <a:txBody>
                    <a:bodyPr/>
                    <a:lstStyle/>
                    <a:p>
                      <a:pPr algn="l">
                        <a:lnSpc>
                          <a:spcPts val="2380"/>
                        </a:lnSpc>
                        <a:defRPr/>
                      </a:pPr>
                      <a:endParaRPr lang="en-US" sz="1100"/>
                    </a:p>
                    <a:p>
                      <a:pPr algn="l">
                        <a:lnSpc>
                          <a:spcPts val="2380"/>
                        </a:lnSpc>
                      </a:pPr>
                      <a:r>
                        <a:rPr lang="en-US" sz="1700">
                          <a:solidFill>
                            <a:srgbClr val="FACA49"/>
                          </a:solidFill>
                          <a:latin typeface="Canva Sans"/>
                          <a:ea typeface="Canva Sans"/>
                          <a:cs typeface="Canva Sans"/>
                          <a:sym typeface="Canva Sans"/>
                        </a:rPr>
                        <a:t>  Disadvantages</a:t>
                      </a:r>
                    </a:p>
                    <a:p>
                      <a:pPr algn="l">
                        <a:lnSpc>
                          <a:spcPts val="2380"/>
                        </a:lnSpc>
                      </a:pPr>
                      <a:endParaRPr lang="en-US" sz="1700">
                        <a:solidFill>
                          <a:srgbClr val="FACA49"/>
                        </a:solidFill>
                        <a:latin typeface="Canva Sans"/>
                        <a:ea typeface="Canva Sans"/>
                        <a:cs typeface="Canva Sans"/>
                        <a:sym typeface="Canva Sans"/>
                      </a:endParaRPr>
                    </a:p>
                    <a:p>
                      <a:pPr algn="l">
                        <a:lnSpc>
                          <a:spcPts val="2380"/>
                        </a:lnSpc>
                      </a:pPr>
                      <a:r>
                        <a:rPr lang="en-US" sz="17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2C82F0"/>
                    </a:solidFill>
                  </a:tcPr>
                </a:tc>
                <a:extLst>
                  <a:ext uri="{0D108BD9-81ED-4DB2-BD59-A6C34878D82A}">
                    <a16:rowId xmlns:a16="http://schemas.microsoft.com/office/drawing/2014/main" val="10000"/>
                  </a:ext>
                </a:extLst>
              </a:tr>
              <a:tr h="3490625">
                <a:tc>
                  <a:txBody>
                    <a:bodyPr/>
                    <a:lstStyle/>
                    <a:p>
                      <a:pPr algn="l">
                        <a:lnSpc>
                          <a:spcPts val="2239"/>
                        </a:lnSpc>
                        <a:defRPr/>
                      </a:pPr>
                      <a:endParaRPr lang="en-US" sz="1100" dirty="0"/>
                    </a:p>
                    <a:p>
                      <a:pPr algn="l">
                        <a:lnSpc>
                          <a:spcPts val="2239"/>
                        </a:lnSpc>
                      </a:pPr>
                      <a:r>
                        <a:rPr lang="en-US" sz="1599" dirty="0">
                          <a:solidFill>
                            <a:srgbClr val="000000"/>
                          </a:solidFill>
                          <a:latin typeface="Canva Sans"/>
                          <a:ea typeface="Canva Sans"/>
                          <a:cs typeface="Canva Sans"/>
                          <a:sym typeface="Canva Sans"/>
                        </a:rPr>
                        <a:t>  </a:t>
                      </a:r>
                    </a:p>
                    <a:p>
                      <a:pPr algn="l">
                        <a:lnSpc>
                          <a:spcPts val="2239"/>
                        </a:lnSpc>
                      </a:pPr>
                      <a:endParaRPr lang="en-US" sz="1599" dirty="0">
                        <a:solidFill>
                          <a:srgbClr val="000000"/>
                        </a:solidFill>
                        <a:latin typeface="Canva Sans"/>
                        <a:ea typeface="Canva Sans"/>
                        <a:cs typeface="Canva Sans"/>
                        <a:sym typeface="Canva Sans"/>
                      </a:endParaRPr>
                    </a:p>
                    <a:p>
                      <a:pPr algn="l">
                        <a:lnSpc>
                          <a:spcPts val="2239"/>
                        </a:lnSpc>
                      </a:pPr>
                      <a:r>
                        <a:rPr lang="en-US" sz="1599" dirty="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239"/>
                        </a:lnSpc>
                        <a:defRPr/>
                      </a:pPr>
                      <a:endParaRPr lang="en-US" sz="1100" dirty="0"/>
                    </a:p>
                    <a:p>
                      <a:pPr algn="l">
                        <a:lnSpc>
                          <a:spcPts val="2239"/>
                        </a:lnSpc>
                      </a:pPr>
                      <a:r>
                        <a:rPr lang="en-US" sz="1599" dirty="0">
                          <a:solidFill>
                            <a:srgbClr val="000000"/>
                          </a:solidFill>
                          <a:latin typeface="Canva Sans"/>
                          <a:ea typeface="Canva Sans"/>
                          <a:cs typeface="Canva Sans"/>
                          <a:sym typeface="Canva Sans"/>
                        </a:rPr>
                        <a:t>  </a:t>
                      </a:r>
                    </a:p>
                    <a:p>
                      <a:pPr algn="l">
                        <a:lnSpc>
                          <a:spcPts val="2239"/>
                        </a:lnSpc>
                      </a:pPr>
                      <a:endParaRPr lang="en-US" sz="1599" dirty="0">
                        <a:solidFill>
                          <a:srgbClr val="000000"/>
                        </a:solidFill>
                        <a:latin typeface="Canva Sans"/>
                        <a:ea typeface="Canva Sans"/>
                        <a:cs typeface="Canva Sans"/>
                        <a:sym typeface="Canva Sans"/>
                      </a:endParaRPr>
                    </a:p>
                    <a:p>
                      <a:pPr algn="l">
                        <a:lnSpc>
                          <a:spcPts val="2239"/>
                        </a:lnSpc>
                      </a:pPr>
                      <a:r>
                        <a:rPr lang="en-US" sz="1599" dirty="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239"/>
                        </a:lnSpc>
                        <a:defRPr/>
                      </a:pPr>
                      <a:endParaRPr lang="en-US" sz="1100" dirty="0"/>
                    </a:p>
                    <a:p>
                      <a:pPr algn="l">
                        <a:lnSpc>
                          <a:spcPts val="2239"/>
                        </a:lnSpc>
                      </a:pPr>
                      <a:r>
                        <a:rPr lang="en-US" sz="1599" dirty="0">
                          <a:solidFill>
                            <a:srgbClr val="000000"/>
                          </a:solidFill>
                          <a:latin typeface="Canva Sans"/>
                          <a:ea typeface="Canva Sans"/>
                          <a:cs typeface="Canva Sans"/>
                          <a:sym typeface="Canva Sans"/>
                        </a:rPr>
                        <a:t>  </a:t>
                      </a:r>
                    </a:p>
                    <a:p>
                      <a:pPr algn="l">
                        <a:lnSpc>
                          <a:spcPts val="2239"/>
                        </a:lnSpc>
                      </a:pPr>
                      <a:endParaRPr lang="en-US" sz="1599" dirty="0">
                        <a:solidFill>
                          <a:srgbClr val="000000"/>
                        </a:solidFill>
                        <a:latin typeface="Canva Sans"/>
                        <a:ea typeface="Canva Sans"/>
                        <a:cs typeface="Canva Sans"/>
                        <a:sym typeface="Canva Sans"/>
                      </a:endParaRPr>
                    </a:p>
                    <a:p>
                      <a:pPr algn="l">
                        <a:lnSpc>
                          <a:spcPts val="2239"/>
                        </a:lnSpc>
                      </a:pPr>
                      <a:r>
                        <a:rPr lang="en-US" sz="1599" dirty="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100"/>
                        </a:lnSpc>
                        <a:defRPr/>
                      </a:pPr>
                      <a:endParaRPr lang="en-US" sz="1100"/>
                    </a:p>
                    <a:p>
                      <a:pPr algn="l">
                        <a:lnSpc>
                          <a:spcPts val="2100"/>
                        </a:lnSpc>
                      </a:pPr>
                      <a:r>
                        <a:rPr lang="en-US" sz="1500">
                          <a:solidFill>
                            <a:srgbClr val="000000"/>
                          </a:solidFill>
                          <a:latin typeface="Canva Sans"/>
                          <a:ea typeface="Canva Sans"/>
                          <a:cs typeface="Canva Sans"/>
                          <a:sym typeface="Canva Sans"/>
                        </a:rPr>
                        <a:t>  </a:t>
                      </a:r>
                    </a:p>
                    <a:p>
                      <a:pPr algn="l">
                        <a:lnSpc>
                          <a:spcPts val="2100"/>
                        </a:lnSpc>
                      </a:pPr>
                      <a:endParaRPr lang="en-US" sz="1500">
                        <a:solidFill>
                          <a:srgbClr val="000000"/>
                        </a:solidFill>
                        <a:latin typeface="Canva Sans"/>
                        <a:ea typeface="Canva Sans"/>
                        <a:cs typeface="Canva Sans"/>
                        <a:sym typeface="Canva Sans"/>
                      </a:endParaRPr>
                    </a:p>
                    <a:p>
                      <a:pPr algn="l">
                        <a:lnSpc>
                          <a:spcPts val="2100"/>
                        </a:lnSpc>
                      </a:pPr>
                      <a:r>
                        <a:rPr lang="en-US" sz="15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100"/>
                        </a:lnSpc>
                        <a:defRPr/>
                      </a:pPr>
                      <a:endParaRPr lang="en-US" sz="1100" dirty="0"/>
                    </a:p>
                    <a:p>
                      <a:pPr algn="l">
                        <a:lnSpc>
                          <a:spcPts val="2100"/>
                        </a:lnSpc>
                      </a:pPr>
                      <a:r>
                        <a:rPr lang="en-US" sz="1500" dirty="0">
                          <a:solidFill>
                            <a:srgbClr val="000000"/>
                          </a:solidFill>
                          <a:latin typeface="Canva Sans"/>
                          <a:ea typeface="Canva Sans"/>
                          <a:cs typeface="Canva Sans"/>
                          <a:sym typeface="Canva Sans"/>
                        </a:rPr>
                        <a:t>  </a:t>
                      </a:r>
                    </a:p>
                    <a:p>
                      <a:pPr algn="l">
                        <a:lnSpc>
                          <a:spcPts val="2100"/>
                        </a:lnSpc>
                      </a:pPr>
                      <a:endParaRPr lang="en-US" sz="1500" dirty="0">
                        <a:solidFill>
                          <a:srgbClr val="000000"/>
                        </a:solidFill>
                        <a:latin typeface="Canva Sans"/>
                        <a:ea typeface="Canva Sans"/>
                        <a:cs typeface="Canva Sans"/>
                        <a:sym typeface="Canva Sans"/>
                      </a:endParaRPr>
                    </a:p>
                    <a:p>
                      <a:pPr algn="l">
                        <a:lnSpc>
                          <a:spcPts val="2100"/>
                        </a:lnSpc>
                      </a:pPr>
                      <a:r>
                        <a:rPr lang="en-US" sz="1500" dirty="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100"/>
                        </a:lnSpc>
                        <a:defRPr/>
                      </a:pPr>
                      <a:endParaRPr lang="en-US" sz="1100" dirty="0"/>
                    </a:p>
                    <a:p>
                      <a:pPr algn="l">
                        <a:lnSpc>
                          <a:spcPts val="2100"/>
                        </a:lnSpc>
                      </a:pPr>
                      <a:r>
                        <a:rPr lang="en-US" sz="1500" dirty="0">
                          <a:solidFill>
                            <a:srgbClr val="000000"/>
                          </a:solidFill>
                          <a:latin typeface="Canva Sans"/>
                          <a:ea typeface="Canva Sans"/>
                          <a:cs typeface="Canva Sans"/>
                          <a:sym typeface="Canva Sans"/>
                        </a:rPr>
                        <a:t>  </a:t>
                      </a:r>
                    </a:p>
                    <a:p>
                      <a:pPr algn="l">
                        <a:lnSpc>
                          <a:spcPts val="2100"/>
                        </a:lnSpc>
                      </a:pPr>
                      <a:endParaRPr lang="en-US" sz="1500" dirty="0">
                        <a:solidFill>
                          <a:srgbClr val="000000"/>
                        </a:solidFill>
                        <a:latin typeface="Canva Sans"/>
                        <a:ea typeface="Canva Sans"/>
                        <a:cs typeface="Canva Sans"/>
                        <a:sym typeface="Canva Sans"/>
                      </a:endParaRPr>
                    </a:p>
                    <a:p>
                      <a:pPr algn="l">
                        <a:lnSpc>
                          <a:spcPts val="2100"/>
                        </a:lnSpc>
                      </a:pPr>
                      <a:r>
                        <a:rPr lang="en-US" sz="1500" dirty="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100"/>
                        </a:lnSpc>
                        <a:defRPr/>
                      </a:pPr>
                      <a:endParaRPr lang="en-US" sz="1100" dirty="0"/>
                    </a:p>
                    <a:p>
                      <a:pPr algn="l">
                        <a:lnSpc>
                          <a:spcPts val="2100"/>
                        </a:lnSpc>
                      </a:pPr>
                      <a:r>
                        <a:rPr lang="en-US" sz="1500" dirty="0">
                          <a:solidFill>
                            <a:srgbClr val="000000"/>
                          </a:solidFill>
                          <a:latin typeface="Canva Sans"/>
                          <a:ea typeface="Canva Sans"/>
                          <a:cs typeface="Canva Sans"/>
                          <a:sym typeface="Canva Sans"/>
                        </a:rPr>
                        <a:t>  </a:t>
                      </a:r>
                    </a:p>
                    <a:p>
                      <a:pPr algn="l">
                        <a:lnSpc>
                          <a:spcPts val="2100"/>
                        </a:lnSpc>
                      </a:pPr>
                      <a:endParaRPr lang="en-US" sz="1500" dirty="0">
                        <a:solidFill>
                          <a:srgbClr val="000000"/>
                        </a:solidFill>
                        <a:latin typeface="Canva Sans"/>
                        <a:ea typeface="Canva Sans"/>
                        <a:cs typeface="Canva Sans"/>
                        <a:sym typeface="Canva Sans"/>
                      </a:endParaRPr>
                    </a:p>
                    <a:p>
                      <a:pPr algn="l">
                        <a:lnSpc>
                          <a:spcPts val="2100"/>
                        </a:lnSpc>
                      </a:pPr>
                      <a:r>
                        <a:rPr lang="en-US" sz="1500" dirty="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extLst>
                  <a:ext uri="{0D108BD9-81ED-4DB2-BD59-A6C34878D82A}">
                    <a16:rowId xmlns:a16="http://schemas.microsoft.com/office/drawing/2014/main" val="10001"/>
                  </a:ext>
                </a:extLst>
              </a:tr>
              <a:tr h="1939938">
                <a:tc>
                  <a:txBody>
                    <a:bodyPr/>
                    <a:lstStyle/>
                    <a:p>
                      <a:pPr algn="l">
                        <a:lnSpc>
                          <a:spcPts val="2239"/>
                        </a:lnSpc>
                        <a:defRPr/>
                      </a:pPr>
                      <a:endParaRPr lang="en-US" sz="1100" dirty="0"/>
                    </a:p>
                    <a:p>
                      <a:pPr algn="l">
                        <a:lnSpc>
                          <a:spcPts val="2239"/>
                        </a:lnSpc>
                      </a:pPr>
                      <a:r>
                        <a:rPr lang="en-US" sz="1599" dirty="0">
                          <a:solidFill>
                            <a:srgbClr val="000000"/>
                          </a:solidFill>
                          <a:latin typeface="Canva Sans"/>
                          <a:ea typeface="Canva Sans"/>
                          <a:cs typeface="Canva Sans"/>
                          <a:sym typeface="Canva Sans"/>
                        </a:rPr>
                        <a:t>  </a:t>
                      </a:r>
                    </a:p>
                    <a:p>
                      <a:pPr algn="l">
                        <a:lnSpc>
                          <a:spcPts val="2239"/>
                        </a:lnSpc>
                      </a:pPr>
                      <a:endParaRPr lang="en-US" sz="1599" dirty="0">
                        <a:solidFill>
                          <a:srgbClr val="000000"/>
                        </a:solidFill>
                        <a:latin typeface="Canva Sans"/>
                        <a:ea typeface="Canva Sans"/>
                        <a:cs typeface="Canva Sans"/>
                        <a:sym typeface="Canva Sans"/>
                      </a:endParaRPr>
                    </a:p>
                    <a:p>
                      <a:pPr algn="l">
                        <a:lnSpc>
                          <a:spcPts val="2239"/>
                        </a:lnSpc>
                      </a:pPr>
                      <a:r>
                        <a:rPr lang="en-US" sz="1599" dirty="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239"/>
                        </a:lnSpc>
                        <a:defRPr/>
                      </a:pPr>
                      <a:endParaRPr lang="en-US" sz="1100" dirty="0"/>
                    </a:p>
                    <a:p>
                      <a:pPr algn="l">
                        <a:lnSpc>
                          <a:spcPts val="2239"/>
                        </a:lnSpc>
                      </a:pPr>
                      <a:r>
                        <a:rPr lang="en-US" sz="1599" dirty="0">
                          <a:solidFill>
                            <a:srgbClr val="000000"/>
                          </a:solidFill>
                          <a:latin typeface="Canva Sans"/>
                          <a:ea typeface="Canva Sans"/>
                          <a:cs typeface="Canva Sans"/>
                          <a:sym typeface="Canva Sans"/>
                        </a:rPr>
                        <a:t>  </a:t>
                      </a:r>
                    </a:p>
                    <a:p>
                      <a:pPr algn="l">
                        <a:lnSpc>
                          <a:spcPts val="2239"/>
                        </a:lnSpc>
                      </a:pPr>
                      <a:endParaRPr lang="en-US" sz="1599" dirty="0">
                        <a:solidFill>
                          <a:srgbClr val="000000"/>
                        </a:solidFill>
                        <a:latin typeface="Canva Sans"/>
                        <a:ea typeface="Canva Sans"/>
                        <a:cs typeface="Canva Sans"/>
                        <a:sym typeface="Canva Sans"/>
                      </a:endParaRPr>
                    </a:p>
                    <a:p>
                      <a:pPr algn="l">
                        <a:lnSpc>
                          <a:spcPts val="2239"/>
                        </a:lnSpc>
                      </a:pPr>
                      <a:r>
                        <a:rPr lang="en-US" sz="1599" dirty="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239"/>
                        </a:lnSpc>
                        <a:defRPr/>
                      </a:pPr>
                      <a:endParaRPr lang="en-US" sz="1100" dirty="0"/>
                    </a:p>
                    <a:p>
                      <a:pPr algn="l">
                        <a:lnSpc>
                          <a:spcPts val="2239"/>
                        </a:lnSpc>
                      </a:pPr>
                      <a:r>
                        <a:rPr lang="en-US" sz="1599" dirty="0">
                          <a:solidFill>
                            <a:srgbClr val="000000"/>
                          </a:solidFill>
                          <a:latin typeface="Canva Sans"/>
                          <a:ea typeface="Canva Sans"/>
                          <a:cs typeface="Canva Sans"/>
                          <a:sym typeface="Canva Sans"/>
                        </a:rPr>
                        <a:t>  </a:t>
                      </a:r>
                    </a:p>
                    <a:p>
                      <a:pPr algn="l">
                        <a:lnSpc>
                          <a:spcPts val="2239"/>
                        </a:lnSpc>
                      </a:pPr>
                      <a:endParaRPr lang="en-US" sz="1599" dirty="0">
                        <a:solidFill>
                          <a:srgbClr val="000000"/>
                        </a:solidFill>
                        <a:latin typeface="Canva Sans"/>
                        <a:ea typeface="Canva Sans"/>
                        <a:cs typeface="Canva Sans"/>
                        <a:sym typeface="Canva Sans"/>
                      </a:endParaRPr>
                    </a:p>
                    <a:p>
                      <a:pPr algn="l">
                        <a:lnSpc>
                          <a:spcPts val="2239"/>
                        </a:lnSpc>
                      </a:pPr>
                      <a:r>
                        <a:rPr lang="en-US" sz="1599" dirty="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520"/>
                        </a:lnSpc>
                        <a:defRPr/>
                      </a:pPr>
                      <a:endParaRPr lang="en-US" sz="1100"/>
                    </a:p>
                    <a:p>
                      <a:pPr algn="l">
                        <a:lnSpc>
                          <a:spcPts val="2520"/>
                        </a:lnSpc>
                      </a:pPr>
                      <a:r>
                        <a:rPr lang="en-US" sz="1800">
                          <a:solidFill>
                            <a:srgbClr val="000000"/>
                          </a:solidFill>
                          <a:latin typeface="Canva Sans"/>
                          <a:ea typeface="Canva Sans"/>
                          <a:cs typeface="Canva Sans"/>
                          <a:sym typeface="Canva Sans"/>
                        </a:rPr>
                        <a:t>  </a:t>
                      </a:r>
                    </a:p>
                    <a:p>
                      <a:pPr algn="l">
                        <a:lnSpc>
                          <a:spcPts val="2520"/>
                        </a:lnSpc>
                      </a:pPr>
                      <a:endParaRPr lang="en-US" sz="1800">
                        <a:solidFill>
                          <a:srgbClr val="000000"/>
                        </a:solidFill>
                        <a:latin typeface="Canva Sans"/>
                        <a:ea typeface="Canva Sans"/>
                        <a:cs typeface="Canva Sans"/>
                        <a:sym typeface="Canva Sans"/>
                      </a:endParaRPr>
                    </a:p>
                    <a:p>
                      <a:pPr algn="l">
                        <a:lnSpc>
                          <a:spcPts val="2520"/>
                        </a:lnSpc>
                      </a:pPr>
                      <a:r>
                        <a:rPr lang="en-US" sz="18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520"/>
                        </a:lnSpc>
                        <a:defRPr/>
                      </a:pPr>
                      <a:endParaRPr lang="en-US" sz="1100"/>
                    </a:p>
                    <a:p>
                      <a:pPr algn="l">
                        <a:lnSpc>
                          <a:spcPts val="2520"/>
                        </a:lnSpc>
                      </a:pPr>
                      <a:r>
                        <a:rPr lang="en-US" sz="1800">
                          <a:solidFill>
                            <a:srgbClr val="000000"/>
                          </a:solidFill>
                          <a:latin typeface="Canva Sans"/>
                          <a:ea typeface="Canva Sans"/>
                          <a:cs typeface="Canva Sans"/>
                          <a:sym typeface="Canva Sans"/>
                        </a:rPr>
                        <a:t>  </a:t>
                      </a:r>
                    </a:p>
                    <a:p>
                      <a:pPr algn="l">
                        <a:lnSpc>
                          <a:spcPts val="2520"/>
                        </a:lnSpc>
                      </a:pPr>
                      <a:endParaRPr lang="en-US" sz="1800">
                        <a:solidFill>
                          <a:srgbClr val="000000"/>
                        </a:solidFill>
                        <a:latin typeface="Canva Sans"/>
                        <a:ea typeface="Canva Sans"/>
                        <a:cs typeface="Canva Sans"/>
                        <a:sym typeface="Canva Sans"/>
                      </a:endParaRPr>
                    </a:p>
                    <a:p>
                      <a:pPr algn="l">
                        <a:lnSpc>
                          <a:spcPts val="2520"/>
                        </a:lnSpc>
                      </a:pPr>
                      <a:r>
                        <a:rPr lang="en-US" sz="18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520"/>
                        </a:lnSpc>
                        <a:defRPr/>
                      </a:pPr>
                      <a:endParaRPr lang="en-US" sz="1100" dirty="0"/>
                    </a:p>
                    <a:p>
                      <a:pPr algn="l">
                        <a:lnSpc>
                          <a:spcPts val="2520"/>
                        </a:lnSpc>
                      </a:pPr>
                      <a:r>
                        <a:rPr lang="en-US" sz="1800" dirty="0">
                          <a:solidFill>
                            <a:srgbClr val="000000"/>
                          </a:solidFill>
                          <a:latin typeface="Canva Sans"/>
                          <a:ea typeface="Canva Sans"/>
                          <a:cs typeface="Canva Sans"/>
                          <a:sym typeface="Canva Sans"/>
                        </a:rPr>
                        <a:t>  </a:t>
                      </a:r>
                    </a:p>
                    <a:p>
                      <a:pPr algn="l">
                        <a:lnSpc>
                          <a:spcPts val="2520"/>
                        </a:lnSpc>
                      </a:pPr>
                      <a:endParaRPr lang="en-US" sz="1800" dirty="0">
                        <a:solidFill>
                          <a:srgbClr val="000000"/>
                        </a:solidFill>
                        <a:latin typeface="Canva Sans"/>
                        <a:ea typeface="Canva Sans"/>
                        <a:cs typeface="Canva Sans"/>
                        <a:sym typeface="Canva Sans"/>
                      </a:endParaRPr>
                    </a:p>
                    <a:p>
                      <a:pPr algn="l">
                        <a:lnSpc>
                          <a:spcPts val="2520"/>
                        </a:lnSpc>
                      </a:pPr>
                      <a:r>
                        <a:rPr lang="en-US" sz="1800" dirty="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520"/>
                        </a:lnSpc>
                        <a:defRPr/>
                      </a:pPr>
                      <a:endParaRPr lang="en-US" sz="1100" dirty="0"/>
                    </a:p>
                    <a:p>
                      <a:pPr algn="l">
                        <a:lnSpc>
                          <a:spcPts val="2520"/>
                        </a:lnSpc>
                      </a:pPr>
                      <a:r>
                        <a:rPr lang="en-US" sz="1800" dirty="0">
                          <a:solidFill>
                            <a:srgbClr val="000000"/>
                          </a:solidFill>
                          <a:latin typeface="Canva Sans"/>
                          <a:ea typeface="Canva Sans"/>
                          <a:cs typeface="Canva Sans"/>
                          <a:sym typeface="Canva Sans"/>
                        </a:rPr>
                        <a:t>  </a:t>
                      </a:r>
                    </a:p>
                    <a:p>
                      <a:pPr algn="l">
                        <a:lnSpc>
                          <a:spcPts val="2520"/>
                        </a:lnSpc>
                      </a:pPr>
                      <a:endParaRPr lang="en-US" sz="1800" dirty="0">
                        <a:solidFill>
                          <a:srgbClr val="000000"/>
                        </a:solidFill>
                        <a:latin typeface="Canva Sans"/>
                        <a:ea typeface="Canva Sans"/>
                        <a:cs typeface="Canva Sans"/>
                        <a:sym typeface="Canva Sans"/>
                      </a:endParaRPr>
                    </a:p>
                    <a:p>
                      <a:pPr algn="l">
                        <a:lnSpc>
                          <a:spcPts val="2520"/>
                        </a:lnSpc>
                      </a:pPr>
                      <a:r>
                        <a:rPr lang="en-US" sz="1800" dirty="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extLst>
                  <a:ext uri="{0D108BD9-81ED-4DB2-BD59-A6C34878D82A}">
                    <a16:rowId xmlns:a16="http://schemas.microsoft.com/office/drawing/2014/main" val="10002"/>
                  </a:ext>
                </a:extLst>
              </a:tr>
              <a:tr h="2630840">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520"/>
                        </a:lnSpc>
                        <a:defRPr/>
                      </a:pPr>
                      <a:endParaRPr lang="en-US" sz="1100" dirty="0"/>
                    </a:p>
                    <a:p>
                      <a:pPr algn="l">
                        <a:lnSpc>
                          <a:spcPts val="2520"/>
                        </a:lnSpc>
                      </a:pPr>
                      <a:r>
                        <a:rPr lang="en-US" sz="1800" dirty="0">
                          <a:solidFill>
                            <a:srgbClr val="000000"/>
                          </a:solidFill>
                          <a:latin typeface="Canva Sans"/>
                          <a:ea typeface="Canva Sans"/>
                          <a:cs typeface="Canva Sans"/>
                          <a:sym typeface="Canva Sans"/>
                        </a:rPr>
                        <a:t>  </a:t>
                      </a:r>
                    </a:p>
                    <a:p>
                      <a:pPr algn="l">
                        <a:lnSpc>
                          <a:spcPts val="2520"/>
                        </a:lnSpc>
                      </a:pPr>
                      <a:endParaRPr lang="en-US" sz="1800" dirty="0">
                        <a:solidFill>
                          <a:srgbClr val="000000"/>
                        </a:solidFill>
                        <a:latin typeface="Canva Sans"/>
                        <a:ea typeface="Canva Sans"/>
                        <a:cs typeface="Canva Sans"/>
                        <a:sym typeface="Canva Sans"/>
                      </a:endParaRPr>
                    </a:p>
                    <a:p>
                      <a:pPr algn="l">
                        <a:lnSpc>
                          <a:spcPts val="2520"/>
                        </a:lnSpc>
                      </a:pPr>
                      <a:r>
                        <a:rPr lang="en-US" sz="1800" dirty="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520"/>
                        </a:lnSpc>
                        <a:defRPr/>
                      </a:pPr>
                      <a:endParaRPr lang="en-US" sz="1100"/>
                    </a:p>
                    <a:p>
                      <a:pPr algn="l">
                        <a:lnSpc>
                          <a:spcPts val="2520"/>
                        </a:lnSpc>
                      </a:pPr>
                      <a:r>
                        <a:rPr lang="en-US" sz="1800">
                          <a:solidFill>
                            <a:srgbClr val="000000"/>
                          </a:solidFill>
                          <a:latin typeface="Canva Sans"/>
                          <a:ea typeface="Canva Sans"/>
                          <a:cs typeface="Canva Sans"/>
                          <a:sym typeface="Canva Sans"/>
                        </a:rPr>
                        <a:t>  </a:t>
                      </a:r>
                    </a:p>
                    <a:p>
                      <a:pPr algn="l">
                        <a:lnSpc>
                          <a:spcPts val="2520"/>
                        </a:lnSpc>
                      </a:pPr>
                      <a:endParaRPr lang="en-US" sz="1800">
                        <a:solidFill>
                          <a:srgbClr val="000000"/>
                        </a:solidFill>
                        <a:latin typeface="Canva Sans"/>
                        <a:ea typeface="Canva Sans"/>
                        <a:cs typeface="Canva Sans"/>
                        <a:sym typeface="Canva Sans"/>
                      </a:endParaRPr>
                    </a:p>
                    <a:p>
                      <a:pPr algn="l">
                        <a:lnSpc>
                          <a:spcPts val="2520"/>
                        </a:lnSpc>
                      </a:pPr>
                      <a:r>
                        <a:rPr lang="en-US" sz="18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520"/>
                        </a:lnSpc>
                        <a:defRPr/>
                      </a:pPr>
                      <a:endParaRPr lang="en-US" sz="1100"/>
                    </a:p>
                    <a:p>
                      <a:pPr algn="l">
                        <a:lnSpc>
                          <a:spcPts val="2520"/>
                        </a:lnSpc>
                      </a:pPr>
                      <a:r>
                        <a:rPr lang="en-US" sz="1800">
                          <a:solidFill>
                            <a:srgbClr val="000000"/>
                          </a:solidFill>
                          <a:latin typeface="Canva Sans"/>
                          <a:ea typeface="Canva Sans"/>
                          <a:cs typeface="Canva Sans"/>
                          <a:sym typeface="Canva Sans"/>
                        </a:rPr>
                        <a:t>  </a:t>
                      </a:r>
                    </a:p>
                    <a:p>
                      <a:pPr algn="l">
                        <a:lnSpc>
                          <a:spcPts val="2520"/>
                        </a:lnSpc>
                      </a:pPr>
                      <a:endParaRPr lang="en-US" sz="1800">
                        <a:solidFill>
                          <a:srgbClr val="000000"/>
                        </a:solidFill>
                        <a:latin typeface="Canva Sans"/>
                        <a:ea typeface="Canva Sans"/>
                        <a:cs typeface="Canva Sans"/>
                        <a:sym typeface="Canva Sans"/>
                      </a:endParaRPr>
                    </a:p>
                    <a:p>
                      <a:pPr algn="l">
                        <a:lnSpc>
                          <a:spcPts val="2520"/>
                        </a:lnSpc>
                      </a:pPr>
                      <a:r>
                        <a:rPr lang="en-US" sz="18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520"/>
                        </a:lnSpc>
                        <a:defRPr/>
                      </a:pPr>
                      <a:endParaRPr lang="en-US" sz="1100" dirty="0"/>
                    </a:p>
                    <a:p>
                      <a:pPr algn="l">
                        <a:lnSpc>
                          <a:spcPts val="2520"/>
                        </a:lnSpc>
                      </a:pPr>
                      <a:r>
                        <a:rPr lang="en-US" sz="1800" dirty="0">
                          <a:solidFill>
                            <a:srgbClr val="000000"/>
                          </a:solidFill>
                          <a:latin typeface="Canva Sans"/>
                          <a:ea typeface="Canva Sans"/>
                          <a:cs typeface="Canva Sans"/>
                          <a:sym typeface="Canva Sans"/>
                        </a:rPr>
                        <a:t>  </a:t>
                      </a:r>
                    </a:p>
                    <a:p>
                      <a:pPr algn="l">
                        <a:lnSpc>
                          <a:spcPts val="2520"/>
                        </a:lnSpc>
                      </a:pPr>
                      <a:endParaRPr lang="en-US" sz="1800" dirty="0">
                        <a:solidFill>
                          <a:srgbClr val="000000"/>
                        </a:solidFill>
                        <a:latin typeface="Canva Sans"/>
                        <a:ea typeface="Canva Sans"/>
                        <a:cs typeface="Canva Sans"/>
                        <a:sym typeface="Canva Sans"/>
                      </a:endParaRPr>
                    </a:p>
                    <a:p>
                      <a:pPr algn="l">
                        <a:lnSpc>
                          <a:spcPts val="2520"/>
                        </a:lnSpc>
                      </a:pPr>
                      <a:r>
                        <a:rPr lang="en-US" sz="1800" dirty="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extLst>
                  <a:ext uri="{0D108BD9-81ED-4DB2-BD59-A6C34878D82A}">
                    <a16:rowId xmlns:a16="http://schemas.microsoft.com/office/drawing/2014/main" val="10003"/>
                  </a:ext>
                </a:extLst>
              </a:tr>
            </a:tbl>
          </a:graphicData>
        </a:graphic>
      </p:graphicFrame>
      <p:sp>
        <p:nvSpPr>
          <p:cNvPr id="3" name="TextBox 3"/>
          <p:cNvSpPr txBox="1"/>
          <p:nvPr/>
        </p:nvSpPr>
        <p:spPr>
          <a:xfrm>
            <a:off x="11733060" y="8365490"/>
            <a:ext cx="1820697" cy="828817"/>
          </a:xfrm>
          <a:prstGeom prst="rect">
            <a:avLst/>
          </a:prstGeom>
        </p:spPr>
        <p:txBody>
          <a:bodyPr lIns="0" tIns="0" rIns="0" bIns="0" rtlCol="0" anchor="t">
            <a:spAutoFit/>
          </a:bodyPr>
          <a:lstStyle/>
          <a:p>
            <a:pPr algn="ctr">
              <a:lnSpc>
                <a:spcPts val="2239"/>
              </a:lnSpc>
              <a:spcBef>
                <a:spcPct val="0"/>
              </a:spcBef>
            </a:pPr>
            <a:r>
              <a:rPr lang="en-US" sz="1600" b="1" dirty="0">
                <a:solidFill>
                  <a:srgbClr val="000000"/>
                </a:solidFill>
                <a:latin typeface="Canva Sans Bold" panose="020B0604020202020204" charset="0"/>
                <a:ea typeface="Canva Sans Bold"/>
                <a:cs typeface="Canva Sans Bold"/>
                <a:sym typeface="Canva Sans Bold"/>
              </a:rPr>
              <a:t>75% trend prediction accuracy.</a:t>
            </a:r>
          </a:p>
        </p:txBody>
      </p:sp>
      <p:sp>
        <p:nvSpPr>
          <p:cNvPr id="4" name="TextBox 4"/>
          <p:cNvSpPr txBox="1"/>
          <p:nvPr/>
        </p:nvSpPr>
        <p:spPr>
          <a:xfrm>
            <a:off x="236703" y="8191500"/>
            <a:ext cx="1820697" cy="1675202"/>
          </a:xfrm>
          <a:prstGeom prst="rect">
            <a:avLst/>
          </a:prstGeom>
        </p:spPr>
        <p:txBody>
          <a:bodyPr lIns="0" tIns="0" rIns="0" bIns="0" rtlCol="0" anchor="t">
            <a:spAutoFit/>
          </a:bodyPr>
          <a:lstStyle/>
          <a:p>
            <a:pPr algn="ctr">
              <a:lnSpc>
                <a:spcPts val="2239"/>
              </a:lnSpc>
              <a:spcBef>
                <a:spcPct val="0"/>
              </a:spcBef>
            </a:pPr>
            <a:r>
              <a:rPr lang="en-US" sz="1600" b="1" dirty="0">
                <a:solidFill>
                  <a:srgbClr val="000000"/>
                </a:solidFill>
                <a:latin typeface="Canva Sans Bold" panose="020B0604020202020204" charset="0"/>
                <a:ea typeface="Canva Sans Bold"/>
                <a:cs typeface="Canva Sans Bold"/>
                <a:sym typeface="Canva Sans Bold"/>
              </a:rPr>
              <a:t>A systematic review of stock market prediction using ML and statistical techniques</a:t>
            </a:r>
          </a:p>
        </p:txBody>
      </p:sp>
      <p:sp>
        <p:nvSpPr>
          <p:cNvPr id="5" name="TextBox 5"/>
          <p:cNvSpPr txBox="1"/>
          <p:nvPr/>
        </p:nvSpPr>
        <p:spPr>
          <a:xfrm>
            <a:off x="7094703" y="8267700"/>
            <a:ext cx="1820697" cy="828817"/>
          </a:xfrm>
          <a:prstGeom prst="rect">
            <a:avLst/>
          </a:prstGeom>
        </p:spPr>
        <p:txBody>
          <a:bodyPr lIns="0" tIns="0" rIns="0" bIns="0" rtlCol="0" anchor="t">
            <a:spAutoFit/>
          </a:bodyPr>
          <a:lstStyle/>
          <a:p>
            <a:pPr algn="ctr">
              <a:lnSpc>
                <a:spcPts val="2239"/>
              </a:lnSpc>
              <a:spcBef>
                <a:spcPct val="0"/>
              </a:spcBef>
            </a:pPr>
            <a:r>
              <a:rPr lang="en-US" sz="1600" b="1" dirty="0">
                <a:solidFill>
                  <a:srgbClr val="000000"/>
                </a:solidFill>
                <a:latin typeface="Canva Sans Bold" panose="020B0604020202020204" charset="0"/>
                <a:ea typeface="Canva Sans Bold"/>
                <a:cs typeface="Canva Sans Bold"/>
                <a:sym typeface="Canva Sans Bold"/>
              </a:rPr>
              <a:t>ANN and NN are widely used in prediction.</a:t>
            </a:r>
          </a:p>
        </p:txBody>
      </p:sp>
      <p:sp>
        <p:nvSpPr>
          <p:cNvPr id="6" name="TextBox 6"/>
          <p:cNvSpPr txBox="1"/>
          <p:nvPr/>
        </p:nvSpPr>
        <p:spPr>
          <a:xfrm>
            <a:off x="4961103" y="8191500"/>
            <a:ext cx="1820697" cy="1110945"/>
          </a:xfrm>
          <a:prstGeom prst="rect">
            <a:avLst/>
          </a:prstGeom>
        </p:spPr>
        <p:txBody>
          <a:bodyPr lIns="0" tIns="0" rIns="0" bIns="0" rtlCol="0" anchor="t">
            <a:spAutoFit/>
          </a:bodyPr>
          <a:lstStyle/>
          <a:p>
            <a:pPr algn="ctr">
              <a:lnSpc>
                <a:spcPts val="2239"/>
              </a:lnSpc>
              <a:spcBef>
                <a:spcPct val="0"/>
              </a:spcBef>
            </a:pPr>
            <a:r>
              <a:rPr lang="en-US" sz="1600" b="1" dirty="0">
                <a:solidFill>
                  <a:srgbClr val="000000"/>
                </a:solidFill>
                <a:latin typeface="Canva Sans Bold" panose="020B0604020202020204" charset="0"/>
                <a:ea typeface="Canva Sans Bold"/>
                <a:cs typeface="Canva Sans Bold"/>
                <a:sym typeface="Canva Sans Bold"/>
              </a:rPr>
              <a:t>Reviewed 30 papers covering ML and statistical techniques.</a:t>
            </a:r>
          </a:p>
        </p:txBody>
      </p:sp>
      <p:sp>
        <p:nvSpPr>
          <p:cNvPr id="7" name="TextBox 7"/>
          <p:cNvSpPr txBox="1"/>
          <p:nvPr/>
        </p:nvSpPr>
        <p:spPr>
          <a:xfrm>
            <a:off x="2639735" y="8115300"/>
            <a:ext cx="1820697" cy="1110945"/>
          </a:xfrm>
          <a:prstGeom prst="rect">
            <a:avLst/>
          </a:prstGeom>
        </p:spPr>
        <p:txBody>
          <a:bodyPr lIns="0" tIns="0" rIns="0" bIns="0" rtlCol="0" anchor="t">
            <a:spAutoFit/>
          </a:bodyPr>
          <a:lstStyle/>
          <a:p>
            <a:pPr algn="ctr">
              <a:lnSpc>
                <a:spcPts val="2239"/>
              </a:lnSpc>
              <a:spcBef>
                <a:spcPct val="0"/>
              </a:spcBef>
            </a:pPr>
            <a:r>
              <a:rPr lang="en-US" sz="1600" b="1" dirty="0">
                <a:solidFill>
                  <a:srgbClr val="000000"/>
                </a:solidFill>
                <a:latin typeface="Canva Sans Bold" panose="020B0604020202020204" charset="0"/>
                <a:ea typeface="Canva Sans Bold"/>
                <a:cs typeface="Canva Sans Bold"/>
                <a:sym typeface="Canva Sans Bold"/>
              </a:rPr>
              <a:t>Overview of ML and statistical techniques in stock prediction.</a:t>
            </a:r>
          </a:p>
        </p:txBody>
      </p:sp>
      <p:sp>
        <p:nvSpPr>
          <p:cNvPr id="8" name="TextBox 8"/>
          <p:cNvSpPr txBox="1"/>
          <p:nvPr/>
        </p:nvSpPr>
        <p:spPr>
          <a:xfrm>
            <a:off x="9378963" y="8413115"/>
            <a:ext cx="1820697" cy="546688"/>
          </a:xfrm>
          <a:prstGeom prst="rect">
            <a:avLst/>
          </a:prstGeom>
        </p:spPr>
        <p:txBody>
          <a:bodyPr lIns="0" tIns="0" rIns="0" bIns="0" rtlCol="0" anchor="t">
            <a:spAutoFit/>
          </a:bodyPr>
          <a:lstStyle/>
          <a:p>
            <a:pPr algn="ctr">
              <a:lnSpc>
                <a:spcPts val="2239"/>
              </a:lnSpc>
              <a:spcBef>
                <a:spcPct val="0"/>
              </a:spcBef>
            </a:pPr>
            <a:r>
              <a:rPr lang="en-US" sz="1600" b="1" dirty="0">
                <a:solidFill>
                  <a:srgbClr val="000000"/>
                </a:solidFill>
                <a:latin typeface="Canva Sans Bold" panose="020B0604020202020204" charset="0"/>
                <a:ea typeface="Canva Sans Bold"/>
                <a:cs typeface="Canva Sans Bold"/>
                <a:sym typeface="Canva Sans Bold"/>
              </a:rPr>
              <a:t>ANN, Statistical Methods</a:t>
            </a:r>
          </a:p>
        </p:txBody>
      </p:sp>
      <p:sp>
        <p:nvSpPr>
          <p:cNvPr id="9" name="TextBox 9"/>
          <p:cNvSpPr txBox="1"/>
          <p:nvPr/>
        </p:nvSpPr>
        <p:spPr>
          <a:xfrm>
            <a:off x="14091333" y="8441690"/>
            <a:ext cx="1820697" cy="828817"/>
          </a:xfrm>
          <a:prstGeom prst="rect">
            <a:avLst/>
          </a:prstGeom>
        </p:spPr>
        <p:txBody>
          <a:bodyPr lIns="0" tIns="0" rIns="0" bIns="0" rtlCol="0" anchor="t">
            <a:spAutoFit/>
          </a:bodyPr>
          <a:lstStyle/>
          <a:p>
            <a:pPr algn="ctr">
              <a:lnSpc>
                <a:spcPts val="2239"/>
              </a:lnSpc>
              <a:spcBef>
                <a:spcPct val="0"/>
              </a:spcBef>
            </a:pPr>
            <a:r>
              <a:rPr lang="en-US" sz="1600" b="1" dirty="0">
                <a:solidFill>
                  <a:srgbClr val="000000"/>
                </a:solidFill>
                <a:latin typeface="Canva Sans Bold" panose="020B0604020202020204" charset="0"/>
                <a:ea typeface="Canva Sans Bold"/>
                <a:cs typeface="Canva Sans Bold"/>
                <a:sym typeface="Canva Sans Bold"/>
              </a:rPr>
              <a:t>Highlights the power of ANN and NN.</a:t>
            </a:r>
          </a:p>
        </p:txBody>
      </p:sp>
      <p:sp>
        <p:nvSpPr>
          <p:cNvPr id="10" name="TextBox 10"/>
          <p:cNvSpPr txBox="1"/>
          <p:nvPr/>
        </p:nvSpPr>
        <p:spPr>
          <a:xfrm>
            <a:off x="16302555" y="8441690"/>
            <a:ext cx="1820697" cy="828817"/>
          </a:xfrm>
          <a:prstGeom prst="rect">
            <a:avLst/>
          </a:prstGeom>
        </p:spPr>
        <p:txBody>
          <a:bodyPr lIns="0" tIns="0" rIns="0" bIns="0" rtlCol="0" anchor="t">
            <a:spAutoFit/>
          </a:bodyPr>
          <a:lstStyle/>
          <a:p>
            <a:pPr algn="ctr">
              <a:lnSpc>
                <a:spcPts val="2239"/>
              </a:lnSpc>
              <a:spcBef>
                <a:spcPct val="0"/>
              </a:spcBef>
            </a:pPr>
            <a:r>
              <a:rPr lang="en-US" sz="1600" b="1">
                <a:solidFill>
                  <a:srgbClr val="000000"/>
                </a:solidFill>
                <a:latin typeface="Canva Sans Bold" panose="020B0604020202020204" charset="0"/>
                <a:ea typeface="Canva Sans Bold"/>
                <a:cs typeface="Canva Sans Bold"/>
                <a:sym typeface="Canva Sans Bold"/>
              </a:rPr>
              <a:t>Lacks performance comparison</a:t>
            </a:r>
          </a:p>
        </p:txBody>
      </p:sp>
      <p:sp>
        <p:nvSpPr>
          <p:cNvPr id="12" name="TextBox 11">
            <a:extLst>
              <a:ext uri="{FF2B5EF4-FFF2-40B4-BE49-F238E27FC236}">
                <a16:creationId xmlns:a16="http://schemas.microsoft.com/office/drawing/2014/main" id="{5AF40D68-2043-409A-6D79-58290AA367DA}"/>
              </a:ext>
            </a:extLst>
          </p:cNvPr>
          <p:cNvSpPr txBox="1"/>
          <p:nvPr/>
        </p:nvSpPr>
        <p:spPr>
          <a:xfrm>
            <a:off x="236703" y="2680030"/>
            <a:ext cx="1676400" cy="2800767"/>
          </a:xfrm>
          <a:prstGeom prst="rect">
            <a:avLst/>
          </a:prstGeom>
          <a:noFill/>
        </p:spPr>
        <p:txBody>
          <a:bodyPr wrap="square" rtlCol="0">
            <a:spAutoFit/>
          </a:bodyPr>
          <a:lstStyle/>
          <a:p>
            <a:pPr algn="ctr"/>
            <a:r>
              <a:rPr lang="en-US" sz="1600" b="1" dirty="0">
                <a:solidFill>
                  <a:srgbClr val="000000"/>
                </a:solidFill>
                <a:latin typeface="Canva Sans Bold" panose="020B0604020202020204" charset="0"/>
                <a:ea typeface="Canva Sans Bold"/>
                <a:cs typeface="Canva Sans Bold"/>
                <a:sym typeface="Canva Sans Bold"/>
              </a:rPr>
              <a:t>Predicting Stock Market Trends Using Machine Learning and Deep Learning Algorithms Via Continuous and Binary Data;  Analysis</a:t>
            </a:r>
          </a:p>
          <a:p>
            <a:pPr algn="ctr"/>
            <a:endParaRPr lang="en-IN" sz="1600" b="1" dirty="0">
              <a:latin typeface="Canva Sans Bold" panose="020B0604020202020204" charset="0"/>
            </a:endParaRPr>
          </a:p>
        </p:txBody>
      </p:sp>
      <p:sp>
        <p:nvSpPr>
          <p:cNvPr id="13" name="TextBox 12">
            <a:extLst>
              <a:ext uri="{FF2B5EF4-FFF2-40B4-BE49-F238E27FC236}">
                <a16:creationId xmlns:a16="http://schemas.microsoft.com/office/drawing/2014/main" id="{AA350031-CA80-F0D6-0FB6-67AA86A4B0F0}"/>
              </a:ext>
            </a:extLst>
          </p:cNvPr>
          <p:cNvSpPr txBox="1"/>
          <p:nvPr/>
        </p:nvSpPr>
        <p:spPr>
          <a:xfrm>
            <a:off x="4961103" y="2933699"/>
            <a:ext cx="1820696" cy="1569660"/>
          </a:xfrm>
          <a:prstGeom prst="rect">
            <a:avLst/>
          </a:prstGeom>
          <a:noFill/>
        </p:spPr>
        <p:txBody>
          <a:bodyPr wrap="square" rtlCol="0">
            <a:spAutoFit/>
          </a:bodyPr>
          <a:lstStyle/>
          <a:p>
            <a:pPr algn="ctr"/>
            <a:r>
              <a:rPr lang="en-US" sz="1600" b="1" dirty="0">
                <a:solidFill>
                  <a:srgbClr val="000000"/>
                </a:solidFill>
                <a:latin typeface="Canva Sans Bold" panose="020B0604020202020204" charset="0"/>
                <a:ea typeface="Canva Sans Bold"/>
                <a:cs typeface="Canva Sans Bold"/>
                <a:sym typeface="Canva Sans Bold"/>
              </a:rPr>
              <a:t>Decision Tree, Random Forest, Naive Bayes, K-Nearest Neighbors</a:t>
            </a:r>
          </a:p>
          <a:p>
            <a:pPr algn="ctr"/>
            <a:endParaRPr lang="en-IN" sz="1600" b="1" dirty="0">
              <a:latin typeface="Canva Sans Bold" panose="020B0604020202020204" charset="0"/>
            </a:endParaRPr>
          </a:p>
        </p:txBody>
      </p:sp>
      <p:sp>
        <p:nvSpPr>
          <p:cNvPr id="17" name="TextBox 16">
            <a:extLst>
              <a:ext uri="{FF2B5EF4-FFF2-40B4-BE49-F238E27FC236}">
                <a16:creationId xmlns:a16="http://schemas.microsoft.com/office/drawing/2014/main" id="{86494FB0-CA19-05FB-C546-D2C96320A3E5}"/>
              </a:ext>
            </a:extLst>
          </p:cNvPr>
          <p:cNvSpPr txBox="1"/>
          <p:nvPr/>
        </p:nvSpPr>
        <p:spPr>
          <a:xfrm>
            <a:off x="13858681" y="5742863"/>
            <a:ext cx="2286000" cy="1815882"/>
          </a:xfrm>
          <a:prstGeom prst="rect">
            <a:avLst/>
          </a:prstGeom>
          <a:noFill/>
        </p:spPr>
        <p:txBody>
          <a:bodyPr wrap="square" rtlCol="0">
            <a:spAutoFit/>
          </a:bodyPr>
          <a:lstStyle/>
          <a:p>
            <a:pPr algn="ctr"/>
            <a:r>
              <a:rPr lang="en-US" sz="1600" b="1" dirty="0">
                <a:latin typeface="Canva Sans Bold" panose="020B0604020202020204" charset="0"/>
              </a:rPr>
              <a:t>Improved Predictive </a:t>
            </a:r>
          </a:p>
          <a:p>
            <a:pPr algn="ctr"/>
            <a:r>
              <a:rPr lang="en-US" sz="1600" b="1" dirty="0">
                <a:latin typeface="Canva Sans Bold" panose="020B0604020202020204" charset="0"/>
              </a:rPr>
              <a:t>Performance ,</a:t>
            </a:r>
          </a:p>
          <a:p>
            <a:pPr algn="ctr"/>
            <a:r>
              <a:rPr lang="en-US" sz="1600" b="1" dirty="0">
                <a:latin typeface="Canva Sans Bold" panose="020B0604020202020204" charset="0"/>
              </a:rPr>
              <a:t>Effective </a:t>
            </a:r>
          </a:p>
          <a:p>
            <a:pPr algn="ctr"/>
            <a:r>
              <a:rPr lang="en-US" sz="1600" b="1" dirty="0">
                <a:latin typeface="Canva Sans Bold" panose="020B0604020202020204" charset="0"/>
              </a:rPr>
              <a:t>Noise Reduction</a:t>
            </a:r>
          </a:p>
          <a:p>
            <a:pPr algn="ctr"/>
            <a:r>
              <a:rPr lang="en-US" sz="1600" b="1" dirty="0">
                <a:latin typeface="Canva Sans Bold" panose="020B0604020202020204" charset="0"/>
              </a:rPr>
              <a:t>&amp;</a:t>
            </a:r>
          </a:p>
          <a:p>
            <a:pPr algn="ctr"/>
            <a:r>
              <a:rPr lang="en-US" sz="1600" b="1" dirty="0">
                <a:latin typeface="Canva Sans Bold" panose="020B0604020202020204" charset="0"/>
              </a:rPr>
              <a:t>Provides Consistent performance</a:t>
            </a:r>
            <a:endParaRPr lang="en-IN" sz="1600" b="1" dirty="0">
              <a:latin typeface="Canva Sans Bold" panose="020B0604020202020204" charset="0"/>
            </a:endParaRPr>
          </a:p>
        </p:txBody>
      </p:sp>
      <p:sp>
        <p:nvSpPr>
          <p:cNvPr id="19" name="TextBox 18">
            <a:extLst>
              <a:ext uri="{FF2B5EF4-FFF2-40B4-BE49-F238E27FC236}">
                <a16:creationId xmlns:a16="http://schemas.microsoft.com/office/drawing/2014/main" id="{796BACB8-307A-C0BA-2E61-6CFDEB427737}"/>
              </a:ext>
            </a:extLst>
          </p:cNvPr>
          <p:cNvSpPr txBox="1"/>
          <p:nvPr/>
        </p:nvSpPr>
        <p:spPr>
          <a:xfrm>
            <a:off x="16302556" y="5905500"/>
            <a:ext cx="1932162" cy="1323439"/>
          </a:xfrm>
          <a:prstGeom prst="rect">
            <a:avLst/>
          </a:prstGeom>
          <a:noFill/>
        </p:spPr>
        <p:txBody>
          <a:bodyPr wrap="square" rtlCol="0">
            <a:spAutoFit/>
          </a:bodyPr>
          <a:lstStyle/>
          <a:p>
            <a:pPr algn="ctr"/>
            <a:r>
              <a:rPr lang="en-US" sz="1600" b="1" dirty="0">
                <a:latin typeface="Canva Sans Bold" panose="020B0604020202020204" charset="0"/>
              </a:rPr>
              <a:t>Computational Complexity</a:t>
            </a:r>
          </a:p>
          <a:p>
            <a:pPr algn="ctr"/>
            <a:r>
              <a:rPr lang="en-IN" sz="1600" b="1" dirty="0">
                <a:latin typeface="Canva Sans Bold" panose="020B0604020202020204" charset="0"/>
              </a:rPr>
              <a:t>&amp;</a:t>
            </a:r>
          </a:p>
          <a:p>
            <a:pPr algn="ctr"/>
            <a:r>
              <a:rPr lang="en-IN" sz="1600" b="1" dirty="0">
                <a:latin typeface="Canva Sans Bold" panose="020B0604020202020204" charset="0"/>
              </a:rPr>
              <a:t>Limited Pattern Exploration</a:t>
            </a:r>
          </a:p>
        </p:txBody>
      </p:sp>
      <p:sp>
        <p:nvSpPr>
          <p:cNvPr id="20" name="TextBox 19">
            <a:extLst>
              <a:ext uri="{FF2B5EF4-FFF2-40B4-BE49-F238E27FC236}">
                <a16:creationId xmlns:a16="http://schemas.microsoft.com/office/drawing/2014/main" id="{F287BD26-577B-AB0E-EEC6-7C548B7C9837}"/>
              </a:ext>
            </a:extLst>
          </p:cNvPr>
          <p:cNvSpPr txBox="1"/>
          <p:nvPr/>
        </p:nvSpPr>
        <p:spPr>
          <a:xfrm>
            <a:off x="13858681" y="2933698"/>
            <a:ext cx="2286000" cy="830997"/>
          </a:xfrm>
          <a:prstGeom prst="rect">
            <a:avLst/>
          </a:prstGeom>
          <a:noFill/>
        </p:spPr>
        <p:txBody>
          <a:bodyPr wrap="square" rtlCol="0">
            <a:spAutoFit/>
          </a:bodyPr>
          <a:lstStyle/>
          <a:p>
            <a:pPr algn="ctr"/>
            <a:r>
              <a:rPr lang="en-US" sz="1600" b="1" dirty="0">
                <a:latin typeface="Canva Sans Bold" panose="020B0604020202020204" charset="0"/>
              </a:rPr>
              <a:t>Enhanced Predictive</a:t>
            </a:r>
          </a:p>
          <a:p>
            <a:pPr algn="ctr"/>
            <a:r>
              <a:rPr lang="en-US" sz="1600" b="1" dirty="0">
                <a:latin typeface="Canva Sans Bold" panose="020B0604020202020204" charset="0"/>
              </a:rPr>
              <a:t>Performance And More Accurate</a:t>
            </a:r>
            <a:endParaRPr lang="en-IN" sz="1600" b="1" dirty="0">
              <a:latin typeface="Canva Sans Bold" panose="020B0604020202020204" charset="0"/>
            </a:endParaRPr>
          </a:p>
        </p:txBody>
      </p:sp>
      <p:sp>
        <p:nvSpPr>
          <p:cNvPr id="21" name="TextBox 20">
            <a:extLst>
              <a:ext uri="{FF2B5EF4-FFF2-40B4-BE49-F238E27FC236}">
                <a16:creationId xmlns:a16="http://schemas.microsoft.com/office/drawing/2014/main" id="{2333EFA5-80C7-79B5-965E-89F6DA9B6BD6}"/>
              </a:ext>
            </a:extLst>
          </p:cNvPr>
          <p:cNvSpPr txBox="1"/>
          <p:nvPr/>
        </p:nvSpPr>
        <p:spPr>
          <a:xfrm>
            <a:off x="16196121" y="2933698"/>
            <a:ext cx="1955985" cy="1077218"/>
          </a:xfrm>
          <a:prstGeom prst="rect">
            <a:avLst/>
          </a:prstGeom>
          <a:noFill/>
        </p:spPr>
        <p:txBody>
          <a:bodyPr wrap="none" rtlCol="0">
            <a:spAutoFit/>
          </a:bodyPr>
          <a:lstStyle/>
          <a:p>
            <a:pPr algn="ctr"/>
            <a:r>
              <a:rPr lang="en-US" sz="1600" b="1" dirty="0">
                <a:solidFill>
                  <a:srgbClr val="000000"/>
                </a:solidFill>
                <a:latin typeface="Canva Sans Bold" panose="020B0604020202020204" charset="0"/>
                <a:ea typeface="Canva Sans Bold"/>
                <a:cs typeface="Canva Sans Bold"/>
                <a:sym typeface="Canva Sans Bold"/>
              </a:rPr>
              <a:t>High Cost</a:t>
            </a:r>
          </a:p>
          <a:p>
            <a:pPr algn="ctr"/>
            <a:r>
              <a:rPr lang="en-US" sz="1600" b="1" dirty="0">
                <a:solidFill>
                  <a:srgbClr val="000000"/>
                </a:solidFill>
                <a:latin typeface="Canva Sans Bold" panose="020B0604020202020204" charset="0"/>
                <a:ea typeface="Canva Sans Bold"/>
                <a:cs typeface="Canva Sans Bold"/>
                <a:sym typeface="Canva Sans Bold"/>
              </a:rPr>
              <a:t>&amp;</a:t>
            </a:r>
          </a:p>
          <a:p>
            <a:pPr algn="ctr"/>
            <a:r>
              <a:rPr lang="en-US" sz="1600" b="1" dirty="0">
                <a:solidFill>
                  <a:srgbClr val="000000"/>
                </a:solidFill>
                <a:latin typeface="Canva Sans Bold" panose="020B0604020202020204" charset="0"/>
                <a:ea typeface="Canva Sans Bold"/>
                <a:cs typeface="Canva Sans Bold"/>
                <a:sym typeface="Canva Sans Bold"/>
              </a:rPr>
              <a:t>More Complexity </a:t>
            </a:r>
          </a:p>
          <a:p>
            <a:pPr algn="ctr"/>
            <a:endParaRPr lang="en-IN" sz="1600" b="1" dirty="0">
              <a:latin typeface="Canva Sans Bold" panose="020B0604020202020204" charset="0"/>
            </a:endParaRPr>
          </a:p>
        </p:txBody>
      </p:sp>
      <p:sp>
        <p:nvSpPr>
          <p:cNvPr id="22" name="TextBox 21">
            <a:extLst>
              <a:ext uri="{FF2B5EF4-FFF2-40B4-BE49-F238E27FC236}">
                <a16:creationId xmlns:a16="http://schemas.microsoft.com/office/drawing/2014/main" id="{7FBB192F-22AA-0D4C-E961-A10D0B7A743E}"/>
              </a:ext>
            </a:extLst>
          </p:cNvPr>
          <p:cNvSpPr txBox="1"/>
          <p:nvPr/>
        </p:nvSpPr>
        <p:spPr>
          <a:xfrm>
            <a:off x="4961103" y="5905500"/>
            <a:ext cx="1820696" cy="1077218"/>
          </a:xfrm>
          <a:prstGeom prst="rect">
            <a:avLst/>
          </a:prstGeom>
          <a:noFill/>
        </p:spPr>
        <p:txBody>
          <a:bodyPr wrap="square" rtlCol="0">
            <a:spAutoFit/>
          </a:bodyPr>
          <a:lstStyle/>
          <a:p>
            <a:pPr algn="ctr"/>
            <a:r>
              <a:rPr lang="en-US" sz="1600" b="1" dirty="0">
                <a:solidFill>
                  <a:srgbClr val="000000"/>
                </a:solidFill>
                <a:latin typeface="Canva Sans Bold" panose="020B0604020202020204" charset="0"/>
                <a:ea typeface="Canva Sans Bold"/>
                <a:cs typeface="Canva Sans Bold"/>
                <a:sym typeface="Canva Sans Bold"/>
              </a:rPr>
              <a:t>LSTM (Long Short-Term Memory), CEEMDAN</a:t>
            </a:r>
          </a:p>
        </p:txBody>
      </p:sp>
      <p:sp>
        <p:nvSpPr>
          <p:cNvPr id="23" name="TextBox 22">
            <a:extLst>
              <a:ext uri="{FF2B5EF4-FFF2-40B4-BE49-F238E27FC236}">
                <a16:creationId xmlns:a16="http://schemas.microsoft.com/office/drawing/2014/main" id="{1AD4D190-A794-A466-B483-C76957D78D27}"/>
              </a:ext>
            </a:extLst>
          </p:cNvPr>
          <p:cNvSpPr txBox="1"/>
          <p:nvPr/>
        </p:nvSpPr>
        <p:spPr>
          <a:xfrm>
            <a:off x="150784" y="5858570"/>
            <a:ext cx="2209676" cy="2062103"/>
          </a:xfrm>
          <a:prstGeom prst="rect">
            <a:avLst/>
          </a:prstGeom>
          <a:noFill/>
        </p:spPr>
        <p:txBody>
          <a:bodyPr wrap="square" rtlCol="0">
            <a:spAutoFit/>
          </a:bodyPr>
          <a:lstStyle/>
          <a:p>
            <a:pPr algn="ctr"/>
            <a:r>
              <a:rPr lang="en-US" sz="1600" b="1" dirty="0">
                <a:solidFill>
                  <a:srgbClr val="000000"/>
                </a:solidFill>
                <a:latin typeface="Canva Sans Bold" panose="020B0604020202020204" charset="0"/>
                <a:ea typeface="Canva Sans Bold"/>
                <a:cs typeface="Canva Sans Bold"/>
                <a:sym typeface="Canva Sans Bold"/>
              </a:rPr>
              <a:t>A Novel Integrated Approach for Stock Prediction Based on Modal Decomposition Technology and Machine Learning</a:t>
            </a:r>
          </a:p>
          <a:p>
            <a:pPr algn="ctr"/>
            <a:endParaRPr lang="en-IN" sz="1600" b="1" dirty="0">
              <a:latin typeface="Canva Sans Bold" panose="020B0604020202020204" charset="0"/>
            </a:endParaRPr>
          </a:p>
        </p:txBody>
      </p:sp>
      <p:sp>
        <p:nvSpPr>
          <p:cNvPr id="24" name="TextBox 23">
            <a:extLst>
              <a:ext uri="{FF2B5EF4-FFF2-40B4-BE49-F238E27FC236}">
                <a16:creationId xmlns:a16="http://schemas.microsoft.com/office/drawing/2014/main" id="{BB3E803C-F2F5-2D07-6EA3-FCB0BBE90FAB}"/>
              </a:ext>
            </a:extLst>
          </p:cNvPr>
          <p:cNvSpPr txBox="1"/>
          <p:nvPr/>
        </p:nvSpPr>
        <p:spPr>
          <a:xfrm>
            <a:off x="2486380" y="5887878"/>
            <a:ext cx="2008465" cy="1815882"/>
          </a:xfrm>
          <a:prstGeom prst="rect">
            <a:avLst/>
          </a:prstGeom>
          <a:noFill/>
        </p:spPr>
        <p:txBody>
          <a:bodyPr wrap="square" rtlCol="0">
            <a:spAutoFit/>
          </a:bodyPr>
          <a:lstStyle/>
          <a:p>
            <a:pPr algn="ctr"/>
            <a:r>
              <a:rPr lang="en-US" sz="1600" b="1" dirty="0">
                <a:latin typeface="Canva Sans Bold" panose="020B0604020202020204" charset="0"/>
              </a:rPr>
              <a:t>Enhance stock prediction accuracy by integrating modal decomposition with machine learning.</a:t>
            </a:r>
            <a:endParaRPr lang="en-IN" sz="1600" b="1" dirty="0">
              <a:latin typeface="Canva Sans Bold" panose="020B0604020202020204" charset="0"/>
            </a:endParaRPr>
          </a:p>
        </p:txBody>
      </p:sp>
      <p:sp>
        <p:nvSpPr>
          <p:cNvPr id="25" name="TextBox 24">
            <a:extLst>
              <a:ext uri="{FF2B5EF4-FFF2-40B4-BE49-F238E27FC236}">
                <a16:creationId xmlns:a16="http://schemas.microsoft.com/office/drawing/2014/main" id="{4A52DB7A-CE3B-7461-18B9-E63123DE2179}"/>
              </a:ext>
            </a:extLst>
          </p:cNvPr>
          <p:cNvSpPr txBox="1"/>
          <p:nvPr/>
        </p:nvSpPr>
        <p:spPr>
          <a:xfrm>
            <a:off x="6931123" y="5742863"/>
            <a:ext cx="2204326" cy="1815882"/>
          </a:xfrm>
          <a:prstGeom prst="rect">
            <a:avLst/>
          </a:prstGeom>
          <a:noFill/>
        </p:spPr>
        <p:txBody>
          <a:bodyPr wrap="square" rtlCol="0">
            <a:spAutoFit/>
          </a:bodyPr>
          <a:lstStyle/>
          <a:p>
            <a:pPr algn="ctr"/>
            <a:r>
              <a:rPr lang="en-US" sz="1600" b="1" dirty="0">
                <a:latin typeface="Canva Sans Bold" panose="020B0604020202020204" charset="0"/>
              </a:rPr>
              <a:t>The hybrid model improves forecasting precision by effectively reducing noise and capturing market trends.</a:t>
            </a:r>
            <a:endParaRPr lang="en-IN" sz="1600" b="1" dirty="0">
              <a:latin typeface="Canva Sans Bold" panose="020B0604020202020204" charset="0"/>
            </a:endParaRPr>
          </a:p>
        </p:txBody>
      </p:sp>
      <p:sp>
        <p:nvSpPr>
          <p:cNvPr id="26" name="TextBox 25">
            <a:extLst>
              <a:ext uri="{FF2B5EF4-FFF2-40B4-BE49-F238E27FC236}">
                <a16:creationId xmlns:a16="http://schemas.microsoft.com/office/drawing/2014/main" id="{E9194617-8CCC-D84C-38BF-8CC9720AE3C7}"/>
              </a:ext>
            </a:extLst>
          </p:cNvPr>
          <p:cNvSpPr txBox="1"/>
          <p:nvPr/>
        </p:nvSpPr>
        <p:spPr>
          <a:xfrm>
            <a:off x="9218077" y="5858569"/>
            <a:ext cx="1981583" cy="1569660"/>
          </a:xfrm>
          <a:prstGeom prst="rect">
            <a:avLst/>
          </a:prstGeom>
          <a:noFill/>
        </p:spPr>
        <p:txBody>
          <a:bodyPr wrap="square" rtlCol="0">
            <a:spAutoFit/>
          </a:bodyPr>
          <a:lstStyle/>
          <a:p>
            <a:pPr algn="ctr"/>
            <a:r>
              <a:rPr lang="en-US" sz="1600" b="1" dirty="0">
                <a:latin typeface="Canva Sans Bold" panose="020B0604020202020204" charset="0"/>
              </a:rPr>
              <a:t>Combines modal decomposition (e.g., EMD, VMD) with ML models like LSTM, SVM, or </a:t>
            </a:r>
            <a:r>
              <a:rPr lang="en-US" sz="1600" b="1" dirty="0" err="1">
                <a:latin typeface="Canva Sans Bold" panose="020B0604020202020204" charset="0"/>
              </a:rPr>
              <a:t>XGBoost</a:t>
            </a:r>
            <a:r>
              <a:rPr lang="en-US" sz="1600" b="1" dirty="0">
                <a:latin typeface="Canva Sans Bold" panose="020B0604020202020204" charset="0"/>
              </a:rPr>
              <a:t>.</a:t>
            </a:r>
            <a:endParaRPr lang="en-IN" sz="1600" b="1" dirty="0">
              <a:latin typeface="Canva Sans Bold" panose="020B0604020202020204" charset="0"/>
            </a:endParaRPr>
          </a:p>
        </p:txBody>
      </p:sp>
      <p:sp>
        <p:nvSpPr>
          <p:cNvPr id="27" name="TextBox 26">
            <a:extLst>
              <a:ext uri="{FF2B5EF4-FFF2-40B4-BE49-F238E27FC236}">
                <a16:creationId xmlns:a16="http://schemas.microsoft.com/office/drawing/2014/main" id="{9A6A9172-AF52-BED2-044C-343678B57B0C}"/>
              </a:ext>
            </a:extLst>
          </p:cNvPr>
          <p:cNvSpPr txBox="1"/>
          <p:nvPr/>
        </p:nvSpPr>
        <p:spPr>
          <a:xfrm>
            <a:off x="11422403" y="6091549"/>
            <a:ext cx="2382996" cy="584775"/>
          </a:xfrm>
          <a:prstGeom prst="rect">
            <a:avLst/>
          </a:prstGeom>
          <a:noFill/>
        </p:spPr>
        <p:txBody>
          <a:bodyPr wrap="square" rtlCol="0">
            <a:spAutoFit/>
          </a:bodyPr>
          <a:lstStyle/>
          <a:p>
            <a:pPr algn="ctr"/>
            <a:r>
              <a:rPr lang="en-IN" sz="1600" b="1" dirty="0">
                <a:latin typeface="Canva Sans Bold" panose="020B0604020202020204" charset="0"/>
              </a:rPr>
              <a:t>85%–90% </a:t>
            </a:r>
            <a:r>
              <a:rPr lang="en-US" sz="1600" b="1" dirty="0">
                <a:solidFill>
                  <a:srgbClr val="000000"/>
                </a:solidFill>
                <a:latin typeface="Canva Sans Bold" panose="020B0604020202020204" charset="0"/>
                <a:ea typeface="Canva Sans Bold"/>
                <a:cs typeface="Canva Sans Bold"/>
                <a:sym typeface="Canva Sans Bold"/>
              </a:rPr>
              <a:t>trend prediction accuracy.</a:t>
            </a:r>
            <a:endParaRPr lang="en-IN" sz="1600" b="1" dirty="0">
              <a:latin typeface="Canva Sans Bold" panose="020B0604020202020204" charset="0"/>
            </a:endParaRPr>
          </a:p>
        </p:txBody>
      </p:sp>
      <p:sp>
        <p:nvSpPr>
          <p:cNvPr id="32" name="TextBox 31">
            <a:extLst>
              <a:ext uri="{FF2B5EF4-FFF2-40B4-BE49-F238E27FC236}">
                <a16:creationId xmlns:a16="http://schemas.microsoft.com/office/drawing/2014/main" id="{5AC087D2-5651-93A9-3D1F-D151EBB5086F}"/>
              </a:ext>
            </a:extLst>
          </p:cNvPr>
          <p:cNvSpPr txBox="1"/>
          <p:nvPr/>
        </p:nvSpPr>
        <p:spPr>
          <a:xfrm>
            <a:off x="2639736" y="2552699"/>
            <a:ext cx="2008466" cy="2062103"/>
          </a:xfrm>
          <a:prstGeom prst="rect">
            <a:avLst/>
          </a:prstGeom>
          <a:noFill/>
        </p:spPr>
        <p:txBody>
          <a:bodyPr wrap="square" rtlCol="0">
            <a:spAutoFit/>
          </a:bodyPr>
          <a:lstStyle/>
          <a:p>
            <a:pPr algn="ctr"/>
            <a:r>
              <a:rPr lang="en-US" sz="1600" b="1" dirty="0">
                <a:latin typeface="Canva Sans Bold" panose="020B0604020202020204" charset="0"/>
              </a:rPr>
              <a:t>Improve stock trend prediction accuracy by analyzing both continuous and binary financial data using ML and DL models.</a:t>
            </a:r>
            <a:endParaRPr lang="en-IN" sz="1600" b="1" dirty="0">
              <a:latin typeface="Canva Sans Bold" panose="020B0604020202020204" charset="0"/>
            </a:endParaRPr>
          </a:p>
        </p:txBody>
      </p:sp>
      <p:sp>
        <p:nvSpPr>
          <p:cNvPr id="34" name="TextBox 33">
            <a:extLst>
              <a:ext uri="{FF2B5EF4-FFF2-40B4-BE49-F238E27FC236}">
                <a16:creationId xmlns:a16="http://schemas.microsoft.com/office/drawing/2014/main" id="{8E59B439-E019-9FE6-0003-1D77949661F5}"/>
              </a:ext>
            </a:extLst>
          </p:cNvPr>
          <p:cNvSpPr txBox="1"/>
          <p:nvPr/>
        </p:nvSpPr>
        <p:spPr>
          <a:xfrm>
            <a:off x="7017123" y="2552698"/>
            <a:ext cx="1898277" cy="2800767"/>
          </a:xfrm>
          <a:prstGeom prst="rect">
            <a:avLst/>
          </a:prstGeom>
          <a:noFill/>
        </p:spPr>
        <p:txBody>
          <a:bodyPr wrap="square" rtlCol="0">
            <a:spAutoFit/>
          </a:bodyPr>
          <a:lstStyle/>
          <a:p>
            <a:pPr algn="ctr"/>
            <a:r>
              <a:rPr lang="en-US" sz="1600" b="1" dirty="0">
                <a:latin typeface="Canva Sans Bold" panose="020B0604020202020204" charset="0"/>
              </a:rPr>
              <a:t>Deep learning models outperform traditional ML models by effectively capturing complex patterns in mixed data formats.</a:t>
            </a:r>
            <a:endParaRPr lang="en-IN" sz="1600" b="1" dirty="0">
              <a:latin typeface="Canva Sans Bold" panose="020B0604020202020204" charset="0"/>
            </a:endParaRPr>
          </a:p>
        </p:txBody>
      </p:sp>
      <p:sp>
        <p:nvSpPr>
          <p:cNvPr id="35" name="TextBox 34">
            <a:extLst>
              <a:ext uri="{FF2B5EF4-FFF2-40B4-BE49-F238E27FC236}">
                <a16:creationId xmlns:a16="http://schemas.microsoft.com/office/drawing/2014/main" id="{1251DC93-ECA5-F6D8-8B13-7C0F13B16CF3}"/>
              </a:ext>
            </a:extLst>
          </p:cNvPr>
          <p:cNvSpPr txBox="1"/>
          <p:nvPr/>
        </p:nvSpPr>
        <p:spPr>
          <a:xfrm>
            <a:off x="9218078" y="2552699"/>
            <a:ext cx="2066244" cy="2308324"/>
          </a:xfrm>
          <a:prstGeom prst="rect">
            <a:avLst/>
          </a:prstGeom>
          <a:noFill/>
        </p:spPr>
        <p:txBody>
          <a:bodyPr wrap="square" rtlCol="0">
            <a:spAutoFit/>
          </a:bodyPr>
          <a:lstStyle/>
          <a:p>
            <a:pPr algn="ctr"/>
            <a:r>
              <a:rPr lang="en-US" sz="1600" b="1" dirty="0">
                <a:latin typeface="Canva Sans Bold" panose="020B0604020202020204" charset="0"/>
              </a:rPr>
              <a:t>Utilizes ML models (SVM, Random Forest) and DL models (LSTM, CNN) with continuous and binary data for trend classification.</a:t>
            </a:r>
            <a:endParaRPr lang="en-IN" sz="1600" b="1" dirty="0">
              <a:latin typeface="Canva Sans Bold" panose="020B0604020202020204" charset="0"/>
            </a:endParaRPr>
          </a:p>
        </p:txBody>
      </p:sp>
      <p:sp>
        <p:nvSpPr>
          <p:cNvPr id="36" name="TextBox 35">
            <a:extLst>
              <a:ext uri="{FF2B5EF4-FFF2-40B4-BE49-F238E27FC236}">
                <a16:creationId xmlns:a16="http://schemas.microsoft.com/office/drawing/2014/main" id="{597B36D3-3515-7344-16A9-94C2C633232D}"/>
              </a:ext>
            </a:extLst>
          </p:cNvPr>
          <p:cNvSpPr txBox="1"/>
          <p:nvPr/>
        </p:nvSpPr>
        <p:spPr>
          <a:xfrm>
            <a:off x="11655480" y="2680029"/>
            <a:ext cx="1898277" cy="830997"/>
          </a:xfrm>
          <a:prstGeom prst="rect">
            <a:avLst/>
          </a:prstGeom>
          <a:noFill/>
        </p:spPr>
        <p:txBody>
          <a:bodyPr wrap="square" rtlCol="0">
            <a:spAutoFit/>
          </a:bodyPr>
          <a:lstStyle/>
          <a:p>
            <a:pPr algn="ctr"/>
            <a:r>
              <a:rPr lang="en-IN" sz="1600" b="1" dirty="0">
                <a:latin typeface="Canva Sans Bold" panose="020B0604020202020204" charset="0"/>
              </a:rPr>
              <a:t>87%–90% </a:t>
            </a:r>
            <a:r>
              <a:rPr lang="en-US" sz="1600" b="1" dirty="0">
                <a:solidFill>
                  <a:srgbClr val="000000"/>
                </a:solidFill>
                <a:latin typeface="Canva Sans Bold" panose="020B0604020202020204" charset="0"/>
                <a:ea typeface="Canva Sans Bold"/>
                <a:cs typeface="Canva Sans Bold"/>
                <a:sym typeface="Canva Sans Bold"/>
              </a:rPr>
              <a:t>trend prediction accuracy.</a:t>
            </a:r>
            <a:endParaRPr lang="en-IN" sz="1600" b="1" dirty="0">
              <a:latin typeface="Canva Sans Bold" panose="020B060402020202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0" y="0"/>
          <a:ext cx="18288000" cy="10287000"/>
        </p:xfrm>
        <a:graphic>
          <a:graphicData uri="http://schemas.openxmlformats.org/drawingml/2006/table">
            <a:tbl>
              <a:tblPr/>
              <a:tblGrid>
                <a:gridCol w="2376460">
                  <a:extLst>
                    <a:ext uri="{9D8B030D-6E8A-4147-A177-3AD203B41FA5}">
                      <a16:colId xmlns:a16="http://schemas.microsoft.com/office/drawing/2014/main" val="20000"/>
                    </a:ext>
                  </a:extLst>
                </a:gridCol>
                <a:gridCol w="2436759">
                  <a:extLst>
                    <a:ext uri="{9D8B030D-6E8A-4147-A177-3AD203B41FA5}">
                      <a16:colId xmlns:a16="http://schemas.microsoft.com/office/drawing/2014/main" val="20001"/>
                    </a:ext>
                  </a:extLst>
                </a:gridCol>
                <a:gridCol w="2113263">
                  <a:extLst>
                    <a:ext uri="{9D8B030D-6E8A-4147-A177-3AD203B41FA5}">
                      <a16:colId xmlns:a16="http://schemas.microsoft.com/office/drawing/2014/main" val="20002"/>
                    </a:ext>
                  </a:extLst>
                </a:gridCol>
                <a:gridCol w="2171383">
                  <a:extLst>
                    <a:ext uri="{9D8B030D-6E8A-4147-A177-3AD203B41FA5}">
                      <a16:colId xmlns:a16="http://schemas.microsoft.com/office/drawing/2014/main" val="20003"/>
                    </a:ext>
                  </a:extLst>
                </a:gridCol>
                <a:gridCol w="2285918">
                  <a:extLst>
                    <a:ext uri="{9D8B030D-6E8A-4147-A177-3AD203B41FA5}">
                      <a16:colId xmlns:a16="http://schemas.microsoft.com/office/drawing/2014/main" val="20004"/>
                    </a:ext>
                  </a:extLst>
                </a:gridCol>
                <a:gridCol w="2441825">
                  <a:extLst>
                    <a:ext uri="{9D8B030D-6E8A-4147-A177-3AD203B41FA5}">
                      <a16:colId xmlns:a16="http://schemas.microsoft.com/office/drawing/2014/main" val="20005"/>
                    </a:ext>
                  </a:extLst>
                </a:gridCol>
                <a:gridCol w="2297537">
                  <a:extLst>
                    <a:ext uri="{9D8B030D-6E8A-4147-A177-3AD203B41FA5}">
                      <a16:colId xmlns:a16="http://schemas.microsoft.com/office/drawing/2014/main" val="20006"/>
                    </a:ext>
                  </a:extLst>
                </a:gridCol>
                <a:gridCol w="2164855">
                  <a:extLst>
                    <a:ext uri="{9D8B030D-6E8A-4147-A177-3AD203B41FA5}">
                      <a16:colId xmlns:a16="http://schemas.microsoft.com/office/drawing/2014/main" val="20007"/>
                    </a:ext>
                  </a:extLst>
                </a:gridCol>
              </a:tblGrid>
              <a:tr h="2390583">
                <a:tc>
                  <a:txBody>
                    <a:bodyPr/>
                    <a:lstStyle/>
                    <a:p>
                      <a:pPr algn="l">
                        <a:lnSpc>
                          <a:spcPts val="2380"/>
                        </a:lnSpc>
                        <a:defRPr/>
                      </a:pPr>
                      <a:endParaRPr lang="en-US" sz="1100"/>
                    </a:p>
                    <a:p>
                      <a:pPr algn="ctr">
                        <a:lnSpc>
                          <a:spcPts val="2380"/>
                        </a:lnSpc>
                      </a:pPr>
                      <a:r>
                        <a:rPr lang="en-US" sz="1700">
                          <a:solidFill>
                            <a:srgbClr val="FACA49"/>
                          </a:solidFill>
                          <a:latin typeface="Canva Sans"/>
                          <a:ea typeface="Canva Sans"/>
                          <a:cs typeface="Canva Sans"/>
                          <a:sym typeface="Canva Sans"/>
                        </a:rPr>
                        <a:t>  Source</a:t>
                      </a:r>
                    </a:p>
                    <a:p>
                      <a:pPr algn="l">
                        <a:lnSpc>
                          <a:spcPts val="2380"/>
                        </a:lnSpc>
                      </a:pPr>
                      <a:r>
                        <a:rPr lang="en-US" sz="17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2C82F0"/>
                    </a:solidFill>
                  </a:tcPr>
                </a:tc>
                <a:tc>
                  <a:txBody>
                    <a:bodyPr/>
                    <a:lstStyle/>
                    <a:p>
                      <a:pPr algn="ctr">
                        <a:lnSpc>
                          <a:spcPts val="2380"/>
                        </a:lnSpc>
                        <a:defRPr/>
                      </a:pPr>
                      <a:endParaRPr lang="en-US" sz="1100"/>
                    </a:p>
                    <a:p>
                      <a:pPr algn="ctr">
                        <a:lnSpc>
                          <a:spcPts val="2380"/>
                        </a:lnSpc>
                      </a:pPr>
                      <a:r>
                        <a:rPr lang="en-US" sz="1700">
                          <a:solidFill>
                            <a:srgbClr val="FACA49"/>
                          </a:solidFill>
                          <a:latin typeface="Canva Sans"/>
                          <a:ea typeface="Canva Sans"/>
                          <a:cs typeface="Canva Sans"/>
                          <a:sym typeface="Canva Sans"/>
                        </a:rPr>
                        <a:t>  Research Objective or</a:t>
                      </a:r>
                    </a:p>
                    <a:p>
                      <a:pPr algn="ctr">
                        <a:lnSpc>
                          <a:spcPts val="2380"/>
                        </a:lnSpc>
                      </a:pPr>
                      <a:r>
                        <a:rPr lang="en-US" sz="1700">
                          <a:solidFill>
                            <a:srgbClr val="FACA49"/>
                          </a:solidFill>
                          <a:latin typeface="Canva Sans"/>
                          <a:ea typeface="Canva Sans"/>
                          <a:cs typeface="Canva Sans"/>
                          <a:sym typeface="Canva Sans"/>
                        </a:rPr>
                        <a:t>  Research Question</a:t>
                      </a:r>
                    </a:p>
                    <a:p>
                      <a:pPr algn="ctr">
                        <a:lnSpc>
                          <a:spcPts val="2380"/>
                        </a:lnSpc>
                      </a:pPr>
                      <a:endParaRPr lang="en-US" sz="1700">
                        <a:solidFill>
                          <a:srgbClr val="FACA49"/>
                        </a:solidFill>
                        <a:latin typeface="Canva Sans"/>
                        <a:ea typeface="Canva Sans"/>
                        <a:cs typeface="Canva Sans"/>
                        <a:sym typeface="Canva Sans"/>
                      </a:endParaRPr>
                    </a:p>
                    <a:p>
                      <a:pPr algn="l">
                        <a:lnSpc>
                          <a:spcPts val="2380"/>
                        </a:lnSpc>
                      </a:pPr>
                      <a:r>
                        <a:rPr lang="en-US" sz="1700">
                          <a:solidFill>
                            <a:srgbClr val="FACA49"/>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2C82F0"/>
                    </a:solidFill>
                  </a:tcPr>
                </a:tc>
                <a:tc>
                  <a:txBody>
                    <a:bodyPr/>
                    <a:lstStyle/>
                    <a:p>
                      <a:pPr algn="l">
                        <a:lnSpc>
                          <a:spcPts val="2380"/>
                        </a:lnSpc>
                        <a:defRPr/>
                      </a:pPr>
                      <a:endParaRPr lang="en-US" sz="1100"/>
                    </a:p>
                    <a:p>
                      <a:pPr algn="ctr">
                        <a:lnSpc>
                          <a:spcPts val="2380"/>
                        </a:lnSpc>
                      </a:pPr>
                      <a:r>
                        <a:rPr lang="en-US" sz="1700">
                          <a:solidFill>
                            <a:srgbClr val="FACA49"/>
                          </a:solidFill>
                          <a:latin typeface="Canva Sans"/>
                          <a:ea typeface="Canva Sans"/>
                          <a:cs typeface="Canva Sans"/>
                          <a:sym typeface="Canva Sans"/>
                        </a:rPr>
                        <a:t>  Methodology</a:t>
                      </a:r>
                    </a:p>
                    <a:p>
                      <a:pPr algn="ctr">
                        <a:lnSpc>
                          <a:spcPts val="2380"/>
                        </a:lnSpc>
                      </a:pPr>
                      <a:endParaRPr lang="en-US" sz="1700">
                        <a:solidFill>
                          <a:srgbClr val="FACA49"/>
                        </a:solidFill>
                        <a:latin typeface="Canva Sans"/>
                        <a:ea typeface="Canva Sans"/>
                        <a:cs typeface="Canva Sans"/>
                        <a:sym typeface="Canva Sans"/>
                      </a:endParaRPr>
                    </a:p>
                    <a:p>
                      <a:pPr algn="l">
                        <a:lnSpc>
                          <a:spcPts val="2380"/>
                        </a:lnSpc>
                      </a:pPr>
                      <a:r>
                        <a:rPr lang="en-US" sz="17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2C82F0"/>
                    </a:solidFill>
                  </a:tcPr>
                </a:tc>
                <a:tc>
                  <a:txBody>
                    <a:bodyPr/>
                    <a:lstStyle/>
                    <a:p>
                      <a:pPr algn="l">
                        <a:lnSpc>
                          <a:spcPts val="2380"/>
                        </a:lnSpc>
                        <a:defRPr/>
                      </a:pPr>
                      <a:endParaRPr lang="en-US" sz="1100"/>
                    </a:p>
                    <a:p>
                      <a:pPr algn="ctr">
                        <a:lnSpc>
                          <a:spcPts val="2380"/>
                        </a:lnSpc>
                      </a:pPr>
                      <a:r>
                        <a:rPr lang="en-US" sz="1700">
                          <a:solidFill>
                            <a:srgbClr val="FACA49"/>
                          </a:solidFill>
                          <a:latin typeface="Canva Sans"/>
                          <a:ea typeface="Canva Sans"/>
                          <a:cs typeface="Canva Sans"/>
                          <a:sym typeface="Canva Sans"/>
                        </a:rPr>
                        <a:t>  Key Findings</a:t>
                      </a:r>
                    </a:p>
                    <a:p>
                      <a:pPr algn="ctr">
                        <a:lnSpc>
                          <a:spcPts val="2380"/>
                        </a:lnSpc>
                      </a:pPr>
                      <a:endParaRPr lang="en-US" sz="1700">
                        <a:solidFill>
                          <a:srgbClr val="FACA49"/>
                        </a:solidFill>
                        <a:latin typeface="Canva Sans"/>
                        <a:ea typeface="Canva Sans"/>
                        <a:cs typeface="Canva Sans"/>
                        <a:sym typeface="Canva Sans"/>
                      </a:endParaRPr>
                    </a:p>
                    <a:p>
                      <a:pPr algn="l">
                        <a:lnSpc>
                          <a:spcPts val="2380"/>
                        </a:lnSpc>
                      </a:pPr>
                      <a:r>
                        <a:rPr lang="en-US" sz="17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2C82F0"/>
                    </a:solidFill>
                  </a:tcPr>
                </a:tc>
                <a:tc>
                  <a:txBody>
                    <a:bodyPr/>
                    <a:lstStyle/>
                    <a:p>
                      <a:pPr algn="ctr">
                        <a:lnSpc>
                          <a:spcPts val="2380"/>
                        </a:lnSpc>
                        <a:defRPr/>
                      </a:pPr>
                      <a:endParaRPr lang="en-US" sz="1100"/>
                    </a:p>
                    <a:p>
                      <a:pPr algn="ctr">
                        <a:lnSpc>
                          <a:spcPts val="2380"/>
                        </a:lnSpc>
                      </a:pPr>
                      <a:r>
                        <a:rPr lang="en-US" sz="1700">
                          <a:solidFill>
                            <a:srgbClr val="FACA49"/>
                          </a:solidFill>
                          <a:latin typeface="Canva Sans"/>
                          <a:ea typeface="Canva Sans"/>
                          <a:cs typeface="Canva Sans"/>
                          <a:sym typeface="Canva Sans"/>
                        </a:rPr>
                        <a:t>  Techniques</a:t>
                      </a:r>
                    </a:p>
                    <a:p>
                      <a:pPr algn="ctr">
                        <a:lnSpc>
                          <a:spcPts val="2380"/>
                        </a:lnSpc>
                      </a:pPr>
                      <a:endParaRPr lang="en-US" sz="1700">
                        <a:solidFill>
                          <a:srgbClr val="FACA49"/>
                        </a:solidFill>
                        <a:latin typeface="Canva Sans"/>
                        <a:ea typeface="Canva Sans"/>
                        <a:cs typeface="Canva Sans"/>
                        <a:sym typeface="Canva Sans"/>
                      </a:endParaRPr>
                    </a:p>
                    <a:p>
                      <a:pPr algn="ctr">
                        <a:lnSpc>
                          <a:spcPts val="2380"/>
                        </a:lnSpc>
                      </a:pPr>
                      <a:r>
                        <a:rPr lang="en-US" sz="17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2C82F0"/>
                    </a:solidFill>
                  </a:tcPr>
                </a:tc>
                <a:tc>
                  <a:txBody>
                    <a:bodyPr/>
                    <a:lstStyle/>
                    <a:p>
                      <a:pPr algn="ctr">
                        <a:lnSpc>
                          <a:spcPts val="2380"/>
                        </a:lnSpc>
                        <a:defRPr/>
                      </a:pPr>
                      <a:endParaRPr lang="en-US" sz="1100"/>
                    </a:p>
                    <a:p>
                      <a:pPr algn="ctr">
                        <a:lnSpc>
                          <a:spcPts val="2380"/>
                        </a:lnSpc>
                      </a:pPr>
                      <a:r>
                        <a:rPr lang="en-US" sz="1700">
                          <a:solidFill>
                            <a:srgbClr val="FACA49"/>
                          </a:solidFill>
                          <a:latin typeface="Canva Sans"/>
                          <a:ea typeface="Canva Sans"/>
                          <a:cs typeface="Canva Sans"/>
                          <a:sym typeface="Canva Sans"/>
                        </a:rPr>
                        <a:t>  Accuracy &amp;</a:t>
                      </a:r>
                    </a:p>
                    <a:p>
                      <a:pPr algn="ctr">
                        <a:lnSpc>
                          <a:spcPts val="2380"/>
                        </a:lnSpc>
                      </a:pPr>
                      <a:r>
                        <a:rPr lang="en-US" sz="1700">
                          <a:solidFill>
                            <a:srgbClr val="FACA49"/>
                          </a:solidFill>
                          <a:latin typeface="Canva Sans"/>
                          <a:ea typeface="Canva Sans"/>
                          <a:cs typeface="Canva Sans"/>
                          <a:sym typeface="Canva Sans"/>
                        </a:rPr>
                        <a:t>Performance Measures</a:t>
                      </a:r>
                    </a:p>
                    <a:p>
                      <a:pPr algn="ctr">
                        <a:lnSpc>
                          <a:spcPts val="2380"/>
                        </a:lnSpc>
                      </a:pPr>
                      <a:endParaRPr lang="en-US" sz="1700">
                        <a:solidFill>
                          <a:srgbClr val="FACA49"/>
                        </a:solidFill>
                        <a:latin typeface="Canva Sans"/>
                        <a:ea typeface="Canva Sans"/>
                        <a:cs typeface="Canva Sans"/>
                        <a:sym typeface="Canva Sans"/>
                      </a:endParaRPr>
                    </a:p>
                    <a:p>
                      <a:pPr algn="ctr">
                        <a:lnSpc>
                          <a:spcPts val="2380"/>
                        </a:lnSpc>
                      </a:pPr>
                      <a:r>
                        <a:rPr lang="en-US" sz="1700">
                          <a:solidFill>
                            <a:srgbClr val="FACA49"/>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2C82F0"/>
                    </a:solidFill>
                  </a:tcPr>
                </a:tc>
                <a:tc>
                  <a:txBody>
                    <a:bodyPr/>
                    <a:lstStyle/>
                    <a:p>
                      <a:pPr algn="l">
                        <a:lnSpc>
                          <a:spcPts val="2380"/>
                        </a:lnSpc>
                        <a:defRPr/>
                      </a:pPr>
                      <a:endParaRPr lang="en-US" sz="1100"/>
                    </a:p>
                    <a:p>
                      <a:pPr algn="ctr">
                        <a:lnSpc>
                          <a:spcPts val="2380"/>
                        </a:lnSpc>
                      </a:pPr>
                      <a:r>
                        <a:rPr lang="en-US" sz="1700">
                          <a:solidFill>
                            <a:srgbClr val="000000"/>
                          </a:solidFill>
                          <a:latin typeface="Canva Sans"/>
                          <a:ea typeface="Canva Sans"/>
                          <a:cs typeface="Canva Sans"/>
                          <a:sym typeface="Canva Sans"/>
                        </a:rPr>
                        <a:t>  </a:t>
                      </a:r>
                      <a:r>
                        <a:rPr lang="en-US" sz="1700">
                          <a:solidFill>
                            <a:srgbClr val="FACA49"/>
                          </a:solidFill>
                          <a:latin typeface="Canva Sans"/>
                          <a:ea typeface="Canva Sans"/>
                          <a:cs typeface="Canva Sans"/>
                          <a:sym typeface="Canva Sans"/>
                        </a:rPr>
                        <a:t>Advantages</a:t>
                      </a:r>
                    </a:p>
                    <a:p>
                      <a:pPr algn="ctr">
                        <a:lnSpc>
                          <a:spcPts val="2380"/>
                        </a:lnSpc>
                      </a:pPr>
                      <a:endParaRPr lang="en-US" sz="1700">
                        <a:solidFill>
                          <a:srgbClr val="FACA49"/>
                        </a:solidFill>
                        <a:latin typeface="Canva Sans"/>
                        <a:ea typeface="Canva Sans"/>
                        <a:cs typeface="Canva Sans"/>
                        <a:sym typeface="Canva Sans"/>
                      </a:endParaRPr>
                    </a:p>
                    <a:p>
                      <a:pPr algn="l">
                        <a:lnSpc>
                          <a:spcPts val="2380"/>
                        </a:lnSpc>
                      </a:pPr>
                      <a:r>
                        <a:rPr lang="en-US" sz="17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2C82F0"/>
                    </a:solidFill>
                  </a:tcPr>
                </a:tc>
                <a:tc>
                  <a:txBody>
                    <a:bodyPr/>
                    <a:lstStyle/>
                    <a:p>
                      <a:pPr algn="l">
                        <a:lnSpc>
                          <a:spcPts val="2380"/>
                        </a:lnSpc>
                        <a:defRPr/>
                      </a:pPr>
                      <a:endParaRPr lang="en-US" sz="1100"/>
                    </a:p>
                    <a:p>
                      <a:pPr algn="l">
                        <a:lnSpc>
                          <a:spcPts val="2380"/>
                        </a:lnSpc>
                      </a:pPr>
                      <a:r>
                        <a:rPr lang="en-US" sz="1700">
                          <a:solidFill>
                            <a:srgbClr val="FACA49"/>
                          </a:solidFill>
                          <a:latin typeface="Canva Sans"/>
                          <a:ea typeface="Canva Sans"/>
                          <a:cs typeface="Canva Sans"/>
                          <a:sym typeface="Canva Sans"/>
                        </a:rPr>
                        <a:t>  Disadvantages</a:t>
                      </a:r>
                    </a:p>
                    <a:p>
                      <a:pPr algn="l">
                        <a:lnSpc>
                          <a:spcPts val="2380"/>
                        </a:lnSpc>
                      </a:pPr>
                      <a:endParaRPr lang="en-US" sz="1700">
                        <a:solidFill>
                          <a:srgbClr val="FACA49"/>
                        </a:solidFill>
                        <a:latin typeface="Canva Sans"/>
                        <a:ea typeface="Canva Sans"/>
                        <a:cs typeface="Canva Sans"/>
                        <a:sym typeface="Canva Sans"/>
                      </a:endParaRPr>
                    </a:p>
                    <a:p>
                      <a:pPr algn="l">
                        <a:lnSpc>
                          <a:spcPts val="2380"/>
                        </a:lnSpc>
                      </a:pPr>
                      <a:r>
                        <a:rPr lang="en-US" sz="17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2C82F0"/>
                    </a:solidFill>
                  </a:tcPr>
                </a:tc>
                <a:extLst>
                  <a:ext uri="{0D108BD9-81ED-4DB2-BD59-A6C34878D82A}">
                    <a16:rowId xmlns:a16="http://schemas.microsoft.com/office/drawing/2014/main" val="10000"/>
                  </a:ext>
                </a:extLst>
              </a:tr>
              <a:tr h="2780329">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100"/>
                        </a:lnSpc>
                        <a:defRPr/>
                      </a:pPr>
                      <a:endParaRPr lang="en-US" sz="1100"/>
                    </a:p>
                    <a:p>
                      <a:pPr algn="l">
                        <a:lnSpc>
                          <a:spcPts val="2100"/>
                        </a:lnSpc>
                      </a:pPr>
                      <a:r>
                        <a:rPr lang="en-US" sz="1500">
                          <a:solidFill>
                            <a:srgbClr val="000000"/>
                          </a:solidFill>
                          <a:latin typeface="Canva Sans"/>
                          <a:ea typeface="Canva Sans"/>
                          <a:cs typeface="Canva Sans"/>
                          <a:sym typeface="Canva Sans"/>
                        </a:rPr>
                        <a:t>  </a:t>
                      </a:r>
                    </a:p>
                    <a:p>
                      <a:pPr algn="l">
                        <a:lnSpc>
                          <a:spcPts val="2100"/>
                        </a:lnSpc>
                      </a:pPr>
                      <a:endParaRPr lang="en-US" sz="1500">
                        <a:solidFill>
                          <a:srgbClr val="000000"/>
                        </a:solidFill>
                        <a:latin typeface="Canva Sans"/>
                        <a:ea typeface="Canva Sans"/>
                        <a:cs typeface="Canva Sans"/>
                        <a:sym typeface="Canva Sans"/>
                      </a:endParaRPr>
                    </a:p>
                    <a:p>
                      <a:pPr algn="l">
                        <a:lnSpc>
                          <a:spcPts val="2100"/>
                        </a:lnSpc>
                      </a:pPr>
                      <a:r>
                        <a:rPr lang="en-US" sz="15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100"/>
                        </a:lnSpc>
                        <a:defRPr/>
                      </a:pPr>
                      <a:endParaRPr lang="en-US" sz="1100"/>
                    </a:p>
                    <a:p>
                      <a:pPr algn="l">
                        <a:lnSpc>
                          <a:spcPts val="2100"/>
                        </a:lnSpc>
                      </a:pPr>
                      <a:r>
                        <a:rPr lang="en-US" sz="1500">
                          <a:solidFill>
                            <a:srgbClr val="000000"/>
                          </a:solidFill>
                          <a:latin typeface="Canva Sans"/>
                          <a:ea typeface="Canva Sans"/>
                          <a:cs typeface="Canva Sans"/>
                          <a:sym typeface="Canva Sans"/>
                        </a:rPr>
                        <a:t>  </a:t>
                      </a:r>
                    </a:p>
                    <a:p>
                      <a:pPr algn="l">
                        <a:lnSpc>
                          <a:spcPts val="2100"/>
                        </a:lnSpc>
                      </a:pPr>
                      <a:endParaRPr lang="en-US" sz="1500">
                        <a:solidFill>
                          <a:srgbClr val="000000"/>
                        </a:solidFill>
                        <a:latin typeface="Canva Sans"/>
                        <a:ea typeface="Canva Sans"/>
                        <a:cs typeface="Canva Sans"/>
                        <a:sym typeface="Canva Sans"/>
                      </a:endParaRPr>
                    </a:p>
                    <a:p>
                      <a:pPr algn="l">
                        <a:lnSpc>
                          <a:spcPts val="2100"/>
                        </a:lnSpc>
                      </a:pPr>
                      <a:r>
                        <a:rPr lang="en-US" sz="15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100"/>
                        </a:lnSpc>
                        <a:defRPr/>
                      </a:pPr>
                      <a:endParaRPr lang="en-US" sz="1100"/>
                    </a:p>
                    <a:p>
                      <a:pPr algn="l">
                        <a:lnSpc>
                          <a:spcPts val="2100"/>
                        </a:lnSpc>
                      </a:pPr>
                      <a:r>
                        <a:rPr lang="en-US" sz="1500">
                          <a:solidFill>
                            <a:srgbClr val="000000"/>
                          </a:solidFill>
                          <a:latin typeface="Canva Sans"/>
                          <a:ea typeface="Canva Sans"/>
                          <a:cs typeface="Canva Sans"/>
                          <a:sym typeface="Canva Sans"/>
                        </a:rPr>
                        <a:t>  </a:t>
                      </a:r>
                    </a:p>
                    <a:p>
                      <a:pPr algn="l">
                        <a:lnSpc>
                          <a:spcPts val="2100"/>
                        </a:lnSpc>
                      </a:pPr>
                      <a:endParaRPr lang="en-US" sz="1500">
                        <a:solidFill>
                          <a:srgbClr val="000000"/>
                        </a:solidFill>
                        <a:latin typeface="Canva Sans"/>
                        <a:ea typeface="Canva Sans"/>
                        <a:cs typeface="Canva Sans"/>
                        <a:sym typeface="Canva Sans"/>
                      </a:endParaRPr>
                    </a:p>
                    <a:p>
                      <a:pPr algn="l">
                        <a:lnSpc>
                          <a:spcPts val="2100"/>
                        </a:lnSpc>
                      </a:pPr>
                      <a:r>
                        <a:rPr lang="en-US" sz="15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100"/>
                        </a:lnSpc>
                        <a:defRPr/>
                      </a:pPr>
                      <a:endParaRPr lang="en-US" sz="1100"/>
                    </a:p>
                    <a:p>
                      <a:pPr algn="l">
                        <a:lnSpc>
                          <a:spcPts val="2100"/>
                        </a:lnSpc>
                      </a:pPr>
                      <a:r>
                        <a:rPr lang="en-US" sz="1500">
                          <a:solidFill>
                            <a:srgbClr val="000000"/>
                          </a:solidFill>
                          <a:latin typeface="Canva Sans"/>
                          <a:ea typeface="Canva Sans"/>
                          <a:cs typeface="Canva Sans"/>
                          <a:sym typeface="Canva Sans"/>
                        </a:rPr>
                        <a:t>  </a:t>
                      </a:r>
                    </a:p>
                    <a:p>
                      <a:pPr algn="l">
                        <a:lnSpc>
                          <a:spcPts val="2100"/>
                        </a:lnSpc>
                      </a:pPr>
                      <a:endParaRPr lang="en-US" sz="1500">
                        <a:solidFill>
                          <a:srgbClr val="000000"/>
                        </a:solidFill>
                        <a:latin typeface="Canva Sans"/>
                        <a:ea typeface="Canva Sans"/>
                        <a:cs typeface="Canva Sans"/>
                        <a:sym typeface="Canva Sans"/>
                      </a:endParaRPr>
                    </a:p>
                    <a:p>
                      <a:pPr algn="l">
                        <a:lnSpc>
                          <a:spcPts val="2100"/>
                        </a:lnSpc>
                      </a:pPr>
                      <a:r>
                        <a:rPr lang="en-US" sz="15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extLst>
                  <a:ext uri="{0D108BD9-81ED-4DB2-BD59-A6C34878D82A}">
                    <a16:rowId xmlns:a16="http://schemas.microsoft.com/office/drawing/2014/main" val="10001"/>
                  </a:ext>
                </a:extLst>
              </a:tr>
              <a:tr h="2464501">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520"/>
                        </a:lnSpc>
                        <a:defRPr/>
                      </a:pPr>
                      <a:endParaRPr lang="en-US" sz="1100"/>
                    </a:p>
                    <a:p>
                      <a:pPr algn="l">
                        <a:lnSpc>
                          <a:spcPts val="2520"/>
                        </a:lnSpc>
                      </a:pPr>
                      <a:r>
                        <a:rPr lang="en-US" sz="1800">
                          <a:solidFill>
                            <a:srgbClr val="000000"/>
                          </a:solidFill>
                          <a:latin typeface="Canva Sans"/>
                          <a:ea typeface="Canva Sans"/>
                          <a:cs typeface="Canva Sans"/>
                          <a:sym typeface="Canva Sans"/>
                        </a:rPr>
                        <a:t>  </a:t>
                      </a:r>
                    </a:p>
                    <a:p>
                      <a:pPr algn="l">
                        <a:lnSpc>
                          <a:spcPts val="2520"/>
                        </a:lnSpc>
                      </a:pPr>
                      <a:endParaRPr lang="en-US" sz="1800">
                        <a:solidFill>
                          <a:srgbClr val="000000"/>
                        </a:solidFill>
                        <a:latin typeface="Canva Sans"/>
                        <a:ea typeface="Canva Sans"/>
                        <a:cs typeface="Canva Sans"/>
                        <a:sym typeface="Canva Sans"/>
                      </a:endParaRPr>
                    </a:p>
                    <a:p>
                      <a:pPr algn="l">
                        <a:lnSpc>
                          <a:spcPts val="2520"/>
                        </a:lnSpc>
                      </a:pPr>
                      <a:r>
                        <a:rPr lang="en-US" sz="18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520"/>
                        </a:lnSpc>
                        <a:defRPr/>
                      </a:pPr>
                      <a:endParaRPr lang="en-US" sz="1100"/>
                    </a:p>
                    <a:p>
                      <a:pPr algn="l">
                        <a:lnSpc>
                          <a:spcPts val="2520"/>
                        </a:lnSpc>
                      </a:pPr>
                      <a:r>
                        <a:rPr lang="en-US" sz="1800">
                          <a:solidFill>
                            <a:srgbClr val="000000"/>
                          </a:solidFill>
                          <a:latin typeface="Canva Sans"/>
                          <a:ea typeface="Canva Sans"/>
                          <a:cs typeface="Canva Sans"/>
                          <a:sym typeface="Canva Sans"/>
                        </a:rPr>
                        <a:t>  </a:t>
                      </a:r>
                    </a:p>
                    <a:p>
                      <a:pPr algn="l">
                        <a:lnSpc>
                          <a:spcPts val="2520"/>
                        </a:lnSpc>
                      </a:pPr>
                      <a:endParaRPr lang="en-US" sz="1800">
                        <a:solidFill>
                          <a:srgbClr val="000000"/>
                        </a:solidFill>
                        <a:latin typeface="Canva Sans"/>
                        <a:ea typeface="Canva Sans"/>
                        <a:cs typeface="Canva Sans"/>
                        <a:sym typeface="Canva Sans"/>
                      </a:endParaRPr>
                    </a:p>
                    <a:p>
                      <a:pPr algn="l">
                        <a:lnSpc>
                          <a:spcPts val="2520"/>
                        </a:lnSpc>
                      </a:pPr>
                      <a:r>
                        <a:rPr lang="en-US" sz="18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520"/>
                        </a:lnSpc>
                        <a:defRPr/>
                      </a:pPr>
                      <a:endParaRPr lang="en-US" sz="1100"/>
                    </a:p>
                    <a:p>
                      <a:pPr algn="l">
                        <a:lnSpc>
                          <a:spcPts val="2520"/>
                        </a:lnSpc>
                      </a:pPr>
                      <a:r>
                        <a:rPr lang="en-US" sz="1800">
                          <a:solidFill>
                            <a:srgbClr val="000000"/>
                          </a:solidFill>
                          <a:latin typeface="Canva Sans"/>
                          <a:ea typeface="Canva Sans"/>
                          <a:cs typeface="Canva Sans"/>
                          <a:sym typeface="Canva Sans"/>
                        </a:rPr>
                        <a:t>  </a:t>
                      </a:r>
                    </a:p>
                    <a:p>
                      <a:pPr algn="l">
                        <a:lnSpc>
                          <a:spcPts val="2520"/>
                        </a:lnSpc>
                      </a:pPr>
                      <a:endParaRPr lang="en-US" sz="1800">
                        <a:solidFill>
                          <a:srgbClr val="000000"/>
                        </a:solidFill>
                        <a:latin typeface="Canva Sans"/>
                        <a:ea typeface="Canva Sans"/>
                        <a:cs typeface="Canva Sans"/>
                        <a:sym typeface="Canva Sans"/>
                      </a:endParaRPr>
                    </a:p>
                    <a:p>
                      <a:pPr algn="l">
                        <a:lnSpc>
                          <a:spcPts val="2520"/>
                        </a:lnSpc>
                      </a:pPr>
                      <a:r>
                        <a:rPr lang="en-US" sz="18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520"/>
                        </a:lnSpc>
                        <a:defRPr/>
                      </a:pPr>
                      <a:endParaRPr lang="en-US" sz="1100"/>
                    </a:p>
                    <a:p>
                      <a:pPr algn="l">
                        <a:lnSpc>
                          <a:spcPts val="2520"/>
                        </a:lnSpc>
                      </a:pPr>
                      <a:r>
                        <a:rPr lang="en-US" sz="1800">
                          <a:solidFill>
                            <a:srgbClr val="000000"/>
                          </a:solidFill>
                          <a:latin typeface="Canva Sans"/>
                          <a:ea typeface="Canva Sans"/>
                          <a:cs typeface="Canva Sans"/>
                          <a:sym typeface="Canva Sans"/>
                        </a:rPr>
                        <a:t>  </a:t>
                      </a:r>
                    </a:p>
                    <a:p>
                      <a:pPr algn="l">
                        <a:lnSpc>
                          <a:spcPts val="2520"/>
                        </a:lnSpc>
                      </a:pPr>
                      <a:endParaRPr lang="en-US" sz="1800">
                        <a:solidFill>
                          <a:srgbClr val="000000"/>
                        </a:solidFill>
                        <a:latin typeface="Canva Sans"/>
                        <a:ea typeface="Canva Sans"/>
                        <a:cs typeface="Canva Sans"/>
                        <a:sym typeface="Canva Sans"/>
                      </a:endParaRPr>
                    </a:p>
                    <a:p>
                      <a:pPr algn="l">
                        <a:lnSpc>
                          <a:spcPts val="2520"/>
                        </a:lnSpc>
                      </a:pPr>
                      <a:r>
                        <a:rPr lang="en-US" sz="18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extLst>
                  <a:ext uri="{0D108BD9-81ED-4DB2-BD59-A6C34878D82A}">
                    <a16:rowId xmlns:a16="http://schemas.microsoft.com/office/drawing/2014/main" val="10002"/>
                  </a:ext>
                </a:extLst>
              </a:tr>
              <a:tr h="2651587">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520"/>
                        </a:lnSpc>
                        <a:defRPr/>
                      </a:pPr>
                      <a:endParaRPr lang="en-US" sz="1100"/>
                    </a:p>
                    <a:p>
                      <a:pPr algn="l">
                        <a:lnSpc>
                          <a:spcPts val="2520"/>
                        </a:lnSpc>
                      </a:pPr>
                      <a:r>
                        <a:rPr lang="en-US" sz="1800">
                          <a:solidFill>
                            <a:srgbClr val="000000"/>
                          </a:solidFill>
                          <a:latin typeface="Canva Sans"/>
                          <a:ea typeface="Canva Sans"/>
                          <a:cs typeface="Canva Sans"/>
                          <a:sym typeface="Canva Sans"/>
                        </a:rPr>
                        <a:t>  </a:t>
                      </a:r>
                    </a:p>
                    <a:p>
                      <a:pPr algn="l">
                        <a:lnSpc>
                          <a:spcPts val="2520"/>
                        </a:lnSpc>
                      </a:pPr>
                      <a:endParaRPr lang="en-US" sz="1800">
                        <a:solidFill>
                          <a:srgbClr val="000000"/>
                        </a:solidFill>
                        <a:latin typeface="Canva Sans"/>
                        <a:ea typeface="Canva Sans"/>
                        <a:cs typeface="Canva Sans"/>
                        <a:sym typeface="Canva Sans"/>
                      </a:endParaRPr>
                    </a:p>
                    <a:p>
                      <a:pPr algn="l">
                        <a:lnSpc>
                          <a:spcPts val="2520"/>
                        </a:lnSpc>
                      </a:pPr>
                      <a:r>
                        <a:rPr lang="en-US" sz="18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520"/>
                        </a:lnSpc>
                        <a:defRPr/>
                      </a:pPr>
                      <a:endParaRPr lang="en-US" sz="1100"/>
                    </a:p>
                    <a:p>
                      <a:pPr algn="l">
                        <a:lnSpc>
                          <a:spcPts val="2520"/>
                        </a:lnSpc>
                      </a:pPr>
                      <a:r>
                        <a:rPr lang="en-US" sz="1800">
                          <a:solidFill>
                            <a:srgbClr val="000000"/>
                          </a:solidFill>
                          <a:latin typeface="Canva Sans"/>
                          <a:ea typeface="Canva Sans"/>
                          <a:cs typeface="Canva Sans"/>
                          <a:sym typeface="Canva Sans"/>
                        </a:rPr>
                        <a:t>  </a:t>
                      </a:r>
                    </a:p>
                    <a:p>
                      <a:pPr algn="l">
                        <a:lnSpc>
                          <a:spcPts val="2520"/>
                        </a:lnSpc>
                      </a:pPr>
                      <a:endParaRPr lang="en-US" sz="1800">
                        <a:solidFill>
                          <a:srgbClr val="000000"/>
                        </a:solidFill>
                        <a:latin typeface="Canva Sans"/>
                        <a:ea typeface="Canva Sans"/>
                        <a:cs typeface="Canva Sans"/>
                        <a:sym typeface="Canva Sans"/>
                      </a:endParaRPr>
                    </a:p>
                    <a:p>
                      <a:pPr algn="l">
                        <a:lnSpc>
                          <a:spcPts val="2520"/>
                        </a:lnSpc>
                      </a:pPr>
                      <a:r>
                        <a:rPr lang="en-US" sz="18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520"/>
                        </a:lnSpc>
                        <a:defRPr/>
                      </a:pPr>
                      <a:endParaRPr lang="en-US" sz="1100"/>
                    </a:p>
                    <a:p>
                      <a:pPr algn="l">
                        <a:lnSpc>
                          <a:spcPts val="2520"/>
                        </a:lnSpc>
                      </a:pPr>
                      <a:r>
                        <a:rPr lang="en-US" sz="1800">
                          <a:solidFill>
                            <a:srgbClr val="000000"/>
                          </a:solidFill>
                          <a:latin typeface="Canva Sans"/>
                          <a:ea typeface="Canva Sans"/>
                          <a:cs typeface="Canva Sans"/>
                          <a:sym typeface="Canva Sans"/>
                        </a:rPr>
                        <a:t>  </a:t>
                      </a:r>
                    </a:p>
                    <a:p>
                      <a:pPr algn="l">
                        <a:lnSpc>
                          <a:spcPts val="2520"/>
                        </a:lnSpc>
                      </a:pPr>
                      <a:endParaRPr lang="en-US" sz="1800">
                        <a:solidFill>
                          <a:srgbClr val="000000"/>
                        </a:solidFill>
                        <a:latin typeface="Canva Sans"/>
                        <a:ea typeface="Canva Sans"/>
                        <a:cs typeface="Canva Sans"/>
                        <a:sym typeface="Canva Sans"/>
                      </a:endParaRPr>
                    </a:p>
                    <a:p>
                      <a:pPr algn="l">
                        <a:lnSpc>
                          <a:spcPts val="2520"/>
                        </a:lnSpc>
                      </a:pPr>
                      <a:r>
                        <a:rPr lang="en-US" sz="18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520"/>
                        </a:lnSpc>
                        <a:defRPr/>
                      </a:pPr>
                      <a:endParaRPr lang="en-US" sz="1100"/>
                    </a:p>
                    <a:p>
                      <a:pPr algn="l">
                        <a:lnSpc>
                          <a:spcPts val="2520"/>
                        </a:lnSpc>
                      </a:pPr>
                      <a:r>
                        <a:rPr lang="en-US" sz="1800">
                          <a:solidFill>
                            <a:srgbClr val="000000"/>
                          </a:solidFill>
                          <a:latin typeface="Canva Sans"/>
                          <a:ea typeface="Canva Sans"/>
                          <a:cs typeface="Canva Sans"/>
                          <a:sym typeface="Canva Sans"/>
                        </a:rPr>
                        <a:t>  </a:t>
                      </a:r>
                    </a:p>
                    <a:p>
                      <a:pPr algn="l">
                        <a:lnSpc>
                          <a:spcPts val="2520"/>
                        </a:lnSpc>
                      </a:pPr>
                      <a:endParaRPr lang="en-US" sz="1800">
                        <a:solidFill>
                          <a:srgbClr val="000000"/>
                        </a:solidFill>
                        <a:latin typeface="Canva Sans"/>
                        <a:ea typeface="Canva Sans"/>
                        <a:cs typeface="Canva Sans"/>
                        <a:sym typeface="Canva Sans"/>
                      </a:endParaRPr>
                    </a:p>
                    <a:p>
                      <a:pPr algn="l">
                        <a:lnSpc>
                          <a:spcPts val="2520"/>
                        </a:lnSpc>
                      </a:pPr>
                      <a:r>
                        <a:rPr lang="en-US" sz="18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extLst>
                  <a:ext uri="{0D108BD9-81ED-4DB2-BD59-A6C34878D82A}">
                    <a16:rowId xmlns:a16="http://schemas.microsoft.com/office/drawing/2014/main" val="10003"/>
                  </a:ext>
                </a:extLst>
              </a:tr>
            </a:tbl>
          </a:graphicData>
        </a:graphic>
      </p:graphicFrame>
      <p:sp>
        <p:nvSpPr>
          <p:cNvPr id="3" name="TextBox 3"/>
          <p:cNvSpPr txBox="1"/>
          <p:nvPr/>
        </p:nvSpPr>
        <p:spPr>
          <a:xfrm>
            <a:off x="7111202" y="3163252"/>
            <a:ext cx="1830117" cy="1092835"/>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Neural networks are commonly used for stock prediction.</a:t>
            </a:r>
          </a:p>
        </p:txBody>
      </p:sp>
      <p:sp>
        <p:nvSpPr>
          <p:cNvPr id="4" name="TextBox 4"/>
          <p:cNvSpPr txBox="1"/>
          <p:nvPr/>
        </p:nvSpPr>
        <p:spPr>
          <a:xfrm>
            <a:off x="5014660" y="3142932"/>
            <a:ext cx="1715542" cy="136906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Reviewed 30 studies on ML models like SVM and Neural Networks.</a:t>
            </a:r>
          </a:p>
        </p:txBody>
      </p:sp>
      <p:sp>
        <p:nvSpPr>
          <p:cNvPr id="5" name="TextBox 5"/>
          <p:cNvSpPr txBox="1"/>
          <p:nvPr/>
        </p:nvSpPr>
        <p:spPr>
          <a:xfrm>
            <a:off x="2514547" y="3419157"/>
            <a:ext cx="2119113" cy="81661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Review ML techniques in stock prediction.</a:t>
            </a:r>
          </a:p>
        </p:txBody>
      </p:sp>
      <p:sp>
        <p:nvSpPr>
          <p:cNvPr id="6" name="TextBox 6"/>
          <p:cNvSpPr txBox="1"/>
          <p:nvPr/>
        </p:nvSpPr>
        <p:spPr>
          <a:xfrm>
            <a:off x="219224" y="2866707"/>
            <a:ext cx="1921570" cy="1645285"/>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Machine learning approaches in stock market prediction: A systematic literature review</a:t>
            </a:r>
          </a:p>
        </p:txBody>
      </p:sp>
      <p:sp>
        <p:nvSpPr>
          <p:cNvPr id="7" name="TextBox 7"/>
          <p:cNvSpPr txBox="1"/>
          <p:nvPr/>
        </p:nvSpPr>
        <p:spPr>
          <a:xfrm>
            <a:off x="16365173" y="3577590"/>
            <a:ext cx="1830117" cy="81661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No empirical performance data.</a:t>
            </a:r>
          </a:p>
        </p:txBody>
      </p:sp>
      <p:sp>
        <p:nvSpPr>
          <p:cNvPr id="8" name="TextBox 8"/>
          <p:cNvSpPr txBox="1"/>
          <p:nvPr/>
        </p:nvSpPr>
        <p:spPr>
          <a:xfrm>
            <a:off x="11782188" y="3557270"/>
            <a:ext cx="1830117" cy="81661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84% trend prediction accuracy.</a:t>
            </a:r>
          </a:p>
        </p:txBody>
      </p:sp>
      <p:sp>
        <p:nvSpPr>
          <p:cNvPr id="9" name="TextBox 9"/>
          <p:cNvSpPr txBox="1"/>
          <p:nvPr/>
        </p:nvSpPr>
        <p:spPr>
          <a:xfrm>
            <a:off x="9331739" y="3557270"/>
            <a:ext cx="1830117" cy="540385"/>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Neural Networks, SVM</a:t>
            </a:r>
          </a:p>
        </p:txBody>
      </p:sp>
      <p:sp>
        <p:nvSpPr>
          <p:cNvPr id="10" name="TextBox 10"/>
          <p:cNvSpPr txBox="1"/>
          <p:nvPr/>
        </p:nvSpPr>
        <p:spPr>
          <a:xfrm>
            <a:off x="14149880" y="3557270"/>
            <a:ext cx="1677717" cy="81661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Provides a broad ML review for stock prediction.</a:t>
            </a:r>
          </a:p>
        </p:txBody>
      </p:sp>
      <p:sp>
        <p:nvSpPr>
          <p:cNvPr id="11" name="TextBox 11"/>
          <p:cNvSpPr txBox="1"/>
          <p:nvPr/>
        </p:nvSpPr>
        <p:spPr>
          <a:xfrm>
            <a:off x="118351" y="5522323"/>
            <a:ext cx="1921570" cy="1645285"/>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Stock market prediction using machine learning: A study on the Indian stock market</a:t>
            </a:r>
          </a:p>
        </p:txBody>
      </p:sp>
      <p:sp>
        <p:nvSpPr>
          <p:cNvPr id="12" name="TextBox 12"/>
          <p:cNvSpPr txBox="1"/>
          <p:nvPr/>
        </p:nvSpPr>
        <p:spPr>
          <a:xfrm>
            <a:off x="2564169" y="5729333"/>
            <a:ext cx="1820697" cy="1369060"/>
          </a:xfrm>
          <a:prstGeom prst="rect">
            <a:avLst/>
          </a:prstGeom>
        </p:spPr>
        <p:txBody>
          <a:bodyPr lIns="0" tIns="0" rIns="0" bIns="0" rtlCol="0" anchor="t">
            <a:spAutoFit/>
          </a:bodyPr>
          <a:lstStyle/>
          <a:p>
            <a:pPr algn="ctr">
              <a:lnSpc>
                <a:spcPts val="2239"/>
              </a:lnSpc>
            </a:pPr>
            <a:endParaRPr/>
          </a:p>
          <a:p>
            <a:pPr algn="ctr">
              <a:lnSpc>
                <a:spcPts val="2239"/>
              </a:lnSpc>
            </a:pPr>
            <a:r>
              <a:rPr lang="en-US" sz="1599" b="1">
                <a:solidFill>
                  <a:srgbClr val="000000"/>
                </a:solidFill>
                <a:latin typeface="Canva Sans Bold"/>
                <a:ea typeface="Canva Sans Bold"/>
                <a:cs typeface="Canva Sans Bold"/>
                <a:sym typeface="Canva Sans Bold"/>
              </a:rPr>
              <a:t>Analyze and predict the Indian stock market.</a:t>
            </a:r>
          </a:p>
          <a:p>
            <a:pPr algn="ctr">
              <a:lnSpc>
                <a:spcPts val="2239"/>
              </a:lnSpc>
              <a:spcBef>
                <a:spcPct val="0"/>
              </a:spcBef>
            </a:pPr>
            <a:endParaRPr lang="en-US" sz="1599" b="1">
              <a:solidFill>
                <a:srgbClr val="000000"/>
              </a:solidFill>
              <a:latin typeface="Canva Sans Bold"/>
              <a:ea typeface="Canva Sans Bold"/>
              <a:cs typeface="Canva Sans Bold"/>
              <a:sym typeface="Canva Sans Bold"/>
            </a:endParaRPr>
          </a:p>
        </p:txBody>
      </p:sp>
      <p:sp>
        <p:nvSpPr>
          <p:cNvPr id="13" name="TextBox 13"/>
          <p:cNvSpPr txBox="1"/>
          <p:nvPr/>
        </p:nvSpPr>
        <p:spPr>
          <a:xfrm>
            <a:off x="11791607" y="8441690"/>
            <a:ext cx="1820697" cy="81661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75% trend prediction accuracy.</a:t>
            </a:r>
          </a:p>
        </p:txBody>
      </p:sp>
      <p:sp>
        <p:nvSpPr>
          <p:cNvPr id="14" name="TextBox 14"/>
          <p:cNvSpPr txBox="1"/>
          <p:nvPr/>
        </p:nvSpPr>
        <p:spPr>
          <a:xfrm>
            <a:off x="219224" y="8177258"/>
            <a:ext cx="1820697" cy="1645285"/>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A systematic review of stock market prediction using ML and statistical techniques</a:t>
            </a:r>
          </a:p>
        </p:txBody>
      </p:sp>
      <p:sp>
        <p:nvSpPr>
          <p:cNvPr id="15" name="TextBox 15"/>
          <p:cNvSpPr txBox="1"/>
          <p:nvPr/>
        </p:nvSpPr>
        <p:spPr>
          <a:xfrm>
            <a:off x="4962083" y="5625828"/>
            <a:ext cx="1820697" cy="1645285"/>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Used historical stock data, financial news, and ML models like LSTM and SVM.</a:t>
            </a:r>
          </a:p>
        </p:txBody>
      </p:sp>
      <p:sp>
        <p:nvSpPr>
          <p:cNvPr id="16" name="TextBox 16"/>
          <p:cNvSpPr txBox="1"/>
          <p:nvPr/>
        </p:nvSpPr>
        <p:spPr>
          <a:xfrm>
            <a:off x="9456560" y="6040166"/>
            <a:ext cx="1820697" cy="540385"/>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LSTM, SVM, KNN, Random Forest</a:t>
            </a:r>
          </a:p>
        </p:txBody>
      </p:sp>
      <p:sp>
        <p:nvSpPr>
          <p:cNvPr id="17" name="TextBox 17"/>
          <p:cNvSpPr txBox="1"/>
          <p:nvPr/>
        </p:nvSpPr>
        <p:spPr>
          <a:xfrm>
            <a:off x="11858282" y="5936661"/>
            <a:ext cx="1820697" cy="81661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Achieved minimized RMSE error.</a:t>
            </a:r>
          </a:p>
        </p:txBody>
      </p:sp>
      <p:sp>
        <p:nvSpPr>
          <p:cNvPr id="18" name="TextBox 18"/>
          <p:cNvSpPr txBox="1"/>
          <p:nvPr/>
        </p:nvSpPr>
        <p:spPr>
          <a:xfrm>
            <a:off x="7120622" y="5763941"/>
            <a:ext cx="1820697" cy="1092835"/>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Social indicators improve stock market predictions.</a:t>
            </a:r>
          </a:p>
        </p:txBody>
      </p:sp>
      <p:sp>
        <p:nvSpPr>
          <p:cNvPr id="19" name="TextBox 19"/>
          <p:cNvSpPr txBox="1"/>
          <p:nvPr/>
        </p:nvSpPr>
        <p:spPr>
          <a:xfrm>
            <a:off x="14316923" y="6040166"/>
            <a:ext cx="1820697" cy="81661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Uses multiple data sources for better accuracy.</a:t>
            </a:r>
          </a:p>
        </p:txBody>
      </p:sp>
      <p:sp>
        <p:nvSpPr>
          <p:cNvPr id="20" name="TextBox 20"/>
          <p:cNvSpPr txBox="1"/>
          <p:nvPr/>
        </p:nvSpPr>
        <p:spPr>
          <a:xfrm>
            <a:off x="16348951" y="6005558"/>
            <a:ext cx="1820697" cy="540385"/>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Computationally expensive.</a:t>
            </a:r>
          </a:p>
        </p:txBody>
      </p:sp>
      <p:sp>
        <p:nvSpPr>
          <p:cNvPr id="21" name="TextBox 21"/>
          <p:cNvSpPr txBox="1"/>
          <p:nvPr/>
        </p:nvSpPr>
        <p:spPr>
          <a:xfrm>
            <a:off x="7120622" y="8366488"/>
            <a:ext cx="1820697" cy="81661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ANN and NN are widely used in prediction.</a:t>
            </a:r>
          </a:p>
        </p:txBody>
      </p:sp>
      <p:sp>
        <p:nvSpPr>
          <p:cNvPr id="22" name="TextBox 22"/>
          <p:cNvSpPr txBox="1"/>
          <p:nvPr/>
        </p:nvSpPr>
        <p:spPr>
          <a:xfrm>
            <a:off x="4909505" y="8331881"/>
            <a:ext cx="1820697" cy="1092835"/>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Reviewed 30 papers covering ML and statistical techniques.</a:t>
            </a:r>
          </a:p>
        </p:txBody>
      </p:sp>
      <p:sp>
        <p:nvSpPr>
          <p:cNvPr id="23" name="TextBox 23"/>
          <p:cNvSpPr txBox="1"/>
          <p:nvPr/>
        </p:nvSpPr>
        <p:spPr>
          <a:xfrm>
            <a:off x="2698283" y="8366488"/>
            <a:ext cx="1820697" cy="1092835"/>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Overview of ML and statistical techniques in stock prediction.</a:t>
            </a:r>
          </a:p>
        </p:txBody>
      </p:sp>
      <p:sp>
        <p:nvSpPr>
          <p:cNvPr id="24" name="TextBox 24"/>
          <p:cNvSpPr txBox="1"/>
          <p:nvPr/>
        </p:nvSpPr>
        <p:spPr>
          <a:xfrm>
            <a:off x="9456560" y="8504601"/>
            <a:ext cx="1820697" cy="540385"/>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ANN, Statistical Methods</a:t>
            </a:r>
          </a:p>
        </p:txBody>
      </p:sp>
      <p:sp>
        <p:nvSpPr>
          <p:cNvPr id="25" name="TextBox 25"/>
          <p:cNvSpPr txBox="1"/>
          <p:nvPr/>
        </p:nvSpPr>
        <p:spPr>
          <a:xfrm>
            <a:off x="14149880" y="8469993"/>
            <a:ext cx="1820697" cy="81661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Highlights the power of ANN and NN.</a:t>
            </a:r>
          </a:p>
        </p:txBody>
      </p:sp>
      <p:sp>
        <p:nvSpPr>
          <p:cNvPr id="26" name="TextBox 26"/>
          <p:cNvSpPr txBox="1"/>
          <p:nvPr/>
        </p:nvSpPr>
        <p:spPr>
          <a:xfrm>
            <a:off x="16365173" y="8469993"/>
            <a:ext cx="1820697" cy="81661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Lacks performance comparison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0" y="0"/>
          <a:ext cx="18288000" cy="10287001"/>
        </p:xfrm>
        <a:graphic>
          <a:graphicData uri="http://schemas.openxmlformats.org/drawingml/2006/table">
            <a:tbl>
              <a:tblPr/>
              <a:tblGrid>
                <a:gridCol w="2376460">
                  <a:extLst>
                    <a:ext uri="{9D8B030D-6E8A-4147-A177-3AD203B41FA5}">
                      <a16:colId xmlns:a16="http://schemas.microsoft.com/office/drawing/2014/main" val="20000"/>
                    </a:ext>
                  </a:extLst>
                </a:gridCol>
                <a:gridCol w="2436759">
                  <a:extLst>
                    <a:ext uri="{9D8B030D-6E8A-4147-A177-3AD203B41FA5}">
                      <a16:colId xmlns:a16="http://schemas.microsoft.com/office/drawing/2014/main" val="20001"/>
                    </a:ext>
                  </a:extLst>
                </a:gridCol>
                <a:gridCol w="2113263">
                  <a:extLst>
                    <a:ext uri="{9D8B030D-6E8A-4147-A177-3AD203B41FA5}">
                      <a16:colId xmlns:a16="http://schemas.microsoft.com/office/drawing/2014/main" val="20002"/>
                    </a:ext>
                  </a:extLst>
                </a:gridCol>
                <a:gridCol w="2171383">
                  <a:extLst>
                    <a:ext uri="{9D8B030D-6E8A-4147-A177-3AD203B41FA5}">
                      <a16:colId xmlns:a16="http://schemas.microsoft.com/office/drawing/2014/main" val="20003"/>
                    </a:ext>
                  </a:extLst>
                </a:gridCol>
                <a:gridCol w="2285918">
                  <a:extLst>
                    <a:ext uri="{9D8B030D-6E8A-4147-A177-3AD203B41FA5}">
                      <a16:colId xmlns:a16="http://schemas.microsoft.com/office/drawing/2014/main" val="20004"/>
                    </a:ext>
                  </a:extLst>
                </a:gridCol>
                <a:gridCol w="2441825">
                  <a:extLst>
                    <a:ext uri="{9D8B030D-6E8A-4147-A177-3AD203B41FA5}">
                      <a16:colId xmlns:a16="http://schemas.microsoft.com/office/drawing/2014/main" val="20005"/>
                    </a:ext>
                  </a:extLst>
                </a:gridCol>
                <a:gridCol w="2297537">
                  <a:extLst>
                    <a:ext uri="{9D8B030D-6E8A-4147-A177-3AD203B41FA5}">
                      <a16:colId xmlns:a16="http://schemas.microsoft.com/office/drawing/2014/main" val="20006"/>
                    </a:ext>
                  </a:extLst>
                </a:gridCol>
                <a:gridCol w="2164855">
                  <a:extLst>
                    <a:ext uri="{9D8B030D-6E8A-4147-A177-3AD203B41FA5}">
                      <a16:colId xmlns:a16="http://schemas.microsoft.com/office/drawing/2014/main" val="20007"/>
                    </a:ext>
                  </a:extLst>
                </a:gridCol>
              </a:tblGrid>
              <a:tr h="2531488">
                <a:tc>
                  <a:txBody>
                    <a:bodyPr/>
                    <a:lstStyle/>
                    <a:p>
                      <a:pPr algn="l">
                        <a:lnSpc>
                          <a:spcPts val="2380"/>
                        </a:lnSpc>
                        <a:defRPr/>
                      </a:pPr>
                      <a:endParaRPr lang="en-US" sz="1100"/>
                    </a:p>
                    <a:p>
                      <a:pPr algn="ctr">
                        <a:lnSpc>
                          <a:spcPts val="2380"/>
                        </a:lnSpc>
                      </a:pPr>
                      <a:r>
                        <a:rPr lang="en-US" sz="1700">
                          <a:solidFill>
                            <a:srgbClr val="FACA49"/>
                          </a:solidFill>
                          <a:latin typeface="Canva Sans"/>
                          <a:ea typeface="Canva Sans"/>
                          <a:cs typeface="Canva Sans"/>
                          <a:sym typeface="Canva Sans"/>
                        </a:rPr>
                        <a:t>  Source</a:t>
                      </a:r>
                    </a:p>
                    <a:p>
                      <a:pPr algn="l">
                        <a:lnSpc>
                          <a:spcPts val="2380"/>
                        </a:lnSpc>
                      </a:pPr>
                      <a:r>
                        <a:rPr lang="en-US" sz="17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2C82F0"/>
                    </a:solidFill>
                  </a:tcPr>
                </a:tc>
                <a:tc>
                  <a:txBody>
                    <a:bodyPr/>
                    <a:lstStyle/>
                    <a:p>
                      <a:pPr algn="ctr">
                        <a:lnSpc>
                          <a:spcPts val="2380"/>
                        </a:lnSpc>
                        <a:defRPr/>
                      </a:pPr>
                      <a:endParaRPr lang="en-US" sz="1100"/>
                    </a:p>
                    <a:p>
                      <a:pPr algn="ctr">
                        <a:lnSpc>
                          <a:spcPts val="2380"/>
                        </a:lnSpc>
                      </a:pPr>
                      <a:r>
                        <a:rPr lang="en-US" sz="1700">
                          <a:solidFill>
                            <a:srgbClr val="FACA49"/>
                          </a:solidFill>
                          <a:latin typeface="Canva Sans"/>
                          <a:ea typeface="Canva Sans"/>
                          <a:cs typeface="Canva Sans"/>
                          <a:sym typeface="Canva Sans"/>
                        </a:rPr>
                        <a:t>  Research Objective or</a:t>
                      </a:r>
                    </a:p>
                    <a:p>
                      <a:pPr algn="ctr">
                        <a:lnSpc>
                          <a:spcPts val="2380"/>
                        </a:lnSpc>
                      </a:pPr>
                      <a:r>
                        <a:rPr lang="en-US" sz="1700">
                          <a:solidFill>
                            <a:srgbClr val="FACA49"/>
                          </a:solidFill>
                          <a:latin typeface="Canva Sans"/>
                          <a:ea typeface="Canva Sans"/>
                          <a:cs typeface="Canva Sans"/>
                          <a:sym typeface="Canva Sans"/>
                        </a:rPr>
                        <a:t>  Research Question</a:t>
                      </a:r>
                    </a:p>
                    <a:p>
                      <a:pPr algn="ctr">
                        <a:lnSpc>
                          <a:spcPts val="2380"/>
                        </a:lnSpc>
                      </a:pPr>
                      <a:endParaRPr lang="en-US" sz="1700">
                        <a:solidFill>
                          <a:srgbClr val="FACA49"/>
                        </a:solidFill>
                        <a:latin typeface="Canva Sans"/>
                        <a:ea typeface="Canva Sans"/>
                        <a:cs typeface="Canva Sans"/>
                        <a:sym typeface="Canva Sans"/>
                      </a:endParaRPr>
                    </a:p>
                    <a:p>
                      <a:pPr algn="l">
                        <a:lnSpc>
                          <a:spcPts val="2380"/>
                        </a:lnSpc>
                      </a:pPr>
                      <a:r>
                        <a:rPr lang="en-US" sz="1700">
                          <a:solidFill>
                            <a:srgbClr val="FACA49"/>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2C82F0"/>
                    </a:solidFill>
                  </a:tcPr>
                </a:tc>
                <a:tc>
                  <a:txBody>
                    <a:bodyPr/>
                    <a:lstStyle/>
                    <a:p>
                      <a:pPr algn="l">
                        <a:lnSpc>
                          <a:spcPts val="2380"/>
                        </a:lnSpc>
                        <a:defRPr/>
                      </a:pPr>
                      <a:endParaRPr lang="en-US" sz="1100"/>
                    </a:p>
                    <a:p>
                      <a:pPr algn="ctr">
                        <a:lnSpc>
                          <a:spcPts val="2380"/>
                        </a:lnSpc>
                      </a:pPr>
                      <a:r>
                        <a:rPr lang="en-US" sz="1700">
                          <a:solidFill>
                            <a:srgbClr val="FACA49"/>
                          </a:solidFill>
                          <a:latin typeface="Canva Sans"/>
                          <a:ea typeface="Canva Sans"/>
                          <a:cs typeface="Canva Sans"/>
                          <a:sym typeface="Canva Sans"/>
                        </a:rPr>
                        <a:t>  Methodology</a:t>
                      </a:r>
                    </a:p>
                    <a:p>
                      <a:pPr algn="ctr">
                        <a:lnSpc>
                          <a:spcPts val="2380"/>
                        </a:lnSpc>
                      </a:pPr>
                      <a:endParaRPr lang="en-US" sz="1700">
                        <a:solidFill>
                          <a:srgbClr val="FACA49"/>
                        </a:solidFill>
                        <a:latin typeface="Canva Sans"/>
                        <a:ea typeface="Canva Sans"/>
                        <a:cs typeface="Canva Sans"/>
                        <a:sym typeface="Canva Sans"/>
                      </a:endParaRPr>
                    </a:p>
                    <a:p>
                      <a:pPr algn="l">
                        <a:lnSpc>
                          <a:spcPts val="2380"/>
                        </a:lnSpc>
                      </a:pPr>
                      <a:r>
                        <a:rPr lang="en-US" sz="17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2C82F0"/>
                    </a:solidFill>
                  </a:tcPr>
                </a:tc>
                <a:tc>
                  <a:txBody>
                    <a:bodyPr/>
                    <a:lstStyle/>
                    <a:p>
                      <a:pPr algn="l">
                        <a:lnSpc>
                          <a:spcPts val="2380"/>
                        </a:lnSpc>
                        <a:defRPr/>
                      </a:pPr>
                      <a:endParaRPr lang="en-US" sz="1100"/>
                    </a:p>
                    <a:p>
                      <a:pPr algn="ctr">
                        <a:lnSpc>
                          <a:spcPts val="2380"/>
                        </a:lnSpc>
                      </a:pPr>
                      <a:r>
                        <a:rPr lang="en-US" sz="1700">
                          <a:solidFill>
                            <a:srgbClr val="FACA49"/>
                          </a:solidFill>
                          <a:latin typeface="Canva Sans"/>
                          <a:ea typeface="Canva Sans"/>
                          <a:cs typeface="Canva Sans"/>
                          <a:sym typeface="Canva Sans"/>
                        </a:rPr>
                        <a:t>  Key Findings</a:t>
                      </a:r>
                    </a:p>
                    <a:p>
                      <a:pPr algn="ctr">
                        <a:lnSpc>
                          <a:spcPts val="2380"/>
                        </a:lnSpc>
                      </a:pPr>
                      <a:endParaRPr lang="en-US" sz="1700">
                        <a:solidFill>
                          <a:srgbClr val="FACA49"/>
                        </a:solidFill>
                        <a:latin typeface="Canva Sans"/>
                        <a:ea typeface="Canva Sans"/>
                        <a:cs typeface="Canva Sans"/>
                        <a:sym typeface="Canva Sans"/>
                      </a:endParaRPr>
                    </a:p>
                    <a:p>
                      <a:pPr algn="l">
                        <a:lnSpc>
                          <a:spcPts val="2380"/>
                        </a:lnSpc>
                      </a:pPr>
                      <a:r>
                        <a:rPr lang="en-US" sz="17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2C82F0"/>
                    </a:solidFill>
                  </a:tcPr>
                </a:tc>
                <a:tc>
                  <a:txBody>
                    <a:bodyPr/>
                    <a:lstStyle/>
                    <a:p>
                      <a:pPr algn="ctr">
                        <a:lnSpc>
                          <a:spcPts val="2380"/>
                        </a:lnSpc>
                        <a:defRPr/>
                      </a:pPr>
                      <a:endParaRPr lang="en-US" sz="1100"/>
                    </a:p>
                    <a:p>
                      <a:pPr algn="ctr">
                        <a:lnSpc>
                          <a:spcPts val="2380"/>
                        </a:lnSpc>
                      </a:pPr>
                      <a:r>
                        <a:rPr lang="en-US" sz="1700">
                          <a:solidFill>
                            <a:srgbClr val="FACA49"/>
                          </a:solidFill>
                          <a:latin typeface="Canva Sans"/>
                          <a:ea typeface="Canva Sans"/>
                          <a:cs typeface="Canva Sans"/>
                          <a:sym typeface="Canva Sans"/>
                        </a:rPr>
                        <a:t>  Techniques</a:t>
                      </a:r>
                    </a:p>
                    <a:p>
                      <a:pPr algn="ctr">
                        <a:lnSpc>
                          <a:spcPts val="2380"/>
                        </a:lnSpc>
                      </a:pPr>
                      <a:endParaRPr lang="en-US" sz="1700">
                        <a:solidFill>
                          <a:srgbClr val="FACA49"/>
                        </a:solidFill>
                        <a:latin typeface="Canva Sans"/>
                        <a:ea typeface="Canva Sans"/>
                        <a:cs typeface="Canva Sans"/>
                        <a:sym typeface="Canva Sans"/>
                      </a:endParaRPr>
                    </a:p>
                    <a:p>
                      <a:pPr algn="ctr">
                        <a:lnSpc>
                          <a:spcPts val="2380"/>
                        </a:lnSpc>
                      </a:pPr>
                      <a:r>
                        <a:rPr lang="en-US" sz="17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2C82F0"/>
                    </a:solidFill>
                  </a:tcPr>
                </a:tc>
                <a:tc>
                  <a:txBody>
                    <a:bodyPr/>
                    <a:lstStyle/>
                    <a:p>
                      <a:pPr algn="ctr">
                        <a:lnSpc>
                          <a:spcPts val="2380"/>
                        </a:lnSpc>
                        <a:defRPr/>
                      </a:pPr>
                      <a:endParaRPr lang="en-US" sz="1100"/>
                    </a:p>
                    <a:p>
                      <a:pPr algn="ctr">
                        <a:lnSpc>
                          <a:spcPts val="2380"/>
                        </a:lnSpc>
                      </a:pPr>
                      <a:r>
                        <a:rPr lang="en-US" sz="1700">
                          <a:solidFill>
                            <a:srgbClr val="FACA49"/>
                          </a:solidFill>
                          <a:latin typeface="Canva Sans"/>
                          <a:ea typeface="Canva Sans"/>
                          <a:cs typeface="Canva Sans"/>
                          <a:sym typeface="Canva Sans"/>
                        </a:rPr>
                        <a:t>  Accuracy &amp;</a:t>
                      </a:r>
                    </a:p>
                    <a:p>
                      <a:pPr algn="ctr">
                        <a:lnSpc>
                          <a:spcPts val="2380"/>
                        </a:lnSpc>
                      </a:pPr>
                      <a:r>
                        <a:rPr lang="en-US" sz="1700">
                          <a:solidFill>
                            <a:srgbClr val="FACA49"/>
                          </a:solidFill>
                          <a:latin typeface="Canva Sans"/>
                          <a:ea typeface="Canva Sans"/>
                          <a:cs typeface="Canva Sans"/>
                          <a:sym typeface="Canva Sans"/>
                        </a:rPr>
                        <a:t>Performance Measures</a:t>
                      </a:r>
                    </a:p>
                    <a:p>
                      <a:pPr algn="ctr">
                        <a:lnSpc>
                          <a:spcPts val="2380"/>
                        </a:lnSpc>
                      </a:pPr>
                      <a:endParaRPr lang="en-US" sz="1700">
                        <a:solidFill>
                          <a:srgbClr val="FACA49"/>
                        </a:solidFill>
                        <a:latin typeface="Canva Sans"/>
                        <a:ea typeface="Canva Sans"/>
                        <a:cs typeface="Canva Sans"/>
                        <a:sym typeface="Canva Sans"/>
                      </a:endParaRPr>
                    </a:p>
                    <a:p>
                      <a:pPr algn="ctr">
                        <a:lnSpc>
                          <a:spcPts val="2380"/>
                        </a:lnSpc>
                      </a:pPr>
                      <a:r>
                        <a:rPr lang="en-US" sz="1700">
                          <a:solidFill>
                            <a:srgbClr val="FACA49"/>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2C82F0"/>
                    </a:solidFill>
                  </a:tcPr>
                </a:tc>
                <a:tc>
                  <a:txBody>
                    <a:bodyPr/>
                    <a:lstStyle/>
                    <a:p>
                      <a:pPr algn="l">
                        <a:lnSpc>
                          <a:spcPts val="2380"/>
                        </a:lnSpc>
                        <a:defRPr/>
                      </a:pPr>
                      <a:endParaRPr lang="en-US" sz="1100"/>
                    </a:p>
                    <a:p>
                      <a:pPr algn="ctr">
                        <a:lnSpc>
                          <a:spcPts val="2380"/>
                        </a:lnSpc>
                      </a:pPr>
                      <a:r>
                        <a:rPr lang="en-US" sz="1700">
                          <a:solidFill>
                            <a:srgbClr val="000000"/>
                          </a:solidFill>
                          <a:latin typeface="Canva Sans"/>
                          <a:ea typeface="Canva Sans"/>
                          <a:cs typeface="Canva Sans"/>
                          <a:sym typeface="Canva Sans"/>
                        </a:rPr>
                        <a:t>  </a:t>
                      </a:r>
                      <a:r>
                        <a:rPr lang="en-US" sz="1700">
                          <a:solidFill>
                            <a:srgbClr val="FACA49"/>
                          </a:solidFill>
                          <a:latin typeface="Canva Sans"/>
                          <a:ea typeface="Canva Sans"/>
                          <a:cs typeface="Canva Sans"/>
                          <a:sym typeface="Canva Sans"/>
                        </a:rPr>
                        <a:t>Advantages</a:t>
                      </a:r>
                    </a:p>
                    <a:p>
                      <a:pPr algn="ctr">
                        <a:lnSpc>
                          <a:spcPts val="2380"/>
                        </a:lnSpc>
                      </a:pPr>
                      <a:endParaRPr lang="en-US" sz="1700">
                        <a:solidFill>
                          <a:srgbClr val="FACA49"/>
                        </a:solidFill>
                        <a:latin typeface="Canva Sans"/>
                        <a:ea typeface="Canva Sans"/>
                        <a:cs typeface="Canva Sans"/>
                        <a:sym typeface="Canva Sans"/>
                      </a:endParaRPr>
                    </a:p>
                    <a:p>
                      <a:pPr algn="l">
                        <a:lnSpc>
                          <a:spcPts val="2380"/>
                        </a:lnSpc>
                      </a:pPr>
                      <a:r>
                        <a:rPr lang="en-US" sz="17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2C82F0"/>
                    </a:solidFill>
                  </a:tcPr>
                </a:tc>
                <a:tc>
                  <a:txBody>
                    <a:bodyPr/>
                    <a:lstStyle/>
                    <a:p>
                      <a:pPr algn="l">
                        <a:lnSpc>
                          <a:spcPts val="2380"/>
                        </a:lnSpc>
                        <a:defRPr/>
                      </a:pPr>
                      <a:endParaRPr lang="en-US" sz="1100"/>
                    </a:p>
                    <a:p>
                      <a:pPr algn="l">
                        <a:lnSpc>
                          <a:spcPts val="2380"/>
                        </a:lnSpc>
                      </a:pPr>
                      <a:r>
                        <a:rPr lang="en-US" sz="1700">
                          <a:solidFill>
                            <a:srgbClr val="FACA49"/>
                          </a:solidFill>
                          <a:latin typeface="Canva Sans"/>
                          <a:ea typeface="Canva Sans"/>
                          <a:cs typeface="Canva Sans"/>
                          <a:sym typeface="Canva Sans"/>
                        </a:rPr>
                        <a:t>  Disadvantages</a:t>
                      </a:r>
                    </a:p>
                    <a:p>
                      <a:pPr algn="l">
                        <a:lnSpc>
                          <a:spcPts val="2380"/>
                        </a:lnSpc>
                      </a:pPr>
                      <a:endParaRPr lang="en-US" sz="1700">
                        <a:solidFill>
                          <a:srgbClr val="FACA49"/>
                        </a:solidFill>
                        <a:latin typeface="Canva Sans"/>
                        <a:ea typeface="Canva Sans"/>
                        <a:cs typeface="Canva Sans"/>
                        <a:sym typeface="Canva Sans"/>
                      </a:endParaRPr>
                    </a:p>
                    <a:p>
                      <a:pPr algn="l">
                        <a:lnSpc>
                          <a:spcPts val="2380"/>
                        </a:lnSpc>
                      </a:pPr>
                      <a:r>
                        <a:rPr lang="en-US" sz="17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2C82F0"/>
                    </a:solidFill>
                  </a:tcPr>
                </a:tc>
                <a:extLst>
                  <a:ext uri="{0D108BD9-81ED-4DB2-BD59-A6C34878D82A}">
                    <a16:rowId xmlns:a16="http://schemas.microsoft.com/office/drawing/2014/main" val="10000"/>
                  </a:ext>
                </a:extLst>
              </a:tr>
              <a:tr h="3484849">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100"/>
                        </a:lnSpc>
                        <a:defRPr/>
                      </a:pPr>
                      <a:endParaRPr lang="en-US" sz="1100"/>
                    </a:p>
                    <a:p>
                      <a:pPr algn="l">
                        <a:lnSpc>
                          <a:spcPts val="2100"/>
                        </a:lnSpc>
                      </a:pPr>
                      <a:r>
                        <a:rPr lang="en-US" sz="1500">
                          <a:solidFill>
                            <a:srgbClr val="000000"/>
                          </a:solidFill>
                          <a:latin typeface="Canva Sans"/>
                          <a:ea typeface="Canva Sans"/>
                          <a:cs typeface="Canva Sans"/>
                          <a:sym typeface="Canva Sans"/>
                        </a:rPr>
                        <a:t>  </a:t>
                      </a:r>
                    </a:p>
                    <a:p>
                      <a:pPr algn="l">
                        <a:lnSpc>
                          <a:spcPts val="2100"/>
                        </a:lnSpc>
                      </a:pPr>
                      <a:endParaRPr lang="en-US" sz="1500">
                        <a:solidFill>
                          <a:srgbClr val="000000"/>
                        </a:solidFill>
                        <a:latin typeface="Canva Sans"/>
                        <a:ea typeface="Canva Sans"/>
                        <a:cs typeface="Canva Sans"/>
                        <a:sym typeface="Canva Sans"/>
                      </a:endParaRPr>
                    </a:p>
                    <a:p>
                      <a:pPr algn="l">
                        <a:lnSpc>
                          <a:spcPts val="2100"/>
                        </a:lnSpc>
                      </a:pPr>
                      <a:r>
                        <a:rPr lang="en-US" sz="15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100"/>
                        </a:lnSpc>
                        <a:defRPr/>
                      </a:pPr>
                      <a:endParaRPr lang="en-US" sz="1100"/>
                    </a:p>
                    <a:p>
                      <a:pPr algn="l">
                        <a:lnSpc>
                          <a:spcPts val="2100"/>
                        </a:lnSpc>
                      </a:pPr>
                      <a:r>
                        <a:rPr lang="en-US" sz="1500">
                          <a:solidFill>
                            <a:srgbClr val="000000"/>
                          </a:solidFill>
                          <a:latin typeface="Canva Sans"/>
                          <a:ea typeface="Canva Sans"/>
                          <a:cs typeface="Canva Sans"/>
                          <a:sym typeface="Canva Sans"/>
                        </a:rPr>
                        <a:t>  </a:t>
                      </a:r>
                    </a:p>
                    <a:p>
                      <a:pPr algn="l">
                        <a:lnSpc>
                          <a:spcPts val="2100"/>
                        </a:lnSpc>
                      </a:pPr>
                      <a:endParaRPr lang="en-US" sz="1500">
                        <a:solidFill>
                          <a:srgbClr val="000000"/>
                        </a:solidFill>
                        <a:latin typeface="Canva Sans"/>
                        <a:ea typeface="Canva Sans"/>
                        <a:cs typeface="Canva Sans"/>
                        <a:sym typeface="Canva Sans"/>
                      </a:endParaRPr>
                    </a:p>
                    <a:p>
                      <a:pPr algn="l">
                        <a:lnSpc>
                          <a:spcPts val="2100"/>
                        </a:lnSpc>
                      </a:pPr>
                      <a:r>
                        <a:rPr lang="en-US" sz="15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100"/>
                        </a:lnSpc>
                        <a:defRPr/>
                      </a:pPr>
                      <a:endParaRPr lang="en-US" sz="1100"/>
                    </a:p>
                    <a:p>
                      <a:pPr algn="l">
                        <a:lnSpc>
                          <a:spcPts val="2100"/>
                        </a:lnSpc>
                      </a:pPr>
                      <a:r>
                        <a:rPr lang="en-US" sz="1500">
                          <a:solidFill>
                            <a:srgbClr val="000000"/>
                          </a:solidFill>
                          <a:latin typeface="Canva Sans"/>
                          <a:ea typeface="Canva Sans"/>
                          <a:cs typeface="Canva Sans"/>
                          <a:sym typeface="Canva Sans"/>
                        </a:rPr>
                        <a:t>  </a:t>
                      </a:r>
                    </a:p>
                    <a:p>
                      <a:pPr algn="l">
                        <a:lnSpc>
                          <a:spcPts val="2100"/>
                        </a:lnSpc>
                      </a:pPr>
                      <a:endParaRPr lang="en-US" sz="1500">
                        <a:solidFill>
                          <a:srgbClr val="000000"/>
                        </a:solidFill>
                        <a:latin typeface="Canva Sans"/>
                        <a:ea typeface="Canva Sans"/>
                        <a:cs typeface="Canva Sans"/>
                        <a:sym typeface="Canva Sans"/>
                      </a:endParaRPr>
                    </a:p>
                    <a:p>
                      <a:pPr algn="l">
                        <a:lnSpc>
                          <a:spcPts val="2100"/>
                        </a:lnSpc>
                      </a:pPr>
                      <a:r>
                        <a:rPr lang="en-US" sz="15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100"/>
                        </a:lnSpc>
                        <a:defRPr/>
                      </a:pPr>
                      <a:endParaRPr lang="en-US" sz="1100"/>
                    </a:p>
                    <a:p>
                      <a:pPr algn="l">
                        <a:lnSpc>
                          <a:spcPts val="2100"/>
                        </a:lnSpc>
                      </a:pPr>
                      <a:r>
                        <a:rPr lang="en-US" sz="1500">
                          <a:solidFill>
                            <a:srgbClr val="000000"/>
                          </a:solidFill>
                          <a:latin typeface="Canva Sans"/>
                          <a:ea typeface="Canva Sans"/>
                          <a:cs typeface="Canva Sans"/>
                          <a:sym typeface="Canva Sans"/>
                        </a:rPr>
                        <a:t>  </a:t>
                      </a:r>
                    </a:p>
                    <a:p>
                      <a:pPr algn="l">
                        <a:lnSpc>
                          <a:spcPts val="2100"/>
                        </a:lnSpc>
                      </a:pPr>
                      <a:endParaRPr lang="en-US" sz="1500">
                        <a:solidFill>
                          <a:srgbClr val="000000"/>
                        </a:solidFill>
                        <a:latin typeface="Canva Sans"/>
                        <a:ea typeface="Canva Sans"/>
                        <a:cs typeface="Canva Sans"/>
                        <a:sym typeface="Canva Sans"/>
                      </a:endParaRPr>
                    </a:p>
                    <a:p>
                      <a:pPr algn="l">
                        <a:lnSpc>
                          <a:spcPts val="2100"/>
                        </a:lnSpc>
                      </a:pPr>
                      <a:r>
                        <a:rPr lang="en-US" sz="15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extLst>
                  <a:ext uri="{0D108BD9-81ED-4DB2-BD59-A6C34878D82A}">
                    <a16:rowId xmlns:a16="http://schemas.microsoft.com/office/drawing/2014/main" val="10001"/>
                  </a:ext>
                </a:extLst>
              </a:tr>
              <a:tr h="2041789">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520"/>
                        </a:lnSpc>
                        <a:defRPr/>
                      </a:pPr>
                      <a:endParaRPr lang="en-US" sz="1100"/>
                    </a:p>
                    <a:p>
                      <a:pPr algn="l">
                        <a:lnSpc>
                          <a:spcPts val="2520"/>
                        </a:lnSpc>
                      </a:pPr>
                      <a:r>
                        <a:rPr lang="en-US" sz="1800">
                          <a:solidFill>
                            <a:srgbClr val="000000"/>
                          </a:solidFill>
                          <a:latin typeface="Canva Sans"/>
                          <a:ea typeface="Canva Sans"/>
                          <a:cs typeface="Canva Sans"/>
                          <a:sym typeface="Canva Sans"/>
                        </a:rPr>
                        <a:t>  </a:t>
                      </a:r>
                    </a:p>
                    <a:p>
                      <a:pPr algn="l">
                        <a:lnSpc>
                          <a:spcPts val="2520"/>
                        </a:lnSpc>
                      </a:pPr>
                      <a:endParaRPr lang="en-US" sz="1800">
                        <a:solidFill>
                          <a:srgbClr val="000000"/>
                        </a:solidFill>
                        <a:latin typeface="Canva Sans"/>
                        <a:ea typeface="Canva Sans"/>
                        <a:cs typeface="Canva Sans"/>
                        <a:sym typeface="Canva Sans"/>
                      </a:endParaRPr>
                    </a:p>
                    <a:p>
                      <a:pPr algn="l">
                        <a:lnSpc>
                          <a:spcPts val="2520"/>
                        </a:lnSpc>
                      </a:pPr>
                      <a:r>
                        <a:rPr lang="en-US" sz="18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520"/>
                        </a:lnSpc>
                        <a:defRPr/>
                      </a:pPr>
                      <a:endParaRPr lang="en-US" sz="1100"/>
                    </a:p>
                    <a:p>
                      <a:pPr algn="l">
                        <a:lnSpc>
                          <a:spcPts val="2520"/>
                        </a:lnSpc>
                      </a:pPr>
                      <a:r>
                        <a:rPr lang="en-US" sz="1800">
                          <a:solidFill>
                            <a:srgbClr val="000000"/>
                          </a:solidFill>
                          <a:latin typeface="Canva Sans"/>
                          <a:ea typeface="Canva Sans"/>
                          <a:cs typeface="Canva Sans"/>
                          <a:sym typeface="Canva Sans"/>
                        </a:rPr>
                        <a:t>  </a:t>
                      </a:r>
                    </a:p>
                    <a:p>
                      <a:pPr algn="l">
                        <a:lnSpc>
                          <a:spcPts val="2520"/>
                        </a:lnSpc>
                      </a:pPr>
                      <a:endParaRPr lang="en-US" sz="1800">
                        <a:solidFill>
                          <a:srgbClr val="000000"/>
                        </a:solidFill>
                        <a:latin typeface="Canva Sans"/>
                        <a:ea typeface="Canva Sans"/>
                        <a:cs typeface="Canva Sans"/>
                        <a:sym typeface="Canva Sans"/>
                      </a:endParaRPr>
                    </a:p>
                    <a:p>
                      <a:pPr algn="l">
                        <a:lnSpc>
                          <a:spcPts val="2520"/>
                        </a:lnSpc>
                      </a:pPr>
                      <a:r>
                        <a:rPr lang="en-US" sz="18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520"/>
                        </a:lnSpc>
                        <a:defRPr/>
                      </a:pPr>
                      <a:endParaRPr lang="en-US" sz="1100"/>
                    </a:p>
                    <a:p>
                      <a:pPr algn="l">
                        <a:lnSpc>
                          <a:spcPts val="2520"/>
                        </a:lnSpc>
                      </a:pPr>
                      <a:r>
                        <a:rPr lang="en-US" sz="1800">
                          <a:solidFill>
                            <a:srgbClr val="000000"/>
                          </a:solidFill>
                          <a:latin typeface="Canva Sans"/>
                          <a:ea typeface="Canva Sans"/>
                          <a:cs typeface="Canva Sans"/>
                          <a:sym typeface="Canva Sans"/>
                        </a:rPr>
                        <a:t>  </a:t>
                      </a:r>
                    </a:p>
                    <a:p>
                      <a:pPr algn="l">
                        <a:lnSpc>
                          <a:spcPts val="2520"/>
                        </a:lnSpc>
                      </a:pPr>
                      <a:endParaRPr lang="en-US" sz="1800">
                        <a:solidFill>
                          <a:srgbClr val="000000"/>
                        </a:solidFill>
                        <a:latin typeface="Canva Sans"/>
                        <a:ea typeface="Canva Sans"/>
                        <a:cs typeface="Canva Sans"/>
                        <a:sym typeface="Canva Sans"/>
                      </a:endParaRPr>
                    </a:p>
                    <a:p>
                      <a:pPr algn="l">
                        <a:lnSpc>
                          <a:spcPts val="2520"/>
                        </a:lnSpc>
                      </a:pPr>
                      <a:r>
                        <a:rPr lang="en-US" sz="18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520"/>
                        </a:lnSpc>
                        <a:defRPr/>
                      </a:pPr>
                      <a:endParaRPr lang="en-US" sz="1100"/>
                    </a:p>
                    <a:p>
                      <a:pPr algn="l">
                        <a:lnSpc>
                          <a:spcPts val="2520"/>
                        </a:lnSpc>
                      </a:pPr>
                      <a:r>
                        <a:rPr lang="en-US" sz="1800">
                          <a:solidFill>
                            <a:srgbClr val="000000"/>
                          </a:solidFill>
                          <a:latin typeface="Canva Sans"/>
                          <a:ea typeface="Canva Sans"/>
                          <a:cs typeface="Canva Sans"/>
                          <a:sym typeface="Canva Sans"/>
                        </a:rPr>
                        <a:t>  </a:t>
                      </a:r>
                    </a:p>
                    <a:p>
                      <a:pPr algn="l">
                        <a:lnSpc>
                          <a:spcPts val="2520"/>
                        </a:lnSpc>
                      </a:pPr>
                      <a:endParaRPr lang="en-US" sz="1800">
                        <a:solidFill>
                          <a:srgbClr val="000000"/>
                        </a:solidFill>
                        <a:latin typeface="Canva Sans"/>
                        <a:ea typeface="Canva Sans"/>
                        <a:cs typeface="Canva Sans"/>
                        <a:sym typeface="Canva Sans"/>
                      </a:endParaRPr>
                    </a:p>
                    <a:p>
                      <a:pPr algn="l">
                        <a:lnSpc>
                          <a:spcPts val="2520"/>
                        </a:lnSpc>
                      </a:pPr>
                      <a:r>
                        <a:rPr lang="en-US" sz="18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extLst>
                  <a:ext uri="{0D108BD9-81ED-4DB2-BD59-A6C34878D82A}">
                    <a16:rowId xmlns:a16="http://schemas.microsoft.com/office/drawing/2014/main" val="10002"/>
                  </a:ext>
                </a:extLst>
              </a:tr>
              <a:tr h="2228875">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520"/>
                        </a:lnSpc>
                        <a:defRPr/>
                      </a:pPr>
                      <a:endParaRPr lang="en-US" sz="1100"/>
                    </a:p>
                    <a:p>
                      <a:pPr algn="l">
                        <a:lnSpc>
                          <a:spcPts val="2520"/>
                        </a:lnSpc>
                      </a:pPr>
                      <a:r>
                        <a:rPr lang="en-US" sz="1800">
                          <a:solidFill>
                            <a:srgbClr val="000000"/>
                          </a:solidFill>
                          <a:latin typeface="Canva Sans"/>
                          <a:ea typeface="Canva Sans"/>
                          <a:cs typeface="Canva Sans"/>
                          <a:sym typeface="Canva Sans"/>
                        </a:rPr>
                        <a:t>  </a:t>
                      </a:r>
                    </a:p>
                    <a:p>
                      <a:pPr algn="l">
                        <a:lnSpc>
                          <a:spcPts val="2520"/>
                        </a:lnSpc>
                      </a:pPr>
                      <a:endParaRPr lang="en-US" sz="1800">
                        <a:solidFill>
                          <a:srgbClr val="000000"/>
                        </a:solidFill>
                        <a:latin typeface="Canva Sans"/>
                        <a:ea typeface="Canva Sans"/>
                        <a:cs typeface="Canva Sans"/>
                        <a:sym typeface="Canva Sans"/>
                      </a:endParaRPr>
                    </a:p>
                    <a:p>
                      <a:pPr algn="l">
                        <a:lnSpc>
                          <a:spcPts val="2520"/>
                        </a:lnSpc>
                      </a:pPr>
                      <a:r>
                        <a:rPr lang="en-US" sz="18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520"/>
                        </a:lnSpc>
                        <a:defRPr/>
                      </a:pPr>
                      <a:endParaRPr lang="en-US" sz="1100"/>
                    </a:p>
                    <a:p>
                      <a:pPr algn="l">
                        <a:lnSpc>
                          <a:spcPts val="2520"/>
                        </a:lnSpc>
                      </a:pPr>
                      <a:r>
                        <a:rPr lang="en-US" sz="1800">
                          <a:solidFill>
                            <a:srgbClr val="000000"/>
                          </a:solidFill>
                          <a:latin typeface="Canva Sans"/>
                          <a:ea typeface="Canva Sans"/>
                          <a:cs typeface="Canva Sans"/>
                          <a:sym typeface="Canva Sans"/>
                        </a:rPr>
                        <a:t>  </a:t>
                      </a:r>
                    </a:p>
                    <a:p>
                      <a:pPr algn="l">
                        <a:lnSpc>
                          <a:spcPts val="2520"/>
                        </a:lnSpc>
                      </a:pPr>
                      <a:endParaRPr lang="en-US" sz="1800">
                        <a:solidFill>
                          <a:srgbClr val="000000"/>
                        </a:solidFill>
                        <a:latin typeface="Canva Sans"/>
                        <a:ea typeface="Canva Sans"/>
                        <a:cs typeface="Canva Sans"/>
                        <a:sym typeface="Canva Sans"/>
                      </a:endParaRPr>
                    </a:p>
                    <a:p>
                      <a:pPr algn="l">
                        <a:lnSpc>
                          <a:spcPts val="2520"/>
                        </a:lnSpc>
                      </a:pPr>
                      <a:r>
                        <a:rPr lang="en-US" sz="18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520"/>
                        </a:lnSpc>
                        <a:defRPr/>
                      </a:pPr>
                      <a:endParaRPr lang="en-US" sz="1100"/>
                    </a:p>
                    <a:p>
                      <a:pPr algn="l">
                        <a:lnSpc>
                          <a:spcPts val="2520"/>
                        </a:lnSpc>
                      </a:pPr>
                      <a:r>
                        <a:rPr lang="en-US" sz="1800">
                          <a:solidFill>
                            <a:srgbClr val="000000"/>
                          </a:solidFill>
                          <a:latin typeface="Canva Sans"/>
                          <a:ea typeface="Canva Sans"/>
                          <a:cs typeface="Canva Sans"/>
                          <a:sym typeface="Canva Sans"/>
                        </a:rPr>
                        <a:t>  </a:t>
                      </a:r>
                    </a:p>
                    <a:p>
                      <a:pPr algn="l">
                        <a:lnSpc>
                          <a:spcPts val="2520"/>
                        </a:lnSpc>
                      </a:pPr>
                      <a:endParaRPr lang="en-US" sz="1800">
                        <a:solidFill>
                          <a:srgbClr val="000000"/>
                        </a:solidFill>
                        <a:latin typeface="Canva Sans"/>
                        <a:ea typeface="Canva Sans"/>
                        <a:cs typeface="Canva Sans"/>
                        <a:sym typeface="Canva Sans"/>
                      </a:endParaRPr>
                    </a:p>
                    <a:p>
                      <a:pPr algn="l">
                        <a:lnSpc>
                          <a:spcPts val="2520"/>
                        </a:lnSpc>
                      </a:pPr>
                      <a:r>
                        <a:rPr lang="en-US" sz="18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520"/>
                        </a:lnSpc>
                        <a:defRPr/>
                      </a:pPr>
                      <a:endParaRPr lang="en-US" sz="1100"/>
                    </a:p>
                    <a:p>
                      <a:pPr algn="l">
                        <a:lnSpc>
                          <a:spcPts val="2520"/>
                        </a:lnSpc>
                      </a:pPr>
                      <a:r>
                        <a:rPr lang="en-US" sz="1800">
                          <a:solidFill>
                            <a:srgbClr val="000000"/>
                          </a:solidFill>
                          <a:latin typeface="Canva Sans"/>
                          <a:ea typeface="Canva Sans"/>
                          <a:cs typeface="Canva Sans"/>
                          <a:sym typeface="Canva Sans"/>
                        </a:rPr>
                        <a:t>  </a:t>
                      </a:r>
                    </a:p>
                    <a:p>
                      <a:pPr algn="l">
                        <a:lnSpc>
                          <a:spcPts val="2520"/>
                        </a:lnSpc>
                      </a:pPr>
                      <a:endParaRPr lang="en-US" sz="1800">
                        <a:solidFill>
                          <a:srgbClr val="000000"/>
                        </a:solidFill>
                        <a:latin typeface="Canva Sans"/>
                        <a:ea typeface="Canva Sans"/>
                        <a:cs typeface="Canva Sans"/>
                        <a:sym typeface="Canva Sans"/>
                      </a:endParaRPr>
                    </a:p>
                    <a:p>
                      <a:pPr algn="l">
                        <a:lnSpc>
                          <a:spcPts val="2520"/>
                        </a:lnSpc>
                      </a:pPr>
                      <a:r>
                        <a:rPr lang="en-US" sz="18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extLst>
                  <a:ext uri="{0D108BD9-81ED-4DB2-BD59-A6C34878D82A}">
                    <a16:rowId xmlns:a16="http://schemas.microsoft.com/office/drawing/2014/main" val="10003"/>
                  </a:ext>
                </a:extLst>
              </a:tr>
            </a:tbl>
          </a:graphicData>
        </a:graphic>
      </p:graphicFrame>
      <p:sp>
        <p:nvSpPr>
          <p:cNvPr id="3" name="TextBox 3"/>
          <p:cNvSpPr txBox="1"/>
          <p:nvPr/>
        </p:nvSpPr>
        <p:spPr>
          <a:xfrm>
            <a:off x="7111202" y="3526489"/>
            <a:ext cx="1830117" cy="1092835"/>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Classification and estimation are the most used methods.</a:t>
            </a:r>
          </a:p>
        </p:txBody>
      </p:sp>
      <p:sp>
        <p:nvSpPr>
          <p:cNvPr id="4" name="TextBox 4"/>
          <p:cNvSpPr txBox="1"/>
          <p:nvPr/>
        </p:nvSpPr>
        <p:spPr>
          <a:xfrm>
            <a:off x="4847591" y="3439477"/>
            <a:ext cx="1715542" cy="1092835"/>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Analyzed 81 studies focusing on classification and estimation.</a:t>
            </a:r>
          </a:p>
        </p:txBody>
      </p:sp>
      <p:sp>
        <p:nvSpPr>
          <p:cNvPr id="5" name="TextBox 5"/>
          <p:cNvSpPr txBox="1"/>
          <p:nvPr/>
        </p:nvSpPr>
        <p:spPr>
          <a:xfrm>
            <a:off x="2509403" y="3250264"/>
            <a:ext cx="2119113" cy="1645285"/>
          </a:xfrm>
          <a:prstGeom prst="rect">
            <a:avLst/>
          </a:prstGeom>
        </p:spPr>
        <p:txBody>
          <a:bodyPr lIns="0" tIns="0" rIns="0" bIns="0" rtlCol="0" anchor="t">
            <a:spAutoFit/>
          </a:bodyPr>
          <a:lstStyle/>
          <a:p>
            <a:pPr algn="ctr">
              <a:lnSpc>
                <a:spcPts val="2239"/>
              </a:lnSpc>
            </a:pPr>
            <a:endParaRPr/>
          </a:p>
          <a:p>
            <a:pPr algn="ctr">
              <a:lnSpc>
                <a:spcPts val="2239"/>
              </a:lnSpc>
            </a:pPr>
            <a:r>
              <a:rPr lang="en-US" sz="1599" b="1">
                <a:solidFill>
                  <a:srgbClr val="000000"/>
                </a:solidFill>
                <a:latin typeface="Canva Sans Bold"/>
                <a:ea typeface="Canva Sans Bold"/>
                <a:cs typeface="Canva Sans Bold"/>
                <a:sym typeface="Canva Sans Bold"/>
              </a:rPr>
              <a:t>Identify research trends, datasets, and models in stock prediction.</a:t>
            </a:r>
          </a:p>
          <a:p>
            <a:pPr algn="ctr">
              <a:lnSpc>
                <a:spcPts val="2239"/>
              </a:lnSpc>
              <a:spcBef>
                <a:spcPct val="0"/>
              </a:spcBef>
            </a:pPr>
            <a:endParaRPr lang="en-US" sz="1599" b="1">
              <a:solidFill>
                <a:srgbClr val="000000"/>
              </a:solidFill>
              <a:latin typeface="Canva Sans Bold"/>
              <a:ea typeface="Canva Sans Bold"/>
              <a:cs typeface="Canva Sans Bold"/>
              <a:sym typeface="Canva Sans Bold"/>
            </a:endParaRPr>
          </a:p>
        </p:txBody>
      </p:sp>
      <p:sp>
        <p:nvSpPr>
          <p:cNvPr id="6" name="TextBox 6"/>
          <p:cNvSpPr txBox="1"/>
          <p:nvPr/>
        </p:nvSpPr>
        <p:spPr>
          <a:xfrm>
            <a:off x="67915" y="3260725"/>
            <a:ext cx="1921570" cy="136906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The Stock Exchange Prediction using ML Techniques: A Systematic Review</a:t>
            </a:r>
          </a:p>
        </p:txBody>
      </p:sp>
      <p:sp>
        <p:nvSpPr>
          <p:cNvPr id="7" name="TextBox 7"/>
          <p:cNvSpPr txBox="1"/>
          <p:nvPr/>
        </p:nvSpPr>
        <p:spPr>
          <a:xfrm>
            <a:off x="16339531" y="3715702"/>
            <a:ext cx="1830117" cy="81661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No model performance evaluation.</a:t>
            </a:r>
          </a:p>
        </p:txBody>
      </p:sp>
      <p:sp>
        <p:nvSpPr>
          <p:cNvPr id="8" name="TextBox 8"/>
          <p:cNvSpPr txBox="1"/>
          <p:nvPr/>
        </p:nvSpPr>
        <p:spPr>
          <a:xfrm>
            <a:off x="11847762" y="3802714"/>
            <a:ext cx="1830117" cy="540385"/>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Approx 77% Accuracy</a:t>
            </a:r>
          </a:p>
        </p:txBody>
      </p:sp>
      <p:sp>
        <p:nvSpPr>
          <p:cNvPr id="9" name="TextBox 9"/>
          <p:cNvSpPr txBox="1"/>
          <p:nvPr/>
        </p:nvSpPr>
        <p:spPr>
          <a:xfrm>
            <a:off x="9493769" y="3664602"/>
            <a:ext cx="1830117" cy="81661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Classification, Estimation, Clustering</a:t>
            </a:r>
          </a:p>
        </p:txBody>
      </p:sp>
      <p:sp>
        <p:nvSpPr>
          <p:cNvPr id="10" name="TextBox 10"/>
          <p:cNvSpPr txBox="1"/>
          <p:nvPr/>
        </p:nvSpPr>
        <p:spPr>
          <a:xfrm>
            <a:off x="14201754" y="3715702"/>
            <a:ext cx="1677717" cy="81661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Provides an in-depth trend analysis.</a:t>
            </a:r>
          </a:p>
        </p:txBody>
      </p:sp>
      <p:sp>
        <p:nvSpPr>
          <p:cNvPr id="11" name="TextBox 11"/>
          <p:cNvSpPr txBox="1"/>
          <p:nvPr/>
        </p:nvSpPr>
        <p:spPr>
          <a:xfrm>
            <a:off x="67915" y="6157958"/>
            <a:ext cx="1921570" cy="1369060"/>
          </a:xfrm>
          <a:prstGeom prst="rect">
            <a:avLst/>
          </a:prstGeom>
        </p:spPr>
        <p:txBody>
          <a:bodyPr lIns="0" tIns="0" rIns="0" bIns="0" rtlCol="0" anchor="t">
            <a:spAutoFit/>
          </a:bodyPr>
          <a:lstStyle/>
          <a:p>
            <a:pPr algn="ctr">
              <a:lnSpc>
                <a:spcPts val="2239"/>
              </a:lnSpc>
            </a:pPr>
            <a:endParaRPr/>
          </a:p>
          <a:p>
            <a:pPr algn="ctr">
              <a:lnSpc>
                <a:spcPts val="2239"/>
              </a:lnSpc>
            </a:pPr>
            <a:r>
              <a:rPr lang="en-US" sz="1599" b="1">
                <a:solidFill>
                  <a:srgbClr val="000000"/>
                </a:solidFill>
                <a:latin typeface="Canva Sans Bold"/>
                <a:ea typeface="Canva Sans Bold"/>
                <a:cs typeface="Canva Sans Bold"/>
                <a:sym typeface="Canva Sans Bold"/>
              </a:rPr>
              <a:t>Stock Market Prediction Using ML Techniques</a:t>
            </a:r>
          </a:p>
          <a:p>
            <a:pPr algn="ctr">
              <a:lnSpc>
                <a:spcPts val="2239"/>
              </a:lnSpc>
              <a:spcBef>
                <a:spcPct val="0"/>
              </a:spcBef>
            </a:pPr>
            <a:endParaRPr lang="en-US" sz="1599" b="1">
              <a:solidFill>
                <a:srgbClr val="000000"/>
              </a:solidFill>
              <a:latin typeface="Canva Sans Bold"/>
              <a:ea typeface="Canva Sans Bold"/>
              <a:cs typeface="Canva Sans Bold"/>
              <a:sym typeface="Canva Sans Bold"/>
            </a:endParaRPr>
          </a:p>
        </p:txBody>
      </p:sp>
      <p:sp>
        <p:nvSpPr>
          <p:cNvPr id="12" name="TextBox 12"/>
          <p:cNvSpPr txBox="1"/>
          <p:nvPr/>
        </p:nvSpPr>
        <p:spPr>
          <a:xfrm>
            <a:off x="2807819" y="6468791"/>
            <a:ext cx="1820697" cy="81661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Predict stock trends using ML models.</a:t>
            </a:r>
          </a:p>
        </p:txBody>
      </p:sp>
      <p:sp>
        <p:nvSpPr>
          <p:cNvPr id="13" name="TextBox 13"/>
          <p:cNvSpPr txBox="1"/>
          <p:nvPr/>
        </p:nvSpPr>
        <p:spPr>
          <a:xfrm>
            <a:off x="11847762" y="8608106"/>
            <a:ext cx="1820697" cy="540385"/>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Approx 79% Accuracy</a:t>
            </a:r>
          </a:p>
        </p:txBody>
      </p:sp>
      <p:sp>
        <p:nvSpPr>
          <p:cNvPr id="14" name="TextBox 14"/>
          <p:cNvSpPr txBox="1"/>
          <p:nvPr/>
        </p:nvSpPr>
        <p:spPr>
          <a:xfrm>
            <a:off x="168788" y="8608106"/>
            <a:ext cx="1820697" cy="81661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Stock Market Prediction Using Advanced ML</a:t>
            </a:r>
          </a:p>
        </p:txBody>
      </p:sp>
      <p:sp>
        <p:nvSpPr>
          <p:cNvPr id="15" name="TextBox 15"/>
          <p:cNvSpPr txBox="1"/>
          <p:nvPr/>
        </p:nvSpPr>
        <p:spPr>
          <a:xfrm>
            <a:off x="5052380" y="6330678"/>
            <a:ext cx="1820697" cy="136906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Compared models like LSTM, XGBoost, and ARIMA on Tesla stock.</a:t>
            </a:r>
          </a:p>
        </p:txBody>
      </p:sp>
      <p:sp>
        <p:nvSpPr>
          <p:cNvPr id="16" name="TextBox 16"/>
          <p:cNvSpPr txBox="1"/>
          <p:nvPr/>
        </p:nvSpPr>
        <p:spPr>
          <a:xfrm>
            <a:off x="9493769" y="6572296"/>
            <a:ext cx="1820697" cy="540385"/>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LSTM, XGBoost, ARIMA</a:t>
            </a:r>
          </a:p>
        </p:txBody>
      </p:sp>
      <p:sp>
        <p:nvSpPr>
          <p:cNvPr id="17" name="TextBox 17"/>
          <p:cNvSpPr txBox="1"/>
          <p:nvPr/>
        </p:nvSpPr>
        <p:spPr>
          <a:xfrm>
            <a:off x="11847762" y="6434183"/>
            <a:ext cx="1820697" cy="81661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85% trend prediction accuracy.</a:t>
            </a:r>
          </a:p>
        </p:txBody>
      </p:sp>
      <p:sp>
        <p:nvSpPr>
          <p:cNvPr id="18" name="TextBox 18"/>
          <p:cNvSpPr txBox="1"/>
          <p:nvPr/>
        </p:nvSpPr>
        <p:spPr>
          <a:xfrm>
            <a:off x="7120622" y="6468791"/>
            <a:ext cx="1820697" cy="81661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LSTM had the best prediction accuracy.</a:t>
            </a:r>
          </a:p>
        </p:txBody>
      </p:sp>
      <p:sp>
        <p:nvSpPr>
          <p:cNvPr id="19" name="TextBox 19"/>
          <p:cNvSpPr txBox="1"/>
          <p:nvPr/>
        </p:nvSpPr>
        <p:spPr>
          <a:xfrm>
            <a:off x="14058774" y="6330678"/>
            <a:ext cx="1820697" cy="1369060"/>
          </a:xfrm>
          <a:prstGeom prst="rect">
            <a:avLst/>
          </a:prstGeom>
        </p:spPr>
        <p:txBody>
          <a:bodyPr lIns="0" tIns="0" rIns="0" bIns="0" rtlCol="0" anchor="t">
            <a:spAutoFit/>
          </a:bodyPr>
          <a:lstStyle/>
          <a:p>
            <a:pPr algn="ctr">
              <a:lnSpc>
                <a:spcPts val="2239"/>
              </a:lnSpc>
            </a:pPr>
            <a:endParaRPr/>
          </a:p>
          <a:p>
            <a:pPr algn="ctr">
              <a:lnSpc>
                <a:spcPts val="2239"/>
              </a:lnSpc>
            </a:pPr>
            <a:r>
              <a:rPr lang="en-US" sz="1599" b="1">
                <a:solidFill>
                  <a:srgbClr val="000000"/>
                </a:solidFill>
                <a:latin typeface="Canva Sans Bold"/>
                <a:ea typeface="Canva Sans Bold"/>
                <a:cs typeface="Canva Sans Bold"/>
                <a:sym typeface="Canva Sans Bold"/>
              </a:rPr>
              <a:t>Compares multiple ML models.</a:t>
            </a:r>
          </a:p>
          <a:p>
            <a:pPr algn="ctr">
              <a:lnSpc>
                <a:spcPts val="2239"/>
              </a:lnSpc>
              <a:spcBef>
                <a:spcPct val="0"/>
              </a:spcBef>
            </a:pPr>
            <a:endParaRPr lang="en-US" sz="1599" b="1">
              <a:solidFill>
                <a:srgbClr val="000000"/>
              </a:solidFill>
              <a:latin typeface="Canva Sans Bold"/>
              <a:ea typeface="Canva Sans Bold"/>
              <a:cs typeface="Canva Sans Bold"/>
              <a:sym typeface="Canva Sans Bold"/>
            </a:endParaRPr>
          </a:p>
        </p:txBody>
      </p:sp>
      <p:sp>
        <p:nvSpPr>
          <p:cNvPr id="20" name="TextBox 20"/>
          <p:cNvSpPr txBox="1"/>
          <p:nvPr/>
        </p:nvSpPr>
        <p:spPr>
          <a:xfrm>
            <a:off x="16348951" y="6434183"/>
            <a:ext cx="1820697" cy="81661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High computational cost.</a:t>
            </a:r>
          </a:p>
        </p:txBody>
      </p:sp>
      <p:sp>
        <p:nvSpPr>
          <p:cNvPr id="21" name="TextBox 21"/>
          <p:cNvSpPr txBox="1"/>
          <p:nvPr/>
        </p:nvSpPr>
        <p:spPr>
          <a:xfrm>
            <a:off x="7111202" y="8469993"/>
            <a:ext cx="1820697" cy="81661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SVM performed better than other models.</a:t>
            </a:r>
          </a:p>
        </p:txBody>
      </p:sp>
      <p:sp>
        <p:nvSpPr>
          <p:cNvPr id="22" name="TextBox 22"/>
          <p:cNvSpPr txBox="1"/>
          <p:nvPr/>
        </p:nvSpPr>
        <p:spPr>
          <a:xfrm>
            <a:off x="5052380" y="8311561"/>
            <a:ext cx="1820697" cy="136906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Applied Linear Regression, Decision Trees, and SVM on historical data.</a:t>
            </a:r>
          </a:p>
        </p:txBody>
      </p:sp>
      <p:sp>
        <p:nvSpPr>
          <p:cNvPr id="23" name="TextBox 23"/>
          <p:cNvSpPr txBox="1"/>
          <p:nvPr/>
        </p:nvSpPr>
        <p:spPr>
          <a:xfrm>
            <a:off x="2807819" y="8469993"/>
            <a:ext cx="1820697" cy="81661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Analyze stock data and predict future trends.</a:t>
            </a:r>
          </a:p>
        </p:txBody>
      </p:sp>
      <p:sp>
        <p:nvSpPr>
          <p:cNvPr id="24" name="TextBox 24"/>
          <p:cNvSpPr txBox="1"/>
          <p:nvPr/>
        </p:nvSpPr>
        <p:spPr>
          <a:xfrm>
            <a:off x="9493769" y="8469993"/>
            <a:ext cx="1820697" cy="81661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Linear Regression, SVM, Decision Trees</a:t>
            </a:r>
          </a:p>
        </p:txBody>
      </p:sp>
      <p:sp>
        <p:nvSpPr>
          <p:cNvPr id="25" name="TextBox 25"/>
          <p:cNvSpPr txBox="1"/>
          <p:nvPr/>
        </p:nvSpPr>
        <p:spPr>
          <a:xfrm>
            <a:off x="14058774" y="8587786"/>
            <a:ext cx="1820697" cy="81661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Proves ML effectiveness in finance.</a:t>
            </a:r>
          </a:p>
        </p:txBody>
      </p:sp>
      <p:sp>
        <p:nvSpPr>
          <p:cNvPr id="26" name="TextBox 26"/>
          <p:cNvSpPr txBox="1"/>
          <p:nvPr/>
        </p:nvSpPr>
        <p:spPr>
          <a:xfrm>
            <a:off x="16365173" y="8193768"/>
            <a:ext cx="1820697" cy="1369060"/>
          </a:xfrm>
          <a:prstGeom prst="rect">
            <a:avLst/>
          </a:prstGeom>
        </p:spPr>
        <p:txBody>
          <a:bodyPr lIns="0" tIns="0" rIns="0" bIns="0" rtlCol="0" anchor="t">
            <a:spAutoFit/>
          </a:bodyPr>
          <a:lstStyle/>
          <a:p>
            <a:pPr algn="ctr">
              <a:lnSpc>
                <a:spcPts val="2239"/>
              </a:lnSpc>
            </a:pPr>
            <a:endParaRPr/>
          </a:p>
          <a:p>
            <a:pPr algn="ctr">
              <a:lnSpc>
                <a:spcPts val="2239"/>
              </a:lnSpc>
            </a:pPr>
            <a:r>
              <a:rPr lang="en-US" sz="1599" b="1">
                <a:solidFill>
                  <a:srgbClr val="000000"/>
                </a:solidFill>
                <a:latin typeface="Canva Sans Bold"/>
                <a:ea typeface="Canva Sans Bold"/>
                <a:cs typeface="Canva Sans Bold"/>
                <a:sym typeface="Canva Sans Bold"/>
              </a:rPr>
              <a:t>Dataset limitations affect generalization.</a:t>
            </a:r>
          </a:p>
          <a:p>
            <a:pPr algn="ctr">
              <a:lnSpc>
                <a:spcPts val="2239"/>
              </a:lnSpc>
              <a:spcBef>
                <a:spcPct val="0"/>
              </a:spcBef>
            </a:pPr>
            <a:endParaRPr lang="en-US" sz="1599" b="1">
              <a:solidFill>
                <a:srgbClr val="000000"/>
              </a:solidFill>
              <a:latin typeface="Canva Sans Bold"/>
              <a:ea typeface="Canva Sans Bold"/>
              <a:cs typeface="Canva Sans Bold"/>
              <a:sym typeface="Canva Sans Bo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0" y="0"/>
          <a:ext cx="18288000" cy="10287001"/>
        </p:xfrm>
        <a:graphic>
          <a:graphicData uri="http://schemas.openxmlformats.org/drawingml/2006/table">
            <a:tbl>
              <a:tblPr/>
              <a:tblGrid>
                <a:gridCol w="2376460">
                  <a:extLst>
                    <a:ext uri="{9D8B030D-6E8A-4147-A177-3AD203B41FA5}">
                      <a16:colId xmlns:a16="http://schemas.microsoft.com/office/drawing/2014/main" val="20000"/>
                    </a:ext>
                  </a:extLst>
                </a:gridCol>
                <a:gridCol w="2436759">
                  <a:extLst>
                    <a:ext uri="{9D8B030D-6E8A-4147-A177-3AD203B41FA5}">
                      <a16:colId xmlns:a16="http://schemas.microsoft.com/office/drawing/2014/main" val="20001"/>
                    </a:ext>
                  </a:extLst>
                </a:gridCol>
                <a:gridCol w="2113263">
                  <a:extLst>
                    <a:ext uri="{9D8B030D-6E8A-4147-A177-3AD203B41FA5}">
                      <a16:colId xmlns:a16="http://schemas.microsoft.com/office/drawing/2014/main" val="20002"/>
                    </a:ext>
                  </a:extLst>
                </a:gridCol>
                <a:gridCol w="2171383">
                  <a:extLst>
                    <a:ext uri="{9D8B030D-6E8A-4147-A177-3AD203B41FA5}">
                      <a16:colId xmlns:a16="http://schemas.microsoft.com/office/drawing/2014/main" val="20003"/>
                    </a:ext>
                  </a:extLst>
                </a:gridCol>
                <a:gridCol w="2285918">
                  <a:extLst>
                    <a:ext uri="{9D8B030D-6E8A-4147-A177-3AD203B41FA5}">
                      <a16:colId xmlns:a16="http://schemas.microsoft.com/office/drawing/2014/main" val="20004"/>
                    </a:ext>
                  </a:extLst>
                </a:gridCol>
                <a:gridCol w="2441825">
                  <a:extLst>
                    <a:ext uri="{9D8B030D-6E8A-4147-A177-3AD203B41FA5}">
                      <a16:colId xmlns:a16="http://schemas.microsoft.com/office/drawing/2014/main" val="20005"/>
                    </a:ext>
                  </a:extLst>
                </a:gridCol>
                <a:gridCol w="2297537">
                  <a:extLst>
                    <a:ext uri="{9D8B030D-6E8A-4147-A177-3AD203B41FA5}">
                      <a16:colId xmlns:a16="http://schemas.microsoft.com/office/drawing/2014/main" val="20006"/>
                    </a:ext>
                  </a:extLst>
                </a:gridCol>
                <a:gridCol w="2164855">
                  <a:extLst>
                    <a:ext uri="{9D8B030D-6E8A-4147-A177-3AD203B41FA5}">
                      <a16:colId xmlns:a16="http://schemas.microsoft.com/office/drawing/2014/main" val="20007"/>
                    </a:ext>
                  </a:extLst>
                </a:gridCol>
              </a:tblGrid>
              <a:tr h="2813296">
                <a:tc>
                  <a:txBody>
                    <a:bodyPr/>
                    <a:lstStyle/>
                    <a:p>
                      <a:pPr algn="l">
                        <a:lnSpc>
                          <a:spcPts val="2380"/>
                        </a:lnSpc>
                        <a:defRPr/>
                      </a:pPr>
                      <a:endParaRPr lang="en-US" sz="1100"/>
                    </a:p>
                    <a:p>
                      <a:pPr algn="ctr">
                        <a:lnSpc>
                          <a:spcPts val="2380"/>
                        </a:lnSpc>
                      </a:pPr>
                      <a:r>
                        <a:rPr lang="en-US" sz="1700">
                          <a:solidFill>
                            <a:srgbClr val="FACA49"/>
                          </a:solidFill>
                          <a:latin typeface="Canva Sans"/>
                          <a:ea typeface="Canva Sans"/>
                          <a:cs typeface="Canva Sans"/>
                          <a:sym typeface="Canva Sans"/>
                        </a:rPr>
                        <a:t>  Source</a:t>
                      </a:r>
                    </a:p>
                    <a:p>
                      <a:pPr algn="l">
                        <a:lnSpc>
                          <a:spcPts val="2380"/>
                        </a:lnSpc>
                      </a:pPr>
                      <a:r>
                        <a:rPr lang="en-US" sz="17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2C82F0"/>
                    </a:solidFill>
                  </a:tcPr>
                </a:tc>
                <a:tc>
                  <a:txBody>
                    <a:bodyPr/>
                    <a:lstStyle/>
                    <a:p>
                      <a:pPr algn="ctr">
                        <a:lnSpc>
                          <a:spcPts val="2380"/>
                        </a:lnSpc>
                        <a:defRPr/>
                      </a:pPr>
                      <a:endParaRPr lang="en-US" sz="1100"/>
                    </a:p>
                    <a:p>
                      <a:pPr algn="ctr">
                        <a:lnSpc>
                          <a:spcPts val="2380"/>
                        </a:lnSpc>
                      </a:pPr>
                      <a:r>
                        <a:rPr lang="en-US" sz="1700">
                          <a:solidFill>
                            <a:srgbClr val="FACA49"/>
                          </a:solidFill>
                          <a:latin typeface="Canva Sans"/>
                          <a:ea typeface="Canva Sans"/>
                          <a:cs typeface="Canva Sans"/>
                          <a:sym typeface="Canva Sans"/>
                        </a:rPr>
                        <a:t>  Research Objective or</a:t>
                      </a:r>
                    </a:p>
                    <a:p>
                      <a:pPr algn="ctr">
                        <a:lnSpc>
                          <a:spcPts val="2380"/>
                        </a:lnSpc>
                      </a:pPr>
                      <a:r>
                        <a:rPr lang="en-US" sz="1700">
                          <a:solidFill>
                            <a:srgbClr val="FACA49"/>
                          </a:solidFill>
                          <a:latin typeface="Canva Sans"/>
                          <a:ea typeface="Canva Sans"/>
                          <a:cs typeface="Canva Sans"/>
                          <a:sym typeface="Canva Sans"/>
                        </a:rPr>
                        <a:t>  Research Question</a:t>
                      </a:r>
                    </a:p>
                    <a:p>
                      <a:pPr algn="ctr">
                        <a:lnSpc>
                          <a:spcPts val="2380"/>
                        </a:lnSpc>
                      </a:pPr>
                      <a:endParaRPr lang="en-US" sz="1700">
                        <a:solidFill>
                          <a:srgbClr val="FACA49"/>
                        </a:solidFill>
                        <a:latin typeface="Canva Sans"/>
                        <a:ea typeface="Canva Sans"/>
                        <a:cs typeface="Canva Sans"/>
                        <a:sym typeface="Canva Sans"/>
                      </a:endParaRPr>
                    </a:p>
                    <a:p>
                      <a:pPr algn="l">
                        <a:lnSpc>
                          <a:spcPts val="2380"/>
                        </a:lnSpc>
                      </a:pPr>
                      <a:r>
                        <a:rPr lang="en-US" sz="1700">
                          <a:solidFill>
                            <a:srgbClr val="FACA49"/>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2C82F0"/>
                    </a:solidFill>
                  </a:tcPr>
                </a:tc>
                <a:tc>
                  <a:txBody>
                    <a:bodyPr/>
                    <a:lstStyle/>
                    <a:p>
                      <a:pPr algn="l">
                        <a:lnSpc>
                          <a:spcPts val="2380"/>
                        </a:lnSpc>
                        <a:defRPr/>
                      </a:pPr>
                      <a:endParaRPr lang="en-US" sz="1100"/>
                    </a:p>
                    <a:p>
                      <a:pPr algn="ctr">
                        <a:lnSpc>
                          <a:spcPts val="2380"/>
                        </a:lnSpc>
                      </a:pPr>
                      <a:r>
                        <a:rPr lang="en-US" sz="1700">
                          <a:solidFill>
                            <a:srgbClr val="FACA49"/>
                          </a:solidFill>
                          <a:latin typeface="Canva Sans"/>
                          <a:ea typeface="Canva Sans"/>
                          <a:cs typeface="Canva Sans"/>
                          <a:sym typeface="Canva Sans"/>
                        </a:rPr>
                        <a:t>  Methodology</a:t>
                      </a:r>
                    </a:p>
                    <a:p>
                      <a:pPr algn="ctr">
                        <a:lnSpc>
                          <a:spcPts val="2380"/>
                        </a:lnSpc>
                      </a:pPr>
                      <a:endParaRPr lang="en-US" sz="1700">
                        <a:solidFill>
                          <a:srgbClr val="FACA49"/>
                        </a:solidFill>
                        <a:latin typeface="Canva Sans"/>
                        <a:ea typeface="Canva Sans"/>
                        <a:cs typeface="Canva Sans"/>
                        <a:sym typeface="Canva Sans"/>
                      </a:endParaRPr>
                    </a:p>
                    <a:p>
                      <a:pPr algn="l">
                        <a:lnSpc>
                          <a:spcPts val="2380"/>
                        </a:lnSpc>
                      </a:pPr>
                      <a:r>
                        <a:rPr lang="en-US" sz="17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2C82F0"/>
                    </a:solidFill>
                  </a:tcPr>
                </a:tc>
                <a:tc>
                  <a:txBody>
                    <a:bodyPr/>
                    <a:lstStyle/>
                    <a:p>
                      <a:pPr algn="l">
                        <a:lnSpc>
                          <a:spcPts val="2380"/>
                        </a:lnSpc>
                        <a:defRPr/>
                      </a:pPr>
                      <a:endParaRPr lang="en-US" sz="1100"/>
                    </a:p>
                    <a:p>
                      <a:pPr algn="ctr">
                        <a:lnSpc>
                          <a:spcPts val="2380"/>
                        </a:lnSpc>
                      </a:pPr>
                      <a:r>
                        <a:rPr lang="en-US" sz="1700">
                          <a:solidFill>
                            <a:srgbClr val="FACA49"/>
                          </a:solidFill>
                          <a:latin typeface="Canva Sans"/>
                          <a:ea typeface="Canva Sans"/>
                          <a:cs typeface="Canva Sans"/>
                          <a:sym typeface="Canva Sans"/>
                        </a:rPr>
                        <a:t>  Key Findings</a:t>
                      </a:r>
                    </a:p>
                    <a:p>
                      <a:pPr algn="ctr">
                        <a:lnSpc>
                          <a:spcPts val="2380"/>
                        </a:lnSpc>
                      </a:pPr>
                      <a:endParaRPr lang="en-US" sz="1700">
                        <a:solidFill>
                          <a:srgbClr val="FACA49"/>
                        </a:solidFill>
                        <a:latin typeface="Canva Sans"/>
                        <a:ea typeface="Canva Sans"/>
                        <a:cs typeface="Canva Sans"/>
                        <a:sym typeface="Canva Sans"/>
                      </a:endParaRPr>
                    </a:p>
                    <a:p>
                      <a:pPr algn="l">
                        <a:lnSpc>
                          <a:spcPts val="2380"/>
                        </a:lnSpc>
                      </a:pPr>
                      <a:r>
                        <a:rPr lang="en-US" sz="17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2C82F0"/>
                    </a:solidFill>
                  </a:tcPr>
                </a:tc>
                <a:tc>
                  <a:txBody>
                    <a:bodyPr/>
                    <a:lstStyle/>
                    <a:p>
                      <a:pPr algn="ctr">
                        <a:lnSpc>
                          <a:spcPts val="2380"/>
                        </a:lnSpc>
                        <a:defRPr/>
                      </a:pPr>
                      <a:endParaRPr lang="en-US" sz="1100"/>
                    </a:p>
                    <a:p>
                      <a:pPr algn="ctr">
                        <a:lnSpc>
                          <a:spcPts val="2380"/>
                        </a:lnSpc>
                      </a:pPr>
                      <a:r>
                        <a:rPr lang="en-US" sz="1700">
                          <a:solidFill>
                            <a:srgbClr val="FACA49"/>
                          </a:solidFill>
                          <a:latin typeface="Canva Sans"/>
                          <a:ea typeface="Canva Sans"/>
                          <a:cs typeface="Canva Sans"/>
                          <a:sym typeface="Canva Sans"/>
                        </a:rPr>
                        <a:t>  Techniques</a:t>
                      </a:r>
                    </a:p>
                    <a:p>
                      <a:pPr algn="ctr">
                        <a:lnSpc>
                          <a:spcPts val="2380"/>
                        </a:lnSpc>
                      </a:pPr>
                      <a:endParaRPr lang="en-US" sz="1700">
                        <a:solidFill>
                          <a:srgbClr val="FACA49"/>
                        </a:solidFill>
                        <a:latin typeface="Canva Sans"/>
                        <a:ea typeface="Canva Sans"/>
                        <a:cs typeface="Canva Sans"/>
                        <a:sym typeface="Canva Sans"/>
                      </a:endParaRPr>
                    </a:p>
                    <a:p>
                      <a:pPr algn="ctr">
                        <a:lnSpc>
                          <a:spcPts val="2380"/>
                        </a:lnSpc>
                      </a:pPr>
                      <a:r>
                        <a:rPr lang="en-US" sz="17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2C82F0"/>
                    </a:solidFill>
                  </a:tcPr>
                </a:tc>
                <a:tc>
                  <a:txBody>
                    <a:bodyPr/>
                    <a:lstStyle/>
                    <a:p>
                      <a:pPr algn="ctr">
                        <a:lnSpc>
                          <a:spcPts val="2380"/>
                        </a:lnSpc>
                        <a:defRPr/>
                      </a:pPr>
                      <a:endParaRPr lang="en-US" sz="1100"/>
                    </a:p>
                    <a:p>
                      <a:pPr algn="ctr">
                        <a:lnSpc>
                          <a:spcPts val="2380"/>
                        </a:lnSpc>
                      </a:pPr>
                      <a:r>
                        <a:rPr lang="en-US" sz="1700">
                          <a:solidFill>
                            <a:srgbClr val="FACA49"/>
                          </a:solidFill>
                          <a:latin typeface="Canva Sans"/>
                          <a:ea typeface="Canva Sans"/>
                          <a:cs typeface="Canva Sans"/>
                          <a:sym typeface="Canva Sans"/>
                        </a:rPr>
                        <a:t>  Accuracy &amp;</a:t>
                      </a:r>
                    </a:p>
                    <a:p>
                      <a:pPr algn="ctr">
                        <a:lnSpc>
                          <a:spcPts val="2380"/>
                        </a:lnSpc>
                      </a:pPr>
                      <a:r>
                        <a:rPr lang="en-US" sz="1700">
                          <a:solidFill>
                            <a:srgbClr val="FACA49"/>
                          </a:solidFill>
                          <a:latin typeface="Canva Sans"/>
                          <a:ea typeface="Canva Sans"/>
                          <a:cs typeface="Canva Sans"/>
                          <a:sym typeface="Canva Sans"/>
                        </a:rPr>
                        <a:t>Performance Measures</a:t>
                      </a:r>
                    </a:p>
                    <a:p>
                      <a:pPr algn="ctr">
                        <a:lnSpc>
                          <a:spcPts val="2380"/>
                        </a:lnSpc>
                      </a:pPr>
                      <a:endParaRPr lang="en-US" sz="1700">
                        <a:solidFill>
                          <a:srgbClr val="FACA49"/>
                        </a:solidFill>
                        <a:latin typeface="Canva Sans"/>
                        <a:ea typeface="Canva Sans"/>
                        <a:cs typeface="Canva Sans"/>
                        <a:sym typeface="Canva Sans"/>
                      </a:endParaRPr>
                    </a:p>
                    <a:p>
                      <a:pPr algn="ctr">
                        <a:lnSpc>
                          <a:spcPts val="2380"/>
                        </a:lnSpc>
                      </a:pPr>
                      <a:r>
                        <a:rPr lang="en-US" sz="1700">
                          <a:solidFill>
                            <a:srgbClr val="FACA49"/>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2C82F0"/>
                    </a:solidFill>
                  </a:tcPr>
                </a:tc>
                <a:tc>
                  <a:txBody>
                    <a:bodyPr/>
                    <a:lstStyle/>
                    <a:p>
                      <a:pPr algn="l">
                        <a:lnSpc>
                          <a:spcPts val="2380"/>
                        </a:lnSpc>
                        <a:defRPr/>
                      </a:pPr>
                      <a:endParaRPr lang="en-US" sz="1100"/>
                    </a:p>
                    <a:p>
                      <a:pPr algn="ctr">
                        <a:lnSpc>
                          <a:spcPts val="2380"/>
                        </a:lnSpc>
                      </a:pPr>
                      <a:r>
                        <a:rPr lang="en-US" sz="1700">
                          <a:solidFill>
                            <a:srgbClr val="000000"/>
                          </a:solidFill>
                          <a:latin typeface="Canva Sans"/>
                          <a:ea typeface="Canva Sans"/>
                          <a:cs typeface="Canva Sans"/>
                          <a:sym typeface="Canva Sans"/>
                        </a:rPr>
                        <a:t>  </a:t>
                      </a:r>
                      <a:r>
                        <a:rPr lang="en-US" sz="1700">
                          <a:solidFill>
                            <a:srgbClr val="FACA49"/>
                          </a:solidFill>
                          <a:latin typeface="Canva Sans"/>
                          <a:ea typeface="Canva Sans"/>
                          <a:cs typeface="Canva Sans"/>
                          <a:sym typeface="Canva Sans"/>
                        </a:rPr>
                        <a:t>Advantages</a:t>
                      </a:r>
                    </a:p>
                    <a:p>
                      <a:pPr algn="ctr">
                        <a:lnSpc>
                          <a:spcPts val="2380"/>
                        </a:lnSpc>
                      </a:pPr>
                      <a:endParaRPr lang="en-US" sz="1700">
                        <a:solidFill>
                          <a:srgbClr val="FACA49"/>
                        </a:solidFill>
                        <a:latin typeface="Canva Sans"/>
                        <a:ea typeface="Canva Sans"/>
                        <a:cs typeface="Canva Sans"/>
                        <a:sym typeface="Canva Sans"/>
                      </a:endParaRPr>
                    </a:p>
                    <a:p>
                      <a:pPr algn="l">
                        <a:lnSpc>
                          <a:spcPts val="2380"/>
                        </a:lnSpc>
                      </a:pPr>
                      <a:r>
                        <a:rPr lang="en-US" sz="17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2C82F0"/>
                    </a:solidFill>
                  </a:tcPr>
                </a:tc>
                <a:tc>
                  <a:txBody>
                    <a:bodyPr/>
                    <a:lstStyle/>
                    <a:p>
                      <a:pPr algn="l">
                        <a:lnSpc>
                          <a:spcPts val="2380"/>
                        </a:lnSpc>
                        <a:defRPr/>
                      </a:pPr>
                      <a:endParaRPr lang="en-US" sz="1100"/>
                    </a:p>
                    <a:p>
                      <a:pPr algn="l">
                        <a:lnSpc>
                          <a:spcPts val="2380"/>
                        </a:lnSpc>
                      </a:pPr>
                      <a:r>
                        <a:rPr lang="en-US" sz="1700">
                          <a:solidFill>
                            <a:srgbClr val="FACA49"/>
                          </a:solidFill>
                          <a:latin typeface="Canva Sans"/>
                          <a:ea typeface="Canva Sans"/>
                          <a:cs typeface="Canva Sans"/>
                          <a:sym typeface="Canva Sans"/>
                        </a:rPr>
                        <a:t>  Disadvantages</a:t>
                      </a:r>
                    </a:p>
                    <a:p>
                      <a:pPr algn="l">
                        <a:lnSpc>
                          <a:spcPts val="2380"/>
                        </a:lnSpc>
                      </a:pPr>
                      <a:endParaRPr lang="en-US" sz="1700">
                        <a:solidFill>
                          <a:srgbClr val="FACA49"/>
                        </a:solidFill>
                        <a:latin typeface="Canva Sans"/>
                        <a:ea typeface="Canva Sans"/>
                        <a:cs typeface="Canva Sans"/>
                        <a:sym typeface="Canva Sans"/>
                      </a:endParaRPr>
                    </a:p>
                    <a:p>
                      <a:pPr algn="l">
                        <a:lnSpc>
                          <a:spcPts val="2380"/>
                        </a:lnSpc>
                      </a:pPr>
                      <a:r>
                        <a:rPr lang="en-US" sz="17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2C82F0"/>
                    </a:solidFill>
                  </a:tcPr>
                </a:tc>
                <a:extLst>
                  <a:ext uri="{0D108BD9-81ED-4DB2-BD59-A6C34878D82A}">
                    <a16:rowId xmlns:a16="http://schemas.microsoft.com/office/drawing/2014/main" val="10000"/>
                  </a:ext>
                </a:extLst>
              </a:tr>
              <a:tr h="3203041">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100"/>
                        </a:lnSpc>
                        <a:defRPr/>
                      </a:pPr>
                      <a:endParaRPr lang="en-US" sz="1100"/>
                    </a:p>
                    <a:p>
                      <a:pPr algn="l">
                        <a:lnSpc>
                          <a:spcPts val="2100"/>
                        </a:lnSpc>
                      </a:pPr>
                      <a:r>
                        <a:rPr lang="en-US" sz="1500">
                          <a:solidFill>
                            <a:srgbClr val="000000"/>
                          </a:solidFill>
                          <a:latin typeface="Canva Sans"/>
                          <a:ea typeface="Canva Sans"/>
                          <a:cs typeface="Canva Sans"/>
                          <a:sym typeface="Canva Sans"/>
                        </a:rPr>
                        <a:t>  </a:t>
                      </a:r>
                    </a:p>
                    <a:p>
                      <a:pPr algn="l">
                        <a:lnSpc>
                          <a:spcPts val="2100"/>
                        </a:lnSpc>
                      </a:pPr>
                      <a:endParaRPr lang="en-US" sz="1500">
                        <a:solidFill>
                          <a:srgbClr val="000000"/>
                        </a:solidFill>
                        <a:latin typeface="Canva Sans"/>
                        <a:ea typeface="Canva Sans"/>
                        <a:cs typeface="Canva Sans"/>
                        <a:sym typeface="Canva Sans"/>
                      </a:endParaRPr>
                    </a:p>
                    <a:p>
                      <a:pPr algn="l">
                        <a:lnSpc>
                          <a:spcPts val="2100"/>
                        </a:lnSpc>
                      </a:pPr>
                      <a:r>
                        <a:rPr lang="en-US" sz="15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100"/>
                        </a:lnSpc>
                        <a:defRPr/>
                      </a:pPr>
                      <a:endParaRPr lang="en-US" sz="1100"/>
                    </a:p>
                    <a:p>
                      <a:pPr algn="l">
                        <a:lnSpc>
                          <a:spcPts val="2100"/>
                        </a:lnSpc>
                      </a:pPr>
                      <a:r>
                        <a:rPr lang="en-US" sz="1500">
                          <a:solidFill>
                            <a:srgbClr val="000000"/>
                          </a:solidFill>
                          <a:latin typeface="Canva Sans"/>
                          <a:ea typeface="Canva Sans"/>
                          <a:cs typeface="Canva Sans"/>
                          <a:sym typeface="Canva Sans"/>
                        </a:rPr>
                        <a:t>  </a:t>
                      </a:r>
                    </a:p>
                    <a:p>
                      <a:pPr algn="l">
                        <a:lnSpc>
                          <a:spcPts val="2100"/>
                        </a:lnSpc>
                      </a:pPr>
                      <a:endParaRPr lang="en-US" sz="1500">
                        <a:solidFill>
                          <a:srgbClr val="000000"/>
                        </a:solidFill>
                        <a:latin typeface="Canva Sans"/>
                        <a:ea typeface="Canva Sans"/>
                        <a:cs typeface="Canva Sans"/>
                        <a:sym typeface="Canva Sans"/>
                      </a:endParaRPr>
                    </a:p>
                    <a:p>
                      <a:pPr algn="l">
                        <a:lnSpc>
                          <a:spcPts val="2100"/>
                        </a:lnSpc>
                      </a:pPr>
                      <a:r>
                        <a:rPr lang="en-US" sz="15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100"/>
                        </a:lnSpc>
                        <a:defRPr/>
                      </a:pPr>
                      <a:endParaRPr lang="en-US" sz="1100"/>
                    </a:p>
                    <a:p>
                      <a:pPr algn="l">
                        <a:lnSpc>
                          <a:spcPts val="2100"/>
                        </a:lnSpc>
                      </a:pPr>
                      <a:r>
                        <a:rPr lang="en-US" sz="1500">
                          <a:solidFill>
                            <a:srgbClr val="000000"/>
                          </a:solidFill>
                          <a:latin typeface="Canva Sans"/>
                          <a:ea typeface="Canva Sans"/>
                          <a:cs typeface="Canva Sans"/>
                          <a:sym typeface="Canva Sans"/>
                        </a:rPr>
                        <a:t>  </a:t>
                      </a:r>
                    </a:p>
                    <a:p>
                      <a:pPr algn="l">
                        <a:lnSpc>
                          <a:spcPts val="2100"/>
                        </a:lnSpc>
                      </a:pPr>
                      <a:endParaRPr lang="en-US" sz="1500">
                        <a:solidFill>
                          <a:srgbClr val="000000"/>
                        </a:solidFill>
                        <a:latin typeface="Canva Sans"/>
                        <a:ea typeface="Canva Sans"/>
                        <a:cs typeface="Canva Sans"/>
                        <a:sym typeface="Canva Sans"/>
                      </a:endParaRPr>
                    </a:p>
                    <a:p>
                      <a:pPr algn="l">
                        <a:lnSpc>
                          <a:spcPts val="2100"/>
                        </a:lnSpc>
                      </a:pPr>
                      <a:r>
                        <a:rPr lang="en-US" sz="15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100"/>
                        </a:lnSpc>
                        <a:defRPr/>
                      </a:pPr>
                      <a:endParaRPr lang="en-US" sz="1100"/>
                    </a:p>
                    <a:p>
                      <a:pPr algn="l">
                        <a:lnSpc>
                          <a:spcPts val="2100"/>
                        </a:lnSpc>
                      </a:pPr>
                      <a:r>
                        <a:rPr lang="en-US" sz="1500">
                          <a:solidFill>
                            <a:srgbClr val="000000"/>
                          </a:solidFill>
                          <a:latin typeface="Canva Sans"/>
                          <a:ea typeface="Canva Sans"/>
                          <a:cs typeface="Canva Sans"/>
                          <a:sym typeface="Canva Sans"/>
                        </a:rPr>
                        <a:t>  </a:t>
                      </a:r>
                    </a:p>
                    <a:p>
                      <a:pPr algn="l">
                        <a:lnSpc>
                          <a:spcPts val="2100"/>
                        </a:lnSpc>
                      </a:pPr>
                      <a:endParaRPr lang="en-US" sz="1500">
                        <a:solidFill>
                          <a:srgbClr val="000000"/>
                        </a:solidFill>
                        <a:latin typeface="Canva Sans"/>
                        <a:ea typeface="Canva Sans"/>
                        <a:cs typeface="Canva Sans"/>
                        <a:sym typeface="Canva Sans"/>
                      </a:endParaRPr>
                    </a:p>
                    <a:p>
                      <a:pPr algn="l">
                        <a:lnSpc>
                          <a:spcPts val="2100"/>
                        </a:lnSpc>
                      </a:pPr>
                      <a:r>
                        <a:rPr lang="en-US" sz="15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extLst>
                  <a:ext uri="{0D108BD9-81ED-4DB2-BD59-A6C34878D82A}">
                    <a16:rowId xmlns:a16="http://schemas.microsoft.com/office/drawing/2014/main" val="10001"/>
                  </a:ext>
                </a:extLst>
              </a:tr>
              <a:tr h="2041789">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520"/>
                        </a:lnSpc>
                        <a:defRPr/>
                      </a:pPr>
                      <a:endParaRPr lang="en-US" sz="1100"/>
                    </a:p>
                    <a:p>
                      <a:pPr algn="l">
                        <a:lnSpc>
                          <a:spcPts val="2520"/>
                        </a:lnSpc>
                      </a:pPr>
                      <a:r>
                        <a:rPr lang="en-US" sz="1800">
                          <a:solidFill>
                            <a:srgbClr val="000000"/>
                          </a:solidFill>
                          <a:latin typeface="Canva Sans"/>
                          <a:ea typeface="Canva Sans"/>
                          <a:cs typeface="Canva Sans"/>
                          <a:sym typeface="Canva Sans"/>
                        </a:rPr>
                        <a:t>  </a:t>
                      </a:r>
                    </a:p>
                    <a:p>
                      <a:pPr algn="l">
                        <a:lnSpc>
                          <a:spcPts val="2520"/>
                        </a:lnSpc>
                      </a:pPr>
                      <a:endParaRPr lang="en-US" sz="1800">
                        <a:solidFill>
                          <a:srgbClr val="000000"/>
                        </a:solidFill>
                        <a:latin typeface="Canva Sans"/>
                        <a:ea typeface="Canva Sans"/>
                        <a:cs typeface="Canva Sans"/>
                        <a:sym typeface="Canva Sans"/>
                      </a:endParaRPr>
                    </a:p>
                    <a:p>
                      <a:pPr algn="l">
                        <a:lnSpc>
                          <a:spcPts val="2520"/>
                        </a:lnSpc>
                      </a:pPr>
                      <a:r>
                        <a:rPr lang="en-US" sz="18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520"/>
                        </a:lnSpc>
                        <a:defRPr/>
                      </a:pPr>
                      <a:endParaRPr lang="en-US" sz="1100"/>
                    </a:p>
                    <a:p>
                      <a:pPr algn="l">
                        <a:lnSpc>
                          <a:spcPts val="2520"/>
                        </a:lnSpc>
                      </a:pPr>
                      <a:r>
                        <a:rPr lang="en-US" sz="1800">
                          <a:solidFill>
                            <a:srgbClr val="000000"/>
                          </a:solidFill>
                          <a:latin typeface="Canva Sans"/>
                          <a:ea typeface="Canva Sans"/>
                          <a:cs typeface="Canva Sans"/>
                          <a:sym typeface="Canva Sans"/>
                        </a:rPr>
                        <a:t>  </a:t>
                      </a:r>
                    </a:p>
                    <a:p>
                      <a:pPr algn="l">
                        <a:lnSpc>
                          <a:spcPts val="2520"/>
                        </a:lnSpc>
                      </a:pPr>
                      <a:endParaRPr lang="en-US" sz="1800">
                        <a:solidFill>
                          <a:srgbClr val="000000"/>
                        </a:solidFill>
                        <a:latin typeface="Canva Sans"/>
                        <a:ea typeface="Canva Sans"/>
                        <a:cs typeface="Canva Sans"/>
                        <a:sym typeface="Canva Sans"/>
                      </a:endParaRPr>
                    </a:p>
                    <a:p>
                      <a:pPr algn="l">
                        <a:lnSpc>
                          <a:spcPts val="2520"/>
                        </a:lnSpc>
                      </a:pPr>
                      <a:r>
                        <a:rPr lang="en-US" sz="18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520"/>
                        </a:lnSpc>
                        <a:defRPr/>
                      </a:pPr>
                      <a:endParaRPr lang="en-US" sz="1100"/>
                    </a:p>
                    <a:p>
                      <a:pPr algn="l">
                        <a:lnSpc>
                          <a:spcPts val="2520"/>
                        </a:lnSpc>
                      </a:pPr>
                      <a:r>
                        <a:rPr lang="en-US" sz="1800">
                          <a:solidFill>
                            <a:srgbClr val="000000"/>
                          </a:solidFill>
                          <a:latin typeface="Canva Sans"/>
                          <a:ea typeface="Canva Sans"/>
                          <a:cs typeface="Canva Sans"/>
                          <a:sym typeface="Canva Sans"/>
                        </a:rPr>
                        <a:t>  </a:t>
                      </a:r>
                    </a:p>
                    <a:p>
                      <a:pPr algn="l">
                        <a:lnSpc>
                          <a:spcPts val="2520"/>
                        </a:lnSpc>
                      </a:pPr>
                      <a:endParaRPr lang="en-US" sz="1800">
                        <a:solidFill>
                          <a:srgbClr val="000000"/>
                        </a:solidFill>
                        <a:latin typeface="Canva Sans"/>
                        <a:ea typeface="Canva Sans"/>
                        <a:cs typeface="Canva Sans"/>
                        <a:sym typeface="Canva Sans"/>
                      </a:endParaRPr>
                    </a:p>
                    <a:p>
                      <a:pPr algn="l">
                        <a:lnSpc>
                          <a:spcPts val="2520"/>
                        </a:lnSpc>
                      </a:pPr>
                      <a:r>
                        <a:rPr lang="en-US" sz="18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520"/>
                        </a:lnSpc>
                        <a:defRPr/>
                      </a:pPr>
                      <a:endParaRPr lang="en-US" sz="1100"/>
                    </a:p>
                    <a:p>
                      <a:pPr algn="l">
                        <a:lnSpc>
                          <a:spcPts val="2520"/>
                        </a:lnSpc>
                      </a:pPr>
                      <a:r>
                        <a:rPr lang="en-US" sz="1800">
                          <a:solidFill>
                            <a:srgbClr val="000000"/>
                          </a:solidFill>
                          <a:latin typeface="Canva Sans"/>
                          <a:ea typeface="Canva Sans"/>
                          <a:cs typeface="Canva Sans"/>
                          <a:sym typeface="Canva Sans"/>
                        </a:rPr>
                        <a:t>  </a:t>
                      </a:r>
                    </a:p>
                    <a:p>
                      <a:pPr algn="l">
                        <a:lnSpc>
                          <a:spcPts val="2520"/>
                        </a:lnSpc>
                      </a:pPr>
                      <a:endParaRPr lang="en-US" sz="1800">
                        <a:solidFill>
                          <a:srgbClr val="000000"/>
                        </a:solidFill>
                        <a:latin typeface="Canva Sans"/>
                        <a:ea typeface="Canva Sans"/>
                        <a:cs typeface="Canva Sans"/>
                        <a:sym typeface="Canva Sans"/>
                      </a:endParaRPr>
                    </a:p>
                    <a:p>
                      <a:pPr algn="l">
                        <a:lnSpc>
                          <a:spcPts val="2520"/>
                        </a:lnSpc>
                      </a:pPr>
                      <a:r>
                        <a:rPr lang="en-US" sz="18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extLst>
                  <a:ext uri="{0D108BD9-81ED-4DB2-BD59-A6C34878D82A}">
                    <a16:rowId xmlns:a16="http://schemas.microsoft.com/office/drawing/2014/main" val="10002"/>
                  </a:ext>
                </a:extLst>
              </a:tr>
              <a:tr h="2228875">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239"/>
                        </a:lnSpc>
                        <a:defRPr/>
                      </a:pPr>
                      <a:endParaRPr lang="en-US" sz="1100"/>
                    </a:p>
                    <a:p>
                      <a:pPr algn="l">
                        <a:lnSpc>
                          <a:spcPts val="2239"/>
                        </a:lnSpc>
                      </a:pPr>
                      <a:r>
                        <a:rPr lang="en-US" sz="1599">
                          <a:solidFill>
                            <a:srgbClr val="000000"/>
                          </a:solidFill>
                          <a:latin typeface="Canva Sans"/>
                          <a:ea typeface="Canva Sans"/>
                          <a:cs typeface="Canva Sans"/>
                          <a:sym typeface="Canva Sans"/>
                        </a:rPr>
                        <a:t>  </a:t>
                      </a:r>
                    </a:p>
                    <a:p>
                      <a:pPr algn="l">
                        <a:lnSpc>
                          <a:spcPts val="2239"/>
                        </a:lnSpc>
                      </a:pPr>
                      <a:endParaRPr lang="en-US" sz="1599">
                        <a:solidFill>
                          <a:srgbClr val="000000"/>
                        </a:solidFill>
                        <a:latin typeface="Canva Sans"/>
                        <a:ea typeface="Canva Sans"/>
                        <a:cs typeface="Canva Sans"/>
                        <a:sym typeface="Canva Sans"/>
                      </a:endParaRPr>
                    </a:p>
                    <a:p>
                      <a:pPr algn="l">
                        <a:lnSpc>
                          <a:spcPts val="2239"/>
                        </a:lnSpc>
                      </a:pPr>
                      <a:r>
                        <a:rPr lang="en-US" sz="1599">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520"/>
                        </a:lnSpc>
                        <a:defRPr/>
                      </a:pPr>
                      <a:endParaRPr lang="en-US" sz="1100"/>
                    </a:p>
                    <a:p>
                      <a:pPr algn="l">
                        <a:lnSpc>
                          <a:spcPts val="2520"/>
                        </a:lnSpc>
                      </a:pPr>
                      <a:r>
                        <a:rPr lang="en-US" sz="1800">
                          <a:solidFill>
                            <a:srgbClr val="000000"/>
                          </a:solidFill>
                          <a:latin typeface="Canva Sans"/>
                          <a:ea typeface="Canva Sans"/>
                          <a:cs typeface="Canva Sans"/>
                          <a:sym typeface="Canva Sans"/>
                        </a:rPr>
                        <a:t>  </a:t>
                      </a:r>
                    </a:p>
                    <a:p>
                      <a:pPr algn="l">
                        <a:lnSpc>
                          <a:spcPts val="2520"/>
                        </a:lnSpc>
                      </a:pPr>
                      <a:endParaRPr lang="en-US" sz="1800">
                        <a:solidFill>
                          <a:srgbClr val="000000"/>
                        </a:solidFill>
                        <a:latin typeface="Canva Sans"/>
                        <a:ea typeface="Canva Sans"/>
                        <a:cs typeface="Canva Sans"/>
                        <a:sym typeface="Canva Sans"/>
                      </a:endParaRPr>
                    </a:p>
                    <a:p>
                      <a:pPr algn="l">
                        <a:lnSpc>
                          <a:spcPts val="2520"/>
                        </a:lnSpc>
                      </a:pPr>
                      <a:r>
                        <a:rPr lang="en-US" sz="18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520"/>
                        </a:lnSpc>
                        <a:defRPr/>
                      </a:pPr>
                      <a:endParaRPr lang="en-US" sz="1100"/>
                    </a:p>
                    <a:p>
                      <a:pPr algn="l">
                        <a:lnSpc>
                          <a:spcPts val="2520"/>
                        </a:lnSpc>
                      </a:pPr>
                      <a:r>
                        <a:rPr lang="en-US" sz="1800">
                          <a:solidFill>
                            <a:srgbClr val="000000"/>
                          </a:solidFill>
                          <a:latin typeface="Canva Sans"/>
                          <a:ea typeface="Canva Sans"/>
                          <a:cs typeface="Canva Sans"/>
                          <a:sym typeface="Canva Sans"/>
                        </a:rPr>
                        <a:t>  </a:t>
                      </a:r>
                    </a:p>
                    <a:p>
                      <a:pPr algn="l">
                        <a:lnSpc>
                          <a:spcPts val="2520"/>
                        </a:lnSpc>
                      </a:pPr>
                      <a:endParaRPr lang="en-US" sz="1800">
                        <a:solidFill>
                          <a:srgbClr val="000000"/>
                        </a:solidFill>
                        <a:latin typeface="Canva Sans"/>
                        <a:ea typeface="Canva Sans"/>
                        <a:cs typeface="Canva Sans"/>
                        <a:sym typeface="Canva Sans"/>
                      </a:endParaRPr>
                    </a:p>
                    <a:p>
                      <a:pPr algn="l">
                        <a:lnSpc>
                          <a:spcPts val="2520"/>
                        </a:lnSpc>
                      </a:pPr>
                      <a:r>
                        <a:rPr lang="en-US" sz="18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520"/>
                        </a:lnSpc>
                        <a:defRPr/>
                      </a:pPr>
                      <a:endParaRPr lang="en-US" sz="1100"/>
                    </a:p>
                    <a:p>
                      <a:pPr algn="l">
                        <a:lnSpc>
                          <a:spcPts val="2520"/>
                        </a:lnSpc>
                      </a:pPr>
                      <a:r>
                        <a:rPr lang="en-US" sz="1800">
                          <a:solidFill>
                            <a:srgbClr val="000000"/>
                          </a:solidFill>
                          <a:latin typeface="Canva Sans"/>
                          <a:ea typeface="Canva Sans"/>
                          <a:cs typeface="Canva Sans"/>
                          <a:sym typeface="Canva Sans"/>
                        </a:rPr>
                        <a:t>  </a:t>
                      </a:r>
                    </a:p>
                    <a:p>
                      <a:pPr algn="l">
                        <a:lnSpc>
                          <a:spcPts val="2520"/>
                        </a:lnSpc>
                      </a:pPr>
                      <a:endParaRPr lang="en-US" sz="1800">
                        <a:solidFill>
                          <a:srgbClr val="000000"/>
                        </a:solidFill>
                        <a:latin typeface="Canva Sans"/>
                        <a:ea typeface="Canva Sans"/>
                        <a:cs typeface="Canva Sans"/>
                        <a:sym typeface="Canva Sans"/>
                      </a:endParaRPr>
                    </a:p>
                    <a:p>
                      <a:pPr algn="l">
                        <a:lnSpc>
                          <a:spcPts val="2520"/>
                        </a:lnSpc>
                      </a:pPr>
                      <a:r>
                        <a:rPr lang="en-US" sz="18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tc>
                  <a:txBody>
                    <a:bodyPr/>
                    <a:lstStyle/>
                    <a:p>
                      <a:pPr algn="l">
                        <a:lnSpc>
                          <a:spcPts val="2520"/>
                        </a:lnSpc>
                        <a:defRPr/>
                      </a:pPr>
                      <a:endParaRPr lang="en-US" sz="1100"/>
                    </a:p>
                    <a:p>
                      <a:pPr algn="l">
                        <a:lnSpc>
                          <a:spcPts val="2520"/>
                        </a:lnSpc>
                      </a:pPr>
                      <a:r>
                        <a:rPr lang="en-US" sz="1800">
                          <a:solidFill>
                            <a:srgbClr val="000000"/>
                          </a:solidFill>
                          <a:latin typeface="Canva Sans"/>
                          <a:ea typeface="Canva Sans"/>
                          <a:cs typeface="Canva Sans"/>
                          <a:sym typeface="Canva Sans"/>
                        </a:rPr>
                        <a:t>  </a:t>
                      </a:r>
                    </a:p>
                    <a:p>
                      <a:pPr algn="l">
                        <a:lnSpc>
                          <a:spcPts val="2520"/>
                        </a:lnSpc>
                      </a:pPr>
                      <a:endParaRPr lang="en-US" sz="1800">
                        <a:solidFill>
                          <a:srgbClr val="000000"/>
                        </a:solidFill>
                        <a:latin typeface="Canva Sans"/>
                        <a:ea typeface="Canva Sans"/>
                        <a:cs typeface="Canva Sans"/>
                        <a:sym typeface="Canva Sans"/>
                      </a:endParaRPr>
                    </a:p>
                    <a:p>
                      <a:pPr algn="l">
                        <a:lnSpc>
                          <a:spcPts val="2520"/>
                        </a:lnSpc>
                      </a:pPr>
                      <a:r>
                        <a:rPr lang="en-US" sz="1800">
                          <a:solidFill>
                            <a:srgbClr val="000000"/>
                          </a:solidFill>
                          <a:latin typeface="Canva Sans"/>
                          <a:ea typeface="Canva Sans"/>
                          <a:cs typeface="Canva Sans"/>
                          <a:sym typeface="Canva Sans"/>
                        </a:rPr>
                        <a:t>  </a:t>
                      </a:r>
                    </a:p>
                  </a:txBody>
                  <a:tcPr marL="104775" marR="104775" marT="104775" marB="10477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5CE1E6"/>
                    </a:solidFill>
                  </a:tcPr>
                </a:tc>
                <a:extLst>
                  <a:ext uri="{0D108BD9-81ED-4DB2-BD59-A6C34878D82A}">
                    <a16:rowId xmlns:a16="http://schemas.microsoft.com/office/drawing/2014/main" val="10003"/>
                  </a:ext>
                </a:extLst>
              </a:tr>
            </a:tbl>
          </a:graphicData>
        </a:graphic>
      </p:graphicFrame>
      <p:sp>
        <p:nvSpPr>
          <p:cNvPr id="3" name="TextBox 3"/>
          <p:cNvSpPr txBox="1"/>
          <p:nvPr/>
        </p:nvSpPr>
        <p:spPr>
          <a:xfrm>
            <a:off x="7201532" y="3792855"/>
            <a:ext cx="1830117" cy="81661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Deep learning models show high predictive power.</a:t>
            </a:r>
          </a:p>
        </p:txBody>
      </p:sp>
      <p:sp>
        <p:nvSpPr>
          <p:cNvPr id="4" name="TextBox 4"/>
          <p:cNvSpPr txBox="1"/>
          <p:nvPr/>
        </p:nvSpPr>
        <p:spPr>
          <a:xfrm>
            <a:off x="5057365" y="3644282"/>
            <a:ext cx="1715542" cy="136906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Compared various ML methods for stock forecasting.</a:t>
            </a:r>
          </a:p>
        </p:txBody>
      </p:sp>
      <p:sp>
        <p:nvSpPr>
          <p:cNvPr id="5" name="TextBox 5"/>
          <p:cNvSpPr txBox="1"/>
          <p:nvPr/>
        </p:nvSpPr>
        <p:spPr>
          <a:xfrm>
            <a:off x="2595352" y="3853815"/>
            <a:ext cx="2119113" cy="81661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Review ML techniques for stock forecasting.</a:t>
            </a:r>
          </a:p>
        </p:txBody>
      </p:sp>
      <p:sp>
        <p:nvSpPr>
          <p:cNvPr id="6" name="TextBox 6"/>
          <p:cNvSpPr txBox="1"/>
          <p:nvPr/>
        </p:nvSpPr>
        <p:spPr>
          <a:xfrm>
            <a:off x="106438" y="3091832"/>
            <a:ext cx="1921570" cy="1921510"/>
          </a:xfrm>
          <a:prstGeom prst="rect">
            <a:avLst/>
          </a:prstGeom>
        </p:spPr>
        <p:txBody>
          <a:bodyPr lIns="0" tIns="0" rIns="0" bIns="0" rtlCol="0" anchor="t">
            <a:spAutoFit/>
          </a:bodyPr>
          <a:lstStyle/>
          <a:p>
            <a:pPr algn="ctr">
              <a:lnSpc>
                <a:spcPts val="2239"/>
              </a:lnSpc>
            </a:pPr>
            <a:endParaRPr/>
          </a:p>
          <a:p>
            <a:pPr algn="ctr">
              <a:lnSpc>
                <a:spcPts val="2239"/>
              </a:lnSpc>
            </a:pPr>
            <a:endParaRPr/>
          </a:p>
          <a:p>
            <a:pPr algn="ctr">
              <a:lnSpc>
                <a:spcPts val="2239"/>
              </a:lnSpc>
            </a:pPr>
            <a:r>
              <a:rPr lang="en-US" sz="1599" b="1">
                <a:solidFill>
                  <a:srgbClr val="000000"/>
                </a:solidFill>
                <a:latin typeface="Canva Sans Bold"/>
                <a:ea typeface="Canva Sans Bold"/>
                <a:cs typeface="Canva Sans Bold"/>
                <a:sym typeface="Canva Sans Bold"/>
              </a:rPr>
              <a:t>A Survey of ML-Based Approaches for Stock Market Prediction</a:t>
            </a:r>
          </a:p>
          <a:p>
            <a:pPr algn="ctr">
              <a:lnSpc>
                <a:spcPts val="2239"/>
              </a:lnSpc>
              <a:spcBef>
                <a:spcPct val="0"/>
              </a:spcBef>
            </a:pPr>
            <a:endParaRPr lang="en-US" sz="1599" b="1">
              <a:solidFill>
                <a:srgbClr val="000000"/>
              </a:solidFill>
              <a:latin typeface="Canva Sans Bold"/>
              <a:ea typeface="Canva Sans Bold"/>
              <a:cs typeface="Canva Sans Bold"/>
              <a:sym typeface="Canva Sans Bold"/>
            </a:endParaRPr>
          </a:p>
        </p:txBody>
      </p:sp>
      <p:sp>
        <p:nvSpPr>
          <p:cNvPr id="7" name="TextBox 7"/>
          <p:cNvSpPr txBox="1"/>
          <p:nvPr/>
        </p:nvSpPr>
        <p:spPr>
          <a:xfrm>
            <a:off x="16457883" y="3833495"/>
            <a:ext cx="1830117" cy="81661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No empirical performance data.</a:t>
            </a:r>
          </a:p>
        </p:txBody>
      </p:sp>
      <p:sp>
        <p:nvSpPr>
          <p:cNvPr id="8" name="TextBox 8"/>
          <p:cNvSpPr txBox="1"/>
          <p:nvPr/>
        </p:nvSpPr>
        <p:spPr>
          <a:xfrm>
            <a:off x="11561175" y="3920507"/>
            <a:ext cx="1830117" cy="81661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~80% trend prediction accuracy.</a:t>
            </a:r>
          </a:p>
        </p:txBody>
      </p:sp>
      <p:sp>
        <p:nvSpPr>
          <p:cNvPr id="9" name="TextBox 9"/>
          <p:cNvSpPr txBox="1"/>
          <p:nvPr/>
        </p:nvSpPr>
        <p:spPr>
          <a:xfrm>
            <a:off x="9374549" y="4038300"/>
            <a:ext cx="1830117" cy="540385"/>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Various ML Models</a:t>
            </a:r>
          </a:p>
        </p:txBody>
      </p:sp>
      <p:sp>
        <p:nvSpPr>
          <p:cNvPr id="10" name="TextBox 10"/>
          <p:cNvSpPr txBox="1"/>
          <p:nvPr/>
        </p:nvSpPr>
        <p:spPr>
          <a:xfrm>
            <a:off x="14154234" y="3644282"/>
            <a:ext cx="1677717" cy="1645285"/>
          </a:xfrm>
          <a:prstGeom prst="rect">
            <a:avLst/>
          </a:prstGeom>
        </p:spPr>
        <p:txBody>
          <a:bodyPr lIns="0" tIns="0" rIns="0" bIns="0" rtlCol="0" anchor="t">
            <a:spAutoFit/>
          </a:bodyPr>
          <a:lstStyle/>
          <a:p>
            <a:pPr algn="ctr">
              <a:lnSpc>
                <a:spcPts val="2239"/>
              </a:lnSpc>
            </a:pPr>
            <a:endParaRPr/>
          </a:p>
          <a:p>
            <a:pPr algn="ctr">
              <a:lnSpc>
                <a:spcPts val="2239"/>
              </a:lnSpc>
            </a:pPr>
            <a:r>
              <a:rPr lang="en-US" sz="1599" b="1">
                <a:solidFill>
                  <a:srgbClr val="000000"/>
                </a:solidFill>
                <a:latin typeface="Canva Sans Bold"/>
                <a:ea typeface="Canva Sans Bold"/>
                <a:cs typeface="Canva Sans Bold"/>
                <a:sym typeface="Canva Sans Bold"/>
              </a:rPr>
              <a:t>Comprehensive review of ML in stock forecasting.</a:t>
            </a:r>
          </a:p>
          <a:p>
            <a:pPr algn="ctr">
              <a:lnSpc>
                <a:spcPts val="2239"/>
              </a:lnSpc>
              <a:spcBef>
                <a:spcPct val="0"/>
              </a:spcBef>
            </a:pPr>
            <a:endParaRPr lang="en-US" sz="1599" b="1">
              <a:solidFill>
                <a:srgbClr val="000000"/>
              </a:solidFill>
              <a:latin typeface="Canva Sans Bold"/>
              <a:ea typeface="Canva Sans Bold"/>
              <a:cs typeface="Canva Sans Bold"/>
              <a:sym typeface="Canva Sans Bold"/>
            </a:endParaRPr>
          </a:p>
        </p:txBody>
      </p:sp>
      <p:sp>
        <p:nvSpPr>
          <p:cNvPr id="11" name="TextBox 11"/>
          <p:cNvSpPr txBox="1"/>
          <p:nvPr/>
        </p:nvSpPr>
        <p:spPr>
          <a:xfrm>
            <a:off x="67915" y="6054453"/>
            <a:ext cx="1921570" cy="1092835"/>
          </a:xfrm>
          <a:prstGeom prst="rect">
            <a:avLst/>
          </a:prstGeom>
        </p:spPr>
        <p:txBody>
          <a:bodyPr lIns="0" tIns="0" rIns="0" bIns="0" rtlCol="0" anchor="t">
            <a:spAutoFit/>
          </a:bodyPr>
          <a:lstStyle/>
          <a:p>
            <a:pPr algn="ctr">
              <a:lnSpc>
                <a:spcPts val="2239"/>
              </a:lnSpc>
            </a:pPr>
            <a:endParaRPr/>
          </a:p>
          <a:p>
            <a:pPr algn="ctr">
              <a:lnSpc>
                <a:spcPts val="2239"/>
              </a:lnSpc>
              <a:spcBef>
                <a:spcPct val="0"/>
              </a:spcBef>
            </a:pPr>
            <a:r>
              <a:rPr lang="en-US" sz="1599" b="1">
                <a:solidFill>
                  <a:srgbClr val="000000"/>
                </a:solidFill>
                <a:latin typeface="Canva Sans Bold"/>
                <a:ea typeface="Canva Sans Bold"/>
                <a:cs typeface="Canva Sans Bold"/>
                <a:sym typeface="Canva Sans Bold"/>
              </a:rPr>
              <a:t>Stock Market Prediction using ML Algorithm</a:t>
            </a:r>
          </a:p>
        </p:txBody>
      </p:sp>
      <p:sp>
        <p:nvSpPr>
          <p:cNvPr id="12" name="TextBox 12"/>
          <p:cNvSpPr txBox="1"/>
          <p:nvPr/>
        </p:nvSpPr>
        <p:spPr>
          <a:xfrm>
            <a:off x="2595352" y="6517368"/>
            <a:ext cx="1820697" cy="81661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Predict stock market trends using ML models.</a:t>
            </a:r>
          </a:p>
        </p:txBody>
      </p:sp>
      <p:sp>
        <p:nvSpPr>
          <p:cNvPr id="13" name="TextBox 13"/>
          <p:cNvSpPr txBox="1"/>
          <p:nvPr/>
        </p:nvSpPr>
        <p:spPr>
          <a:xfrm>
            <a:off x="11823897" y="8504601"/>
            <a:ext cx="1820697" cy="81661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~87% trend prediction accuracy.</a:t>
            </a:r>
          </a:p>
        </p:txBody>
      </p:sp>
      <p:sp>
        <p:nvSpPr>
          <p:cNvPr id="14" name="TextBox 14"/>
          <p:cNvSpPr txBox="1"/>
          <p:nvPr/>
        </p:nvSpPr>
        <p:spPr>
          <a:xfrm>
            <a:off x="118351" y="8173448"/>
            <a:ext cx="1820697" cy="1092835"/>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A Deep Learning-Based Approach for Stock Market Prediction</a:t>
            </a:r>
          </a:p>
        </p:txBody>
      </p:sp>
      <p:sp>
        <p:nvSpPr>
          <p:cNvPr id="15" name="TextBox 15"/>
          <p:cNvSpPr txBox="1"/>
          <p:nvPr/>
        </p:nvSpPr>
        <p:spPr>
          <a:xfrm>
            <a:off x="5004788" y="6379256"/>
            <a:ext cx="1820697" cy="1092835"/>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Used LSTM on historical stock data for trend prediction.</a:t>
            </a:r>
          </a:p>
        </p:txBody>
      </p:sp>
      <p:sp>
        <p:nvSpPr>
          <p:cNvPr id="16" name="TextBox 16"/>
          <p:cNvSpPr txBox="1"/>
          <p:nvPr/>
        </p:nvSpPr>
        <p:spPr>
          <a:xfrm>
            <a:off x="9472152" y="6828201"/>
            <a:ext cx="1820697" cy="26416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LSTM, RNN</a:t>
            </a:r>
          </a:p>
        </p:txBody>
      </p:sp>
      <p:sp>
        <p:nvSpPr>
          <p:cNvPr id="17" name="TextBox 17"/>
          <p:cNvSpPr txBox="1"/>
          <p:nvPr/>
        </p:nvSpPr>
        <p:spPr>
          <a:xfrm>
            <a:off x="11732432" y="6807881"/>
            <a:ext cx="1820697" cy="540385"/>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Approx 84% Accuracy</a:t>
            </a:r>
          </a:p>
        </p:txBody>
      </p:sp>
      <p:sp>
        <p:nvSpPr>
          <p:cNvPr id="18" name="TextBox 18"/>
          <p:cNvSpPr txBox="1"/>
          <p:nvPr/>
        </p:nvSpPr>
        <p:spPr>
          <a:xfrm>
            <a:off x="7115912" y="6517368"/>
            <a:ext cx="1820697" cy="81661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LSTM achieved 84% accuracy in trend forecasting.</a:t>
            </a:r>
          </a:p>
        </p:txBody>
      </p:sp>
      <p:sp>
        <p:nvSpPr>
          <p:cNvPr id="19" name="TextBox 19"/>
          <p:cNvSpPr txBox="1"/>
          <p:nvPr/>
        </p:nvSpPr>
        <p:spPr>
          <a:xfrm>
            <a:off x="14296931" y="6586583"/>
            <a:ext cx="1820697" cy="1092835"/>
          </a:xfrm>
          <a:prstGeom prst="rect">
            <a:avLst/>
          </a:prstGeom>
        </p:spPr>
        <p:txBody>
          <a:bodyPr lIns="0" tIns="0" rIns="0" bIns="0" rtlCol="0" anchor="t">
            <a:spAutoFit/>
          </a:bodyPr>
          <a:lstStyle/>
          <a:p>
            <a:pPr algn="ctr">
              <a:lnSpc>
                <a:spcPts val="2239"/>
              </a:lnSpc>
            </a:pPr>
            <a:endParaRPr/>
          </a:p>
          <a:p>
            <a:pPr algn="ctr">
              <a:lnSpc>
                <a:spcPts val="2239"/>
              </a:lnSpc>
              <a:spcBef>
                <a:spcPct val="0"/>
              </a:spcBef>
            </a:pPr>
            <a:r>
              <a:rPr lang="en-US" sz="1599" b="1">
                <a:solidFill>
                  <a:srgbClr val="000000"/>
                </a:solidFill>
                <a:latin typeface="Canva Sans Bold"/>
                <a:ea typeface="Canva Sans Bold"/>
                <a:cs typeface="Canva Sans Bold"/>
                <a:sym typeface="Canva Sans Bold"/>
              </a:rPr>
              <a:t>Shows LSTM’s ability to capture trends.</a:t>
            </a:r>
          </a:p>
        </p:txBody>
      </p:sp>
      <p:sp>
        <p:nvSpPr>
          <p:cNvPr id="20" name="TextBox 20"/>
          <p:cNvSpPr txBox="1"/>
          <p:nvPr/>
        </p:nvSpPr>
        <p:spPr>
          <a:xfrm>
            <a:off x="16348951" y="6655481"/>
            <a:ext cx="1820697" cy="81661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Focuses only on LSTM, limiting comparison</a:t>
            </a:r>
          </a:p>
        </p:txBody>
      </p:sp>
      <p:sp>
        <p:nvSpPr>
          <p:cNvPr id="21" name="TextBox 21"/>
          <p:cNvSpPr txBox="1"/>
          <p:nvPr/>
        </p:nvSpPr>
        <p:spPr>
          <a:xfrm>
            <a:off x="7210952" y="8366488"/>
            <a:ext cx="1820697" cy="1092835"/>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CNN-LSTM outperformed traditional ML models.</a:t>
            </a:r>
          </a:p>
        </p:txBody>
      </p:sp>
      <p:sp>
        <p:nvSpPr>
          <p:cNvPr id="22" name="TextBox 22"/>
          <p:cNvSpPr txBox="1"/>
          <p:nvPr/>
        </p:nvSpPr>
        <p:spPr>
          <a:xfrm>
            <a:off x="4952210" y="8366488"/>
            <a:ext cx="1820697" cy="1092835"/>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Applied CNN-LSTM hybrid models on historical data.</a:t>
            </a:r>
          </a:p>
        </p:txBody>
      </p:sp>
      <p:sp>
        <p:nvSpPr>
          <p:cNvPr id="23" name="TextBox 23"/>
          <p:cNvSpPr txBox="1"/>
          <p:nvPr/>
        </p:nvSpPr>
        <p:spPr>
          <a:xfrm>
            <a:off x="2595352" y="8504601"/>
            <a:ext cx="1820697" cy="81661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Explore deep learning for stock forecasting.</a:t>
            </a:r>
          </a:p>
        </p:txBody>
      </p:sp>
      <p:sp>
        <p:nvSpPr>
          <p:cNvPr id="24" name="TextBox 24"/>
          <p:cNvSpPr txBox="1"/>
          <p:nvPr/>
        </p:nvSpPr>
        <p:spPr>
          <a:xfrm>
            <a:off x="9565049" y="8469993"/>
            <a:ext cx="1820697" cy="816610"/>
          </a:xfrm>
          <a:prstGeom prst="rect">
            <a:avLst/>
          </a:prstGeom>
        </p:spPr>
        <p:txBody>
          <a:bodyPr lIns="0" tIns="0" rIns="0" bIns="0" rtlCol="0" anchor="t">
            <a:spAutoFit/>
          </a:bodyPr>
          <a:lstStyle/>
          <a:p>
            <a:pPr algn="ctr">
              <a:lnSpc>
                <a:spcPts val="2239"/>
              </a:lnSpc>
              <a:spcBef>
                <a:spcPct val="0"/>
              </a:spcBef>
            </a:pPr>
            <a:r>
              <a:rPr lang="en-US" sz="1599" b="1">
                <a:solidFill>
                  <a:srgbClr val="000000"/>
                </a:solidFill>
                <a:latin typeface="Canva Sans Bold"/>
                <a:ea typeface="Canva Sans Bold"/>
                <a:cs typeface="Canva Sans Bold"/>
                <a:sym typeface="Canva Sans Bold"/>
              </a:rPr>
              <a:t>CNN, LSTM, Hybrid Deep Learning Models</a:t>
            </a:r>
          </a:p>
        </p:txBody>
      </p:sp>
      <p:sp>
        <p:nvSpPr>
          <p:cNvPr id="25" name="TextBox 25"/>
          <p:cNvSpPr txBox="1"/>
          <p:nvPr/>
        </p:nvSpPr>
        <p:spPr>
          <a:xfrm>
            <a:off x="14082744" y="8105174"/>
            <a:ext cx="1820697" cy="1921510"/>
          </a:xfrm>
          <a:prstGeom prst="rect">
            <a:avLst/>
          </a:prstGeom>
        </p:spPr>
        <p:txBody>
          <a:bodyPr lIns="0" tIns="0" rIns="0" bIns="0" rtlCol="0" anchor="t">
            <a:spAutoFit/>
          </a:bodyPr>
          <a:lstStyle/>
          <a:p>
            <a:pPr algn="ctr">
              <a:lnSpc>
                <a:spcPts val="2239"/>
              </a:lnSpc>
            </a:pPr>
            <a:endParaRPr/>
          </a:p>
          <a:p>
            <a:pPr algn="ctr">
              <a:lnSpc>
                <a:spcPts val="2239"/>
              </a:lnSpc>
            </a:pPr>
            <a:r>
              <a:rPr lang="en-US" sz="1599" b="1">
                <a:solidFill>
                  <a:srgbClr val="000000"/>
                </a:solidFill>
                <a:latin typeface="Canva Sans Bold"/>
                <a:ea typeface="Canva Sans Bold"/>
                <a:cs typeface="Canva Sans Bold"/>
                <a:sym typeface="Canva Sans Bold"/>
              </a:rPr>
              <a:t>Deep learning models outperform traditional methods.</a:t>
            </a:r>
          </a:p>
          <a:p>
            <a:pPr algn="ctr">
              <a:lnSpc>
                <a:spcPts val="2239"/>
              </a:lnSpc>
              <a:spcBef>
                <a:spcPct val="0"/>
              </a:spcBef>
            </a:pPr>
            <a:endParaRPr lang="en-US" sz="1599" b="1">
              <a:solidFill>
                <a:srgbClr val="000000"/>
              </a:solidFill>
              <a:latin typeface="Canva Sans Bold"/>
              <a:ea typeface="Canva Sans Bold"/>
              <a:cs typeface="Canva Sans Bold"/>
              <a:sym typeface="Canva Sans Bold"/>
            </a:endParaRPr>
          </a:p>
        </p:txBody>
      </p:sp>
      <p:sp>
        <p:nvSpPr>
          <p:cNvPr id="26" name="TextBox 26"/>
          <p:cNvSpPr txBox="1"/>
          <p:nvPr/>
        </p:nvSpPr>
        <p:spPr>
          <a:xfrm>
            <a:off x="16348951" y="8193768"/>
            <a:ext cx="1820697" cy="1092835"/>
          </a:xfrm>
          <a:prstGeom prst="rect">
            <a:avLst/>
          </a:prstGeom>
        </p:spPr>
        <p:txBody>
          <a:bodyPr lIns="0" tIns="0" rIns="0" bIns="0" rtlCol="0" anchor="t">
            <a:spAutoFit/>
          </a:bodyPr>
          <a:lstStyle/>
          <a:p>
            <a:pPr algn="ctr">
              <a:lnSpc>
                <a:spcPts val="2239"/>
              </a:lnSpc>
            </a:pPr>
            <a:endParaRPr/>
          </a:p>
          <a:p>
            <a:pPr algn="ctr">
              <a:lnSpc>
                <a:spcPts val="2239"/>
              </a:lnSpc>
              <a:spcBef>
                <a:spcPct val="0"/>
              </a:spcBef>
            </a:pPr>
            <a:r>
              <a:rPr lang="en-US" sz="1599" b="1">
                <a:solidFill>
                  <a:srgbClr val="000000"/>
                </a:solidFill>
                <a:latin typeface="Canva Sans Bold"/>
                <a:ea typeface="Canva Sans Bold"/>
                <a:cs typeface="Canva Sans Bold"/>
                <a:sym typeface="Canva Sans Bold"/>
              </a:rPr>
              <a:t>High computational cost for training.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7FD0C76-6552-44A3-9F17-7CF71C798AD4}"/>
              </a:ext>
            </a:extLst>
          </p:cNvPr>
          <p:cNvSpPr txBox="1"/>
          <p:nvPr/>
        </p:nvSpPr>
        <p:spPr>
          <a:xfrm>
            <a:off x="4572000" y="397014"/>
            <a:ext cx="9144000" cy="707886"/>
          </a:xfrm>
          <a:prstGeom prst="rect">
            <a:avLst/>
          </a:prstGeom>
          <a:noFill/>
        </p:spPr>
        <p:txBody>
          <a:bodyPr wrap="square">
            <a:spAutoFit/>
          </a:bodyPr>
          <a:lstStyle/>
          <a:p>
            <a:pPr algn="ctr" rtl="0"/>
            <a:r>
              <a:rPr lang="en-IN" sz="4000" b="1" i="0" dirty="0">
                <a:solidFill>
                  <a:srgbClr val="000000"/>
                </a:solidFill>
                <a:effectLst/>
              </a:rPr>
              <a:t>Level 0 DataFlow Diagram</a:t>
            </a:r>
            <a:endParaRPr lang="en-IN" sz="4000" dirty="0">
              <a:effectLst/>
            </a:endParaRPr>
          </a:p>
        </p:txBody>
      </p:sp>
      <p:sp>
        <p:nvSpPr>
          <p:cNvPr id="8" name="TextBox 7">
            <a:extLst>
              <a:ext uri="{FF2B5EF4-FFF2-40B4-BE49-F238E27FC236}">
                <a16:creationId xmlns:a16="http://schemas.microsoft.com/office/drawing/2014/main" id="{43CC3DD7-C418-177F-0959-6F2C3CD3E050}"/>
              </a:ext>
            </a:extLst>
          </p:cNvPr>
          <p:cNvSpPr txBox="1"/>
          <p:nvPr/>
        </p:nvSpPr>
        <p:spPr>
          <a:xfrm>
            <a:off x="4572000" y="4962521"/>
            <a:ext cx="9144000" cy="369332"/>
          </a:xfrm>
          <a:prstGeom prst="rect">
            <a:avLst/>
          </a:prstGeom>
          <a:noFill/>
        </p:spPr>
        <p:txBody>
          <a:bodyPr wrap="square">
            <a:spAutoFit/>
          </a:bodyPr>
          <a:lstStyle/>
          <a:p>
            <a:endParaRPr lang="en-IN" dirty="0"/>
          </a:p>
        </p:txBody>
      </p:sp>
      <p:pic>
        <p:nvPicPr>
          <p:cNvPr id="10" name="Picture 9">
            <a:extLst>
              <a:ext uri="{FF2B5EF4-FFF2-40B4-BE49-F238E27FC236}">
                <a16:creationId xmlns:a16="http://schemas.microsoft.com/office/drawing/2014/main" id="{E647BFB1-E863-9809-EB13-2E0D43A513AB}"/>
              </a:ext>
            </a:extLst>
          </p:cNvPr>
          <p:cNvPicPr>
            <a:picLocks noChangeAspect="1"/>
          </p:cNvPicPr>
          <p:nvPr/>
        </p:nvPicPr>
        <p:blipFill>
          <a:blip r:embed="rId2"/>
          <a:stretch>
            <a:fillRect/>
          </a:stretch>
        </p:blipFill>
        <p:spPr>
          <a:xfrm>
            <a:off x="914400" y="1562100"/>
            <a:ext cx="15620999" cy="70866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BF4181-86D7-9A2A-5B3F-992BAC7A970F}"/>
              </a:ext>
            </a:extLst>
          </p:cNvPr>
          <p:cNvSpPr txBox="1"/>
          <p:nvPr/>
        </p:nvSpPr>
        <p:spPr>
          <a:xfrm>
            <a:off x="4495800" y="342900"/>
            <a:ext cx="9144000" cy="707886"/>
          </a:xfrm>
          <a:prstGeom prst="rect">
            <a:avLst/>
          </a:prstGeom>
          <a:noFill/>
        </p:spPr>
        <p:txBody>
          <a:bodyPr wrap="square">
            <a:spAutoFit/>
          </a:bodyPr>
          <a:lstStyle/>
          <a:p>
            <a:pPr algn="ctr" rtl="0"/>
            <a:r>
              <a:rPr lang="en-IN" sz="4000" b="1" i="0" dirty="0">
                <a:solidFill>
                  <a:srgbClr val="000000"/>
                </a:solidFill>
                <a:effectLst/>
              </a:rPr>
              <a:t>Level 1 DataFlow Diagram</a:t>
            </a:r>
            <a:endParaRPr lang="en-IN" sz="4000" dirty="0">
              <a:effectLst/>
            </a:endParaRPr>
          </a:p>
        </p:txBody>
      </p:sp>
      <p:pic>
        <p:nvPicPr>
          <p:cNvPr id="7" name="Picture 6">
            <a:extLst>
              <a:ext uri="{FF2B5EF4-FFF2-40B4-BE49-F238E27FC236}">
                <a16:creationId xmlns:a16="http://schemas.microsoft.com/office/drawing/2014/main" id="{DB38D5C6-40BC-F11E-9CA3-ADA0D7E64A5E}"/>
              </a:ext>
            </a:extLst>
          </p:cNvPr>
          <p:cNvPicPr>
            <a:picLocks noChangeAspect="1"/>
          </p:cNvPicPr>
          <p:nvPr/>
        </p:nvPicPr>
        <p:blipFill>
          <a:blip r:embed="rId2"/>
          <a:stretch>
            <a:fillRect/>
          </a:stretch>
        </p:blipFill>
        <p:spPr>
          <a:xfrm>
            <a:off x="534441" y="1790700"/>
            <a:ext cx="17372559" cy="7772400"/>
          </a:xfrm>
          <a:prstGeom prst="rect">
            <a:avLst/>
          </a:prstGeom>
        </p:spPr>
      </p:pic>
    </p:spTree>
    <p:extLst>
      <p:ext uri="{BB962C8B-B14F-4D97-AF65-F5344CB8AC3E}">
        <p14:creationId xmlns:p14="http://schemas.microsoft.com/office/powerpoint/2010/main" val="862477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57373E9-38F6-A8D6-4B15-77CD808E80C2}"/>
              </a:ext>
            </a:extLst>
          </p:cNvPr>
          <p:cNvPicPr>
            <a:picLocks noChangeAspect="1"/>
          </p:cNvPicPr>
          <p:nvPr/>
        </p:nvPicPr>
        <p:blipFill>
          <a:blip r:embed="rId2"/>
          <a:stretch>
            <a:fillRect/>
          </a:stretch>
        </p:blipFill>
        <p:spPr>
          <a:xfrm>
            <a:off x="177441" y="1304728"/>
            <a:ext cx="17653359" cy="7801172"/>
          </a:xfrm>
          <a:prstGeom prst="rect">
            <a:avLst/>
          </a:prstGeom>
        </p:spPr>
      </p:pic>
      <p:sp>
        <p:nvSpPr>
          <p:cNvPr id="4" name="Google Shape;353;p10">
            <a:extLst>
              <a:ext uri="{FF2B5EF4-FFF2-40B4-BE49-F238E27FC236}">
                <a16:creationId xmlns:a16="http://schemas.microsoft.com/office/drawing/2014/main" id="{D0CCCFDD-389A-D15C-A92E-824A51720460}"/>
              </a:ext>
            </a:extLst>
          </p:cNvPr>
          <p:cNvSpPr txBox="1">
            <a:spLocks noChangeArrowheads="1"/>
          </p:cNvSpPr>
          <p:nvPr/>
        </p:nvSpPr>
        <p:spPr bwMode="auto">
          <a:xfrm>
            <a:off x="3162300" y="136549"/>
            <a:ext cx="11963400" cy="1011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lnSpc>
                <a:spcPct val="120000"/>
              </a:lnSpc>
              <a:buClrTx/>
              <a:buFontTx/>
              <a:buNone/>
            </a:pPr>
            <a:r>
              <a:rPr lang="en-US" altLang="en-US" sz="6000" b="1" dirty="0">
                <a:latin typeface="Times New Roman" panose="02020603050405020304" pitchFamily="18" charset="0"/>
                <a:cs typeface="Times New Roman" panose="02020603050405020304" pitchFamily="18" charset="0"/>
                <a:sym typeface="Times New Roman" panose="02020603050405020304" pitchFamily="18" charset="0"/>
              </a:rPr>
              <a:t>Module Connectivity Diagram</a:t>
            </a:r>
            <a:endParaRPr lang="en-US" altLang="en-US" sz="1200" dirty="0">
              <a:latin typeface="Times New Roman" panose="02020603050405020304" pitchFamily="18" charset="0"/>
              <a:cs typeface="Times New Roman" panose="02020603050405020304" pitchFamily="18" charset="0"/>
              <a:sym typeface="Times New Roman" panose="02020603050405020304" pitchFamily="18" charset="0"/>
            </a:endParaRPr>
          </a:p>
        </p:txBody>
      </p:sp>
    </p:spTree>
    <p:extLst>
      <p:ext uri="{BB962C8B-B14F-4D97-AF65-F5344CB8AC3E}">
        <p14:creationId xmlns:p14="http://schemas.microsoft.com/office/powerpoint/2010/main" val="1480148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0A257A7-B596-4F5B-472A-7AAB6A6F68C2}"/>
              </a:ext>
            </a:extLst>
          </p:cNvPr>
          <p:cNvSpPr txBox="1"/>
          <p:nvPr/>
        </p:nvSpPr>
        <p:spPr>
          <a:xfrm>
            <a:off x="4819143" y="0"/>
            <a:ext cx="8275022" cy="1323439"/>
          </a:xfrm>
          <a:prstGeom prst="rect">
            <a:avLst/>
          </a:prstGeom>
          <a:noFill/>
        </p:spPr>
        <p:txBody>
          <a:bodyPr wrap="none" rtlCol="0">
            <a:spAutoFit/>
          </a:bodyPr>
          <a:lstStyle/>
          <a:p>
            <a:pPr algn="ctr"/>
            <a:r>
              <a:rPr lang="en-IN" sz="8000" b="1" dirty="0">
                <a:latin typeface="Times New Roman" panose="02020603050405020304" pitchFamily="18" charset="0"/>
                <a:cs typeface="Times New Roman" panose="02020603050405020304" pitchFamily="18" charset="0"/>
              </a:rPr>
              <a:t>Use Case Diagram</a:t>
            </a:r>
          </a:p>
        </p:txBody>
      </p:sp>
      <p:pic>
        <p:nvPicPr>
          <p:cNvPr id="4" name="Picture 3">
            <a:extLst>
              <a:ext uri="{FF2B5EF4-FFF2-40B4-BE49-F238E27FC236}">
                <a16:creationId xmlns:a16="http://schemas.microsoft.com/office/drawing/2014/main" id="{DA50EE0B-06B7-34FB-1D23-BA3C238DFB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200" y="1323438"/>
            <a:ext cx="12191999" cy="8544461"/>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353;p10">
            <a:extLst>
              <a:ext uri="{FF2B5EF4-FFF2-40B4-BE49-F238E27FC236}">
                <a16:creationId xmlns:a16="http://schemas.microsoft.com/office/drawing/2014/main" id="{56B577FD-9C54-6130-B083-F6156C531EED}"/>
              </a:ext>
            </a:extLst>
          </p:cNvPr>
          <p:cNvSpPr txBox="1">
            <a:spLocks noChangeArrowheads="1"/>
          </p:cNvSpPr>
          <p:nvPr/>
        </p:nvSpPr>
        <p:spPr bwMode="auto">
          <a:xfrm>
            <a:off x="473075" y="4401854"/>
            <a:ext cx="17341850" cy="1483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a:lnSpc>
                <a:spcPct val="120000"/>
              </a:lnSpc>
              <a:buClrTx/>
              <a:buFontTx/>
              <a:buNone/>
            </a:pPr>
            <a:r>
              <a:rPr lang="en-US" altLang="en-US" sz="8800" b="1" dirty="0">
                <a:latin typeface="Times New Roman" panose="02020603050405020304" pitchFamily="18" charset="0"/>
                <a:cs typeface="Times New Roman" panose="02020603050405020304" pitchFamily="18" charset="0"/>
                <a:sym typeface="Times New Roman" panose="02020603050405020304" pitchFamily="18" charset="0"/>
              </a:rPr>
              <a:t>Class Diagram</a:t>
            </a:r>
            <a:endParaRPr lang="en-US" altLang="en-US" sz="2000" dirty="0">
              <a:latin typeface="Times New Roman" panose="02020603050405020304" pitchFamily="18" charset="0"/>
              <a:cs typeface="Times New Roman" panose="02020603050405020304" pitchFamily="18" charset="0"/>
              <a:sym typeface="Times New Roman" panose="02020603050405020304" pitchFamily="18" charset="0"/>
            </a:endParaRPr>
          </a:p>
        </p:txBody>
      </p:sp>
    </p:spTree>
    <p:extLst>
      <p:ext uri="{BB962C8B-B14F-4D97-AF65-F5344CB8AC3E}">
        <p14:creationId xmlns:p14="http://schemas.microsoft.com/office/powerpoint/2010/main" val="344435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1CCE9C-4E56-E989-AD93-22BDFB0AD665}"/>
              </a:ext>
            </a:extLst>
          </p:cNvPr>
          <p:cNvSpPr txBox="1"/>
          <p:nvPr/>
        </p:nvSpPr>
        <p:spPr>
          <a:xfrm>
            <a:off x="457200" y="4124861"/>
            <a:ext cx="17297400" cy="1323439"/>
          </a:xfrm>
          <a:prstGeom prst="rect">
            <a:avLst/>
          </a:prstGeom>
          <a:noFill/>
        </p:spPr>
        <p:txBody>
          <a:bodyPr wrap="square">
            <a:spAutoFit/>
          </a:bodyPr>
          <a:lstStyle/>
          <a:p>
            <a:pPr algn="ctr" rtl="0"/>
            <a:r>
              <a:rPr lang="en-IN" sz="8000" b="1" i="0" dirty="0">
                <a:solidFill>
                  <a:srgbClr val="000000"/>
                </a:solidFill>
                <a:effectLst/>
              </a:rPr>
              <a:t>Smart Investment Planner Using ML</a:t>
            </a:r>
            <a:endParaRPr lang="en-IN" sz="8000" dirty="0">
              <a:effectLst/>
            </a:endParaRPr>
          </a:p>
        </p:txBody>
      </p:sp>
    </p:spTree>
    <p:extLst>
      <p:ext uri="{BB962C8B-B14F-4D97-AF65-F5344CB8AC3E}">
        <p14:creationId xmlns:p14="http://schemas.microsoft.com/office/powerpoint/2010/main" val="15137389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4E7205-61DB-9E76-3CE7-F14C515962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6700"/>
            <a:ext cx="18288000" cy="92202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940234" y="360434"/>
            <a:ext cx="3931146" cy="580390"/>
          </a:xfrm>
          <a:prstGeom prst="rect">
            <a:avLst/>
          </a:prstGeom>
        </p:spPr>
        <p:txBody>
          <a:bodyPr wrap="square" lIns="0" tIns="0" rIns="0" bIns="0" rtlCol="0" anchor="t">
            <a:spAutoFit/>
          </a:bodyPr>
          <a:lstStyle/>
          <a:p>
            <a:pPr algn="ctr">
              <a:lnSpc>
                <a:spcPts val="4759"/>
              </a:lnSpc>
              <a:spcBef>
                <a:spcPct val="0"/>
              </a:spcBef>
            </a:pPr>
            <a:r>
              <a:rPr lang="en-US" sz="3399" b="1" dirty="0">
                <a:solidFill>
                  <a:srgbClr val="000000"/>
                </a:solidFill>
                <a:latin typeface="Canva Sans Bold"/>
                <a:ea typeface="Canva Sans Bold"/>
                <a:cs typeface="Canva Sans Bold"/>
                <a:sym typeface="Canva Sans Bold"/>
              </a:rPr>
              <a:t>References</a:t>
            </a:r>
          </a:p>
        </p:txBody>
      </p:sp>
      <p:sp>
        <p:nvSpPr>
          <p:cNvPr id="3" name="TextBox 3"/>
          <p:cNvSpPr txBox="1"/>
          <p:nvPr/>
        </p:nvSpPr>
        <p:spPr>
          <a:xfrm>
            <a:off x="0" y="971550"/>
            <a:ext cx="17811615" cy="8037200"/>
          </a:xfrm>
          <a:prstGeom prst="rect">
            <a:avLst/>
          </a:prstGeom>
        </p:spPr>
        <p:txBody>
          <a:bodyPr lIns="0" tIns="0" rIns="0" bIns="0" rtlCol="0" anchor="t">
            <a:spAutoFit/>
          </a:bodyPr>
          <a:lstStyle/>
          <a:p>
            <a:pPr algn="l">
              <a:lnSpc>
                <a:spcPts val="4240"/>
              </a:lnSpc>
            </a:pPr>
            <a:endParaRPr lang="en-IN" sz="2800" dirty="0"/>
          </a:p>
          <a:p>
            <a:pPr marL="653945" lvl="1" indent="-326973" algn="l">
              <a:lnSpc>
                <a:spcPts val="4240"/>
              </a:lnSpc>
              <a:buFont typeface="Arial"/>
              <a:buChar char="•"/>
            </a:pPr>
            <a:r>
              <a:rPr lang="en-IN" sz="2800" b="1" dirty="0">
                <a:latin typeface="Canva Sans Bold"/>
                <a:ea typeface="Canva Sans Bold"/>
                <a:cs typeface="Canva Sans Bold"/>
                <a:sym typeface="Canva Sans Bold"/>
              </a:rPr>
              <a:t>S. Palit and C. S. Roy, "Stock Market Prediction Using Machine Learning," IOSR Journal of Computer Engineering (IOSR-JCE), vol. 22, no. 4, pp. 8–17, Jul.–Aug. 2020.</a:t>
            </a:r>
          </a:p>
          <a:p>
            <a:pPr algn="l">
              <a:lnSpc>
                <a:spcPts val="4240"/>
              </a:lnSpc>
            </a:pPr>
            <a:endParaRPr lang="en-IN" sz="2800" b="1" dirty="0">
              <a:latin typeface="Canva Sans Bold"/>
              <a:ea typeface="Canva Sans Bold"/>
              <a:cs typeface="Canva Sans Bold"/>
              <a:sym typeface="Canva Sans Bold"/>
            </a:endParaRPr>
          </a:p>
          <a:p>
            <a:pPr marL="653945" lvl="1" indent="-326973" algn="l">
              <a:lnSpc>
                <a:spcPts val="4240"/>
              </a:lnSpc>
              <a:buFont typeface="Arial"/>
              <a:buChar char="•"/>
            </a:pPr>
            <a:r>
              <a:rPr lang="en-IN" sz="2800" b="1" dirty="0">
                <a:latin typeface="Canva Sans Bold"/>
                <a:ea typeface="Canva Sans Bold"/>
                <a:cs typeface="Canva Sans Bold"/>
                <a:sym typeface="Canva Sans Bold"/>
              </a:rPr>
              <a:t>D. Kumar, P. K. Sarangi, and R. Verma, "A Systematic Review of Stock Market Prediction Using Machine Learning and Statistical Techniques," Materials Today: Proceedings, vol. 49, no. 1, pp. 1565–1570, Jan. 2022, </a:t>
            </a:r>
            <a:r>
              <a:rPr lang="en-IN" sz="2800" b="1" dirty="0" err="1">
                <a:latin typeface="Canva Sans Bold"/>
                <a:ea typeface="Canva Sans Bold"/>
                <a:cs typeface="Canva Sans Bold"/>
                <a:sym typeface="Canva Sans Bold"/>
              </a:rPr>
              <a:t>doi</a:t>
            </a:r>
            <a:r>
              <a:rPr lang="en-IN" sz="2800" b="1" dirty="0">
                <a:latin typeface="Canva Sans Bold"/>
                <a:ea typeface="Canva Sans Bold"/>
                <a:cs typeface="Canva Sans Bold"/>
                <a:sym typeface="Canva Sans Bold"/>
              </a:rPr>
              <a:t>: 10.1016/j.matpr.2020.11.399. </a:t>
            </a:r>
          </a:p>
          <a:p>
            <a:pPr algn="l">
              <a:lnSpc>
                <a:spcPts val="4240"/>
              </a:lnSpc>
            </a:pPr>
            <a:endParaRPr lang="en-IN" sz="2800" b="1" dirty="0">
              <a:latin typeface="Canva Sans Bold"/>
              <a:ea typeface="Canva Sans Bold"/>
              <a:cs typeface="Canva Sans Bold"/>
              <a:sym typeface="Canva Sans Bold"/>
            </a:endParaRPr>
          </a:p>
          <a:p>
            <a:pPr marL="653945" lvl="1" indent="-326973" algn="l">
              <a:lnSpc>
                <a:spcPts val="4240"/>
              </a:lnSpc>
              <a:buFont typeface="Arial"/>
              <a:buChar char="•"/>
            </a:pPr>
            <a:r>
              <a:rPr lang="en-IN" sz="2800" b="1" dirty="0">
                <a:latin typeface="Canva Sans Bold"/>
                <a:ea typeface="Canva Sans Bold"/>
                <a:cs typeface="Canva Sans Bold"/>
                <a:sym typeface="Canva Sans Bold"/>
                <a:hlinkClick r:id="" action="ppaction://noaction">
                  <a:extLst>
                    <a:ext uri="{A12FA001-AC4F-418D-AE19-62706E023703}">
                      <ahyp:hlinkClr xmlns:ahyp="http://schemas.microsoft.com/office/drawing/2018/hyperlinkcolor" val="tx"/>
                    </a:ext>
                  </a:extLst>
                </a:hlinkClick>
              </a:rPr>
              <a:t>R. B. Wiranata and A. </a:t>
            </a:r>
            <a:r>
              <a:rPr lang="en-IN" sz="2800" b="1" dirty="0" err="1">
                <a:latin typeface="Canva Sans Bold"/>
                <a:ea typeface="Canva Sans Bold"/>
                <a:cs typeface="Canva Sans Bold"/>
                <a:sym typeface="Canva Sans Bold"/>
                <a:hlinkClick r:id="" action="ppaction://noaction">
                  <a:extLst>
                    <a:ext uri="{A12FA001-AC4F-418D-AE19-62706E023703}">
                      <ahyp:hlinkClr xmlns:ahyp="http://schemas.microsoft.com/office/drawing/2018/hyperlinkcolor" val="tx"/>
                    </a:ext>
                  </a:extLst>
                </a:hlinkClick>
              </a:rPr>
              <a:t>Djunaidy</a:t>
            </a:r>
            <a:r>
              <a:rPr lang="en-IN" sz="2800" b="1" dirty="0">
                <a:latin typeface="Canva Sans Bold"/>
                <a:ea typeface="Canva Sans Bold"/>
                <a:cs typeface="Canva Sans Bold"/>
                <a:sym typeface="Canva Sans Bold"/>
                <a:hlinkClick r:id="" action="ppaction://noaction">
                  <a:extLst>
                    <a:ext uri="{A12FA001-AC4F-418D-AE19-62706E023703}">
                      <ahyp:hlinkClr xmlns:ahyp="http://schemas.microsoft.com/office/drawing/2018/hyperlinkcolor" val="tx"/>
                    </a:ext>
                  </a:extLst>
                </a:hlinkClick>
              </a:rPr>
              <a:t>, "The Stock Exchange Prediction using Machine Learning Techniques: A Comprehensive and Systematic Literature Review," </a:t>
            </a:r>
            <a:r>
              <a:rPr lang="en-IN" sz="2800" b="1" dirty="0" err="1">
                <a:latin typeface="Canva Sans Bold"/>
                <a:ea typeface="Canva Sans Bold"/>
                <a:cs typeface="Canva Sans Bold"/>
                <a:sym typeface="Canva Sans Bold"/>
                <a:hlinkClick r:id="" action="ppaction://noaction">
                  <a:extLst>
                    <a:ext uri="{A12FA001-AC4F-418D-AE19-62706E023703}">
                      <ahyp:hlinkClr xmlns:ahyp="http://schemas.microsoft.com/office/drawing/2018/hyperlinkcolor" val="tx"/>
                    </a:ext>
                  </a:extLst>
                </a:hlinkClick>
              </a:rPr>
              <a:t>Jurnal</a:t>
            </a:r>
            <a:r>
              <a:rPr lang="en-IN" sz="2800" b="1" dirty="0">
                <a:latin typeface="Canva Sans Bold"/>
                <a:ea typeface="Canva Sans Bold"/>
                <a:cs typeface="Canva Sans Bold"/>
                <a:sym typeface="Canva Sans Bold"/>
                <a:hlinkClick r:id="" action="ppaction://noaction">
                  <a:extLst>
                    <a:ext uri="{A12FA001-AC4F-418D-AE19-62706E023703}">
                      <ahyp:hlinkClr xmlns:ahyp="http://schemas.microsoft.com/office/drawing/2018/hyperlinkcolor" val="tx"/>
                    </a:ext>
                  </a:extLst>
                </a:hlinkClick>
              </a:rPr>
              <a:t> </a:t>
            </a:r>
            <a:r>
              <a:rPr lang="en-IN" sz="2800" b="1" dirty="0" err="1">
                <a:latin typeface="Canva Sans Bold"/>
                <a:ea typeface="Canva Sans Bold"/>
                <a:cs typeface="Canva Sans Bold"/>
                <a:sym typeface="Canva Sans Bold"/>
                <a:hlinkClick r:id="" action="ppaction://noaction">
                  <a:extLst>
                    <a:ext uri="{A12FA001-AC4F-418D-AE19-62706E023703}">
                      <ahyp:hlinkClr xmlns:ahyp="http://schemas.microsoft.com/office/drawing/2018/hyperlinkcolor" val="tx"/>
                    </a:ext>
                  </a:extLst>
                </a:hlinkClick>
              </a:rPr>
              <a:t>Ilmu</a:t>
            </a:r>
            <a:r>
              <a:rPr lang="en-IN" sz="2800" b="1" dirty="0">
                <a:latin typeface="Canva Sans Bold"/>
                <a:ea typeface="Canva Sans Bold"/>
                <a:cs typeface="Canva Sans Bold"/>
                <a:sym typeface="Canva Sans Bold"/>
                <a:hlinkClick r:id="" action="ppaction://noaction">
                  <a:extLst>
                    <a:ext uri="{A12FA001-AC4F-418D-AE19-62706E023703}">
                      <ahyp:hlinkClr xmlns:ahyp="http://schemas.microsoft.com/office/drawing/2018/hyperlinkcolor" val="tx"/>
                    </a:ext>
                  </a:extLst>
                </a:hlinkClick>
              </a:rPr>
              <a:t> </a:t>
            </a:r>
            <a:r>
              <a:rPr lang="en-IN" sz="2800" b="1" dirty="0" err="1">
                <a:latin typeface="Canva Sans Bold"/>
                <a:ea typeface="Canva Sans Bold"/>
                <a:cs typeface="Canva Sans Bold"/>
                <a:sym typeface="Canva Sans Bold"/>
                <a:hlinkClick r:id="" action="ppaction://noaction">
                  <a:extLst>
                    <a:ext uri="{A12FA001-AC4F-418D-AE19-62706E023703}">
                      <ahyp:hlinkClr xmlns:ahyp="http://schemas.microsoft.com/office/drawing/2018/hyperlinkcolor" val="tx"/>
                    </a:ext>
                  </a:extLst>
                </a:hlinkClick>
              </a:rPr>
              <a:t>Komputer</a:t>
            </a:r>
            <a:r>
              <a:rPr lang="en-IN" sz="2800" b="1" dirty="0">
                <a:latin typeface="Canva Sans Bold"/>
                <a:ea typeface="Canva Sans Bold"/>
                <a:cs typeface="Canva Sans Bold"/>
                <a:sym typeface="Canva Sans Bold"/>
                <a:hlinkClick r:id="" action="ppaction://noaction">
                  <a:extLst>
                    <a:ext uri="{A12FA001-AC4F-418D-AE19-62706E023703}">
                      <ahyp:hlinkClr xmlns:ahyp="http://schemas.microsoft.com/office/drawing/2018/hyperlinkcolor" val="tx"/>
                    </a:ext>
                  </a:extLst>
                </a:hlinkClick>
              </a:rPr>
              <a:t> dan </a:t>
            </a:r>
            <a:r>
              <a:rPr lang="en-IN" sz="2800" b="1" dirty="0" err="1">
                <a:latin typeface="Canva Sans Bold"/>
                <a:ea typeface="Canva Sans Bold"/>
                <a:cs typeface="Canva Sans Bold"/>
                <a:sym typeface="Canva Sans Bold"/>
                <a:hlinkClick r:id="" action="ppaction://noaction">
                  <a:extLst>
                    <a:ext uri="{A12FA001-AC4F-418D-AE19-62706E023703}">
                      <ahyp:hlinkClr xmlns:ahyp="http://schemas.microsoft.com/office/drawing/2018/hyperlinkcolor" val="tx"/>
                    </a:ext>
                  </a:extLst>
                </a:hlinkClick>
              </a:rPr>
              <a:t>Informasi</a:t>
            </a:r>
            <a:r>
              <a:rPr lang="en-IN" sz="2800" b="1" dirty="0">
                <a:latin typeface="Canva Sans Bold"/>
                <a:ea typeface="Canva Sans Bold"/>
                <a:cs typeface="Canva Sans Bold"/>
                <a:sym typeface="Canva Sans Bold"/>
                <a:hlinkClick r:id="" action="ppaction://noaction">
                  <a:extLst>
                    <a:ext uri="{A12FA001-AC4F-418D-AE19-62706E023703}">
                      <ahyp:hlinkClr xmlns:ahyp="http://schemas.microsoft.com/office/drawing/2018/hyperlinkcolor" val="tx"/>
                    </a:ext>
                  </a:extLst>
                </a:hlinkClick>
              </a:rPr>
              <a:t>, vol. 14, no. 2, pp. 91–112, Jul. 2021, </a:t>
            </a:r>
            <a:r>
              <a:rPr lang="en-IN" sz="2800" b="1" dirty="0" err="1">
                <a:latin typeface="Canva Sans Bold"/>
                <a:ea typeface="Canva Sans Bold"/>
                <a:cs typeface="Canva Sans Bold"/>
                <a:sym typeface="Canva Sans Bold"/>
                <a:hlinkClick r:id="" action="ppaction://noaction">
                  <a:extLst>
                    <a:ext uri="{A12FA001-AC4F-418D-AE19-62706E023703}">
                      <ahyp:hlinkClr xmlns:ahyp="http://schemas.microsoft.com/office/drawing/2018/hyperlinkcolor" val="tx"/>
                    </a:ext>
                  </a:extLst>
                </a:hlinkClick>
              </a:rPr>
              <a:t>doi</a:t>
            </a:r>
            <a:r>
              <a:rPr lang="en-IN" sz="2800" b="1" dirty="0">
                <a:latin typeface="Canva Sans Bold"/>
                <a:ea typeface="Canva Sans Bold"/>
                <a:cs typeface="Canva Sans Bold"/>
                <a:sym typeface="Canva Sans Bold"/>
                <a:hlinkClick r:id="" action="ppaction://noaction">
                  <a:extLst>
                    <a:ext uri="{A12FA001-AC4F-418D-AE19-62706E023703}">
                      <ahyp:hlinkClr xmlns:ahyp="http://schemas.microsoft.com/office/drawing/2018/hyperlinkcolor" val="tx"/>
                    </a:ext>
                  </a:extLst>
                </a:hlinkClick>
              </a:rPr>
              <a:t>: 10.21609/jiki.v14i2.935</a:t>
            </a:r>
          </a:p>
          <a:p>
            <a:pPr marL="653945" lvl="1" indent="-326973" algn="l">
              <a:lnSpc>
                <a:spcPts val="4240"/>
              </a:lnSpc>
              <a:buFont typeface="Arial"/>
              <a:buChar char="•"/>
            </a:pPr>
            <a:endParaRPr lang="en-IN" sz="2800" b="1" dirty="0">
              <a:latin typeface="Canva Sans Bold"/>
              <a:ea typeface="Canva Sans Bold"/>
              <a:cs typeface="Canva Sans Bold"/>
              <a:sym typeface="Canva Sans Bold"/>
              <a:hlinkClick r:id="" action="ppaction://noaction">
                <a:extLst>
                  <a:ext uri="{A12FA001-AC4F-418D-AE19-62706E023703}">
                    <ahyp:hlinkClr xmlns:ahyp="http://schemas.microsoft.com/office/drawing/2018/hyperlinkcolor" val="tx"/>
                  </a:ext>
                </a:extLst>
              </a:hlinkClick>
            </a:endParaRPr>
          </a:p>
          <a:p>
            <a:pPr marL="653945" lvl="1" indent="-326973" algn="l">
              <a:lnSpc>
                <a:spcPts val="4240"/>
              </a:lnSpc>
              <a:buFont typeface="Arial"/>
              <a:buChar char="•"/>
            </a:pPr>
            <a:r>
              <a:rPr lang="en-IN" sz="2800" b="1" dirty="0">
                <a:latin typeface="Canva Sans Bold"/>
                <a:ea typeface="Canva Sans Bold"/>
                <a:cs typeface="Canva Sans Bold"/>
                <a:sym typeface="Canva Sans Bold"/>
                <a:hlinkClick r:id="" action="ppaction://noaction">
                  <a:extLst>
                    <a:ext uri="{A12FA001-AC4F-418D-AE19-62706E023703}">
                      <ahyp:hlinkClr xmlns:ahyp="http://schemas.microsoft.com/office/drawing/2018/hyperlinkcolor" val="tx"/>
                    </a:ext>
                  </a:extLst>
                </a:hlinkClick>
              </a:rPr>
              <a:t>M. Durairaj and B. H. Krishna Mohan, "A convolutional neural network based approach to financial time series prediction," Neural Computing and Applications, vol. 34, no. 14, pp. 11599–11614, Jul. 2022, </a:t>
            </a:r>
            <a:r>
              <a:rPr lang="en-IN" sz="2800" b="1" dirty="0" err="1">
                <a:latin typeface="Canva Sans Bold"/>
                <a:ea typeface="Canva Sans Bold"/>
                <a:cs typeface="Canva Sans Bold"/>
                <a:sym typeface="Canva Sans Bold"/>
                <a:hlinkClick r:id="" action="ppaction://noaction">
                  <a:extLst>
                    <a:ext uri="{A12FA001-AC4F-418D-AE19-62706E023703}">
                      <ahyp:hlinkClr xmlns:ahyp="http://schemas.microsoft.com/office/drawing/2018/hyperlinkcolor" val="tx"/>
                    </a:ext>
                  </a:extLst>
                </a:hlinkClick>
              </a:rPr>
              <a:t>doi</a:t>
            </a:r>
            <a:r>
              <a:rPr lang="en-IN" sz="2800" b="1" dirty="0">
                <a:latin typeface="Canva Sans Bold"/>
                <a:ea typeface="Canva Sans Bold"/>
                <a:cs typeface="Canva Sans Bold"/>
                <a:sym typeface="Canva Sans Bold"/>
                <a:hlinkClick r:id="" action="ppaction://noaction">
                  <a:extLst>
                    <a:ext uri="{A12FA001-AC4F-418D-AE19-62706E023703}">
                      <ahyp:hlinkClr xmlns:ahyp="http://schemas.microsoft.com/office/drawing/2018/hyperlinkcolor" val="tx"/>
                    </a:ext>
                  </a:extLst>
                </a:hlinkClick>
              </a:rPr>
              <a:t>: 10.1007/s00521-022-07000-1.</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49663" y="675196"/>
            <a:ext cx="17388675" cy="5965190"/>
          </a:xfrm>
          <a:prstGeom prst="rect">
            <a:avLst/>
          </a:prstGeom>
        </p:spPr>
        <p:txBody>
          <a:bodyPr lIns="0" tIns="0" rIns="0" bIns="0" rtlCol="0" anchor="t">
            <a:spAutoFit/>
          </a:bodyPr>
          <a:lstStyle/>
          <a:p>
            <a:pPr marL="604519" lvl="1" indent="-302260" algn="l">
              <a:lnSpc>
                <a:spcPts val="3919"/>
              </a:lnSpc>
              <a:buFont typeface="Arial"/>
              <a:buChar char="•"/>
            </a:pPr>
            <a:r>
              <a:rPr lang="en-US" sz="2799" b="1">
                <a:solidFill>
                  <a:srgbClr val="000000"/>
                </a:solidFill>
                <a:latin typeface="Canva Sans Bold"/>
                <a:ea typeface="Canva Sans Bold"/>
                <a:cs typeface="Canva Sans Bold"/>
                <a:sym typeface="Canva Sans Bold"/>
              </a:rPr>
              <a:t>A. Moghar and M. Hamiche, "Stock Market Prediction Using LSTM Recurrent Neural Network," Procedia Computer Science, vol. 170, pp. 1168–1173, 2020, doi: 10.1016/j.procs.2020.03.049.</a:t>
            </a:r>
          </a:p>
          <a:p>
            <a:pPr algn="l">
              <a:lnSpc>
                <a:spcPts val="3919"/>
              </a:lnSpc>
            </a:pPr>
            <a:endParaRPr lang="en-US" sz="2799" b="1">
              <a:solidFill>
                <a:srgbClr val="000000"/>
              </a:solidFill>
              <a:latin typeface="Canva Sans Bold"/>
              <a:ea typeface="Canva Sans Bold"/>
              <a:cs typeface="Canva Sans Bold"/>
              <a:sym typeface="Canva Sans Bold"/>
            </a:endParaRPr>
          </a:p>
          <a:p>
            <a:pPr marL="604519" lvl="1" indent="-302260" algn="l">
              <a:lnSpc>
                <a:spcPts val="3919"/>
              </a:lnSpc>
              <a:buFont typeface="Arial"/>
              <a:buChar char="•"/>
            </a:pPr>
            <a:r>
              <a:rPr lang="en-US" sz="2799" b="1">
                <a:solidFill>
                  <a:srgbClr val="000000"/>
                </a:solidFill>
                <a:latin typeface="Canva Sans Bold"/>
                <a:ea typeface="Canva Sans Bold"/>
                <a:cs typeface="Canva Sans Bold"/>
                <a:sym typeface="Canva Sans Bold"/>
              </a:rPr>
              <a:t>L. Kumar, A. Pandey, S. Srivastava, and M. Darbari, "A Hybrid Machine Learning System for Stock Market Forecasting," Journal of International Technology and Information Management, vol. 20, no. 1, pp. 39–50, 2011</a:t>
            </a:r>
          </a:p>
          <a:p>
            <a:pPr algn="l">
              <a:lnSpc>
                <a:spcPts val="3919"/>
              </a:lnSpc>
            </a:pPr>
            <a:endParaRPr lang="en-US" sz="2799" b="1">
              <a:solidFill>
                <a:srgbClr val="000000"/>
              </a:solidFill>
              <a:latin typeface="Canva Sans Bold"/>
              <a:ea typeface="Canva Sans Bold"/>
              <a:cs typeface="Canva Sans Bold"/>
              <a:sym typeface="Canva Sans Bold"/>
            </a:endParaRPr>
          </a:p>
          <a:p>
            <a:pPr marL="604519" lvl="1" indent="-302260" algn="l">
              <a:lnSpc>
                <a:spcPts val="3919"/>
              </a:lnSpc>
              <a:buFont typeface="Arial"/>
              <a:buChar char="•"/>
            </a:pPr>
            <a:r>
              <a:rPr lang="en-US" sz="2799" b="1">
                <a:solidFill>
                  <a:srgbClr val="000000"/>
                </a:solidFill>
                <a:latin typeface="Canva Sans Bold"/>
                <a:ea typeface="Canva Sans Bold"/>
                <a:cs typeface="Canva Sans Bold"/>
                <a:sym typeface="Canva Sans Bold"/>
              </a:rPr>
              <a:t>M. Durairaj and B. H. Krishna Mohan, "A convolutional neural network based approach to financial time series prediction," Neural Computing and Applications, vol. 34, no. 14, pp. 11599–11614, Jul. 2022, doi: 10.1007/s00521-022-07000-1.</a:t>
            </a:r>
          </a:p>
          <a:p>
            <a:pPr algn="l">
              <a:lnSpc>
                <a:spcPts val="3919"/>
              </a:lnSpc>
            </a:pPr>
            <a:endParaRPr lang="en-US" sz="2799" b="1">
              <a:solidFill>
                <a:srgbClr val="000000"/>
              </a:solidFill>
              <a:latin typeface="Canva Sans Bold"/>
              <a:ea typeface="Canva Sans Bold"/>
              <a:cs typeface="Canva Sans Bold"/>
              <a:sym typeface="Canva Sans Bold"/>
            </a:endParaRPr>
          </a:p>
          <a:p>
            <a:pPr algn="l">
              <a:lnSpc>
                <a:spcPts val="4200"/>
              </a:lnSpc>
            </a:pPr>
            <a:endParaRPr lang="en-US" sz="2799" b="1">
              <a:solidFill>
                <a:srgbClr val="000000"/>
              </a:solidFill>
              <a:latin typeface="Canva Sans Bold"/>
              <a:ea typeface="Canva Sans Bold"/>
              <a:cs typeface="Canva Sans Bold"/>
              <a:sym typeface="Canva Sans Bo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328028" y="1028700"/>
            <a:ext cx="11631943" cy="8229600"/>
          </a:xfrm>
          <a:custGeom>
            <a:avLst/>
            <a:gdLst/>
            <a:ahLst/>
            <a:cxnLst/>
            <a:rect l="l" t="t" r="r" b="b"/>
            <a:pathLst>
              <a:path w="11631943" h="8229600">
                <a:moveTo>
                  <a:pt x="0" y="0"/>
                </a:moveTo>
                <a:lnTo>
                  <a:pt x="11631944" y="0"/>
                </a:lnTo>
                <a:lnTo>
                  <a:pt x="11631944" y="8229600"/>
                </a:lnTo>
                <a:lnTo>
                  <a:pt x="0" y="8229600"/>
                </a:lnTo>
                <a:lnTo>
                  <a:pt x="0" y="0"/>
                </a:lnTo>
                <a:close/>
              </a:path>
            </a:pathLst>
          </a:custGeom>
          <a:blipFill>
            <a:blip r:embed="rId2"/>
            <a:stretch>
              <a:fillRect/>
            </a:stretch>
          </a:blipFill>
        </p:spPr>
      </p:sp>
      <p:sp>
        <p:nvSpPr>
          <p:cNvPr id="3" name="TextBox 3"/>
          <p:cNvSpPr txBox="1"/>
          <p:nvPr/>
        </p:nvSpPr>
        <p:spPr>
          <a:xfrm>
            <a:off x="6227335" y="5277510"/>
            <a:ext cx="5833330" cy="879984"/>
          </a:xfrm>
          <a:prstGeom prst="rect">
            <a:avLst/>
          </a:prstGeom>
        </p:spPr>
        <p:txBody>
          <a:bodyPr lIns="0" tIns="0" rIns="0" bIns="0" rtlCol="0" anchor="t">
            <a:spAutoFit/>
          </a:bodyPr>
          <a:lstStyle/>
          <a:p>
            <a:pPr algn="ctr">
              <a:lnSpc>
                <a:spcPts val="7146"/>
              </a:lnSpc>
              <a:spcBef>
                <a:spcPct val="0"/>
              </a:spcBef>
            </a:pPr>
            <a:r>
              <a:rPr lang="en-US" sz="5104" b="1">
                <a:solidFill>
                  <a:srgbClr val="7ED957"/>
                </a:solidFill>
                <a:latin typeface="Canva Sans Bold"/>
                <a:ea typeface="Canva Sans Bold"/>
                <a:cs typeface="Canva Sans Bold"/>
                <a:sym typeface="Canva Sans Bold"/>
              </a:rPr>
              <a:t>Thank You</a:t>
            </a:r>
          </a:p>
        </p:txBody>
      </p:sp>
      <p:sp>
        <p:nvSpPr>
          <p:cNvPr id="4" name="Freeform 4"/>
          <p:cNvSpPr/>
          <p:nvPr/>
        </p:nvSpPr>
        <p:spPr>
          <a:xfrm>
            <a:off x="3328028" y="1028700"/>
            <a:ext cx="11631943" cy="8229600"/>
          </a:xfrm>
          <a:custGeom>
            <a:avLst/>
            <a:gdLst/>
            <a:ahLst/>
            <a:cxnLst/>
            <a:rect l="l" t="t" r="r" b="b"/>
            <a:pathLst>
              <a:path w="11631943" h="8229600">
                <a:moveTo>
                  <a:pt x="0" y="0"/>
                </a:moveTo>
                <a:lnTo>
                  <a:pt x="11631944" y="0"/>
                </a:lnTo>
                <a:lnTo>
                  <a:pt x="11631944" y="8229600"/>
                </a:lnTo>
                <a:lnTo>
                  <a:pt x="0" y="8229600"/>
                </a:lnTo>
                <a:lnTo>
                  <a:pt x="0" y="0"/>
                </a:lnTo>
                <a:close/>
              </a:path>
            </a:pathLst>
          </a:custGeom>
          <a:blipFill>
            <a:blip r:embed="rId2"/>
            <a:stretch>
              <a:fillRect/>
            </a:stretch>
          </a:blipFill>
        </p:spPr>
      </p:sp>
      <p:sp>
        <p:nvSpPr>
          <p:cNvPr id="5" name="TextBox 5"/>
          <p:cNvSpPr txBox="1"/>
          <p:nvPr/>
        </p:nvSpPr>
        <p:spPr>
          <a:xfrm>
            <a:off x="6227335" y="5277510"/>
            <a:ext cx="5833330" cy="879984"/>
          </a:xfrm>
          <a:prstGeom prst="rect">
            <a:avLst/>
          </a:prstGeom>
        </p:spPr>
        <p:txBody>
          <a:bodyPr lIns="0" tIns="0" rIns="0" bIns="0" rtlCol="0" anchor="t">
            <a:spAutoFit/>
          </a:bodyPr>
          <a:lstStyle/>
          <a:p>
            <a:pPr algn="ctr">
              <a:lnSpc>
                <a:spcPts val="7146"/>
              </a:lnSpc>
              <a:spcBef>
                <a:spcPct val="0"/>
              </a:spcBef>
            </a:pPr>
            <a:r>
              <a:rPr lang="en-US" sz="5104" b="1">
                <a:solidFill>
                  <a:srgbClr val="7ED957"/>
                </a:solidFill>
                <a:latin typeface="Canva Sans Bold"/>
                <a:ea typeface="Canva Sans Bold"/>
                <a:cs typeface="Canva Sans Bold"/>
                <a:sym typeface="Canva Sans Bold"/>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8062251" y="317526"/>
            <a:ext cx="1717477" cy="537718"/>
          </a:xfrm>
          <a:prstGeom prst="rect">
            <a:avLst/>
          </a:prstGeom>
        </p:spPr>
        <p:txBody>
          <a:bodyPr lIns="0" tIns="0" rIns="0" bIns="0" rtlCol="0" anchor="t">
            <a:spAutoFit/>
          </a:bodyPr>
          <a:lstStyle/>
          <a:p>
            <a:pPr algn="ctr">
              <a:lnSpc>
                <a:spcPts val="4486"/>
              </a:lnSpc>
              <a:spcBef>
                <a:spcPct val="0"/>
              </a:spcBef>
            </a:pPr>
            <a:r>
              <a:rPr lang="en-US" sz="3204" b="1" dirty="0">
                <a:solidFill>
                  <a:srgbClr val="000000"/>
                </a:solidFill>
                <a:latin typeface="Canva Sans Bold"/>
                <a:ea typeface="Canva Sans Bold"/>
                <a:cs typeface="Canva Sans Bold"/>
                <a:sym typeface="Canva Sans Bold"/>
              </a:rPr>
              <a:t>Abstract</a:t>
            </a:r>
          </a:p>
        </p:txBody>
      </p:sp>
      <p:sp>
        <p:nvSpPr>
          <p:cNvPr id="3" name="TextBox 3"/>
          <p:cNvSpPr txBox="1"/>
          <p:nvPr/>
        </p:nvSpPr>
        <p:spPr>
          <a:xfrm>
            <a:off x="335447" y="1267960"/>
            <a:ext cx="17505289" cy="5314950"/>
          </a:xfrm>
          <a:prstGeom prst="rect">
            <a:avLst/>
          </a:prstGeom>
        </p:spPr>
        <p:txBody>
          <a:bodyPr lIns="0" tIns="0" rIns="0" bIns="0" rtlCol="0" anchor="t">
            <a:spAutoFit/>
          </a:bodyPr>
          <a:lstStyle/>
          <a:p>
            <a:pPr algn="just">
              <a:lnSpc>
                <a:spcPts val="4200"/>
              </a:lnSpc>
              <a:spcBef>
                <a:spcPct val="0"/>
              </a:spcBef>
            </a:pPr>
            <a:r>
              <a:rPr lang="en-US" sz="3000" dirty="0">
                <a:solidFill>
                  <a:srgbClr val="000000"/>
                </a:solidFill>
                <a:latin typeface="Canva Sans"/>
                <a:ea typeface="Canva Sans"/>
                <a:cs typeface="Canva Sans"/>
                <a:sym typeface="Canva Sans"/>
              </a:rPr>
              <a:t>This project assists investors in making data-driven investment decisions by analyzing historical stock data from </a:t>
            </a:r>
            <a:r>
              <a:rPr lang="en-US" sz="3000" dirty="0" err="1">
                <a:solidFill>
                  <a:srgbClr val="000000"/>
                </a:solidFill>
                <a:latin typeface="Canva Sans"/>
                <a:ea typeface="Canva Sans"/>
                <a:cs typeface="Canva Sans"/>
                <a:sym typeface="Canva Sans"/>
              </a:rPr>
              <a:t>YFinance</a:t>
            </a:r>
            <a:r>
              <a:rPr lang="en-US" sz="3000" dirty="0">
                <a:solidFill>
                  <a:srgbClr val="000000"/>
                </a:solidFill>
                <a:latin typeface="Canva Sans"/>
                <a:ea typeface="Canva Sans"/>
                <a:cs typeface="Canva Sans"/>
                <a:sym typeface="Canva Sans"/>
              </a:rPr>
              <a:t>. It retrieves stock prices for selected companies and computes key financial metrics, including annualized returns, volatility, and the Sharpe ratio. Based on user inputs such as investment amount, duration (short-term or long-term), and risk tolerance, the system recommends a suitable company by filtering stocks according to risk-adjusted return metrics and estimating potential gains. Additionally, the project features a visualization component that plots historical stock prices, helping investors assess market trends. </a:t>
            </a:r>
            <a:r>
              <a:rPr lang="en-US" sz="3000" dirty="0" err="1">
                <a:solidFill>
                  <a:srgbClr val="000000"/>
                </a:solidFill>
                <a:latin typeface="Canva Sans"/>
                <a:ea typeface="Canva Sans"/>
                <a:cs typeface="Canva Sans"/>
                <a:sym typeface="Canva Sans"/>
              </a:rPr>
              <a:t>YFinance</a:t>
            </a:r>
            <a:r>
              <a:rPr lang="en-US" sz="3000" dirty="0">
                <a:solidFill>
                  <a:srgbClr val="000000"/>
                </a:solidFill>
                <a:latin typeface="Canva Sans"/>
                <a:ea typeface="Canva Sans"/>
                <a:cs typeface="Canva Sans"/>
                <a:sym typeface="Canva Sans"/>
              </a:rPr>
              <a:t> data includes historical and real-time stock prices, company fundamentals, financial statements, and valuation metrics, enabling informed investment decisions while considering market risks.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651352" y="419100"/>
            <a:ext cx="4985296" cy="679450"/>
          </a:xfrm>
          <a:prstGeom prst="rect">
            <a:avLst/>
          </a:prstGeom>
        </p:spPr>
        <p:txBody>
          <a:bodyPr lIns="0" tIns="0" rIns="0" bIns="0" rtlCol="0" anchor="t">
            <a:spAutoFit/>
          </a:bodyPr>
          <a:lstStyle/>
          <a:p>
            <a:pPr algn="ctr">
              <a:lnSpc>
                <a:spcPts val="5599"/>
              </a:lnSpc>
            </a:pPr>
            <a:r>
              <a:rPr lang="en-US" sz="3999" b="1" dirty="0">
                <a:solidFill>
                  <a:srgbClr val="000000"/>
                </a:solidFill>
                <a:latin typeface="Canva Sans Bold"/>
                <a:ea typeface="Canva Sans Bold"/>
                <a:cs typeface="Canva Sans Bold"/>
                <a:sym typeface="Canva Sans Bold"/>
              </a:rPr>
              <a:t>Problem Statement </a:t>
            </a:r>
          </a:p>
        </p:txBody>
      </p:sp>
      <p:sp>
        <p:nvSpPr>
          <p:cNvPr id="3" name="TextBox 3"/>
          <p:cNvSpPr txBox="1"/>
          <p:nvPr/>
        </p:nvSpPr>
        <p:spPr>
          <a:xfrm>
            <a:off x="171452" y="1665911"/>
            <a:ext cx="17945097" cy="4696789"/>
          </a:xfrm>
          <a:prstGeom prst="rect">
            <a:avLst/>
          </a:prstGeom>
        </p:spPr>
        <p:txBody>
          <a:bodyPr lIns="0" tIns="0" rIns="0" bIns="0" rtlCol="0" anchor="t">
            <a:spAutoFit/>
          </a:bodyPr>
          <a:lstStyle/>
          <a:p>
            <a:pPr algn="just">
              <a:lnSpc>
                <a:spcPts val="4146"/>
              </a:lnSpc>
              <a:spcBef>
                <a:spcPct val="0"/>
              </a:spcBef>
            </a:pPr>
            <a:r>
              <a:rPr lang="en-US" sz="2962" dirty="0">
                <a:solidFill>
                  <a:srgbClr val="000000"/>
                </a:solidFill>
                <a:latin typeface="Canva Sans"/>
                <a:ea typeface="Canva Sans"/>
                <a:cs typeface="Canva Sans"/>
                <a:sym typeface="Canva Sans"/>
              </a:rPr>
              <a:t>Investors often face challenges in selecting the best stocks based on their investment capacity, risk tolerance, and investment duration. Additionally, the high volatility of stock prices and real-time market fluctuations make it difficult to make informed decisions. Traditional forecasting methods may not effectively capture the nonlinear and non-stationary nature of stock price movements, leading to inaccurate predictions . To address this challenge, Hilbert-Huang Transform (HHT) and Temporal Convolutional Network (TCN)-based stock prediction model is developed. The model first decomposes stock price trends using EMD to extract relevant features, helping to capture underlying patterns in the data. It then leverages TCN to learn historical price patterns and predict future stock prices with improved accuracy.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88369" y="650875"/>
            <a:ext cx="2653209" cy="679450"/>
          </a:xfrm>
          <a:prstGeom prst="rect">
            <a:avLst/>
          </a:prstGeom>
        </p:spPr>
        <p:txBody>
          <a:bodyPr lIns="0" tIns="0" rIns="0" bIns="0" rtlCol="0" anchor="t">
            <a:spAutoFit/>
          </a:bodyPr>
          <a:lstStyle/>
          <a:p>
            <a:pPr algn="l">
              <a:lnSpc>
                <a:spcPts val="5599"/>
              </a:lnSpc>
            </a:pPr>
            <a:r>
              <a:rPr lang="en-US" sz="3999" b="1">
                <a:solidFill>
                  <a:srgbClr val="000000"/>
                </a:solidFill>
                <a:latin typeface="Canva Sans Bold"/>
                <a:ea typeface="Canva Sans Bold"/>
                <a:cs typeface="Canva Sans Bold"/>
                <a:sym typeface="Canva Sans Bold"/>
              </a:rPr>
              <a:t>Objectives</a:t>
            </a:r>
          </a:p>
        </p:txBody>
      </p:sp>
      <p:sp>
        <p:nvSpPr>
          <p:cNvPr id="3" name="TextBox 3"/>
          <p:cNvSpPr txBox="1"/>
          <p:nvPr/>
        </p:nvSpPr>
        <p:spPr>
          <a:xfrm>
            <a:off x="0" y="669925"/>
            <a:ext cx="17902234" cy="8040919"/>
          </a:xfrm>
          <a:prstGeom prst="rect">
            <a:avLst/>
          </a:prstGeom>
        </p:spPr>
        <p:txBody>
          <a:bodyPr lIns="0" tIns="0" rIns="0" bIns="0" rtlCol="0" anchor="t">
            <a:spAutoFit/>
          </a:bodyPr>
          <a:lstStyle/>
          <a:p>
            <a:pPr algn="just">
              <a:lnSpc>
                <a:spcPts val="4486"/>
              </a:lnSpc>
            </a:pPr>
            <a:endParaRPr dirty="0"/>
          </a:p>
          <a:p>
            <a:pPr algn="just">
              <a:lnSpc>
                <a:spcPts val="4486"/>
              </a:lnSpc>
            </a:pPr>
            <a:endParaRPr dirty="0"/>
          </a:p>
          <a:p>
            <a:pPr marL="691959" lvl="1" indent="-345979" algn="just">
              <a:lnSpc>
                <a:spcPts val="4486"/>
              </a:lnSpc>
              <a:buFont typeface="Arial"/>
              <a:buChar char="•"/>
            </a:pPr>
            <a:r>
              <a:rPr lang="en-US" sz="3204" dirty="0">
                <a:solidFill>
                  <a:srgbClr val="000000"/>
                </a:solidFill>
                <a:latin typeface="Canva Sans"/>
                <a:ea typeface="Canva Sans"/>
                <a:cs typeface="Canva Sans"/>
                <a:sym typeface="Canva Sans"/>
              </a:rPr>
              <a:t> Live Market Data Integration – Fetch real-time stock prices to ensure recommendations are based on the latest market trends.</a:t>
            </a:r>
          </a:p>
          <a:p>
            <a:pPr algn="just">
              <a:lnSpc>
                <a:spcPts val="4486"/>
              </a:lnSpc>
            </a:pPr>
            <a:endParaRPr lang="en-US" sz="3204" dirty="0">
              <a:solidFill>
                <a:srgbClr val="000000"/>
              </a:solidFill>
              <a:latin typeface="Canva Sans"/>
              <a:ea typeface="Canva Sans"/>
              <a:cs typeface="Canva Sans"/>
              <a:sym typeface="Canva Sans"/>
            </a:endParaRPr>
          </a:p>
          <a:p>
            <a:pPr marL="691959" lvl="1" indent="-345979" algn="just">
              <a:lnSpc>
                <a:spcPts val="4486"/>
              </a:lnSpc>
              <a:spcBef>
                <a:spcPct val="0"/>
              </a:spcBef>
              <a:buFont typeface="Arial"/>
              <a:buChar char="•"/>
            </a:pPr>
            <a:r>
              <a:rPr lang="en-US" sz="3204" dirty="0">
                <a:solidFill>
                  <a:srgbClr val="000000"/>
                </a:solidFill>
                <a:latin typeface="Canva Sans"/>
                <a:ea typeface="Canva Sans"/>
                <a:cs typeface="Canva Sans"/>
                <a:sym typeface="Canva Sans"/>
              </a:rPr>
              <a:t>Extracting the Intrinsic Mode function using the Hilbert-Huang Transform (HTT) and advanced algorithms.</a:t>
            </a:r>
          </a:p>
          <a:p>
            <a:pPr algn="just">
              <a:lnSpc>
                <a:spcPts val="4486"/>
              </a:lnSpc>
              <a:spcBef>
                <a:spcPct val="0"/>
              </a:spcBef>
            </a:pPr>
            <a:endParaRPr lang="en-US" sz="3204" dirty="0">
              <a:solidFill>
                <a:srgbClr val="000000"/>
              </a:solidFill>
              <a:latin typeface="Canva Sans"/>
              <a:ea typeface="Canva Sans"/>
              <a:cs typeface="Canva Sans"/>
              <a:sym typeface="Canva Sans"/>
            </a:endParaRPr>
          </a:p>
          <a:p>
            <a:pPr marL="691959" lvl="1" indent="-345979" algn="just">
              <a:lnSpc>
                <a:spcPts val="4486"/>
              </a:lnSpc>
              <a:spcBef>
                <a:spcPct val="0"/>
              </a:spcBef>
              <a:buFont typeface="Arial"/>
              <a:buChar char="•"/>
            </a:pPr>
            <a:r>
              <a:rPr lang="en-US" sz="3204" dirty="0">
                <a:solidFill>
                  <a:srgbClr val="000000"/>
                </a:solidFill>
                <a:latin typeface="Canva Sans"/>
                <a:ea typeface="Canva Sans"/>
                <a:cs typeface="Canva Sans"/>
                <a:sym typeface="Canva Sans"/>
              </a:rPr>
              <a:t>Forecasting the trends using the advanced techniques like Temporal convolutional Network</a:t>
            </a:r>
          </a:p>
          <a:p>
            <a:pPr algn="just">
              <a:lnSpc>
                <a:spcPts val="4486"/>
              </a:lnSpc>
              <a:spcBef>
                <a:spcPct val="0"/>
              </a:spcBef>
            </a:pPr>
            <a:endParaRPr lang="en-US" sz="3204" dirty="0">
              <a:solidFill>
                <a:srgbClr val="000000"/>
              </a:solidFill>
              <a:latin typeface="Canva Sans"/>
              <a:ea typeface="Canva Sans"/>
              <a:cs typeface="Canva Sans"/>
              <a:sym typeface="Canva Sans"/>
            </a:endParaRPr>
          </a:p>
          <a:p>
            <a:pPr marL="691959" lvl="1" indent="-345979" algn="just">
              <a:lnSpc>
                <a:spcPts val="4486"/>
              </a:lnSpc>
              <a:spcBef>
                <a:spcPct val="0"/>
              </a:spcBef>
              <a:buFont typeface="Arial"/>
              <a:buChar char="•"/>
            </a:pPr>
            <a:r>
              <a:rPr lang="en-US" sz="3204" dirty="0">
                <a:solidFill>
                  <a:srgbClr val="000000"/>
                </a:solidFill>
                <a:latin typeface="Canva Sans"/>
                <a:ea typeface="Canva Sans"/>
                <a:cs typeface="Canva Sans"/>
                <a:sym typeface="Canva Sans"/>
              </a:rPr>
              <a:t>Risk Assessment – Categorize stocks based on risk levels and align them with the investor’s risk tolerance.</a:t>
            </a:r>
          </a:p>
          <a:p>
            <a:pPr algn="just">
              <a:lnSpc>
                <a:spcPts val="4486"/>
              </a:lnSpc>
            </a:pPr>
            <a:endParaRPr lang="en-US" sz="3204" dirty="0">
              <a:solidFill>
                <a:srgbClr val="000000"/>
              </a:solidFill>
              <a:latin typeface="Canva Sans"/>
              <a:ea typeface="Canva Sans"/>
              <a:cs typeface="Canva Sans"/>
              <a:sym typeface="Canva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370827" y="1436817"/>
          <a:ext cx="17378623" cy="7821484"/>
        </p:xfrm>
        <a:graphic>
          <a:graphicData uri="http://schemas.openxmlformats.org/drawingml/2006/table">
            <a:tbl>
              <a:tblPr/>
              <a:tblGrid>
                <a:gridCol w="8773358">
                  <a:extLst>
                    <a:ext uri="{9D8B030D-6E8A-4147-A177-3AD203B41FA5}">
                      <a16:colId xmlns:a16="http://schemas.microsoft.com/office/drawing/2014/main" val="20000"/>
                    </a:ext>
                  </a:extLst>
                </a:gridCol>
                <a:gridCol w="8605265">
                  <a:extLst>
                    <a:ext uri="{9D8B030D-6E8A-4147-A177-3AD203B41FA5}">
                      <a16:colId xmlns:a16="http://schemas.microsoft.com/office/drawing/2014/main" val="20001"/>
                    </a:ext>
                  </a:extLst>
                </a:gridCol>
              </a:tblGrid>
              <a:tr h="1473617">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420323">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750539">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177005">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520"/>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 name="TextBox 3"/>
          <p:cNvSpPr txBox="1"/>
          <p:nvPr/>
        </p:nvSpPr>
        <p:spPr>
          <a:xfrm>
            <a:off x="5073138" y="317526"/>
            <a:ext cx="7582644" cy="537718"/>
          </a:xfrm>
          <a:prstGeom prst="rect">
            <a:avLst/>
          </a:prstGeom>
        </p:spPr>
        <p:txBody>
          <a:bodyPr lIns="0" tIns="0" rIns="0" bIns="0" rtlCol="0" anchor="t">
            <a:spAutoFit/>
          </a:bodyPr>
          <a:lstStyle/>
          <a:p>
            <a:pPr algn="ctr">
              <a:lnSpc>
                <a:spcPts val="4486"/>
              </a:lnSpc>
              <a:spcBef>
                <a:spcPct val="0"/>
              </a:spcBef>
            </a:pPr>
            <a:r>
              <a:rPr lang="en-US" sz="3204" b="1">
                <a:solidFill>
                  <a:srgbClr val="000000"/>
                </a:solidFill>
                <a:latin typeface="Canva Sans Bold"/>
                <a:ea typeface="Canva Sans Bold"/>
                <a:cs typeface="Canva Sans Bold"/>
                <a:sym typeface="Canva Sans Bold"/>
              </a:rPr>
              <a:t>Hardware and Software Requirements</a:t>
            </a:r>
          </a:p>
        </p:txBody>
      </p:sp>
      <p:sp>
        <p:nvSpPr>
          <p:cNvPr id="4" name="TextBox 4"/>
          <p:cNvSpPr txBox="1"/>
          <p:nvPr/>
        </p:nvSpPr>
        <p:spPr>
          <a:xfrm>
            <a:off x="705734" y="7367461"/>
            <a:ext cx="6280904" cy="1526540"/>
          </a:xfrm>
          <a:prstGeom prst="rect">
            <a:avLst/>
          </a:prstGeom>
        </p:spPr>
        <p:txBody>
          <a:bodyPr lIns="0" tIns="0" rIns="0" bIns="0" rtlCol="0" anchor="t">
            <a:spAutoFit/>
          </a:bodyPr>
          <a:lstStyle/>
          <a:p>
            <a:pPr algn="l">
              <a:lnSpc>
                <a:spcPts val="4060"/>
              </a:lnSpc>
              <a:spcBef>
                <a:spcPct val="0"/>
              </a:spcBef>
            </a:pPr>
            <a:r>
              <a:rPr lang="en-US" sz="2900">
                <a:solidFill>
                  <a:srgbClr val="000000"/>
                </a:solidFill>
                <a:latin typeface="Canva Sans"/>
                <a:ea typeface="Canva Sans"/>
                <a:cs typeface="Canva Sans"/>
                <a:sym typeface="Canva Sans"/>
              </a:rPr>
              <a:t>Storage: Minimum 10GB free space (Recommended: SSD for faster performance)</a:t>
            </a:r>
          </a:p>
        </p:txBody>
      </p:sp>
      <p:sp>
        <p:nvSpPr>
          <p:cNvPr id="5" name="TextBox 5"/>
          <p:cNvSpPr txBox="1"/>
          <p:nvPr/>
        </p:nvSpPr>
        <p:spPr>
          <a:xfrm>
            <a:off x="705734" y="3143674"/>
            <a:ext cx="7455758" cy="1526540"/>
          </a:xfrm>
          <a:prstGeom prst="rect">
            <a:avLst/>
          </a:prstGeom>
        </p:spPr>
        <p:txBody>
          <a:bodyPr lIns="0" tIns="0" rIns="0" bIns="0" rtlCol="0" anchor="t">
            <a:spAutoFit/>
          </a:bodyPr>
          <a:lstStyle/>
          <a:p>
            <a:pPr algn="l">
              <a:lnSpc>
                <a:spcPts val="4060"/>
              </a:lnSpc>
              <a:spcBef>
                <a:spcPct val="0"/>
              </a:spcBef>
            </a:pPr>
            <a:r>
              <a:rPr lang="en-US" sz="2900">
                <a:solidFill>
                  <a:srgbClr val="000000"/>
                </a:solidFill>
                <a:latin typeface="Canva Sans"/>
                <a:ea typeface="Canva Sans"/>
                <a:cs typeface="Canva Sans"/>
                <a:sym typeface="Canva Sans"/>
              </a:rPr>
              <a:t>Processor (CPU): Intel Core i5 (or equivalent) and above (Recommended: Intel Core i7 or AMD Ryzen 5 and above)</a:t>
            </a:r>
          </a:p>
        </p:txBody>
      </p:sp>
      <p:sp>
        <p:nvSpPr>
          <p:cNvPr id="6" name="TextBox 6"/>
          <p:cNvSpPr txBox="1"/>
          <p:nvPr/>
        </p:nvSpPr>
        <p:spPr>
          <a:xfrm>
            <a:off x="10130318" y="1780520"/>
            <a:ext cx="6280904" cy="537718"/>
          </a:xfrm>
          <a:prstGeom prst="rect">
            <a:avLst/>
          </a:prstGeom>
        </p:spPr>
        <p:txBody>
          <a:bodyPr lIns="0" tIns="0" rIns="0" bIns="0" rtlCol="0" anchor="t">
            <a:spAutoFit/>
          </a:bodyPr>
          <a:lstStyle/>
          <a:p>
            <a:pPr algn="ctr">
              <a:lnSpc>
                <a:spcPts val="4486"/>
              </a:lnSpc>
              <a:spcBef>
                <a:spcPct val="0"/>
              </a:spcBef>
            </a:pPr>
            <a:r>
              <a:rPr lang="en-US" sz="3204" b="1">
                <a:solidFill>
                  <a:srgbClr val="000000"/>
                </a:solidFill>
                <a:latin typeface="Canva Sans Bold"/>
                <a:ea typeface="Canva Sans Bold"/>
                <a:cs typeface="Canva Sans Bold"/>
                <a:sym typeface="Canva Sans Bold"/>
              </a:rPr>
              <a:t>Software Requirements</a:t>
            </a:r>
          </a:p>
        </p:txBody>
      </p:sp>
      <p:sp>
        <p:nvSpPr>
          <p:cNvPr id="7" name="TextBox 7"/>
          <p:cNvSpPr txBox="1"/>
          <p:nvPr/>
        </p:nvSpPr>
        <p:spPr>
          <a:xfrm>
            <a:off x="705734" y="1780520"/>
            <a:ext cx="6280904" cy="537718"/>
          </a:xfrm>
          <a:prstGeom prst="rect">
            <a:avLst/>
          </a:prstGeom>
        </p:spPr>
        <p:txBody>
          <a:bodyPr lIns="0" tIns="0" rIns="0" bIns="0" rtlCol="0" anchor="t">
            <a:spAutoFit/>
          </a:bodyPr>
          <a:lstStyle/>
          <a:p>
            <a:pPr algn="ctr">
              <a:lnSpc>
                <a:spcPts val="4486"/>
              </a:lnSpc>
              <a:spcBef>
                <a:spcPct val="0"/>
              </a:spcBef>
            </a:pPr>
            <a:r>
              <a:rPr lang="en-US" sz="3204" b="1">
                <a:solidFill>
                  <a:srgbClr val="000000"/>
                </a:solidFill>
                <a:latin typeface="Canva Sans Bold"/>
                <a:ea typeface="Canva Sans Bold"/>
                <a:cs typeface="Canva Sans Bold"/>
                <a:sym typeface="Canva Sans Bold"/>
              </a:rPr>
              <a:t>Hardware Requirements</a:t>
            </a:r>
          </a:p>
        </p:txBody>
      </p:sp>
      <p:sp>
        <p:nvSpPr>
          <p:cNvPr id="8" name="TextBox 8"/>
          <p:cNvSpPr txBox="1"/>
          <p:nvPr/>
        </p:nvSpPr>
        <p:spPr>
          <a:xfrm>
            <a:off x="705734" y="5434224"/>
            <a:ext cx="6280904" cy="1526540"/>
          </a:xfrm>
          <a:prstGeom prst="rect">
            <a:avLst/>
          </a:prstGeom>
        </p:spPr>
        <p:txBody>
          <a:bodyPr lIns="0" tIns="0" rIns="0" bIns="0" rtlCol="0" anchor="t">
            <a:spAutoFit/>
          </a:bodyPr>
          <a:lstStyle/>
          <a:p>
            <a:pPr algn="l">
              <a:lnSpc>
                <a:spcPts val="4060"/>
              </a:lnSpc>
              <a:spcBef>
                <a:spcPct val="0"/>
              </a:spcBef>
            </a:pPr>
            <a:r>
              <a:rPr lang="en-US" sz="2900">
                <a:solidFill>
                  <a:srgbClr val="000000"/>
                </a:solidFill>
                <a:latin typeface="Canva Sans"/>
                <a:ea typeface="Canva Sans"/>
                <a:cs typeface="Canva Sans"/>
                <a:sym typeface="Canva Sans"/>
              </a:rPr>
              <a:t>Memory (RAM): Minimum 8GB (Recommended: 16GB or higher for better performance)</a:t>
            </a:r>
          </a:p>
        </p:txBody>
      </p:sp>
      <p:sp>
        <p:nvSpPr>
          <p:cNvPr id="9" name="TextBox 9"/>
          <p:cNvSpPr txBox="1"/>
          <p:nvPr/>
        </p:nvSpPr>
        <p:spPr>
          <a:xfrm>
            <a:off x="9515331" y="2936134"/>
            <a:ext cx="6280904" cy="2555240"/>
          </a:xfrm>
          <a:prstGeom prst="rect">
            <a:avLst/>
          </a:prstGeom>
        </p:spPr>
        <p:txBody>
          <a:bodyPr lIns="0" tIns="0" rIns="0" bIns="0" rtlCol="0" anchor="t">
            <a:spAutoFit/>
          </a:bodyPr>
          <a:lstStyle/>
          <a:p>
            <a:pPr algn="l">
              <a:lnSpc>
                <a:spcPts val="4060"/>
              </a:lnSpc>
            </a:pPr>
            <a:r>
              <a:rPr lang="en-US" sz="2900">
                <a:solidFill>
                  <a:srgbClr val="000000"/>
                </a:solidFill>
                <a:latin typeface="Canva Sans"/>
                <a:ea typeface="Canva Sans"/>
                <a:cs typeface="Canva Sans"/>
                <a:sym typeface="Canva Sans"/>
              </a:rPr>
              <a:t>Operating System:</a:t>
            </a:r>
          </a:p>
          <a:p>
            <a:pPr algn="l">
              <a:lnSpc>
                <a:spcPts val="4060"/>
              </a:lnSpc>
            </a:pPr>
            <a:r>
              <a:rPr lang="en-US" sz="2900">
                <a:solidFill>
                  <a:srgbClr val="000000"/>
                </a:solidFill>
                <a:latin typeface="Canva Sans"/>
                <a:ea typeface="Canva Sans"/>
                <a:cs typeface="Canva Sans"/>
                <a:sym typeface="Canva Sans"/>
              </a:rPr>
              <a:t>Windows 10/11 (64-bit)</a:t>
            </a:r>
          </a:p>
          <a:p>
            <a:pPr algn="l">
              <a:lnSpc>
                <a:spcPts val="4060"/>
              </a:lnSpc>
            </a:pPr>
            <a:r>
              <a:rPr lang="en-US" sz="2900">
                <a:solidFill>
                  <a:srgbClr val="000000"/>
                </a:solidFill>
                <a:latin typeface="Canva Sans"/>
                <a:ea typeface="Canva Sans"/>
                <a:cs typeface="Canva Sans"/>
                <a:sym typeface="Canva Sans"/>
              </a:rPr>
              <a:t>macOS (10.15 Catalina or later)</a:t>
            </a:r>
          </a:p>
          <a:p>
            <a:pPr algn="l">
              <a:lnSpc>
                <a:spcPts val="4060"/>
              </a:lnSpc>
            </a:pPr>
            <a:r>
              <a:rPr lang="en-US" sz="2900">
                <a:solidFill>
                  <a:srgbClr val="000000"/>
                </a:solidFill>
                <a:latin typeface="Canva Sans"/>
                <a:ea typeface="Canva Sans"/>
                <a:cs typeface="Canva Sans"/>
                <a:sym typeface="Canva Sans"/>
              </a:rPr>
              <a:t>Linux (Ubuntu 18.04 or later)</a:t>
            </a:r>
          </a:p>
          <a:p>
            <a:pPr algn="ctr">
              <a:lnSpc>
                <a:spcPts val="4060"/>
              </a:lnSpc>
            </a:pPr>
            <a:endParaRPr lang="en-US" sz="2900">
              <a:solidFill>
                <a:srgbClr val="000000"/>
              </a:solidFill>
              <a:latin typeface="Canva Sans"/>
              <a:ea typeface="Canva Sans"/>
              <a:cs typeface="Canva Sans"/>
              <a:sym typeface="Canva Sans"/>
            </a:endParaRPr>
          </a:p>
        </p:txBody>
      </p:sp>
      <p:sp>
        <p:nvSpPr>
          <p:cNvPr id="10" name="TextBox 10"/>
          <p:cNvSpPr txBox="1"/>
          <p:nvPr/>
        </p:nvSpPr>
        <p:spPr>
          <a:xfrm>
            <a:off x="9515331" y="5784840"/>
            <a:ext cx="6280904" cy="497840"/>
          </a:xfrm>
          <a:prstGeom prst="rect">
            <a:avLst/>
          </a:prstGeom>
        </p:spPr>
        <p:txBody>
          <a:bodyPr lIns="0" tIns="0" rIns="0" bIns="0" rtlCol="0" anchor="t">
            <a:spAutoFit/>
          </a:bodyPr>
          <a:lstStyle/>
          <a:p>
            <a:pPr algn="l">
              <a:lnSpc>
                <a:spcPts val="4060"/>
              </a:lnSpc>
              <a:spcBef>
                <a:spcPct val="0"/>
              </a:spcBef>
            </a:pPr>
            <a:r>
              <a:rPr lang="en-US" sz="2900">
                <a:solidFill>
                  <a:srgbClr val="000000"/>
                </a:solidFill>
                <a:latin typeface="Canva Sans"/>
                <a:ea typeface="Canva Sans"/>
                <a:cs typeface="Canva Sans"/>
                <a:sym typeface="Canva Sans"/>
              </a:rPr>
              <a:t>Python Version: Python 3.7 or later</a:t>
            </a:r>
          </a:p>
        </p:txBody>
      </p:sp>
      <p:sp>
        <p:nvSpPr>
          <p:cNvPr id="11" name="TextBox 11"/>
          <p:cNvSpPr txBox="1"/>
          <p:nvPr/>
        </p:nvSpPr>
        <p:spPr>
          <a:xfrm>
            <a:off x="8864460" y="7367461"/>
            <a:ext cx="6280904" cy="497840"/>
          </a:xfrm>
          <a:prstGeom prst="rect">
            <a:avLst/>
          </a:prstGeom>
        </p:spPr>
        <p:txBody>
          <a:bodyPr lIns="0" tIns="0" rIns="0" bIns="0" rtlCol="0" anchor="t">
            <a:spAutoFit/>
          </a:bodyPr>
          <a:lstStyle/>
          <a:p>
            <a:pPr algn="ctr">
              <a:lnSpc>
                <a:spcPts val="4060"/>
              </a:lnSpc>
              <a:spcBef>
                <a:spcPct val="0"/>
              </a:spcBef>
            </a:pPr>
            <a:r>
              <a:rPr lang="en-US" sz="2900">
                <a:solidFill>
                  <a:srgbClr val="000000"/>
                </a:solidFill>
                <a:latin typeface="Canva Sans"/>
                <a:ea typeface="Canva Sans"/>
                <a:cs typeface="Canva Sans"/>
                <a:sym typeface="Canva Sans"/>
              </a:rPr>
              <a:t>Required Python Libraries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6663270" y="295304"/>
            <a:ext cx="4290566" cy="537718"/>
          </a:xfrm>
          <a:prstGeom prst="rect">
            <a:avLst/>
          </a:prstGeom>
        </p:spPr>
        <p:txBody>
          <a:bodyPr lIns="0" tIns="0" rIns="0" bIns="0" rtlCol="0" anchor="t">
            <a:spAutoFit/>
          </a:bodyPr>
          <a:lstStyle/>
          <a:p>
            <a:pPr algn="ctr">
              <a:lnSpc>
                <a:spcPts val="4486"/>
              </a:lnSpc>
              <a:spcBef>
                <a:spcPct val="0"/>
              </a:spcBef>
            </a:pPr>
            <a:r>
              <a:rPr lang="en-US" sz="3204" b="1">
                <a:solidFill>
                  <a:srgbClr val="000000"/>
                </a:solidFill>
                <a:latin typeface="Canva Sans Bold"/>
                <a:ea typeface="Canva Sans Bold"/>
                <a:cs typeface="Canva Sans Bold"/>
                <a:sym typeface="Canva Sans Bold"/>
              </a:rPr>
              <a:t>Architecture Diagram</a:t>
            </a:r>
          </a:p>
        </p:txBody>
      </p:sp>
      <p:pic>
        <p:nvPicPr>
          <p:cNvPr id="7" name="Picture 6">
            <a:extLst>
              <a:ext uri="{FF2B5EF4-FFF2-40B4-BE49-F238E27FC236}">
                <a16:creationId xmlns:a16="http://schemas.microsoft.com/office/drawing/2014/main" id="{AC4221C5-6C9E-15A5-E309-8DF7818B4710}"/>
              </a:ext>
            </a:extLst>
          </p:cNvPr>
          <p:cNvPicPr>
            <a:picLocks noChangeAspect="1"/>
          </p:cNvPicPr>
          <p:nvPr/>
        </p:nvPicPr>
        <p:blipFill>
          <a:blip r:embed="rId2"/>
          <a:stretch>
            <a:fillRect/>
          </a:stretch>
        </p:blipFill>
        <p:spPr>
          <a:xfrm>
            <a:off x="1219200" y="1409700"/>
            <a:ext cx="15461225" cy="81674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303909" y="490982"/>
            <a:ext cx="3042837" cy="537718"/>
          </a:xfrm>
          <a:prstGeom prst="rect">
            <a:avLst/>
          </a:prstGeom>
        </p:spPr>
        <p:txBody>
          <a:bodyPr lIns="0" tIns="0" rIns="0" bIns="0" rtlCol="0" anchor="t">
            <a:spAutoFit/>
          </a:bodyPr>
          <a:lstStyle/>
          <a:p>
            <a:pPr algn="ctr">
              <a:lnSpc>
                <a:spcPts val="4486"/>
              </a:lnSpc>
              <a:spcBef>
                <a:spcPct val="0"/>
              </a:spcBef>
            </a:pPr>
            <a:r>
              <a:rPr lang="en-US" sz="3204" b="1">
                <a:solidFill>
                  <a:srgbClr val="000000"/>
                </a:solidFill>
                <a:latin typeface="Canva Sans Bold"/>
                <a:ea typeface="Canva Sans Bold"/>
                <a:cs typeface="Canva Sans Bold"/>
                <a:sym typeface="Canva Sans Bold"/>
              </a:rPr>
              <a:t>Research Gaps</a:t>
            </a:r>
          </a:p>
        </p:txBody>
      </p:sp>
      <p:sp>
        <p:nvSpPr>
          <p:cNvPr id="3" name="TextBox 3"/>
          <p:cNvSpPr txBox="1"/>
          <p:nvPr/>
        </p:nvSpPr>
        <p:spPr>
          <a:xfrm>
            <a:off x="279540" y="1553455"/>
            <a:ext cx="16979760" cy="4248023"/>
          </a:xfrm>
          <a:prstGeom prst="rect">
            <a:avLst/>
          </a:prstGeom>
        </p:spPr>
        <p:txBody>
          <a:bodyPr lIns="0" tIns="0" rIns="0" bIns="0" rtlCol="0" anchor="t">
            <a:spAutoFit/>
          </a:bodyPr>
          <a:lstStyle/>
          <a:p>
            <a:pPr marL="648780" lvl="1" indent="-324390" algn="l">
              <a:lnSpc>
                <a:spcPts val="4207"/>
              </a:lnSpc>
              <a:buFont typeface="Arial"/>
              <a:buChar char="•"/>
            </a:pPr>
            <a:r>
              <a:rPr lang="en-US" sz="3005">
                <a:solidFill>
                  <a:srgbClr val="000000"/>
                </a:solidFill>
                <a:latin typeface="Canva Sans"/>
                <a:ea typeface="Canva Sans"/>
                <a:cs typeface="Canva Sans"/>
                <a:sym typeface="Canva Sans"/>
              </a:rPr>
              <a:t>Some Models primarily relies on historical data, which may not capture sudden market changes or real-time events.</a:t>
            </a:r>
          </a:p>
          <a:p>
            <a:pPr algn="l">
              <a:lnSpc>
                <a:spcPts val="4207"/>
              </a:lnSpc>
            </a:pPr>
            <a:endParaRPr lang="en-US" sz="3005">
              <a:solidFill>
                <a:srgbClr val="000000"/>
              </a:solidFill>
              <a:latin typeface="Canva Sans"/>
              <a:ea typeface="Canva Sans"/>
              <a:cs typeface="Canva Sans"/>
              <a:sym typeface="Canva Sans"/>
            </a:endParaRPr>
          </a:p>
          <a:p>
            <a:pPr marL="648780" lvl="1" indent="-324390" algn="l">
              <a:lnSpc>
                <a:spcPts val="4207"/>
              </a:lnSpc>
              <a:buFont typeface="Arial"/>
              <a:buChar char="•"/>
            </a:pPr>
            <a:r>
              <a:rPr lang="en-US" sz="3005">
                <a:solidFill>
                  <a:srgbClr val="000000"/>
                </a:solidFill>
                <a:latin typeface="Canva Sans"/>
                <a:ea typeface="Canva Sans"/>
                <a:cs typeface="Canva Sans"/>
                <a:sym typeface="Canva Sans"/>
              </a:rPr>
              <a:t>And some models from above papers does not integrate with the real time market movements and prices.</a:t>
            </a:r>
          </a:p>
          <a:p>
            <a:pPr algn="l">
              <a:lnSpc>
                <a:spcPts val="4207"/>
              </a:lnSpc>
            </a:pPr>
            <a:endParaRPr lang="en-US" sz="3005">
              <a:solidFill>
                <a:srgbClr val="000000"/>
              </a:solidFill>
              <a:latin typeface="Canva Sans"/>
              <a:ea typeface="Canva Sans"/>
              <a:cs typeface="Canva Sans"/>
              <a:sym typeface="Canva Sans"/>
            </a:endParaRPr>
          </a:p>
          <a:p>
            <a:pPr marL="648780" lvl="1" indent="-324390" algn="l">
              <a:lnSpc>
                <a:spcPts val="4207"/>
              </a:lnSpc>
              <a:buFont typeface="Arial"/>
              <a:buChar char="•"/>
            </a:pPr>
            <a:r>
              <a:rPr lang="en-US" sz="3005">
                <a:solidFill>
                  <a:srgbClr val="000000"/>
                </a:solidFill>
                <a:latin typeface="Canva Sans"/>
                <a:ea typeface="Canva Sans"/>
                <a:cs typeface="Canva Sans"/>
                <a:sym typeface="Canva Sans"/>
              </a:rPr>
              <a:t>From the above mentiond papers some only mainly focuses on short-term predictions  but does not address long-term investment strategies.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93862" y="2940271"/>
            <a:ext cx="14307311" cy="5198166"/>
          </a:xfrm>
          <a:custGeom>
            <a:avLst/>
            <a:gdLst/>
            <a:ahLst/>
            <a:cxnLst/>
            <a:rect l="l" t="t" r="r" b="b"/>
            <a:pathLst>
              <a:path w="14307311" h="5198166">
                <a:moveTo>
                  <a:pt x="0" y="0"/>
                </a:moveTo>
                <a:lnTo>
                  <a:pt x="14307311" y="0"/>
                </a:lnTo>
                <a:lnTo>
                  <a:pt x="14307311" y="5198167"/>
                </a:lnTo>
                <a:lnTo>
                  <a:pt x="0" y="5198167"/>
                </a:lnTo>
                <a:lnTo>
                  <a:pt x="0" y="0"/>
                </a:lnTo>
                <a:close/>
              </a:path>
            </a:pathLst>
          </a:custGeom>
          <a:blipFill>
            <a:blip r:embed="rId2"/>
            <a:stretch>
              <a:fillRect t="-343" b="-343"/>
            </a:stretch>
          </a:blipFill>
        </p:spPr>
      </p:sp>
      <p:sp>
        <p:nvSpPr>
          <p:cNvPr id="3" name="TextBox 3"/>
          <p:cNvSpPr txBox="1"/>
          <p:nvPr/>
        </p:nvSpPr>
        <p:spPr>
          <a:xfrm>
            <a:off x="7059117" y="275861"/>
            <a:ext cx="3046363" cy="537718"/>
          </a:xfrm>
          <a:prstGeom prst="rect">
            <a:avLst/>
          </a:prstGeom>
        </p:spPr>
        <p:txBody>
          <a:bodyPr lIns="0" tIns="0" rIns="0" bIns="0" rtlCol="0" anchor="t">
            <a:spAutoFit/>
          </a:bodyPr>
          <a:lstStyle/>
          <a:p>
            <a:pPr algn="ctr">
              <a:lnSpc>
                <a:spcPts val="4486"/>
              </a:lnSpc>
              <a:spcBef>
                <a:spcPct val="0"/>
              </a:spcBef>
            </a:pPr>
            <a:r>
              <a:rPr lang="en-US" sz="3204" b="1">
                <a:solidFill>
                  <a:srgbClr val="000000"/>
                </a:solidFill>
                <a:latin typeface="Canva Sans Bold"/>
                <a:ea typeface="Canva Sans Bold"/>
                <a:cs typeface="Canva Sans Bold"/>
                <a:sym typeface="Canva Sans Bold"/>
              </a:rPr>
              <a:t>Dataset Details</a:t>
            </a:r>
          </a:p>
        </p:txBody>
      </p:sp>
      <p:sp>
        <p:nvSpPr>
          <p:cNvPr id="4" name="TextBox 4"/>
          <p:cNvSpPr txBox="1"/>
          <p:nvPr/>
        </p:nvSpPr>
        <p:spPr>
          <a:xfrm>
            <a:off x="189607" y="2012028"/>
            <a:ext cx="2896046" cy="537718"/>
          </a:xfrm>
          <a:prstGeom prst="rect">
            <a:avLst/>
          </a:prstGeom>
        </p:spPr>
        <p:txBody>
          <a:bodyPr lIns="0" tIns="0" rIns="0" bIns="0" rtlCol="0" anchor="t">
            <a:spAutoFit/>
          </a:bodyPr>
          <a:lstStyle/>
          <a:p>
            <a:pPr algn="ctr">
              <a:lnSpc>
                <a:spcPts val="4486"/>
              </a:lnSpc>
              <a:spcBef>
                <a:spcPct val="0"/>
              </a:spcBef>
            </a:pPr>
            <a:r>
              <a:rPr lang="en-US" sz="3204">
                <a:solidFill>
                  <a:srgbClr val="000000"/>
                </a:solidFill>
                <a:latin typeface="Canva Sans"/>
                <a:ea typeface="Canva Sans"/>
                <a:cs typeface="Canva Sans"/>
                <a:sym typeface="Canva Sans"/>
              </a:rPr>
              <a:t>Dataset Fields:</a:t>
            </a:r>
          </a:p>
        </p:txBody>
      </p:sp>
      <p:sp>
        <p:nvSpPr>
          <p:cNvPr id="5" name="TextBox 5"/>
          <p:cNvSpPr txBox="1"/>
          <p:nvPr/>
        </p:nvSpPr>
        <p:spPr>
          <a:xfrm>
            <a:off x="189607" y="1143945"/>
            <a:ext cx="15348075" cy="537718"/>
          </a:xfrm>
          <a:prstGeom prst="rect">
            <a:avLst/>
          </a:prstGeom>
        </p:spPr>
        <p:txBody>
          <a:bodyPr lIns="0" tIns="0" rIns="0" bIns="0" rtlCol="0" anchor="t">
            <a:spAutoFit/>
          </a:bodyPr>
          <a:lstStyle/>
          <a:p>
            <a:pPr algn="l">
              <a:lnSpc>
                <a:spcPts val="4486"/>
              </a:lnSpc>
              <a:spcBef>
                <a:spcPct val="0"/>
              </a:spcBef>
            </a:pPr>
            <a:r>
              <a:rPr lang="en-US" sz="3204">
                <a:solidFill>
                  <a:srgbClr val="000000"/>
                </a:solidFill>
                <a:latin typeface="Canva Sans"/>
                <a:ea typeface="Canva Sans"/>
                <a:cs typeface="Canva Sans"/>
                <a:sym typeface="Canva Sans"/>
              </a:rPr>
              <a:t>Dataset Link:https://www.alphavantage.co/documentation/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4126</TotalTime>
  <Words>2081</Words>
  <Application>Microsoft Office PowerPoint</Application>
  <PresentationFormat>Custom</PresentationFormat>
  <Paragraphs>709</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Arimo</vt:lpstr>
      <vt:lpstr>Calibri</vt:lpstr>
      <vt:lpstr>Canva Sans</vt:lpstr>
      <vt:lpstr>Canva Sans Bold</vt:lpstr>
      <vt:lpstr>Arial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Week2</dc:title>
  <cp:lastModifiedBy>Medhansh Kotipalli</cp:lastModifiedBy>
  <cp:revision>10</cp:revision>
  <dcterms:created xsi:type="dcterms:W3CDTF">2006-08-16T00:00:00Z</dcterms:created>
  <dcterms:modified xsi:type="dcterms:W3CDTF">2025-04-06T02:38:09Z</dcterms:modified>
  <dc:identifier>DAGgBBm9g74</dc:identifier>
</cp:coreProperties>
</file>