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8" r:id="rId3"/>
    <p:sldId id="259" r:id="rId4"/>
    <p:sldId id="260" r:id="rId5"/>
    <p:sldId id="266" r:id="rId6"/>
    <p:sldId id="280" r:id="rId7"/>
    <p:sldId id="281" r:id="rId8"/>
    <p:sldId id="301" r:id="rId9"/>
    <p:sldId id="267" r:id="rId10"/>
    <p:sldId id="282" r:id="rId11"/>
    <p:sldId id="283" r:id="rId12"/>
    <p:sldId id="284" r:id="rId13"/>
    <p:sldId id="268" r:id="rId14"/>
    <p:sldId id="285" r:id="rId15"/>
    <p:sldId id="286" r:id="rId16"/>
    <p:sldId id="302" r:id="rId17"/>
    <p:sldId id="269" r:id="rId18"/>
    <p:sldId id="287" r:id="rId19"/>
    <p:sldId id="303" r:id="rId20"/>
    <p:sldId id="270" r:id="rId21"/>
    <p:sldId id="288" r:id="rId22"/>
    <p:sldId id="271" r:id="rId23"/>
    <p:sldId id="289" r:id="rId24"/>
    <p:sldId id="304" r:id="rId25"/>
    <p:sldId id="273" r:id="rId26"/>
    <p:sldId id="274" r:id="rId27"/>
    <p:sldId id="275" r:id="rId28"/>
    <p:sldId id="276" r:id="rId29"/>
    <p:sldId id="277" r:id="rId30"/>
    <p:sldId id="278" r:id="rId31"/>
    <p:sldId id="279" r:id="rId32"/>
    <p:sldId id="290" r:id="rId33"/>
    <p:sldId id="293" r:id="rId34"/>
    <p:sldId id="291" r:id="rId35"/>
    <p:sldId id="294" r:id="rId36"/>
    <p:sldId id="295" r:id="rId37"/>
    <p:sldId id="296" r:id="rId38"/>
    <p:sldId id="297" r:id="rId39"/>
    <p:sldId id="298" r:id="rId40"/>
    <p:sldId id="299" r:id="rId41"/>
    <p:sldId id="300" r:id="rId42"/>
    <p:sldId id="27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94660"/>
  </p:normalViewPr>
  <p:slideViewPr>
    <p:cSldViewPr snapToGrid="0">
      <p:cViewPr>
        <p:scale>
          <a:sx n="67" d="100"/>
          <a:sy n="67" d="100"/>
        </p:scale>
        <p:origin x="5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93EB-5FA1-4AEB-A36D-D2476E13C51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219226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8993EB-5FA1-4AEB-A36D-D2476E13C51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373569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8993EB-5FA1-4AEB-A36D-D2476E13C51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BDCA6-7B70-46F2-8CC5-C9CE4224FC2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348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8993EB-5FA1-4AEB-A36D-D2476E13C51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978282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8993EB-5FA1-4AEB-A36D-D2476E13C51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BDCA6-7B70-46F2-8CC5-C9CE4224FC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1707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8993EB-5FA1-4AEB-A36D-D2476E13C51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3031013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93EB-5FA1-4AEB-A36D-D2476E13C51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1570370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93EB-5FA1-4AEB-A36D-D2476E13C51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305130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93EB-5FA1-4AEB-A36D-D2476E13C51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270927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8993EB-5FA1-4AEB-A36D-D2476E13C518}"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88322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93EB-5FA1-4AEB-A36D-D2476E13C518}"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175043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93EB-5FA1-4AEB-A36D-D2476E13C518}"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403179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93EB-5FA1-4AEB-A36D-D2476E13C518}"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194217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93EB-5FA1-4AEB-A36D-D2476E13C518}"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376362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8993EB-5FA1-4AEB-A36D-D2476E13C518}"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1412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8993EB-5FA1-4AEB-A36D-D2476E13C518}"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BDCA6-7B70-46F2-8CC5-C9CE4224FC24}" type="slidenum">
              <a:rPr lang="en-US" smtClean="0"/>
              <a:t>‹#›</a:t>
            </a:fld>
            <a:endParaRPr lang="en-US"/>
          </a:p>
        </p:txBody>
      </p:sp>
    </p:spTree>
    <p:extLst>
      <p:ext uri="{BB962C8B-B14F-4D97-AF65-F5344CB8AC3E}">
        <p14:creationId xmlns:p14="http://schemas.microsoft.com/office/powerpoint/2010/main" val="255366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8993EB-5FA1-4AEB-A36D-D2476E13C518}" type="datetimeFigureOut">
              <a:rPr lang="en-US" smtClean="0"/>
              <a:t>5/1/2019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ABDCA6-7B70-46F2-8CC5-C9CE4224FC24}" type="slidenum">
              <a:rPr lang="en-US" smtClean="0"/>
              <a:t>‹#›</a:t>
            </a:fld>
            <a:endParaRPr lang="en-US"/>
          </a:p>
        </p:txBody>
      </p:sp>
    </p:spTree>
    <p:extLst>
      <p:ext uri="{BB962C8B-B14F-4D97-AF65-F5344CB8AC3E}">
        <p14:creationId xmlns:p14="http://schemas.microsoft.com/office/powerpoint/2010/main" val="3216806134"/>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D4A9-0CE1-4012-BD47-C9CA04116DE5}"/>
              </a:ext>
            </a:extLst>
          </p:cNvPr>
          <p:cNvSpPr>
            <a:spLocks noGrp="1"/>
          </p:cNvSpPr>
          <p:nvPr>
            <p:ph type="ctrTitle"/>
          </p:nvPr>
        </p:nvSpPr>
        <p:spPr>
          <a:xfrm>
            <a:off x="198784" y="258417"/>
            <a:ext cx="9362660" cy="3170583"/>
          </a:xfrm>
        </p:spPr>
        <p:txBody>
          <a:bodyPr vert="horz" lIns="91440" tIns="45720" rIns="91440" bIns="45720" rtlCol="0">
            <a:normAutofit/>
          </a:bodyPr>
          <a:lstStyle/>
          <a:p>
            <a:r>
              <a:rPr lang="en-US" sz="4800" b="0" i="0" kern="1200" cap="all" dirty="0">
                <a:effectLst/>
                <a:latin typeface="Algerian" panose="04020705040A02060702" pitchFamily="82" charset="0"/>
              </a:rPr>
              <a:t>Denver Crime DATA</a:t>
            </a:r>
            <a:br>
              <a:rPr lang="en-US" sz="4800" b="0" i="0" kern="1200" cap="all" dirty="0">
                <a:effectLst/>
                <a:latin typeface="Algerian" panose="04020705040A02060702" pitchFamily="82" charset="0"/>
              </a:rPr>
            </a:br>
            <a:r>
              <a:rPr lang="en-US" sz="2200" b="0" i="1" kern="1200" cap="all" dirty="0">
                <a:effectLst/>
                <a:latin typeface="Times New Roman" panose="02020603050405020304" pitchFamily="18" charset="0"/>
                <a:cs typeface="Times New Roman" panose="02020603050405020304" pitchFamily="18" charset="0"/>
              </a:rPr>
              <a:t>Improve Query Performance Using indexing and partitioning</a:t>
            </a:r>
          </a:p>
        </p:txBody>
      </p:sp>
      <p:sp>
        <p:nvSpPr>
          <p:cNvPr id="3" name="Subtitle 2">
            <a:extLst>
              <a:ext uri="{FF2B5EF4-FFF2-40B4-BE49-F238E27FC236}">
                <a16:creationId xmlns:a16="http://schemas.microsoft.com/office/drawing/2014/main" id="{B0815D83-C73C-4E47-9205-E0BD533C0306}"/>
              </a:ext>
            </a:extLst>
          </p:cNvPr>
          <p:cNvSpPr>
            <a:spLocks noGrp="1"/>
          </p:cNvSpPr>
          <p:nvPr>
            <p:ph type="subTitle" idx="1"/>
          </p:nvPr>
        </p:nvSpPr>
        <p:spPr>
          <a:xfrm>
            <a:off x="5635487" y="3519220"/>
            <a:ext cx="3776870" cy="1606576"/>
          </a:xfrm>
        </p:spPr>
        <p:txBody>
          <a:bodyPr vert="horz" lIns="91440" tIns="45720" rIns="91440" bIns="45720" rtlCol="0">
            <a:noAutofit/>
          </a:bodyPr>
          <a:lstStyle/>
          <a:p>
            <a:pPr indent="-228600" algn="l">
              <a:lnSpc>
                <a:spcPct val="110000"/>
              </a:lnSpc>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Deepa Ravichandran(700687747)</a:t>
            </a:r>
          </a:p>
          <a:p>
            <a:pPr indent="-228600" algn="l">
              <a:lnSpc>
                <a:spcPct val="110000"/>
              </a:lnSpc>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Medhasree Nangunoori(700688970)</a:t>
            </a:r>
          </a:p>
          <a:p>
            <a:pPr marL="285750" indent="-285750" algn="l">
              <a:lnSpc>
                <a:spcPct val="110000"/>
              </a:lnSpc>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Krishna Poojitha Vaka(700691512)</a:t>
            </a:r>
          </a:p>
          <a:p>
            <a:pPr indent="-228600" algn="l">
              <a:lnSpc>
                <a:spcPct val="110000"/>
              </a:lnSpc>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Rohini mannepalli(700658261)</a:t>
            </a:r>
          </a:p>
        </p:txBody>
      </p:sp>
    </p:spTree>
    <p:extLst>
      <p:ext uri="{BB962C8B-B14F-4D97-AF65-F5344CB8AC3E}">
        <p14:creationId xmlns:p14="http://schemas.microsoft.com/office/powerpoint/2010/main" val="196984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F4F6-70C7-452D-98D7-0992FE53420E}"/>
              </a:ext>
            </a:extLst>
          </p:cNvPr>
          <p:cNvSpPr>
            <a:spLocks noGrp="1"/>
          </p:cNvSpPr>
          <p:nvPr>
            <p:ph type="title"/>
          </p:nvPr>
        </p:nvSpPr>
        <p:spPr>
          <a:xfrm>
            <a:off x="-1751541" y="447675"/>
            <a:ext cx="9500336" cy="1320800"/>
          </a:xfrm>
        </p:spPr>
        <p:txBody>
          <a:bodyPr/>
          <a:lstStyle/>
          <a:p>
            <a:pPr algn="ctr"/>
            <a:r>
              <a:rPr lang="en-US" dirty="0"/>
              <a:t>NON CLUSTERED INDEX</a:t>
            </a:r>
          </a:p>
        </p:txBody>
      </p:sp>
      <p:sp>
        <p:nvSpPr>
          <p:cNvPr id="3" name="Content Placeholder 2">
            <a:extLst>
              <a:ext uri="{FF2B5EF4-FFF2-40B4-BE49-F238E27FC236}">
                <a16:creationId xmlns:a16="http://schemas.microsoft.com/office/drawing/2014/main" id="{5EEA663F-7DDA-4CA6-A4AD-DB72C25BED8F}"/>
              </a:ext>
            </a:extLst>
          </p:cNvPr>
          <p:cNvSpPr>
            <a:spLocks noGrp="1"/>
          </p:cNvSpPr>
          <p:nvPr>
            <p:ph idx="1"/>
          </p:nvPr>
        </p:nvSpPr>
        <p:spPr>
          <a:xfrm>
            <a:off x="471097" y="1384922"/>
            <a:ext cx="8596668" cy="347489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CREATE NONCLUSTERED INDEX [NonClusteredIndex-20190429-161717] </a:t>
            </a:r>
          </a:p>
          <a:p>
            <a:pPr marL="0" indent="0">
              <a:buNone/>
            </a:pPr>
            <a:r>
              <a:rPr lang="en-US" b="1" dirty="0">
                <a:latin typeface="Times New Roman" panose="02020603050405020304" pitchFamily="18" charset="0"/>
                <a:cs typeface="Times New Roman" panose="02020603050405020304" pitchFamily="18" charset="0"/>
              </a:rPr>
              <a:t>ON [dbo].[crime]</a:t>
            </a:r>
          </a:p>
          <a:p>
            <a:pPr marL="0" indent="0">
              <a:buNone/>
            </a:pPr>
            <a:r>
              <a:rPr lang="en-US" b="1" dirty="0">
                <a:latin typeface="Times New Roman" panose="02020603050405020304" pitchFamily="18" charset="0"/>
                <a:cs typeface="Times New Roman" panose="02020603050405020304" pitchFamily="18" charset="0"/>
              </a:rPr>
              <a:t>([_FIRST_OCCURRENCE_DATE_] ASC)</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CREATE NONCLUSTERED INDEX [NonClusteredIndex-20190429-161656] ON [</a:t>
            </a:r>
            <a:r>
              <a:rPr lang="en-US" b="1" dirty="0" err="1">
                <a:latin typeface="Times New Roman" panose="02020603050405020304" pitchFamily="18" charset="0"/>
                <a:cs typeface="Times New Roman" panose="02020603050405020304" pitchFamily="18" charset="0"/>
              </a:rPr>
              <a:t>dbo</a:t>
            </a:r>
            <a:r>
              <a:rPr lang="en-US" b="1" dirty="0">
                <a:latin typeface="Times New Roman" panose="02020603050405020304" pitchFamily="18" charset="0"/>
                <a:cs typeface="Times New Roman" panose="02020603050405020304" pitchFamily="18" charset="0"/>
              </a:rPr>
              <a:t>].[crime]</a:t>
            </a:r>
          </a:p>
          <a:p>
            <a:pPr marL="0" indent="0">
              <a:buNone/>
            </a:pPr>
            <a:r>
              <a:rPr lang="en-US" b="1" dirty="0">
                <a:latin typeface="Times New Roman" panose="02020603050405020304" pitchFamily="18" charset="0"/>
                <a:cs typeface="Times New Roman" panose="02020603050405020304" pitchFamily="18" charset="0"/>
              </a:rPr>
              <a:t>([_REPORTED_DATE_] ASC)</a:t>
            </a:r>
          </a:p>
        </p:txBody>
      </p:sp>
    </p:spTree>
    <p:extLst>
      <p:ext uri="{BB962C8B-B14F-4D97-AF65-F5344CB8AC3E}">
        <p14:creationId xmlns:p14="http://schemas.microsoft.com/office/powerpoint/2010/main" val="354494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9D41-41F8-48BA-8E3B-9ED4E355E17C}"/>
              </a:ext>
            </a:extLst>
          </p:cNvPr>
          <p:cNvSpPr>
            <a:spLocks noGrp="1"/>
          </p:cNvSpPr>
          <p:nvPr>
            <p:ph type="title"/>
          </p:nvPr>
        </p:nvSpPr>
        <p:spPr>
          <a:xfrm>
            <a:off x="-562760" y="690133"/>
            <a:ext cx="10225892" cy="1320800"/>
          </a:xfrm>
        </p:spPr>
        <p:txBody>
          <a:bodyPr/>
          <a:lstStyle/>
          <a:p>
            <a:pPr algn="ctr"/>
            <a:r>
              <a:rPr lang="en-US" dirty="0"/>
              <a:t>CLUSTERED INDEX</a:t>
            </a:r>
          </a:p>
        </p:txBody>
      </p:sp>
      <p:sp>
        <p:nvSpPr>
          <p:cNvPr id="3" name="Content Placeholder 2">
            <a:extLst>
              <a:ext uri="{FF2B5EF4-FFF2-40B4-BE49-F238E27FC236}">
                <a16:creationId xmlns:a16="http://schemas.microsoft.com/office/drawing/2014/main" id="{AB629C73-9FC6-4657-B8C4-76F8C81F1321}"/>
              </a:ext>
            </a:extLst>
          </p:cNvPr>
          <p:cNvSpPr>
            <a:spLocks noGrp="1"/>
          </p:cNvSpPr>
          <p:nvPr>
            <p:ph idx="1"/>
          </p:nvPr>
        </p:nvSpPr>
        <p:spPr>
          <a:xfrm>
            <a:off x="343184" y="2010933"/>
            <a:ext cx="10126501" cy="2673627"/>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CREATE CLUSTERED INDEX [ClusteredIndex-20190429-162234] ON [</a:t>
            </a:r>
            <a:r>
              <a:rPr lang="en-US" sz="2400" b="1" dirty="0" err="1">
                <a:latin typeface="Times New Roman" panose="02020603050405020304" pitchFamily="18" charset="0"/>
                <a:cs typeface="Times New Roman" panose="02020603050405020304" pitchFamily="18" charset="0"/>
              </a:rPr>
              <a:t>dbo</a:t>
            </a:r>
            <a:r>
              <a:rPr lang="en-US" sz="2400" b="1" dirty="0">
                <a:latin typeface="Times New Roman" panose="02020603050405020304" pitchFamily="18" charset="0"/>
                <a:cs typeface="Times New Roman" panose="02020603050405020304" pitchFamily="18" charset="0"/>
              </a:rPr>
              <a:t>].[crime]</a:t>
            </a:r>
          </a:p>
          <a:p>
            <a:pPr marL="0" indent="0">
              <a:buNone/>
            </a:pPr>
            <a:r>
              <a:rPr lang="en-US" sz="2400" b="1"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[_INCIDENT_ID_] ASC</a:t>
            </a:r>
          </a:p>
          <a:p>
            <a:pPr marL="0" indent="0">
              <a:buNone/>
            </a:pPr>
            <a:r>
              <a:rPr lang="en-US" sz="2400" b="1"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34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0DA7-1F9A-48A9-B772-421BD6BF1B76}"/>
              </a:ext>
            </a:extLst>
          </p:cNvPr>
          <p:cNvSpPr>
            <a:spLocks noGrp="1"/>
          </p:cNvSpPr>
          <p:nvPr>
            <p:ph type="title"/>
          </p:nvPr>
        </p:nvSpPr>
        <p:spPr>
          <a:xfrm>
            <a:off x="410633" y="476250"/>
            <a:ext cx="9023257" cy="1320800"/>
          </a:xfrm>
        </p:spPr>
        <p:txBody>
          <a:bodyPr/>
          <a:lstStyle/>
          <a:p>
            <a:pPr algn="ctr"/>
            <a:r>
              <a:rPr lang="en-US" dirty="0"/>
              <a:t>CLUSTERED INDEX</a:t>
            </a:r>
          </a:p>
        </p:txBody>
      </p:sp>
      <p:sp>
        <p:nvSpPr>
          <p:cNvPr id="3" name="Content Placeholder 2">
            <a:extLst>
              <a:ext uri="{FF2B5EF4-FFF2-40B4-BE49-F238E27FC236}">
                <a16:creationId xmlns:a16="http://schemas.microsoft.com/office/drawing/2014/main" id="{3AE2D612-43DC-49A4-AB14-AE556640415A}"/>
              </a:ext>
            </a:extLst>
          </p:cNvPr>
          <p:cNvSpPr>
            <a:spLocks noGrp="1"/>
          </p:cNvSpPr>
          <p:nvPr>
            <p:ph idx="1"/>
          </p:nvPr>
        </p:nvSpPr>
        <p:spPr>
          <a:xfrm>
            <a:off x="334432" y="1488613"/>
            <a:ext cx="9709057" cy="388077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CREATE CLUSTERED INDEX [ClusteredIndex-20190429-163004] </a:t>
            </a:r>
          </a:p>
          <a:p>
            <a:pPr marL="0" indent="0">
              <a:buNone/>
            </a:pPr>
            <a:r>
              <a:rPr lang="en-US" sz="2400" b="1" dirty="0">
                <a:latin typeface="Times New Roman" panose="02020603050405020304" pitchFamily="18" charset="0"/>
                <a:cs typeface="Times New Roman" panose="02020603050405020304" pitchFamily="18" charset="0"/>
              </a:rPr>
              <a:t>ON [dbo].[offense_codes]</a:t>
            </a:r>
          </a:p>
          <a:p>
            <a:pPr marL="0" indent="0">
              <a:buNone/>
            </a:pPr>
            <a:r>
              <a:rPr lang="en-US" sz="2400" b="1"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[_OFFENSE_CATEGORY_NAME_] ASC</a:t>
            </a:r>
          </a:p>
          <a:p>
            <a:pPr marL="0" indent="0">
              <a:buNone/>
            </a:pP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002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F70AB-95A7-4C22-B2F9-322A7DB82A93}"/>
              </a:ext>
            </a:extLst>
          </p:cNvPr>
          <p:cNvSpPr>
            <a:spLocks noGrp="1"/>
          </p:cNvSpPr>
          <p:nvPr>
            <p:ph idx="1"/>
          </p:nvPr>
        </p:nvSpPr>
        <p:spPr>
          <a:xfrm>
            <a:off x="563034" y="608015"/>
            <a:ext cx="9500336" cy="707886"/>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Scenario 3:</a:t>
            </a: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List the count of offense type ID from the entity Crime</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8162675F-02D7-4B27-8AFC-01506CE3AB85}"/>
              </a:ext>
            </a:extLst>
          </p:cNvPr>
          <p:cNvSpPr>
            <a:spLocks noChangeArrowheads="1"/>
          </p:cNvSpPr>
          <p:nvPr/>
        </p:nvSpPr>
        <p:spPr bwMode="auto">
          <a:xfrm>
            <a:off x="152400" y="304056"/>
            <a:ext cx="6251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A48458E-4AB4-437F-B8D3-3429A8F86FC2}"/>
              </a:ext>
            </a:extLst>
          </p:cNvPr>
          <p:cNvSpPr txBox="1"/>
          <p:nvPr/>
        </p:nvSpPr>
        <p:spPr>
          <a:xfrm>
            <a:off x="563034" y="1858826"/>
            <a:ext cx="8825947" cy="2308324"/>
          </a:xfrm>
          <a:prstGeom prst="rect">
            <a:avLst/>
          </a:prstGeom>
          <a:noFill/>
        </p:spPr>
        <p:txBody>
          <a:bodyPr wrap="square" rtlCol="0">
            <a:spAutoFit/>
          </a:bodyPr>
          <a:lstStyle/>
          <a:p>
            <a:r>
              <a:rPr lang="en-US" alt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SELECT _OFFENSE_TYPE_ID_, count(_OFFENSE_TYPE_ID_) as     </a:t>
            </a:r>
          </a:p>
          <a:p>
            <a:r>
              <a:rPr lang="en-US" alt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offensetypecount       </a:t>
            </a:r>
          </a:p>
          <a:p>
            <a:r>
              <a:rPr lang="en-US" alt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[denver_crime].[dbo].[crime] </a:t>
            </a:r>
          </a:p>
          <a:p>
            <a:r>
              <a:rPr lang="en-US" alt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GROUP BY  _OFFENSE_TYPE_ID_   </a:t>
            </a:r>
          </a:p>
          <a:p>
            <a:r>
              <a:rPr lang="en-US" alt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ORDER BY     _OFFENSE_TYPE_ID_ DESC</a:t>
            </a:r>
            <a:r>
              <a:rPr lang="en-US" altLang="en-US" sz="2400" dirty="0">
                <a:latin typeface="Times New Roman" panose="02020603050405020304" pitchFamily="18" charset="0"/>
                <a:cs typeface="Times New Roman" panose="02020603050405020304" pitchFamily="18" charset="0"/>
              </a:rPr>
              <a:t> </a:t>
            </a:r>
          </a:p>
          <a:p>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54915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0D3D-D796-42DF-8143-9FC683779A76}"/>
              </a:ext>
            </a:extLst>
          </p:cNvPr>
          <p:cNvSpPr>
            <a:spLocks noGrp="1"/>
          </p:cNvSpPr>
          <p:nvPr>
            <p:ph type="title"/>
          </p:nvPr>
        </p:nvSpPr>
        <p:spPr>
          <a:xfrm>
            <a:off x="-251578" y="514350"/>
            <a:ext cx="10454492" cy="1320800"/>
          </a:xfrm>
        </p:spPr>
        <p:txBody>
          <a:bodyPr/>
          <a:lstStyle/>
          <a:p>
            <a:pPr algn="ctr"/>
            <a:r>
              <a:rPr lang="en-US" dirty="0"/>
              <a:t>CLUSTERED INDEX</a:t>
            </a:r>
          </a:p>
        </p:txBody>
      </p:sp>
      <p:sp>
        <p:nvSpPr>
          <p:cNvPr id="3" name="Content Placeholder 2">
            <a:extLst>
              <a:ext uri="{FF2B5EF4-FFF2-40B4-BE49-F238E27FC236}">
                <a16:creationId xmlns:a16="http://schemas.microsoft.com/office/drawing/2014/main" id="{C800239B-8CFB-424C-B5A6-4FF02A9ADEDE}"/>
              </a:ext>
            </a:extLst>
          </p:cNvPr>
          <p:cNvSpPr>
            <a:spLocks noGrp="1"/>
          </p:cNvSpPr>
          <p:nvPr>
            <p:ph idx="1"/>
          </p:nvPr>
        </p:nvSpPr>
        <p:spPr>
          <a:xfrm>
            <a:off x="677334" y="1643842"/>
            <a:ext cx="8596668" cy="2361715"/>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CREATE CLUSTERED INDEX [ClusteredIndex-20190429-203810] ON [dbo].[crime]</a:t>
            </a:r>
          </a:p>
          <a:p>
            <a:pPr marL="0" indent="0">
              <a:buNone/>
            </a:pPr>
            <a:r>
              <a:rPr lang="en-US" sz="2000" b="1"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	[_OFFENSE_TYPE_ID_] ASC</a:t>
            </a:r>
          </a:p>
          <a:p>
            <a:pPr marL="0" indent="0">
              <a:buNone/>
            </a:pPr>
            <a:r>
              <a:rPr lang="en-US" sz="2000"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50221C08-0C88-43C5-BE87-2E9582C8EF64}"/>
              </a:ext>
            </a:extLst>
          </p:cNvPr>
          <p:cNvSpPr txBox="1"/>
          <p:nvPr/>
        </p:nvSpPr>
        <p:spPr>
          <a:xfrm>
            <a:off x="677334" y="3842739"/>
            <a:ext cx="8110329" cy="954107"/>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DROP INDEX [ClusteredIndex-20190429-203810] ON [</a:t>
            </a:r>
            <a:r>
              <a:rPr lang="en-US" sz="2000" b="1" dirty="0" err="1">
                <a:latin typeface="Times New Roman" panose="02020603050405020304" pitchFamily="18" charset="0"/>
                <a:cs typeface="Times New Roman" panose="02020603050405020304" pitchFamily="18" charset="0"/>
              </a:rPr>
              <a:t>dbo</a:t>
            </a:r>
            <a:r>
              <a:rPr lang="en-US" sz="2000" b="1" dirty="0">
                <a:latin typeface="Times New Roman" panose="02020603050405020304" pitchFamily="18" charset="0"/>
                <a:cs typeface="Times New Roman" panose="02020603050405020304" pitchFamily="18" charset="0"/>
              </a:rPr>
              <a:t>].[crime]</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61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07AB-6063-405D-9EA5-950F7A3791BC}"/>
              </a:ext>
            </a:extLst>
          </p:cNvPr>
          <p:cNvSpPr>
            <a:spLocks noGrp="1"/>
          </p:cNvSpPr>
          <p:nvPr>
            <p:ph type="title"/>
          </p:nvPr>
        </p:nvSpPr>
        <p:spPr>
          <a:xfrm>
            <a:off x="534458" y="609600"/>
            <a:ext cx="9460579" cy="1320800"/>
          </a:xfrm>
        </p:spPr>
        <p:txBody>
          <a:bodyPr/>
          <a:lstStyle/>
          <a:p>
            <a:pPr algn="ctr"/>
            <a:r>
              <a:rPr lang="en-US" dirty="0"/>
              <a:t>NON CLUSTERED INDEX</a:t>
            </a:r>
          </a:p>
        </p:txBody>
      </p:sp>
      <p:sp>
        <p:nvSpPr>
          <p:cNvPr id="3" name="Content Placeholder 2">
            <a:extLst>
              <a:ext uri="{FF2B5EF4-FFF2-40B4-BE49-F238E27FC236}">
                <a16:creationId xmlns:a16="http://schemas.microsoft.com/office/drawing/2014/main" id="{5BAFEDDB-DC38-47BF-8873-1322AFC51764}"/>
              </a:ext>
            </a:extLst>
          </p:cNvPr>
          <p:cNvSpPr>
            <a:spLocks noGrp="1"/>
          </p:cNvSpPr>
          <p:nvPr>
            <p:ph idx="1"/>
          </p:nvPr>
        </p:nvSpPr>
        <p:spPr>
          <a:xfrm>
            <a:off x="677333" y="1636714"/>
            <a:ext cx="8596668" cy="1954211"/>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CREATE NONCLUSTERED INDEX [NonClusteredIndex-20190429-204016] ON [</a:t>
            </a:r>
            <a:r>
              <a:rPr lang="en-US" sz="2000" b="1" dirty="0" err="1">
                <a:latin typeface="Times New Roman" panose="02020603050405020304" pitchFamily="18" charset="0"/>
                <a:cs typeface="Times New Roman" panose="02020603050405020304" pitchFamily="18" charset="0"/>
              </a:rPr>
              <a:t>dbo</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offense_codes</a:t>
            </a:r>
            <a:r>
              <a:rPr lang="en-US" sz="2000" b="1"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	[_OFFENSE_TYPE_ID_] DESC</a:t>
            </a:r>
          </a:p>
          <a:p>
            <a:pPr marL="0" indent="0">
              <a:buNone/>
            </a:pP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03717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9D44-0E95-4B79-978F-63B8E3C66028}"/>
              </a:ext>
            </a:extLst>
          </p:cNvPr>
          <p:cNvSpPr>
            <a:spLocks noGrp="1"/>
          </p:cNvSpPr>
          <p:nvPr>
            <p:ph type="title"/>
          </p:nvPr>
        </p:nvSpPr>
        <p:spPr>
          <a:xfrm>
            <a:off x="-151341" y="609600"/>
            <a:ext cx="9270230" cy="1320800"/>
          </a:xfrm>
        </p:spPr>
        <p:txBody>
          <a:bodyPr/>
          <a:lstStyle/>
          <a:p>
            <a:pPr algn="ctr"/>
            <a:r>
              <a:rPr lang="en-US" dirty="0"/>
              <a:t>COMPARISON OF QUERY PERFORMANCE</a:t>
            </a:r>
          </a:p>
        </p:txBody>
      </p:sp>
      <p:graphicFrame>
        <p:nvGraphicFramePr>
          <p:cNvPr id="4" name="Content Placeholder 3">
            <a:extLst>
              <a:ext uri="{FF2B5EF4-FFF2-40B4-BE49-F238E27FC236}">
                <a16:creationId xmlns:a16="http://schemas.microsoft.com/office/drawing/2014/main" id="{E18B7EDA-3DA8-4D9B-95D0-7CBEA64CF150}"/>
              </a:ext>
            </a:extLst>
          </p:cNvPr>
          <p:cNvGraphicFramePr>
            <a:graphicFrameLocks noGrp="1"/>
          </p:cNvGraphicFramePr>
          <p:nvPr>
            <p:ph idx="1"/>
            <p:extLst>
              <p:ext uri="{D42A27DB-BD31-4B8C-83A1-F6EECF244321}">
                <p14:modId xmlns:p14="http://schemas.microsoft.com/office/powerpoint/2010/main" val="2923481602"/>
              </p:ext>
            </p:extLst>
          </p:nvPr>
        </p:nvGraphicFramePr>
        <p:xfrm>
          <a:off x="534266" y="1666874"/>
          <a:ext cx="8451273" cy="3833092"/>
        </p:xfrm>
        <a:graphic>
          <a:graphicData uri="http://schemas.openxmlformats.org/drawingml/2006/table">
            <a:tbl>
              <a:tblPr firstRow="1" firstCol="1" bandRow="1">
                <a:tableStyleId>{5C22544A-7EE6-4342-B048-85BDC9FD1C3A}</a:tableStyleId>
              </a:tblPr>
              <a:tblGrid>
                <a:gridCol w="1927562">
                  <a:extLst>
                    <a:ext uri="{9D8B030D-6E8A-4147-A177-3AD203B41FA5}">
                      <a16:colId xmlns:a16="http://schemas.microsoft.com/office/drawing/2014/main" val="3773062833"/>
                    </a:ext>
                  </a:extLst>
                </a:gridCol>
                <a:gridCol w="1423844">
                  <a:extLst>
                    <a:ext uri="{9D8B030D-6E8A-4147-A177-3AD203B41FA5}">
                      <a16:colId xmlns:a16="http://schemas.microsoft.com/office/drawing/2014/main" val="4124969266"/>
                    </a:ext>
                  </a:extLst>
                </a:gridCol>
                <a:gridCol w="1614137">
                  <a:extLst>
                    <a:ext uri="{9D8B030D-6E8A-4147-A177-3AD203B41FA5}">
                      <a16:colId xmlns:a16="http://schemas.microsoft.com/office/drawing/2014/main" val="1604910050"/>
                    </a:ext>
                  </a:extLst>
                </a:gridCol>
                <a:gridCol w="3485730">
                  <a:extLst>
                    <a:ext uri="{9D8B030D-6E8A-4147-A177-3AD203B41FA5}">
                      <a16:colId xmlns:a16="http://schemas.microsoft.com/office/drawing/2014/main" val="1366123694"/>
                    </a:ext>
                  </a:extLst>
                </a:gridCol>
              </a:tblGrid>
              <a:tr h="1019814">
                <a:tc>
                  <a:txBody>
                    <a:bodyPr/>
                    <a:lstStyle/>
                    <a:p>
                      <a:pPr algn="l"/>
                      <a:r>
                        <a:rPr lang="en-US" sz="1800" dirty="0">
                          <a:effectLst/>
                          <a:latin typeface="Times New Roman" panose="02020603050405020304" pitchFamily="18" charset="0"/>
                          <a:cs typeface="Times New Roman" panose="02020603050405020304" pitchFamily="18" charset="0"/>
                        </a:rPr>
                        <a:t>Query3</a:t>
                      </a:r>
                    </a:p>
                  </a:txBody>
                  <a:tcPr marL="68580" marR="68580" marT="0" marB="0"/>
                </a:tc>
                <a:tc>
                  <a:txBody>
                    <a:bodyPr/>
                    <a:lstStyle/>
                    <a:p>
                      <a:pPr algn="l"/>
                      <a:r>
                        <a:rPr lang="en-US" sz="1800" dirty="0" err="1">
                          <a:effectLst/>
                          <a:latin typeface="Times New Roman" panose="02020603050405020304" pitchFamily="18" charset="0"/>
                          <a:cs typeface="Times New Roman" panose="02020603050405020304" pitchFamily="18" charset="0"/>
                        </a:rPr>
                        <a:t>Withoutindexing</a:t>
                      </a:r>
                      <a:endParaRPr lang="en-US" sz="180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Clustered Index</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Drop Clustered and create non-clustered</a:t>
                      </a:r>
                    </a:p>
                  </a:txBody>
                  <a:tcPr marL="68580" marR="68580" marT="0" marB="0"/>
                </a:tc>
                <a:extLst>
                  <a:ext uri="{0D108BD9-81ED-4DB2-BD59-A6C34878D82A}">
                    <a16:rowId xmlns:a16="http://schemas.microsoft.com/office/drawing/2014/main" val="3592715023"/>
                  </a:ext>
                </a:extLst>
              </a:tr>
              <a:tr h="562655">
                <a:tc>
                  <a:txBody>
                    <a:bodyPr/>
                    <a:lstStyle/>
                    <a:p>
                      <a:pPr algn="l"/>
                      <a:r>
                        <a:rPr lang="en-US" sz="1800">
                          <a:effectLst/>
                          <a:latin typeface="Times New Roman" panose="02020603050405020304" pitchFamily="18" charset="0"/>
                          <a:cs typeface="Times New Roman" panose="02020603050405020304" pitchFamily="18" charset="0"/>
                        </a:rPr>
                        <a:t>CPU parse time</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0</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0</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0</a:t>
                      </a:r>
                    </a:p>
                  </a:txBody>
                  <a:tcPr marL="68580" marR="68580" marT="0" marB="0"/>
                </a:tc>
                <a:extLst>
                  <a:ext uri="{0D108BD9-81ED-4DB2-BD59-A6C34878D82A}">
                    <a16:rowId xmlns:a16="http://schemas.microsoft.com/office/drawing/2014/main" val="1254381245"/>
                  </a:ext>
                </a:extLst>
              </a:tr>
              <a:tr h="562655">
                <a:tc>
                  <a:txBody>
                    <a:bodyPr/>
                    <a:lstStyle/>
                    <a:p>
                      <a:pPr algn="l"/>
                      <a:r>
                        <a:rPr lang="en-US" sz="1800">
                          <a:effectLst/>
                          <a:latin typeface="Times New Roman" panose="02020603050405020304" pitchFamily="18" charset="0"/>
                          <a:cs typeface="Times New Roman" panose="02020603050405020304" pitchFamily="18" charset="0"/>
                        </a:rPr>
                        <a:t>Compile time</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4ms</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1ms</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1ms</a:t>
                      </a:r>
                    </a:p>
                  </a:txBody>
                  <a:tcPr marL="68580" marR="68580" marT="0" marB="0"/>
                </a:tc>
                <a:extLst>
                  <a:ext uri="{0D108BD9-81ED-4DB2-BD59-A6C34878D82A}">
                    <a16:rowId xmlns:a16="http://schemas.microsoft.com/office/drawing/2014/main" val="768181221"/>
                  </a:ext>
                </a:extLst>
              </a:tr>
              <a:tr h="843984">
                <a:tc>
                  <a:txBody>
                    <a:bodyPr/>
                    <a:lstStyle/>
                    <a:p>
                      <a:pPr algn="l"/>
                      <a:r>
                        <a:rPr lang="en-US" sz="1800">
                          <a:effectLst/>
                          <a:latin typeface="Times New Roman" panose="02020603050405020304" pitchFamily="18" charset="0"/>
                          <a:cs typeface="Times New Roman" panose="02020603050405020304" pitchFamily="18" charset="0"/>
                        </a:rPr>
                        <a:t>CPU time in execution</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16ms</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0</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0</a:t>
                      </a:r>
                    </a:p>
                  </a:txBody>
                  <a:tcPr marL="68580" marR="68580" marT="0" marB="0"/>
                </a:tc>
                <a:extLst>
                  <a:ext uri="{0D108BD9-81ED-4DB2-BD59-A6C34878D82A}">
                    <a16:rowId xmlns:a16="http://schemas.microsoft.com/office/drawing/2014/main" val="2357211976"/>
                  </a:ext>
                </a:extLst>
              </a:tr>
              <a:tr h="843984">
                <a:tc>
                  <a:txBody>
                    <a:bodyPr/>
                    <a:lstStyle/>
                    <a:p>
                      <a:pPr algn="l"/>
                      <a:r>
                        <a:rPr lang="en-US" sz="1800">
                          <a:effectLst/>
                          <a:latin typeface="Times New Roman" panose="02020603050405020304" pitchFamily="18" charset="0"/>
                          <a:cs typeface="Times New Roman" panose="02020603050405020304" pitchFamily="18" charset="0"/>
                        </a:rPr>
                        <a:t>SQL server execution time</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293ms</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36ms</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67ms</a:t>
                      </a:r>
                    </a:p>
                  </a:txBody>
                  <a:tcPr marL="68580" marR="68580" marT="0" marB="0"/>
                </a:tc>
                <a:extLst>
                  <a:ext uri="{0D108BD9-81ED-4DB2-BD59-A6C34878D82A}">
                    <a16:rowId xmlns:a16="http://schemas.microsoft.com/office/drawing/2014/main" val="2542290999"/>
                  </a:ext>
                </a:extLst>
              </a:tr>
            </a:tbl>
          </a:graphicData>
        </a:graphic>
      </p:graphicFrame>
    </p:spTree>
    <p:extLst>
      <p:ext uri="{BB962C8B-B14F-4D97-AF65-F5344CB8AC3E}">
        <p14:creationId xmlns:p14="http://schemas.microsoft.com/office/powerpoint/2010/main" val="167734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7983A-2C37-47FA-8A19-BAE51A61E4DD}"/>
              </a:ext>
            </a:extLst>
          </p:cNvPr>
          <p:cNvSpPr>
            <a:spLocks noGrp="1"/>
          </p:cNvSpPr>
          <p:nvPr>
            <p:ph idx="1"/>
          </p:nvPr>
        </p:nvSpPr>
        <p:spPr>
          <a:xfrm>
            <a:off x="410634" y="731839"/>
            <a:ext cx="8596668" cy="388077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Scenario 4:</a:t>
            </a:r>
          </a:p>
          <a:p>
            <a:pPr marL="0" indent="0">
              <a:buNone/>
            </a:pP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List the incident id’s, category name of offense and if the incident is crime.</a:t>
            </a:r>
            <a:r>
              <a:rPr lang="en-US" altLang="en-US" sz="2400" b="1" dirty="0">
                <a:solidFill>
                  <a:schemeClr val="tx1"/>
                </a:solidFill>
              </a:rPr>
              <a:t> </a:t>
            </a:r>
            <a:endParaRPr lang="en-US" altLang="en-US" sz="2400" b="1" dirty="0">
              <a:solidFill>
                <a:schemeClr val="tx1"/>
              </a:solidFill>
              <a:latin typeface="Arial" panose="020B0604020202020204" pitchFamily="34"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92A5954-7695-4EE8-8AAE-B99571A91B1E}"/>
              </a:ext>
            </a:extLst>
          </p:cNvPr>
          <p:cNvSpPr txBox="1"/>
          <p:nvPr/>
        </p:nvSpPr>
        <p:spPr>
          <a:xfrm>
            <a:off x="410634" y="2228671"/>
            <a:ext cx="9790043"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SELECT C.[_INCIDENT_ID_],C.[_IS_CRIME_],</a:t>
            </a:r>
          </a:p>
          <a:p>
            <a:r>
              <a:rPr lang="en-US" sz="2400" b="1" dirty="0">
                <a:latin typeface="Times New Roman" panose="02020603050405020304" pitchFamily="18" charset="0"/>
                <a:cs typeface="Times New Roman" panose="02020603050405020304" pitchFamily="18" charset="0"/>
              </a:rPr>
              <a:t>O.[_OFFENSE_CATEGORY_NAME_] </a:t>
            </a:r>
          </a:p>
          <a:p>
            <a:r>
              <a:rPr lang="en-US" sz="2400" b="1" dirty="0">
                <a:latin typeface="Times New Roman" panose="02020603050405020304" pitchFamily="18" charset="0"/>
                <a:cs typeface="Times New Roman" panose="02020603050405020304" pitchFamily="18" charset="0"/>
              </a:rPr>
              <a:t>FROM [denver_crime].[dbo].[crime] c, [denver_crime].[dbo].[offense_codes] o</a:t>
            </a:r>
          </a:p>
          <a:p>
            <a:r>
              <a:rPr lang="en-US" sz="2400" b="1" dirty="0">
                <a:latin typeface="Times New Roman" panose="02020603050405020304" pitchFamily="18" charset="0"/>
                <a:cs typeface="Times New Roman" panose="02020603050405020304" pitchFamily="18" charset="0"/>
              </a:rPr>
              <a:t>WHERE o.[_OFFENSE_TYPE_ID_]= c.[_OFFENSE_TYPE_ID_]</a:t>
            </a:r>
          </a:p>
          <a:p>
            <a:r>
              <a:rPr lang="en-US" sz="2400" b="1" dirty="0">
                <a:latin typeface="Times New Roman" panose="02020603050405020304" pitchFamily="18" charset="0"/>
                <a:cs typeface="Times New Roman" panose="02020603050405020304" pitchFamily="18" charset="0"/>
              </a:rPr>
              <a:t>AND C.[_OFFENSE_CATEGORY_ID_]='drug-alcohol'</a:t>
            </a:r>
            <a:endParaRPr lang="en-US" sz="2400" b="1" dirty="0"/>
          </a:p>
        </p:txBody>
      </p:sp>
    </p:spTree>
    <p:extLst>
      <p:ext uri="{BB962C8B-B14F-4D97-AF65-F5344CB8AC3E}">
        <p14:creationId xmlns:p14="http://schemas.microsoft.com/office/powerpoint/2010/main" val="127973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B471-E9E7-4019-87E5-1ACB412A9E98}"/>
              </a:ext>
            </a:extLst>
          </p:cNvPr>
          <p:cNvSpPr>
            <a:spLocks noGrp="1"/>
          </p:cNvSpPr>
          <p:nvPr>
            <p:ph type="title"/>
          </p:nvPr>
        </p:nvSpPr>
        <p:spPr>
          <a:xfrm>
            <a:off x="0" y="662513"/>
            <a:ext cx="9709057" cy="1320800"/>
          </a:xfrm>
        </p:spPr>
        <p:txBody>
          <a:bodyPr/>
          <a:lstStyle/>
          <a:p>
            <a:pPr algn="ctr"/>
            <a:r>
              <a:rPr lang="en-US" dirty="0"/>
              <a:t>NON CLUSTERED INDEX</a:t>
            </a:r>
          </a:p>
        </p:txBody>
      </p:sp>
      <p:sp>
        <p:nvSpPr>
          <p:cNvPr id="3" name="Content Placeholder 2">
            <a:extLst>
              <a:ext uri="{FF2B5EF4-FFF2-40B4-BE49-F238E27FC236}">
                <a16:creationId xmlns:a16="http://schemas.microsoft.com/office/drawing/2014/main" id="{EAE88262-29A8-40B2-B337-9E24CE2B0A12}"/>
              </a:ext>
            </a:extLst>
          </p:cNvPr>
          <p:cNvSpPr>
            <a:spLocks noGrp="1"/>
          </p:cNvSpPr>
          <p:nvPr>
            <p:ph idx="1"/>
          </p:nvPr>
        </p:nvSpPr>
        <p:spPr>
          <a:xfrm>
            <a:off x="563034" y="1465265"/>
            <a:ext cx="9818388" cy="2767012"/>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CREATE NONCLUSTERED INDEX [NonClusteredIndex-20190429-210559] ON [dbo].[offense_codes]</a:t>
            </a:r>
          </a:p>
          <a:p>
            <a:pPr marL="0" indent="0">
              <a:buNone/>
            </a:pPr>
            <a:r>
              <a:rPr lang="en-US" sz="2400" b="1" dirty="0">
                <a:latin typeface="Times New Roman" panose="02020603050405020304" pitchFamily="18" charset="0"/>
                <a:cs typeface="Times New Roman" panose="02020603050405020304" pitchFamily="18" charset="0"/>
              </a:rPr>
              <a:t>    ([_OFFENSE_CATEGORY_NAME_] ASC,</a:t>
            </a:r>
          </a:p>
          <a:p>
            <a:pPr marL="0" indent="0">
              <a:buNone/>
            </a:pPr>
            <a:r>
              <a:rPr lang="en-US" sz="2400" b="1" dirty="0">
                <a:latin typeface="Times New Roman" panose="02020603050405020304" pitchFamily="18" charset="0"/>
                <a:cs typeface="Times New Roman" panose="02020603050405020304" pitchFamily="18" charset="0"/>
              </a:rPr>
              <a:t>	[_IS_CRIME_] ASC)</a:t>
            </a:r>
          </a:p>
        </p:txBody>
      </p:sp>
    </p:spTree>
    <p:extLst>
      <p:ext uri="{BB962C8B-B14F-4D97-AF65-F5344CB8AC3E}">
        <p14:creationId xmlns:p14="http://schemas.microsoft.com/office/powerpoint/2010/main" val="1933183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ED6C-7F8E-484E-B4EE-76CE39711274}"/>
              </a:ext>
            </a:extLst>
          </p:cNvPr>
          <p:cNvSpPr>
            <a:spLocks noGrp="1"/>
          </p:cNvSpPr>
          <p:nvPr>
            <p:ph type="title"/>
          </p:nvPr>
        </p:nvSpPr>
        <p:spPr>
          <a:xfrm>
            <a:off x="-675216" y="538019"/>
            <a:ext cx="9371830" cy="609600"/>
          </a:xfrm>
        </p:spPr>
        <p:txBody>
          <a:bodyPr>
            <a:normAutofit/>
          </a:bodyPr>
          <a:lstStyle/>
          <a:p>
            <a:pPr algn="ctr"/>
            <a:r>
              <a:rPr lang="en-US" sz="3200" dirty="0">
                <a:cs typeface="Times New Roman" panose="02020603050405020304" pitchFamily="18" charset="0"/>
              </a:rPr>
              <a:t>COMPARISON OF QUERY PERFORMANCE</a:t>
            </a:r>
          </a:p>
        </p:txBody>
      </p:sp>
      <p:graphicFrame>
        <p:nvGraphicFramePr>
          <p:cNvPr id="4" name="Content Placeholder 3">
            <a:extLst>
              <a:ext uri="{FF2B5EF4-FFF2-40B4-BE49-F238E27FC236}">
                <a16:creationId xmlns:a16="http://schemas.microsoft.com/office/drawing/2014/main" id="{46E3FF15-EBB7-48E8-88E6-C21CB1F0B15C}"/>
              </a:ext>
            </a:extLst>
          </p:cNvPr>
          <p:cNvGraphicFramePr>
            <a:graphicFrameLocks noGrp="1"/>
          </p:cNvGraphicFramePr>
          <p:nvPr>
            <p:ph idx="1"/>
            <p:extLst>
              <p:ext uri="{D42A27DB-BD31-4B8C-83A1-F6EECF244321}">
                <p14:modId xmlns:p14="http://schemas.microsoft.com/office/powerpoint/2010/main" val="2514755876"/>
              </p:ext>
            </p:extLst>
          </p:nvPr>
        </p:nvGraphicFramePr>
        <p:xfrm>
          <a:off x="518102" y="1341582"/>
          <a:ext cx="8273474" cy="4249592"/>
        </p:xfrm>
        <a:graphic>
          <a:graphicData uri="http://schemas.openxmlformats.org/drawingml/2006/table">
            <a:tbl>
              <a:tblPr firstRow="1" firstCol="1" bandRow="1">
                <a:tableStyleId>{5C22544A-7EE6-4342-B048-85BDC9FD1C3A}</a:tableStyleId>
              </a:tblPr>
              <a:tblGrid>
                <a:gridCol w="1933097">
                  <a:extLst>
                    <a:ext uri="{9D8B030D-6E8A-4147-A177-3AD203B41FA5}">
                      <a16:colId xmlns:a16="http://schemas.microsoft.com/office/drawing/2014/main" val="2505323042"/>
                    </a:ext>
                  </a:extLst>
                </a:gridCol>
                <a:gridCol w="2905257">
                  <a:extLst>
                    <a:ext uri="{9D8B030D-6E8A-4147-A177-3AD203B41FA5}">
                      <a16:colId xmlns:a16="http://schemas.microsoft.com/office/drawing/2014/main" val="2766726842"/>
                    </a:ext>
                  </a:extLst>
                </a:gridCol>
                <a:gridCol w="3435120">
                  <a:extLst>
                    <a:ext uri="{9D8B030D-6E8A-4147-A177-3AD203B41FA5}">
                      <a16:colId xmlns:a16="http://schemas.microsoft.com/office/drawing/2014/main" val="3705095989"/>
                    </a:ext>
                  </a:extLst>
                </a:gridCol>
              </a:tblGrid>
              <a:tr h="1122430">
                <a:tc>
                  <a:txBody>
                    <a:bodyPr/>
                    <a:lstStyle/>
                    <a:p>
                      <a:pPr algn="l"/>
                      <a:r>
                        <a:rPr lang="en-US" sz="1800" dirty="0">
                          <a:effectLst/>
                          <a:latin typeface="Times New Roman" panose="02020603050405020304" pitchFamily="18" charset="0"/>
                          <a:cs typeface="Times New Roman" panose="02020603050405020304" pitchFamily="18" charset="0"/>
                        </a:rPr>
                        <a:t>Query4</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Without indexing</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Non-Clustered Index</a:t>
                      </a:r>
                    </a:p>
                  </a:txBody>
                  <a:tcPr marL="68580" marR="68580" marT="0" marB="0"/>
                </a:tc>
                <a:extLst>
                  <a:ext uri="{0D108BD9-81ED-4DB2-BD59-A6C34878D82A}">
                    <a16:rowId xmlns:a16="http://schemas.microsoft.com/office/drawing/2014/main" val="2254017945"/>
                  </a:ext>
                </a:extLst>
              </a:tr>
              <a:tr h="650076">
                <a:tc>
                  <a:txBody>
                    <a:bodyPr/>
                    <a:lstStyle/>
                    <a:p>
                      <a:pPr algn="l"/>
                      <a:r>
                        <a:rPr lang="en-US" sz="1800">
                          <a:effectLst/>
                          <a:latin typeface="Times New Roman" panose="02020603050405020304" pitchFamily="18" charset="0"/>
                          <a:cs typeface="Times New Roman" panose="02020603050405020304" pitchFamily="18" charset="0"/>
                        </a:rPr>
                        <a:t>CPU parse time</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13ms</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0</a:t>
                      </a:r>
                    </a:p>
                  </a:txBody>
                  <a:tcPr marL="68580" marR="68580" marT="0" marB="0"/>
                </a:tc>
                <a:extLst>
                  <a:ext uri="{0D108BD9-81ED-4DB2-BD59-A6C34878D82A}">
                    <a16:rowId xmlns:a16="http://schemas.microsoft.com/office/drawing/2014/main" val="1211438447"/>
                  </a:ext>
                </a:extLst>
              </a:tr>
              <a:tr h="619272">
                <a:tc>
                  <a:txBody>
                    <a:bodyPr/>
                    <a:lstStyle/>
                    <a:p>
                      <a:pPr algn="l"/>
                      <a:r>
                        <a:rPr lang="en-US" sz="1800">
                          <a:effectLst/>
                          <a:latin typeface="Times New Roman" panose="02020603050405020304" pitchFamily="18" charset="0"/>
                          <a:cs typeface="Times New Roman" panose="02020603050405020304" pitchFamily="18" charset="0"/>
                        </a:rPr>
                        <a:t>Compile time</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13ms</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2ms</a:t>
                      </a:r>
                    </a:p>
                  </a:txBody>
                  <a:tcPr marL="68580" marR="68580" marT="0" marB="0"/>
                </a:tc>
                <a:extLst>
                  <a:ext uri="{0D108BD9-81ED-4DB2-BD59-A6C34878D82A}">
                    <a16:rowId xmlns:a16="http://schemas.microsoft.com/office/drawing/2014/main" val="701620145"/>
                  </a:ext>
                </a:extLst>
              </a:tr>
              <a:tr h="928907">
                <a:tc>
                  <a:txBody>
                    <a:bodyPr/>
                    <a:lstStyle/>
                    <a:p>
                      <a:pPr algn="l"/>
                      <a:r>
                        <a:rPr lang="en-US" sz="1800">
                          <a:effectLst/>
                          <a:latin typeface="Times New Roman" panose="02020603050405020304" pitchFamily="18" charset="0"/>
                          <a:cs typeface="Times New Roman" panose="02020603050405020304" pitchFamily="18" charset="0"/>
                        </a:rPr>
                        <a:t>CPU time in execution</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0</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0</a:t>
                      </a:r>
                    </a:p>
                  </a:txBody>
                  <a:tcPr marL="68580" marR="68580" marT="0" marB="0"/>
                </a:tc>
                <a:extLst>
                  <a:ext uri="{0D108BD9-81ED-4DB2-BD59-A6C34878D82A}">
                    <a16:rowId xmlns:a16="http://schemas.microsoft.com/office/drawing/2014/main" val="1452274281"/>
                  </a:ext>
                </a:extLst>
              </a:tr>
              <a:tr h="928907">
                <a:tc>
                  <a:txBody>
                    <a:bodyPr/>
                    <a:lstStyle/>
                    <a:p>
                      <a:pPr algn="l"/>
                      <a:r>
                        <a:rPr lang="en-US" sz="1800">
                          <a:effectLst/>
                          <a:latin typeface="Times New Roman" panose="02020603050405020304" pitchFamily="18" charset="0"/>
                          <a:cs typeface="Times New Roman" panose="02020603050405020304" pitchFamily="18" charset="0"/>
                        </a:rPr>
                        <a:t>SQL server execution time</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1.39s</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80ms</a:t>
                      </a:r>
                    </a:p>
                  </a:txBody>
                  <a:tcPr marL="68580" marR="68580" marT="0" marB="0"/>
                </a:tc>
                <a:extLst>
                  <a:ext uri="{0D108BD9-81ED-4DB2-BD59-A6C34878D82A}">
                    <a16:rowId xmlns:a16="http://schemas.microsoft.com/office/drawing/2014/main" val="1016409472"/>
                  </a:ext>
                </a:extLst>
              </a:tr>
            </a:tbl>
          </a:graphicData>
        </a:graphic>
      </p:graphicFrame>
    </p:spTree>
    <p:extLst>
      <p:ext uri="{BB962C8B-B14F-4D97-AF65-F5344CB8AC3E}">
        <p14:creationId xmlns:p14="http://schemas.microsoft.com/office/powerpoint/2010/main" val="377162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965C-53CE-4A2D-A8BF-CAF835358522}"/>
              </a:ext>
            </a:extLst>
          </p:cNvPr>
          <p:cNvSpPr>
            <a:spLocks noGrp="1"/>
          </p:cNvSpPr>
          <p:nvPr>
            <p:ph type="title"/>
          </p:nvPr>
        </p:nvSpPr>
        <p:spPr>
          <a:xfrm>
            <a:off x="677334" y="695587"/>
            <a:ext cx="9603275" cy="1049235"/>
          </a:xfrm>
        </p:spPr>
        <p:txBody>
          <a:bodyPr/>
          <a:lstStyle/>
          <a:p>
            <a:r>
              <a:rPr lang="en-US" dirty="0"/>
              <a:t>Performance Improvisation</a:t>
            </a:r>
          </a:p>
        </p:txBody>
      </p:sp>
      <p:sp>
        <p:nvSpPr>
          <p:cNvPr id="3" name="Content Placeholder 2">
            <a:extLst>
              <a:ext uri="{FF2B5EF4-FFF2-40B4-BE49-F238E27FC236}">
                <a16:creationId xmlns:a16="http://schemas.microsoft.com/office/drawing/2014/main" id="{EBB6CF02-C626-4EAC-ABC4-BCDCA82901D4}"/>
              </a:ext>
            </a:extLst>
          </p:cNvPr>
          <p:cNvSpPr>
            <a:spLocks noGrp="1"/>
          </p:cNvSpPr>
          <p:nvPr>
            <p:ph idx="1"/>
          </p:nvPr>
        </p:nvSpPr>
        <p:spPr/>
        <p:txBody>
          <a:bodyPr/>
          <a:lstStyle/>
          <a:p>
            <a:pPr marL="285750" lvl="2" indent="-285750"/>
            <a:r>
              <a:rPr lang="en-US" sz="2000" dirty="0">
                <a:latin typeface="Times New Roman" panose="02020603050405020304" pitchFamily="18" charset="0"/>
                <a:cs typeface="Times New Roman" panose="02020603050405020304" pitchFamily="18" charset="0"/>
              </a:rPr>
              <a:t>Applied clustered and non clustered Indexes, also performed the performance evaluation with and without indexes.</a:t>
            </a:r>
          </a:p>
          <a:p>
            <a:pPr marL="285750" lvl="2" indent="-285750"/>
            <a:r>
              <a:rPr lang="en-US" sz="2000" dirty="0">
                <a:latin typeface="Times New Roman" panose="02020603050405020304" pitchFamily="18" charset="0"/>
                <a:cs typeface="Times New Roman" panose="02020603050405020304" pitchFamily="18" charset="0"/>
              </a:rPr>
              <a:t>As a part of performance tuning, Partitioning is also implemented.</a:t>
            </a:r>
          </a:p>
          <a:p>
            <a:pPr marL="285750" lvl="2" indent="-285750"/>
            <a:r>
              <a:rPr lang="en-US" sz="2000" dirty="0">
                <a:latin typeface="Times New Roman" panose="02020603050405020304" pitchFamily="18" charset="0"/>
                <a:cs typeface="Times New Roman" panose="02020603050405020304" pitchFamily="18" charset="0"/>
              </a:rPr>
              <a:t>Successful implementation of scenarios using Indexing and Partitioning.</a:t>
            </a:r>
          </a:p>
          <a:p>
            <a:pPr marL="285750" lvl="2" indent="-285750"/>
            <a:endParaRPr lang="en-US" dirty="0"/>
          </a:p>
        </p:txBody>
      </p:sp>
    </p:spTree>
    <p:extLst>
      <p:ext uri="{BB962C8B-B14F-4D97-AF65-F5344CB8AC3E}">
        <p14:creationId xmlns:p14="http://schemas.microsoft.com/office/powerpoint/2010/main" val="3031266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2B4E8-99C3-4695-AF9D-CD20399EC3C1}"/>
              </a:ext>
            </a:extLst>
          </p:cNvPr>
          <p:cNvSpPr>
            <a:spLocks noGrp="1"/>
          </p:cNvSpPr>
          <p:nvPr>
            <p:ph idx="1"/>
          </p:nvPr>
        </p:nvSpPr>
        <p:spPr>
          <a:xfrm>
            <a:off x="324909" y="588965"/>
            <a:ext cx="8596668" cy="960298"/>
          </a:xfrm>
        </p:spPr>
        <p:txBody>
          <a:bodyPr>
            <a:normAutofit/>
          </a:bodyPr>
          <a:lstStyle/>
          <a:p>
            <a:pPr marL="0" lvl="0" indent="0" defTabSz="914400" eaLnBrk="0" fontAlgn="base" hangingPunct="0">
              <a:spcBef>
                <a:spcPct val="0"/>
              </a:spcBef>
              <a:spcAft>
                <a:spcPct val="0"/>
              </a:spcAft>
              <a:buClrTx/>
              <a:buSzTx/>
              <a:buNone/>
            </a:pPr>
            <a:r>
              <a:rPr lang="en-US" sz="2400" b="1" dirty="0">
                <a:latin typeface="Times New Roman" panose="02020603050405020304" pitchFamily="18" charset="0"/>
                <a:cs typeface="Times New Roman" panose="02020603050405020304" pitchFamily="18" charset="0"/>
              </a:rPr>
              <a:t>Scenario 5:</a:t>
            </a:r>
          </a:p>
          <a:p>
            <a:pPr marL="0" lvl="0" indent="0" defTabSz="914400" eaLnBrk="0" fontAlgn="base" hangingPunct="0">
              <a:spcBef>
                <a:spcPct val="0"/>
              </a:spcBef>
              <a:spcAft>
                <a:spcPct val="0"/>
              </a:spcAft>
              <a:buClrTx/>
              <a:buSzTx/>
              <a:buNone/>
            </a:pP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List of all incidents where the offense type is traffic-accident</a:t>
            </a:r>
            <a:r>
              <a:rPr lang="en-US" alt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US"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3AEE61-1623-4C1A-83DE-8B6D87C391ED}"/>
              </a:ext>
            </a:extLst>
          </p:cNvPr>
          <p:cNvSpPr txBox="1"/>
          <p:nvPr/>
        </p:nvSpPr>
        <p:spPr>
          <a:xfrm>
            <a:off x="324909" y="2006463"/>
            <a:ext cx="9733199"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SELECT c.[_INCIDENT_ID_],c.[_IS_CRIME_],O.[_OFFENSE_CATEGORY_NAME_]</a:t>
            </a:r>
          </a:p>
          <a:p>
            <a:r>
              <a:rPr lang="en-US" sz="2000" b="1" dirty="0">
                <a:latin typeface="Times New Roman" panose="02020603050405020304" pitchFamily="18" charset="0"/>
                <a:cs typeface="Times New Roman" panose="02020603050405020304" pitchFamily="18" charset="0"/>
              </a:rPr>
              <a:t> FROM [denver_crime].[dbo].[crime] c, [denver_crime].[dbo].[offense_codes2] o</a:t>
            </a:r>
          </a:p>
          <a:p>
            <a:r>
              <a:rPr lang="en-US" sz="2000" b="1" dirty="0">
                <a:latin typeface="Times New Roman" panose="02020603050405020304" pitchFamily="18" charset="0"/>
                <a:cs typeface="Times New Roman" panose="02020603050405020304" pitchFamily="18" charset="0"/>
              </a:rPr>
              <a:t>WHERE o.[_OFFENSE_TYPE_ID_]= c.[_OFFENSE_TYPE_ID_]AND c.[_OFFENSE_TYPE_ID_]='traffic-accident'</a:t>
            </a:r>
          </a:p>
        </p:txBody>
      </p:sp>
      <p:sp>
        <p:nvSpPr>
          <p:cNvPr id="6" name="Rectangle 2">
            <a:extLst>
              <a:ext uri="{FF2B5EF4-FFF2-40B4-BE49-F238E27FC236}">
                <a16:creationId xmlns:a16="http://schemas.microsoft.com/office/drawing/2014/main" id="{A71B0EFD-6CA5-4E1F-A4BC-CF95F0BFD98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263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BE9C-6C13-4A1D-B779-8AE0B79ED380}"/>
              </a:ext>
            </a:extLst>
          </p:cNvPr>
          <p:cNvSpPr>
            <a:spLocks noGrp="1"/>
          </p:cNvSpPr>
          <p:nvPr>
            <p:ph type="title"/>
          </p:nvPr>
        </p:nvSpPr>
        <p:spPr>
          <a:xfrm>
            <a:off x="-303742" y="514350"/>
            <a:ext cx="10106623" cy="1320800"/>
          </a:xfrm>
        </p:spPr>
        <p:txBody>
          <a:bodyPr/>
          <a:lstStyle/>
          <a:p>
            <a:pPr algn="ctr"/>
            <a:r>
              <a:rPr lang="en-US" dirty="0"/>
              <a:t>CLUSTERED INDEX</a:t>
            </a:r>
          </a:p>
        </p:txBody>
      </p:sp>
      <p:sp>
        <p:nvSpPr>
          <p:cNvPr id="3" name="Content Placeholder 2">
            <a:extLst>
              <a:ext uri="{FF2B5EF4-FFF2-40B4-BE49-F238E27FC236}">
                <a16:creationId xmlns:a16="http://schemas.microsoft.com/office/drawing/2014/main" id="{F0999C5D-E9AA-42D8-B80D-CCE928858EDF}"/>
              </a:ext>
            </a:extLst>
          </p:cNvPr>
          <p:cNvSpPr>
            <a:spLocks noGrp="1"/>
          </p:cNvSpPr>
          <p:nvPr>
            <p:ph idx="1"/>
          </p:nvPr>
        </p:nvSpPr>
        <p:spPr>
          <a:xfrm>
            <a:off x="162983" y="1587500"/>
            <a:ext cx="9778631" cy="2043663"/>
          </a:xfrm>
        </p:spPr>
        <p:txBody>
          <a:bodyP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CREATE CLUSTERED INDEX [ClusteredIndex-20190429-203218] ON [</a:t>
            </a:r>
            <a:r>
              <a:rPr lang="en-US" sz="2400" b="1" dirty="0" err="1">
                <a:latin typeface="Times New Roman" panose="02020603050405020304" pitchFamily="18" charset="0"/>
                <a:cs typeface="Times New Roman" panose="02020603050405020304" pitchFamily="18" charset="0"/>
              </a:rPr>
              <a:t>dbo</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offense_codes</a:t>
            </a:r>
            <a:r>
              <a:rPr lang="en-US" sz="2400" b="1"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	[_OFFENSE_TYPE_ID_] ASC</a:t>
            </a:r>
          </a:p>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3996761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E835A-B93D-45C5-A563-698D11159AAD}"/>
              </a:ext>
            </a:extLst>
          </p:cNvPr>
          <p:cNvSpPr>
            <a:spLocks noGrp="1"/>
          </p:cNvSpPr>
          <p:nvPr>
            <p:ph idx="1"/>
          </p:nvPr>
        </p:nvSpPr>
        <p:spPr>
          <a:xfrm>
            <a:off x="229659" y="627064"/>
            <a:ext cx="9858144" cy="458371"/>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Scenario 6: </a:t>
            </a:r>
          </a:p>
          <a:p>
            <a:pPr marL="0" indent="0">
              <a:buNone/>
            </a:pPr>
            <a:r>
              <a:rPr lang="en-US"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List the incident id’s and offense type id’s for neighborhood id either overland or montclair</a:t>
            </a:r>
            <a:endParaRPr lang="en-US" sz="2000" b="1" dirty="0">
              <a:latin typeface="Times New Roman" panose="02020603050405020304" pitchFamily="18" charset="0"/>
              <a:cs typeface="Times New Roman" panose="02020603050405020304" pitchFamily="18" charset="0"/>
            </a:endParaRPr>
          </a:p>
        </p:txBody>
      </p:sp>
      <p:sp>
        <p:nvSpPr>
          <p:cNvPr id="11" name="Rectangle 5">
            <a:extLst>
              <a:ext uri="{FF2B5EF4-FFF2-40B4-BE49-F238E27FC236}">
                <a16:creationId xmlns:a16="http://schemas.microsoft.com/office/drawing/2014/main" id="{658C00B8-EC32-4511-B816-A52F1B6F9F9B}"/>
              </a:ext>
            </a:extLst>
          </p:cNvPr>
          <p:cNvSpPr>
            <a:spLocks noChangeArrowheads="1"/>
          </p:cNvSpPr>
          <p:nvPr/>
        </p:nvSpPr>
        <p:spPr bwMode="auto">
          <a:xfrm>
            <a:off x="311933" y="2171506"/>
            <a:ext cx="9129679"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DISTINCT c.[INCIDENT_ID],o.[OFFENSE_TYPE_ID] FROM [</a:t>
            </a:r>
            <a:r>
              <a:rPr kumimoji="0" lang="en-US" altLang="en-US"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denver_crime</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dbo</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JOIN [denver_crime].[dbo].[offense_codes] o 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o.[OFFENSE_TYPE_ID]= c.[OFFENSE_TYPE_ID] AND c.[NEIGHBORHOOD_ID]='overland’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DISTINCT c.[INCIDENT_ID],o.[OFFENSE_TYPE_ID]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a:t>
            </a:r>
            <a:r>
              <a:rPr kumimoji="0" lang="en-US" altLang="en-US"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denver_crime</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dbo</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].[crime2] </a:t>
            </a:r>
            <a:r>
              <a:rPr kumimoji="0" lang="en-US" altLang="en-US"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cJOIN</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denver_crime</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dbo</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offense_codes</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o.[_OFFENSE_TYPE_ID]= c.[OFFENSE_TYPE_ID]</a:t>
            </a: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c.[NEIGHBORHOOD</a:t>
            </a:r>
            <a:r>
              <a:rPr kumimoji="0" lang="en-US" altLang="en-US" sz="16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_ID]='</a:t>
            </a:r>
            <a:r>
              <a:rPr kumimoji="0" lang="en-US" altLang="en-US" sz="160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montclair</a:t>
            </a:r>
            <a:r>
              <a:rPr kumimoji="0" lang="en-US" altLang="en-US" sz="16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24364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1D05-DB61-444B-A294-BD1D4DFFC459}"/>
              </a:ext>
            </a:extLst>
          </p:cNvPr>
          <p:cNvSpPr>
            <a:spLocks noGrp="1"/>
          </p:cNvSpPr>
          <p:nvPr>
            <p:ph type="title"/>
          </p:nvPr>
        </p:nvSpPr>
        <p:spPr>
          <a:xfrm>
            <a:off x="0" y="495300"/>
            <a:ext cx="10017170" cy="1320800"/>
          </a:xfrm>
        </p:spPr>
        <p:txBody>
          <a:bodyPr/>
          <a:lstStyle/>
          <a:p>
            <a:pPr algn="ctr"/>
            <a:r>
              <a:rPr lang="en-US" dirty="0"/>
              <a:t>CLUSTERED INDEX</a:t>
            </a:r>
          </a:p>
        </p:txBody>
      </p:sp>
      <p:sp>
        <p:nvSpPr>
          <p:cNvPr id="3" name="Content Placeholder 2">
            <a:extLst>
              <a:ext uri="{FF2B5EF4-FFF2-40B4-BE49-F238E27FC236}">
                <a16:creationId xmlns:a16="http://schemas.microsoft.com/office/drawing/2014/main" id="{A09D127D-EEED-4EFC-B701-A01BABC055CD}"/>
              </a:ext>
            </a:extLst>
          </p:cNvPr>
          <p:cNvSpPr>
            <a:spLocks noGrp="1"/>
          </p:cNvSpPr>
          <p:nvPr>
            <p:ph idx="1"/>
          </p:nvPr>
        </p:nvSpPr>
        <p:spPr>
          <a:xfrm>
            <a:off x="789148" y="1473718"/>
            <a:ext cx="10086745" cy="221262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CREATE CLUSTERED INDEX [ClusteredIndex-20190429-211115] ON [</a:t>
            </a:r>
            <a:r>
              <a:rPr lang="en-US" sz="2000" b="1" dirty="0" err="1">
                <a:latin typeface="Times New Roman" panose="02020603050405020304" pitchFamily="18" charset="0"/>
                <a:cs typeface="Times New Roman" panose="02020603050405020304" pitchFamily="18" charset="0"/>
              </a:rPr>
              <a:t>dbo</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offense_codes</a:t>
            </a:r>
            <a:r>
              <a:rPr lang="en-US" sz="2000" b="1"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	[_OFFENSE_TYPE_ID_] ASC</a:t>
            </a:r>
          </a:p>
          <a:p>
            <a:pPr marL="0" indent="0">
              <a:buNone/>
            </a:pP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31035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4C69-406D-425C-BA07-E2C54EEEA4F5}"/>
              </a:ext>
            </a:extLst>
          </p:cNvPr>
          <p:cNvSpPr>
            <a:spLocks noGrp="1"/>
          </p:cNvSpPr>
          <p:nvPr>
            <p:ph type="title"/>
          </p:nvPr>
        </p:nvSpPr>
        <p:spPr>
          <a:xfrm>
            <a:off x="172509" y="480002"/>
            <a:ext cx="8596668" cy="1320800"/>
          </a:xfrm>
        </p:spPr>
        <p:txBody>
          <a:bodyPr/>
          <a:lstStyle/>
          <a:p>
            <a:r>
              <a:rPr lang="en-US" dirty="0"/>
              <a:t>COMPARISON OF QUERY PERFORMANCE</a:t>
            </a:r>
          </a:p>
        </p:txBody>
      </p:sp>
      <p:graphicFrame>
        <p:nvGraphicFramePr>
          <p:cNvPr id="4" name="Content Placeholder 3">
            <a:extLst>
              <a:ext uri="{FF2B5EF4-FFF2-40B4-BE49-F238E27FC236}">
                <a16:creationId xmlns:a16="http://schemas.microsoft.com/office/drawing/2014/main" id="{EBDB8EFD-993B-4AFC-B4DF-2BFDB46CE3B9}"/>
              </a:ext>
            </a:extLst>
          </p:cNvPr>
          <p:cNvGraphicFramePr>
            <a:graphicFrameLocks noGrp="1"/>
          </p:cNvGraphicFramePr>
          <p:nvPr>
            <p:ph idx="1"/>
            <p:extLst>
              <p:ext uri="{D42A27DB-BD31-4B8C-83A1-F6EECF244321}">
                <p14:modId xmlns:p14="http://schemas.microsoft.com/office/powerpoint/2010/main" val="3663905230"/>
              </p:ext>
            </p:extLst>
          </p:nvPr>
        </p:nvGraphicFramePr>
        <p:xfrm>
          <a:off x="363105" y="1672069"/>
          <a:ext cx="8829963" cy="4045529"/>
        </p:xfrm>
        <a:graphic>
          <a:graphicData uri="http://schemas.openxmlformats.org/drawingml/2006/table">
            <a:tbl>
              <a:tblPr firstRow="1" firstCol="1" bandRow="1">
                <a:tableStyleId>{5C22544A-7EE6-4342-B048-85BDC9FD1C3A}</a:tableStyleId>
              </a:tblPr>
              <a:tblGrid>
                <a:gridCol w="2063120">
                  <a:extLst>
                    <a:ext uri="{9D8B030D-6E8A-4147-A177-3AD203B41FA5}">
                      <a16:colId xmlns:a16="http://schemas.microsoft.com/office/drawing/2014/main" val="3731789876"/>
                    </a:ext>
                  </a:extLst>
                </a:gridCol>
                <a:gridCol w="3100671">
                  <a:extLst>
                    <a:ext uri="{9D8B030D-6E8A-4147-A177-3AD203B41FA5}">
                      <a16:colId xmlns:a16="http://schemas.microsoft.com/office/drawing/2014/main" val="3793275180"/>
                    </a:ext>
                  </a:extLst>
                </a:gridCol>
                <a:gridCol w="3666172">
                  <a:extLst>
                    <a:ext uri="{9D8B030D-6E8A-4147-A177-3AD203B41FA5}">
                      <a16:colId xmlns:a16="http://schemas.microsoft.com/office/drawing/2014/main" val="4231905911"/>
                    </a:ext>
                  </a:extLst>
                </a:gridCol>
              </a:tblGrid>
              <a:tr h="1076333">
                <a:tc>
                  <a:txBody>
                    <a:bodyPr/>
                    <a:lstStyle/>
                    <a:p>
                      <a:pPr algn="l"/>
                      <a:r>
                        <a:rPr lang="en-US" sz="1800">
                          <a:effectLst/>
                          <a:latin typeface="Times New Roman" panose="02020603050405020304" pitchFamily="18" charset="0"/>
                          <a:cs typeface="Times New Roman" panose="02020603050405020304" pitchFamily="18" charset="0"/>
                        </a:rPr>
                        <a:t>Query6</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Without indexing</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     Clustered Index</a:t>
                      </a:r>
                    </a:p>
                  </a:txBody>
                  <a:tcPr marL="68580" marR="68580" marT="0" marB="0"/>
                </a:tc>
                <a:extLst>
                  <a:ext uri="{0D108BD9-81ED-4DB2-BD59-A6C34878D82A}">
                    <a16:rowId xmlns:a16="http://schemas.microsoft.com/office/drawing/2014/main" val="4152602896"/>
                  </a:ext>
                </a:extLst>
              </a:tr>
              <a:tr h="593840">
                <a:tc>
                  <a:txBody>
                    <a:bodyPr/>
                    <a:lstStyle/>
                    <a:p>
                      <a:pPr algn="l"/>
                      <a:r>
                        <a:rPr lang="en-US" sz="1800">
                          <a:effectLst/>
                          <a:latin typeface="Times New Roman" panose="02020603050405020304" pitchFamily="18" charset="0"/>
                          <a:cs typeface="Times New Roman" panose="02020603050405020304" pitchFamily="18" charset="0"/>
                        </a:rPr>
                        <a:t>CPU parse time</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             0</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0</a:t>
                      </a:r>
                    </a:p>
                  </a:txBody>
                  <a:tcPr marL="68580" marR="68580" marT="0" marB="0"/>
                </a:tc>
                <a:extLst>
                  <a:ext uri="{0D108BD9-81ED-4DB2-BD59-A6C34878D82A}">
                    <a16:rowId xmlns:a16="http://schemas.microsoft.com/office/drawing/2014/main" val="1885915601"/>
                  </a:ext>
                </a:extLst>
              </a:tr>
              <a:tr h="593840">
                <a:tc>
                  <a:txBody>
                    <a:bodyPr/>
                    <a:lstStyle/>
                    <a:p>
                      <a:pPr algn="l"/>
                      <a:r>
                        <a:rPr lang="en-US" sz="1800">
                          <a:effectLst/>
                          <a:latin typeface="Times New Roman" panose="02020603050405020304" pitchFamily="18" charset="0"/>
                          <a:cs typeface="Times New Roman" panose="02020603050405020304" pitchFamily="18" charset="0"/>
                        </a:rPr>
                        <a:t>Compile time</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21ms</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10ms</a:t>
                      </a:r>
                    </a:p>
                  </a:txBody>
                  <a:tcPr marL="68580" marR="68580" marT="0" marB="0"/>
                </a:tc>
                <a:extLst>
                  <a:ext uri="{0D108BD9-81ED-4DB2-BD59-A6C34878D82A}">
                    <a16:rowId xmlns:a16="http://schemas.microsoft.com/office/drawing/2014/main" val="338298577"/>
                  </a:ext>
                </a:extLst>
              </a:tr>
              <a:tr h="890758">
                <a:tc>
                  <a:txBody>
                    <a:bodyPr/>
                    <a:lstStyle/>
                    <a:p>
                      <a:pPr algn="l"/>
                      <a:r>
                        <a:rPr lang="en-US" sz="1800">
                          <a:effectLst/>
                          <a:latin typeface="Times New Roman" panose="02020603050405020304" pitchFamily="18" charset="0"/>
                          <a:cs typeface="Times New Roman" panose="02020603050405020304" pitchFamily="18" charset="0"/>
                        </a:rPr>
                        <a:t>CPU time in execution</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15ms</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4ms</a:t>
                      </a:r>
                    </a:p>
                  </a:txBody>
                  <a:tcPr marL="68580" marR="68580" marT="0" marB="0"/>
                </a:tc>
                <a:extLst>
                  <a:ext uri="{0D108BD9-81ED-4DB2-BD59-A6C34878D82A}">
                    <a16:rowId xmlns:a16="http://schemas.microsoft.com/office/drawing/2014/main" val="1987013722"/>
                  </a:ext>
                </a:extLst>
              </a:tr>
              <a:tr h="890758">
                <a:tc>
                  <a:txBody>
                    <a:bodyPr/>
                    <a:lstStyle/>
                    <a:p>
                      <a:pPr algn="l"/>
                      <a:r>
                        <a:rPr lang="en-US" sz="1800">
                          <a:effectLst/>
                          <a:latin typeface="Times New Roman" panose="02020603050405020304" pitchFamily="18" charset="0"/>
                          <a:cs typeface="Times New Roman" panose="02020603050405020304" pitchFamily="18" charset="0"/>
                        </a:rPr>
                        <a:t>SQL server execution time</a:t>
                      </a: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590ms</a:t>
                      </a: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6ms</a:t>
                      </a:r>
                    </a:p>
                  </a:txBody>
                  <a:tcPr marL="68580" marR="68580" marT="0" marB="0"/>
                </a:tc>
                <a:extLst>
                  <a:ext uri="{0D108BD9-81ED-4DB2-BD59-A6C34878D82A}">
                    <a16:rowId xmlns:a16="http://schemas.microsoft.com/office/drawing/2014/main" val="1287935967"/>
                  </a:ext>
                </a:extLst>
              </a:tr>
            </a:tbl>
          </a:graphicData>
        </a:graphic>
      </p:graphicFrame>
    </p:spTree>
    <p:extLst>
      <p:ext uri="{BB962C8B-B14F-4D97-AF65-F5344CB8AC3E}">
        <p14:creationId xmlns:p14="http://schemas.microsoft.com/office/powerpoint/2010/main" val="2915249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FCA0-354A-41AB-9E44-DE21A9E23BF3}"/>
              </a:ext>
            </a:extLst>
          </p:cNvPr>
          <p:cNvSpPr>
            <a:spLocks noGrp="1"/>
          </p:cNvSpPr>
          <p:nvPr>
            <p:ph type="title"/>
          </p:nvPr>
        </p:nvSpPr>
        <p:spPr/>
        <p:txBody>
          <a:bodyPr/>
          <a:lstStyle/>
          <a:p>
            <a:pPr algn="ctr"/>
            <a:r>
              <a:rPr lang="en-US" dirty="0"/>
              <a:t>PARTITIONING</a:t>
            </a:r>
          </a:p>
        </p:txBody>
      </p:sp>
      <p:sp>
        <p:nvSpPr>
          <p:cNvPr id="3" name="Content Placeholder 2">
            <a:extLst>
              <a:ext uri="{FF2B5EF4-FFF2-40B4-BE49-F238E27FC236}">
                <a16:creationId xmlns:a16="http://schemas.microsoft.com/office/drawing/2014/main" id="{259D8E7B-7761-467F-BD6A-B7985C129E4B}"/>
              </a:ext>
            </a:extLst>
          </p:cNvPr>
          <p:cNvSpPr>
            <a:spLocks noGrp="1"/>
          </p:cNvSpPr>
          <p:nvPr>
            <p:ph idx="1"/>
          </p:nvPr>
        </p:nvSpPr>
        <p:spPr>
          <a:xfrm>
            <a:off x="677334" y="1751014"/>
            <a:ext cx="8596668" cy="3880773"/>
          </a:xfrm>
        </p:spPr>
        <p:txBody>
          <a:bodyPr/>
          <a:lstStyle/>
          <a:p>
            <a:r>
              <a:rPr lang="en-US" sz="2000" dirty="0">
                <a:latin typeface="Times New Roman" panose="02020603050405020304" pitchFamily="18" charset="0"/>
                <a:cs typeface="Times New Roman" panose="02020603050405020304" pitchFamily="18" charset="0"/>
              </a:rPr>
              <a:t>Partitioning is the database process where very large tables are divided into multiple smaller parts. </a:t>
            </a:r>
          </a:p>
          <a:p>
            <a:r>
              <a:rPr lang="en-US" sz="2000" dirty="0">
                <a:latin typeface="Times New Roman" panose="02020603050405020304" pitchFamily="18" charset="0"/>
                <a:cs typeface="Times New Roman" panose="02020603050405020304" pitchFamily="18" charset="0"/>
              </a:rPr>
              <a:t>The main of goal of partitioning is to aid in maintenance of large tables and to reduce the overall response time to read and load data for SQL operations.</a:t>
            </a:r>
          </a:p>
          <a:p>
            <a:r>
              <a:rPr lang="en-US" sz="2000" dirty="0">
                <a:latin typeface="Times New Roman" panose="02020603050405020304" pitchFamily="18" charset="0"/>
                <a:cs typeface="Times New Roman" panose="02020603050405020304" pitchFamily="18" charset="0"/>
              </a:rPr>
              <a:t>Partitioning is of two types:</a:t>
            </a: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Horizontal Partitioning</a:t>
            </a: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Vertical Partitioning</a:t>
            </a:r>
          </a:p>
          <a:p>
            <a:pPr marL="0" indent="0">
              <a:buNone/>
            </a:pPr>
            <a:endParaRPr lang="en-US" dirty="0"/>
          </a:p>
        </p:txBody>
      </p:sp>
    </p:spTree>
    <p:extLst>
      <p:ext uri="{BB962C8B-B14F-4D97-AF65-F5344CB8AC3E}">
        <p14:creationId xmlns:p14="http://schemas.microsoft.com/office/powerpoint/2010/main" val="2987042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44D0-3BBD-482E-A2E3-8E39CC7EAB5F}"/>
              </a:ext>
            </a:extLst>
          </p:cNvPr>
          <p:cNvSpPr>
            <a:spLocks noGrp="1"/>
          </p:cNvSpPr>
          <p:nvPr>
            <p:ph type="title"/>
          </p:nvPr>
        </p:nvSpPr>
        <p:spPr>
          <a:xfrm>
            <a:off x="0" y="400050"/>
            <a:ext cx="10265649" cy="1320800"/>
          </a:xfrm>
        </p:spPr>
        <p:txBody>
          <a:bodyPr/>
          <a:lstStyle/>
          <a:p>
            <a:pPr algn="ctr"/>
            <a:r>
              <a:rPr lang="en-US" dirty="0"/>
              <a:t>HORIZONTAL PARTITIONING</a:t>
            </a:r>
          </a:p>
        </p:txBody>
      </p:sp>
      <p:sp>
        <p:nvSpPr>
          <p:cNvPr id="3" name="Content Placeholder 2">
            <a:extLst>
              <a:ext uri="{FF2B5EF4-FFF2-40B4-BE49-F238E27FC236}">
                <a16:creationId xmlns:a16="http://schemas.microsoft.com/office/drawing/2014/main" id="{31C01F86-FF5E-43E2-A7AD-9E8F015C8099}"/>
              </a:ext>
            </a:extLst>
          </p:cNvPr>
          <p:cNvSpPr>
            <a:spLocks noGrp="1"/>
          </p:cNvSpPr>
          <p:nvPr>
            <p:ph idx="1"/>
          </p:nvPr>
        </p:nvSpPr>
        <p:spPr>
          <a:xfrm>
            <a:off x="387626" y="1720850"/>
            <a:ext cx="9878023" cy="3880773"/>
          </a:xfrm>
        </p:spPr>
        <p:txBody>
          <a:bodyPr/>
          <a:lstStyle/>
          <a:p>
            <a:r>
              <a:rPr lang="en-US" sz="2000" dirty="0">
                <a:latin typeface="Times New Roman" panose="02020603050405020304" pitchFamily="18" charset="0"/>
                <a:cs typeface="Times New Roman" panose="02020603050405020304" pitchFamily="18" charset="0"/>
              </a:rPr>
              <a:t>Horizontal partitioning involves creating two or more tables with exactly same structure and splitting rows between those tables.</a:t>
            </a:r>
          </a:p>
          <a:p>
            <a:r>
              <a:rPr lang="en-US" sz="2000" dirty="0">
                <a:latin typeface="Times New Roman" panose="02020603050405020304" pitchFamily="18" charset="0"/>
                <a:cs typeface="Times New Roman" panose="02020603050405020304" pitchFamily="18" charset="0"/>
              </a:rPr>
              <a:t>Data in a partitioned table is partitioned based on a single column, the partition column, which is called as the partition key.</a:t>
            </a:r>
          </a:p>
          <a:p>
            <a:r>
              <a:rPr lang="en-US" sz="2000" dirty="0">
                <a:latin typeface="Times New Roman" panose="02020603050405020304" pitchFamily="18" charset="0"/>
                <a:cs typeface="Times New Roman" panose="02020603050405020304" pitchFamily="18" charset="0"/>
              </a:rPr>
              <a:t>First step in partitioning is to create the Filegroups.</a:t>
            </a:r>
          </a:p>
          <a:p>
            <a:r>
              <a:rPr lang="en-US" sz="2000" dirty="0">
                <a:latin typeface="Times New Roman" panose="02020603050405020304" pitchFamily="18" charset="0"/>
                <a:cs typeface="Times New Roman" panose="02020603050405020304" pitchFamily="18" charset="0"/>
              </a:rPr>
              <a:t>The number of files and filegroups you create for databases are bound by the available disk resources. Each file to the respective filegroup.</a:t>
            </a:r>
          </a:p>
          <a:p>
            <a:endParaRPr lang="en-US" dirty="0"/>
          </a:p>
        </p:txBody>
      </p:sp>
    </p:spTree>
    <p:extLst>
      <p:ext uri="{BB962C8B-B14F-4D97-AF65-F5344CB8AC3E}">
        <p14:creationId xmlns:p14="http://schemas.microsoft.com/office/powerpoint/2010/main" val="4109142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6601-1BB2-4476-8B1F-765FACEAC1BB}"/>
              </a:ext>
            </a:extLst>
          </p:cNvPr>
          <p:cNvSpPr>
            <a:spLocks noGrp="1"/>
          </p:cNvSpPr>
          <p:nvPr>
            <p:ph type="title"/>
          </p:nvPr>
        </p:nvSpPr>
        <p:spPr>
          <a:xfrm>
            <a:off x="15645" y="504825"/>
            <a:ext cx="9977414" cy="1320800"/>
          </a:xfrm>
        </p:spPr>
        <p:txBody>
          <a:bodyPr/>
          <a:lstStyle/>
          <a:p>
            <a:pPr algn="ctr"/>
            <a:r>
              <a:rPr lang="en-US" dirty="0"/>
              <a:t>QUERY PERFORMANCE</a:t>
            </a:r>
          </a:p>
        </p:txBody>
      </p:sp>
      <p:sp>
        <p:nvSpPr>
          <p:cNvPr id="3" name="Content Placeholder 2">
            <a:extLst>
              <a:ext uri="{FF2B5EF4-FFF2-40B4-BE49-F238E27FC236}">
                <a16:creationId xmlns:a16="http://schemas.microsoft.com/office/drawing/2014/main" id="{BC140B60-93B8-4F45-B24A-C66E7F727FFC}"/>
              </a:ext>
            </a:extLst>
          </p:cNvPr>
          <p:cNvSpPr>
            <a:spLocks noGrp="1"/>
          </p:cNvSpPr>
          <p:nvPr>
            <p:ph idx="1"/>
          </p:nvPr>
        </p:nvSpPr>
        <p:spPr>
          <a:xfrm>
            <a:off x="620184" y="1468232"/>
            <a:ext cx="8596668" cy="1049750"/>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Scenario 1: </a:t>
            </a:r>
          </a:p>
          <a:p>
            <a:pPr marL="0" indent="0">
              <a:buNone/>
            </a:pPr>
            <a:r>
              <a:rPr lang="en-US" sz="2000" b="1" dirty="0">
                <a:latin typeface="Times New Roman" panose="02020603050405020304" pitchFamily="18" charset="0"/>
                <a:cs typeface="Times New Roman" panose="02020603050405020304" pitchFamily="18" charset="0"/>
              </a:rPr>
              <a:t>List distinct Incidents, Offence type and Crime year in the neighborhood 'overland' and 'montclair'</a:t>
            </a:r>
          </a:p>
          <a:p>
            <a:pPr marL="0" indent="0">
              <a:buNone/>
            </a:pPr>
            <a:r>
              <a:rPr lang="en-US" sz="20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049C6C62-59F0-43F1-997D-0266E81E40EC}"/>
              </a:ext>
            </a:extLst>
          </p:cNvPr>
          <p:cNvSpPr txBox="1"/>
          <p:nvPr/>
        </p:nvSpPr>
        <p:spPr>
          <a:xfrm>
            <a:off x="620184" y="2862691"/>
            <a:ext cx="7881730"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SELECT DISTICT c._	INCIDENT_ID, o.[OFFENSE_TYPE_ID], </a:t>
            </a:r>
            <a:r>
              <a:rPr lang="en-US" sz="2000" dirty="0" err="1">
                <a:latin typeface="Times New Roman" panose="02020603050405020304" pitchFamily="18" charset="0"/>
                <a:cs typeface="Times New Roman" panose="02020603050405020304" pitchFamily="18" charset="0"/>
              </a:rPr>
              <a:t>c.crimeyear</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FastAnd</a:t>
            </a:r>
            <a:r>
              <a:rPr lang="en-US" sz="2000" dirty="0">
                <a:latin typeface="Times New Roman" panose="02020603050405020304" pitchFamily="18" charset="0"/>
                <a:cs typeface="Times New Roman" panose="02020603050405020304" pitchFamily="18" charset="0"/>
              </a:rPr>
              <a:t> Furious].[</a:t>
            </a:r>
            <a:r>
              <a:rPr lang="en-US" sz="2000" dirty="0" err="1">
                <a:latin typeface="Times New Roman" panose="02020603050405020304" pitchFamily="18" charset="0"/>
                <a:cs typeface="Times New Roman" panose="02020603050405020304" pitchFamily="18" charset="0"/>
              </a:rPr>
              <a:t>dbo</a:t>
            </a:r>
            <a:r>
              <a:rPr lang="en-US" sz="2000" dirty="0">
                <a:latin typeface="Times New Roman" panose="02020603050405020304" pitchFamily="18" charset="0"/>
                <a:cs typeface="Times New Roman" panose="02020603050405020304" pitchFamily="18" charset="0"/>
              </a:rPr>
              <a:t>].[crimes] c</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FastAnd</a:t>
            </a:r>
            <a:r>
              <a:rPr lang="en-US" sz="2000" dirty="0">
                <a:latin typeface="Times New Roman" panose="02020603050405020304" pitchFamily="18" charset="0"/>
                <a:cs typeface="Times New Roman" panose="02020603050405020304" pitchFamily="18" charset="0"/>
              </a:rPr>
              <a:t> Furious].[</a:t>
            </a:r>
            <a:r>
              <a:rPr lang="en-US" sz="2000" dirty="0" err="1">
                <a:latin typeface="Times New Roman" panose="02020603050405020304" pitchFamily="18" charset="0"/>
                <a:cs typeface="Times New Roman" panose="02020603050405020304" pitchFamily="18" charset="0"/>
              </a:rPr>
              <a:t>dbo</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offense_codes</a:t>
            </a:r>
            <a:r>
              <a:rPr lang="en-US" sz="2000" dirty="0">
                <a:latin typeface="Times New Roman" panose="02020603050405020304" pitchFamily="18" charset="0"/>
                <a:cs typeface="Times New Roman" panose="02020603050405020304" pitchFamily="18" charset="0"/>
              </a:rPr>
              <a:t>] o</a:t>
            </a:r>
          </a:p>
          <a:p>
            <a:r>
              <a:rPr lang="en-US" sz="2000" dirty="0">
                <a:latin typeface="Times New Roman" panose="02020603050405020304" pitchFamily="18" charset="0"/>
                <a:cs typeface="Times New Roman" panose="02020603050405020304" pitchFamily="18" charset="0"/>
              </a:rPr>
              <a:t>WHERE o.[OFFENSE_TYPE_ID]= </a:t>
            </a:r>
            <a:r>
              <a:rPr lang="en-US" sz="2000" dirty="0" err="1">
                <a:latin typeface="Times New Roman" panose="02020603050405020304" pitchFamily="18" charset="0"/>
                <a:cs typeface="Times New Roman" panose="02020603050405020304" pitchFamily="18" charset="0"/>
              </a:rPr>
              <a:t>c.OFFENSE_TYPE_ID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and </a:t>
            </a:r>
            <a:r>
              <a:rPr lang="en-US" sz="2000" dirty="0" err="1">
                <a:latin typeface="Times New Roman" panose="02020603050405020304" pitchFamily="18" charset="0"/>
                <a:cs typeface="Times New Roman" panose="02020603050405020304" pitchFamily="18" charset="0"/>
              </a:rPr>
              <a:t>c.NEIGHBORHOOD_ID</a:t>
            </a:r>
            <a:r>
              <a:rPr lang="en-US" sz="2000" dirty="0">
                <a:latin typeface="Times New Roman" panose="02020603050405020304" pitchFamily="18" charset="0"/>
                <a:cs typeface="Times New Roman" panose="02020603050405020304" pitchFamily="18" charset="0"/>
              </a:rPr>
              <a:t>  in ('overland','</a:t>
            </a:r>
            <a:r>
              <a:rPr lang="en-US" sz="2000" dirty="0" err="1">
                <a:latin typeface="Times New Roman" panose="02020603050405020304" pitchFamily="18" charset="0"/>
                <a:cs typeface="Times New Roman" panose="02020603050405020304" pitchFamily="18" charset="0"/>
              </a:rPr>
              <a:t>montclair</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36427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C137-438A-4223-A45A-BE53DAA17226}"/>
              </a:ext>
            </a:extLst>
          </p:cNvPr>
          <p:cNvSpPr>
            <a:spLocks noGrp="1"/>
          </p:cNvSpPr>
          <p:nvPr>
            <p:ph type="title"/>
          </p:nvPr>
        </p:nvSpPr>
        <p:spPr>
          <a:xfrm>
            <a:off x="172508" y="714375"/>
            <a:ext cx="9649423" cy="797960"/>
          </a:xfrm>
        </p:spPr>
        <p:txBody>
          <a:bodyPr/>
          <a:lstStyle/>
          <a:p>
            <a:pPr algn="ctr"/>
            <a:r>
              <a:rPr lang="en-US" dirty="0"/>
              <a:t>IMPLEMENTATION OF PARTITIONING</a:t>
            </a:r>
          </a:p>
        </p:txBody>
      </p:sp>
      <p:pic>
        <p:nvPicPr>
          <p:cNvPr id="7" name="Content Placeholder 6">
            <a:extLst>
              <a:ext uri="{FF2B5EF4-FFF2-40B4-BE49-F238E27FC236}">
                <a16:creationId xmlns:a16="http://schemas.microsoft.com/office/drawing/2014/main" id="{3C3AFBAF-BA04-4107-AF3C-A3C05A7DB0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1746608"/>
            <a:ext cx="7199048" cy="3924740"/>
          </a:xfrm>
        </p:spPr>
      </p:pic>
    </p:spTree>
    <p:extLst>
      <p:ext uri="{BB962C8B-B14F-4D97-AF65-F5344CB8AC3E}">
        <p14:creationId xmlns:p14="http://schemas.microsoft.com/office/powerpoint/2010/main" val="395362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AB6F-9975-4437-8B23-C20FBC45E36C}"/>
              </a:ext>
            </a:extLst>
          </p:cNvPr>
          <p:cNvSpPr>
            <a:spLocks noGrp="1"/>
          </p:cNvSpPr>
          <p:nvPr>
            <p:ph type="title"/>
          </p:nvPr>
        </p:nvSpPr>
        <p:spPr>
          <a:xfrm>
            <a:off x="67733" y="539750"/>
            <a:ext cx="9212101" cy="1320800"/>
          </a:xfrm>
        </p:spPr>
        <p:txBody>
          <a:bodyPr/>
          <a:lstStyle/>
          <a:p>
            <a:pPr algn="ctr"/>
            <a:r>
              <a:rPr lang="en-US" dirty="0"/>
              <a:t>IMPLEMENTATION OF PARTITIONING</a:t>
            </a:r>
          </a:p>
        </p:txBody>
      </p:sp>
      <p:pic>
        <p:nvPicPr>
          <p:cNvPr id="5" name="Content Placeholder 4">
            <a:extLst>
              <a:ext uri="{FF2B5EF4-FFF2-40B4-BE49-F238E27FC236}">
                <a16:creationId xmlns:a16="http://schemas.microsoft.com/office/drawing/2014/main" id="{A516D6AA-25F5-4DDC-AFF0-EDF75F46ED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794" y="1575692"/>
            <a:ext cx="7835556" cy="4367907"/>
          </a:xfrm>
        </p:spPr>
      </p:pic>
    </p:spTree>
    <p:extLst>
      <p:ext uri="{BB962C8B-B14F-4D97-AF65-F5344CB8AC3E}">
        <p14:creationId xmlns:p14="http://schemas.microsoft.com/office/powerpoint/2010/main" val="109041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6843-F81B-4CAB-ADE7-C337190C1FC9}"/>
              </a:ext>
            </a:extLst>
          </p:cNvPr>
          <p:cNvSpPr>
            <a:spLocks noGrp="1"/>
          </p:cNvSpPr>
          <p:nvPr>
            <p:ph type="title"/>
          </p:nvPr>
        </p:nvSpPr>
        <p:spPr>
          <a:xfrm>
            <a:off x="677334" y="609600"/>
            <a:ext cx="9728936" cy="1320800"/>
          </a:xfrm>
        </p:spPr>
        <p:txBody>
          <a:bodyPr/>
          <a:lstStyle/>
          <a:p>
            <a:pPr algn="ctr"/>
            <a:r>
              <a:rPr lang="en-US" dirty="0"/>
              <a:t>SOFTWARES</a:t>
            </a:r>
          </a:p>
        </p:txBody>
      </p:sp>
      <p:sp>
        <p:nvSpPr>
          <p:cNvPr id="3" name="Content Placeholder 2">
            <a:extLst>
              <a:ext uri="{FF2B5EF4-FFF2-40B4-BE49-F238E27FC236}">
                <a16:creationId xmlns:a16="http://schemas.microsoft.com/office/drawing/2014/main" id="{168A4396-50BA-4752-88F1-3179DA2E60BD}"/>
              </a:ext>
            </a:extLst>
          </p:cNvPr>
          <p:cNvSpPr>
            <a:spLocks noGrp="1"/>
          </p:cNvSpPr>
          <p:nvPr>
            <p:ph idx="1"/>
          </p:nvPr>
        </p:nvSpPr>
        <p:spPr/>
        <p:txBody>
          <a:bodyPr/>
          <a:lstStyle/>
          <a:p>
            <a:r>
              <a:rPr lang="en-US" dirty="0"/>
              <a:t>SQL Server 2017 Express Edition.</a:t>
            </a:r>
          </a:p>
          <a:p>
            <a:r>
              <a:rPr lang="en-US" dirty="0"/>
              <a:t>SQL Server Management Studio.</a:t>
            </a:r>
          </a:p>
        </p:txBody>
      </p:sp>
    </p:spTree>
    <p:extLst>
      <p:ext uri="{BB962C8B-B14F-4D97-AF65-F5344CB8AC3E}">
        <p14:creationId xmlns:p14="http://schemas.microsoft.com/office/powerpoint/2010/main" val="1704823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10B7-A3A7-429C-99B0-D1A425937888}"/>
              </a:ext>
            </a:extLst>
          </p:cNvPr>
          <p:cNvSpPr>
            <a:spLocks noGrp="1"/>
          </p:cNvSpPr>
          <p:nvPr>
            <p:ph type="title"/>
          </p:nvPr>
        </p:nvSpPr>
        <p:spPr>
          <a:xfrm>
            <a:off x="-1075911" y="447675"/>
            <a:ext cx="10843591" cy="1320800"/>
          </a:xfrm>
        </p:spPr>
        <p:txBody>
          <a:bodyPr/>
          <a:lstStyle/>
          <a:p>
            <a:pPr algn="ctr"/>
            <a:r>
              <a:rPr lang="en-US" dirty="0"/>
              <a:t>IMPLEMENTATION OF PARTITIONING</a:t>
            </a:r>
          </a:p>
        </p:txBody>
      </p:sp>
      <p:pic>
        <p:nvPicPr>
          <p:cNvPr id="5" name="Content Placeholder 4">
            <a:extLst>
              <a:ext uri="{FF2B5EF4-FFF2-40B4-BE49-F238E27FC236}">
                <a16:creationId xmlns:a16="http://schemas.microsoft.com/office/drawing/2014/main" id="{E31BE227-58BB-454E-A1CB-BD332C9FBF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278" y="1574944"/>
            <a:ext cx="7273542" cy="4016231"/>
          </a:xfrm>
        </p:spPr>
      </p:pic>
    </p:spTree>
    <p:extLst>
      <p:ext uri="{BB962C8B-B14F-4D97-AF65-F5344CB8AC3E}">
        <p14:creationId xmlns:p14="http://schemas.microsoft.com/office/powerpoint/2010/main" val="823651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CEDF-8F50-4B68-B78D-B64327D1053F}"/>
              </a:ext>
            </a:extLst>
          </p:cNvPr>
          <p:cNvSpPr>
            <a:spLocks noGrp="1"/>
          </p:cNvSpPr>
          <p:nvPr>
            <p:ph type="title"/>
          </p:nvPr>
        </p:nvSpPr>
        <p:spPr>
          <a:xfrm>
            <a:off x="-170392" y="466725"/>
            <a:ext cx="9321431" cy="1320800"/>
          </a:xfrm>
        </p:spPr>
        <p:txBody>
          <a:bodyPr/>
          <a:lstStyle/>
          <a:p>
            <a:pPr algn="ctr"/>
            <a:r>
              <a:rPr lang="en-US" dirty="0"/>
              <a:t>IMPLEMENTATION OF PARTITIONING</a:t>
            </a:r>
          </a:p>
        </p:txBody>
      </p:sp>
      <p:pic>
        <p:nvPicPr>
          <p:cNvPr id="5" name="Content Placeholder 4">
            <a:extLst>
              <a:ext uri="{FF2B5EF4-FFF2-40B4-BE49-F238E27FC236}">
                <a16:creationId xmlns:a16="http://schemas.microsoft.com/office/drawing/2014/main" id="{87DF057D-7686-4758-9647-9FCEA28232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082" y="1366463"/>
            <a:ext cx="7694792" cy="4215187"/>
          </a:xfrm>
        </p:spPr>
      </p:pic>
    </p:spTree>
    <p:extLst>
      <p:ext uri="{BB962C8B-B14F-4D97-AF65-F5344CB8AC3E}">
        <p14:creationId xmlns:p14="http://schemas.microsoft.com/office/powerpoint/2010/main" val="4163754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2934-561D-4C49-8E6C-D479097E6CC3}"/>
              </a:ext>
            </a:extLst>
          </p:cNvPr>
          <p:cNvSpPr>
            <a:spLocks noGrp="1"/>
          </p:cNvSpPr>
          <p:nvPr>
            <p:ph type="title"/>
          </p:nvPr>
        </p:nvSpPr>
        <p:spPr>
          <a:xfrm>
            <a:off x="-360892" y="495300"/>
            <a:ext cx="9778631" cy="1320800"/>
          </a:xfrm>
        </p:spPr>
        <p:txBody>
          <a:bodyPr/>
          <a:lstStyle/>
          <a:p>
            <a:pPr algn="ctr"/>
            <a:r>
              <a:rPr lang="en-US" dirty="0"/>
              <a:t>IMPLEMENTATION OF PARTITIONING</a:t>
            </a:r>
          </a:p>
        </p:txBody>
      </p:sp>
      <p:pic>
        <p:nvPicPr>
          <p:cNvPr id="7" name="Content Placeholder 6">
            <a:extLst>
              <a:ext uri="{FF2B5EF4-FFF2-40B4-BE49-F238E27FC236}">
                <a16:creationId xmlns:a16="http://schemas.microsoft.com/office/drawing/2014/main" id="{2C917B2F-B63D-4187-9F9E-1EB8922D9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055" y="1520575"/>
            <a:ext cx="8096258" cy="3889625"/>
          </a:xfrm>
        </p:spPr>
      </p:pic>
    </p:spTree>
    <p:extLst>
      <p:ext uri="{BB962C8B-B14F-4D97-AF65-F5344CB8AC3E}">
        <p14:creationId xmlns:p14="http://schemas.microsoft.com/office/powerpoint/2010/main" val="67063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A12B-78E0-4758-A462-2B02D9175038}"/>
              </a:ext>
            </a:extLst>
          </p:cNvPr>
          <p:cNvSpPr>
            <a:spLocks noGrp="1"/>
          </p:cNvSpPr>
          <p:nvPr>
            <p:ph type="title"/>
          </p:nvPr>
        </p:nvSpPr>
        <p:spPr>
          <a:xfrm>
            <a:off x="-1208617" y="533400"/>
            <a:ext cx="10824855" cy="882316"/>
          </a:xfrm>
        </p:spPr>
        <p:txBody>
          <a:bodyPr/>
          <a:lstStyle/>
          <a:p>
            <a:pPr algn="ctr"/>
            <a:r>
              <a:rPr lang="en-US" dirty="0"/>
              <a:t>IMPLEMENTATION OF PARTITIONING</a:t>
            </a:r>
          </a:p>
        </p:txBody>
      </p:sp>
      <p:sp>
        <p:nvSpPr>
          <p:cNvPr id="3" name="Content Placeholder 2">
            <a:extLst>
              <a:ext uri="{FF2B5EF4-FFF2-40B4-BE49-F238E27FC236}">
                <a16:creationId xmlns:a16="http://schemas.microsoft.com/office/drawing/2014/main" id="{36D9AB47-29B0-4020-A08A-ADFCDBA81A90}"/>
              </a:ext>
            </a:extLst>
          </p:cNvPr>
          <p:cNvSpPr>
            <a:spLocks noGrp="1"/>
          </p:cNvSpPr>
          <p:nvPr>
            <p:ph idx="1"/>
          </p:nvPr>
        </p:nvSpPr>
        <p:spPr>
          <a:xfrm>
            <a:off x="467784" y="1415716"/>
            <a:ext cx="10415782" cy="3880773"/>
          </a:xfrm>
        </p:spPr>
        <p:txBody>
          <a:bodyPr/>
          <a:lstStyle/>
          <a:p>
            <a:endParaRPr lang="en-US" dirty="0"/>
          </a:p>
          <a:p>
            <a:r>
              <a:rPr lang="en-US" b="1" dirty="0">
                <a:latin typeface="Times New Roman" panose="02020603050405020304" pitchFamily="18" charset="0"/>
                <a:cs typeface="Times New Roman" panose="02020603050405020304" pitchFamily="18" charset="0"/>
              </a:rPr>
              <a:t>PARTITIONING ON CRIME: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CREATE PARTITION FUNCTION [_PF_CRIME_YEAR_](varchar(50)) AS RANGE LEFT FOR VALUES     (N'2016', N'2017', N'2018')</a:t>
            </a:r>
          </a:p>
          <a:p>
            <a:pPr marL="0" indent="0">
              <a:buNone/>
            </a:pPr>
            <a:r>
              <a:rPr lang="en-US" b="1" dirty="0">
                <a:latin typeface="Times New Roman" panose="02020603050405020304" pitchFamily="18" charset="0"/>
                <a:cs typeface="Times New Roman" panose="02020603050405020304" pitchFamily="18" charset="0"/>
              </a:rPr>
              <a:t>CREATE PARTITION SCHEME [_PF_CRIME_YEAR_] AS PARTITION [PF_CRIME_YEAR_] </a:t>
            </a:r>
          </a:p>
          <a:p>
            <a:pPr marL="0" indent="0">
              <a:buNone/>
            </a:pPr>
            <a:r>
              <a:rPr lang="en-US" b="1" dirty="0">
                <a:latin typeface="Times New Roman" panose="02020603050405020304" pitchFamily="18" charset="0"/>
                <a:cs typeface="Times New Roman" panose="02020603050405020304" pitchFamily="18" charset="0"/>
              </a:rPr>
              <a:t>TO ([FG_2015], [FG_2016], [FG_2017], [PRIMARY])</a:t>
            </a:r>
          </a:p>
        </p:txBody>
      </p:sp>
    </p:spTree>
    <p:extLst>
      <p:ext uri="{BB962C8B-B14F-4D97-AF65-F5344CB8AC3E}">
        <p14:creationId xmlns:p14="http://schemas.microsoft.com/office/powerpoint/2010/main" val="3504363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7275-9DF1-4CE6-8C60-777807CFBCF7}"/>
              </a:ext>
            </a:extLst>
          </p:cNvPr>
          <p:cNvSpPr>
            <a:spLocks noGrp="1"/>
          </p:cNvSpPr>
          <p:nvPr>
            <p:ph type="title"/>
          </p:nvPr>
        </p:nvSpPr>
        <p:spPr>
          <a:xfrm>
            <a:off x="-522817" y="342900"/>
            <a:ext cx="10146379" cy="1320800"/>
          </a:xfrm>
        </p:spPr>
        <p:txBody>
          <a:bodyPr/>
          <a:lstStyle/>
          <a:p>
            <a:pPr algn="ctr"/>
            <a:r>
              <a:rPr lang="en-US" dirty="0"/>
              <a:t>IMPLEMENTATION OF PARTITIONING</a:t>
            </a:r>
          </a:p>
        </p:txBody>
      </p:sp>
      <p:pic>
        <p:nvPicPr>
          <p:cNvPr id="11" name="Content Placeholder 10">
            <a:extLst>
              <a:ext uri="{FF2B5EF4-FFF2-40B4-BE49-F238E27FC236}">
                <a16:creationId xmlns:a16="http://schemas.microsoft.com/office/drawing/2014/main" id="{794FC600-BBA7-4281-A3E2-8F7334B97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240" y="1324777"/>
            <a:ext cx="7373673" cy="4246545"/>
          </a:xfrm>
        </p:spPr>
      </p:pic>
    </p:spTree>
    <p:extLst>
      <p:ext uri="{BB962C8B-B14F-4D97-AF65-F5344CB8AC3E}">
        <p14:creationId xmlns:p14="http://schemas.microsoft.com/office/powerpoint/2010/main" val="3324196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B1EB-F308-48E1-9AB7-48AB4AAF2911}"/>
              </a:ext>
            </a:extLst>
          </p:cNvPr>
          <p:cNvSpPr>
            <a:spLocks noGrp="1"/>
          </p:cNvSpPr>
          <p:nvPr>
            <p:ph type="title"/>
          </p:nvPr>
        </p:nvSpPr>
        <p:spPr/>
        <p:txBody>
          <a:bodyPr/>
          <a:lstStyle/>
          <a:p>
            <a:pPr algn="ctr"/>
            <a:r>
              <a:rPr lang="en-US" dirty="0"/>
              <a:t>IMPLEMENTATION OF PARTITIONING</a:t>
            </a:r>
          </a:p>
        </p:txBody>
      </p:sp>
      <p:sp>
        <p:nvSpPr>
          <p:cNvPr id="3" name="Content Placeholder 2">
            <a:extLst>
              <a:ext uri="{FF2B5EF4-FFF2-40B4-BE49-F238E27FC236}">
                <a16:creationId xmlns:a16="http://schemas.microsoft.com/office/drawing/2014/main" id="{E6F32ACB-A22A-4A3C-B160-B786B7693056}"/>
              </a:ext>
            </a:extLst>
          </p:cNvPr>
          <p:cNvSpPr>
            <a:spLocks noGrp="1"/>
          </p:cNvSpPr>
          <p:nvPr>
            <p:ph sz="half" idx="1"/>
          </p:nvPr>
        </p:nvSpPr>
        <p:spPr>
          <a:xfrm>
            <a:off x="334434" y="1608139"/>
            <a:ext cx="4184035" cy="3880772"/>
          </a:xfrm>
        </p:spPr>
        <p:txBody>
          <a:bodyPr>
            <a:noAutofit/>
          </a:bodyPr>
          <a:lstStyle/>
          <a:p>
            <a:endParaRPr lang="en-US" sz="900" dirty="0"/>
          </a:p>
          <a:p>
            <a:r>
              <a:rPr lang="en-US" sz="1000" b="1" dirty="0">
                <a:latin typeface="Times New Roman" panose="02020603050405020304" pitchFamily="18" charset="0"/>
                <a:cs typeface="Times New Roman" panose="02020603050405020304" pitchFamily="18" charset="0"/>
              </a:rPr>
              <a:t>CREATE TABLE [</a:t>
            </a:r>
            <a:r>
              <a:rPr lang="en-US" sz="1000" b="1" dirty="0" err="1">
                <a:latin typeface="Times New Roman" panose="02020603050405020304" pitchFamily="18" charset="0"/>
                <a:cs typeface="Times New Roman" panose="02020603050405020304" pitchFamily="18" charset="0"/>
              </a:rPr>
              <a:t>dbo</a:t>
            </a:r>
            <a:r>
              <a:rPr lang="en-US" sz="1000" b="1" dirty="0">
                <a:latin typeface="Times New Roman" panose="02020603050405020304" pitchFamily="18" charset="0"/>
                <a:cs typeface="Times New Roman" panose="02020603050405020304" pitchFamily="18" charset="0"/>
              </a:rPr>
              <a:t>].[crime2](</a:t>
            </a:r>
          </a:p>
          <a:p>
            <a:pPr marL="0" indent="0">
              <a:buNone/>
            </a:pPr>
            <a:r>
              <a:rPr lang="en-US" sz="1000" b="1" dirty="0">
                <a:latin typeface="Times New Roman" panose="02020603050405020304" pitchFamily="18" charset="0"/>
                <a:cs typeface="Times New Roman" panose="02020603050405020304" pitchFamily="18" charset="0"/>
              </a:rPr>
              <a:t>	[_CRIME_YEAR_][varchar](50) NOT NULL,</a:t>
            </a:r>
          </a:p>
          <a:p>
            <a:pPr marL="0" indent="0">
              <a:buNone/>
            </a:pPr>
            <a:r>
              <a:rPr lang="en-US" sz="1000" b="1" dirty="0">
                <a:latin typeface="Times New Roman" panose="02020603050405020304" pitchFamily="18" charset="0"/>
                <a:cs typeface="Times New Roman" panose="02020603050405020304" pitchFamily="18" charset="0"/>
              </a:rPr>
              <a:t>	[_INCIDENT_ID_]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[_OFFENSE_ID_]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[_OFFENSE_CODE_]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[_OFFENSE_CODE_EXTENSION_]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a:t>
            </a:r>
          </a:p>
          <a:p>
            <a:pPr marL="0" indent="0">
              <a:buNone/>
            </a:pPr>
            <a:r>
              <a:rPr lang="en-US" sz="1000" b="1" dirty="0">
                <a:latin typeface="Times New Roman" panose="02020603050405020304" pitchFamily="18" charset="0"/>
                <a:cs typeface="Times New Roman" panose="02020603050405020304" pitchFamily="18" charset="0"/>
              </a:rPr>
              <a:t>	 NOT NULL,</a:t>
            </a:r>
          </a:p>
          <a:p>
            <a:pPr marL="0" indent="0">
              <a:buNone/>
            </a:pPr>
            <a:r>
              <a:rPr lang="en-US" sz="1000" b="1" dirty="0">
                <a:latin typeface="Times New Roman" panose="02020603050405020304" pitchFamily="18" charset="0"/>
                <a:cs typeface="Times New Roman" panose="02020603050405020304" pitchFamily="18" charset="0"/>
              </a:rPr>
              <a:t>	[_OFFENSE_TYPE_ID_]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[_OFFENSE_CATEGORY_ID_]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[_FIRST_OCCURRENCE_DATE_]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[_LAST_OCCURRENCE_DATE_]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[_REPORTED_DATE_]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p:txBody>
      </p:sp>
      <p:sp>
        <p:nvSpPr>
          <p:cNvPr id="10" name="Content Placeholder 9">
            <a:extLst>
              <a:ext uri="{FF2B5EF4-FFF2-40B4-BE49-F238E27FC236}">
                <a16:creationId xmlns:a16="http://schemas.microsoft.com/office/drawing/2014/main" id="{AECBCFA4-590B-4AC8-9FC7-F1644E716097}"/>
              </a:ext>
            </a:extLst>
          </p:cNvPr>
          <p:cNvSpPr>
            <a:spLocks noGrp="1"/>
          </p:cNvSpPr>
          <p:nvPr>
            <p:ph sz="half" idx="2"/>
          </p:nvPr>
        </p:nvSpPr>
        <p:spPr>
          <a:xfrm>
            <a:off x="4861369" y="1863725"/>
            <a:ext cx="4184034" cy="3880773"/>
          </a:xfrm>
        </p:spPr>
        <p:txBody>
          <a:bodyPr vert="horz" lIns="91440" tIns="45720" rIns="91440" bIns="45720" rtlCol="0">
            <a:noAutofit/>
          </a:bodyPr>
          <a:lstStyle/>
          <a:p>
            <a:pPr marL="0" indent="0">
              <a:buNone/>
            </a:pPr>
            <a:r>
              <a:rPr lang="en-US" sz="1000" dirty="0">
                <a:latin typeface="Times New Roman" panose="02020603050405020304" pitchFamily="18" charset="0"/>
                <a:cs typeface="Times New Roman" panose="02020603050405020304" pitchFamily="18" charset="0"/>
              </a:rPr>
              <a:t>	</a:t>
            </a:r>
            <a:r>
              <a:rPr lang="en-US" sz="1000" b="1" dirty="0">
                <a:latin typeface="Times New Roman" panose="02020603050405020304" pitchFamily="18" charset="0"/>
                <a:cs typeface="Times New Roman" panose="02020603050405020304" pitchFamily="18" charset="0"/>
              </a:rPr>
              <a:t>[_INCIDENT_ADDRESS_]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[_GEO_X_]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[_GEO_Y_]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[_GEO_LON_]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[_GEO_LAT_]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[_DISTRICT_ID_]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[_PRECINCT_ID_]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[_NEIGHBORHOOD_ID_]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[_IS_CRIME_]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[_IS_TRAFFIC_] [</a:t>
            </a:r>
            <a:r>
              <a:rPr lang="en-US" sz="1000" b="1" dirty="0" err="1">
                <a:latin typeface="Times New Roman" panose="02020603050405020304" pitchFamily="18" charset="0"/>
                <a:cs typeface="Times New Roman" panose="02020603050405020304" pitchFamily="18" charset="0"/>
              </a:rPr>
              <a:t>nvarchar</a:t>
            </a:r>
            <a:r>
              <a:rPr lang="en-US" sz="1000" b="1" dirty="0">
                <a:latin typeface="Times New Roman" panose="02020603050405020304" pitchFamily="18" charset="0"/>
                <a:cs typeface="Times New Roman" panose="02020603050405020304" pitchFamily="18" charset="0"/>
              </a:rPr>
              <a:t>](50) NOT NULL)</a:t>
            </a:r>
          </a:p>
          <a:p>
            <a:pPr marL="0" indent="0">
              <a:buNone/>
            </a:pPr>
            <a:r>
              <a:rPr lang="en-US" sz="1000" b="1" dirty="0">
                <a:latin typeface="Times New Roman" panose="02020603050405020304" pitchFamily="18" charset="0"/>
                <a:cs typeface="Times New Roman" panose="02020603050405020304" pitchFamily="18" charset="0"/>
              </a:rPr>
              <a:t>              ON PS_CRIME_YEAR_(_CRIME_YEAR_)</a:t>
            </a:r>
          </a:p>
          <a:p>
            <a:pPr marL="0" indent="0">
              <a:buNone/>
            </a:pPr>
            <a:r>
              <a:rPr lang="en-US" sz="1000" b="1" dirty="0">
                <a:latin typeface="Times New Roman" panose="02020603050405020304" pitchFamily="18" charset="0"/>
                <a:cs typeface="Times New Roman" panose="02020603050405020304" pitchFamily="18" charset="0"/>
              </a:rPr>
              <a:t>              GO</a:t>
            </a:r>
          </a:p>
          <a:p>
            <a:pPr marL="0" indent="0">
              <a:buNone/>
            </a:pPr>
            <a:r>
              <a:rPr lang="en-US" sz="1000" b="1" dirty="0">
                <a:latin typeface="Times New Roman" panose="02020603050405020304" pitchFamily="18" charset="0"/>
                <a:cs typeface="Times New Roman" panose="02020603050405020304" pitchFamily="18" charset="0"/>
              </a:rPr>
              <a:t>              USE [</a:t>
            </a:r>
            <a:r>
              <a:rPr lang="en-US" sz="1000" b="1" dirty="0" err="1">
                <a:latin typeface="Times New Roman" panose="02020603050405020304" pitchFamily="18" charset="0"/>
                <a:cs typeface="Times New Roman" panose="02020603050405020304" pitchFamily="18" charset="0"/>
              </a:rPr>
              <a:t>denver_crime</a:t>
            </a:r>
            <a:r>
              <a:rPr lang="en-US" sz="1000" b="1" dirty="0">
                <a:latin typeface="Times New Roman" panose="02020603050405020304" pitchFamily="18" charset="0"/>
                <a:cs typeface="Times New Roman" panose="02020603050405020304" pitchFamily="18" charset="0"/>
              </a:rPr>
              <a:t>]</a:t>
            </a:r>
          </a:p>
          <a:p>
            <a:pPr marL="0" indent="0">
              <a:buNone/>
            </a:pPr>
            <a:r>
              <a:rPr lang="en-US" sz="1000" b="1" dirty="0">
                <a:latin typeface="Times New Roman" panose="02020603050405020304" pitchFamily="18" charset="0"/>
                <a:cs typeface="Times New Roman" panose="02020603050405020304" pitchFamily="18" charset="0"/>
              </a:rPr>
              <a:t>              GO</a:t>
            </a:r>
          </a:p>
          <a:p>
            <a:endParaRPr lang="en-US" sz="900" dirty="0"/>
          </a:p>
        </p:txBody>
      </p:sp>
    </p:spTree>
    <p:extLst>
      <p:ext uri="{BB962C8B-B14F-4D97-AF65-F5344CB8AC3E}">
        <p14:creationId xmlns:p14="http://schemas.microsoft.com/office/powerpoint/2010/main" val="3306079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66463-B225-40F9-B5F3-C54DA24C256B}"/>
              </a:ext>
            </a:extLst>
          </p:cNvPr>
          <p:cNvSpPr>
            <a:spLocks noGrp="1"/>
          </p:cNvSpPr>
          <p:nvPr>
            <p:ph idx="1"/>
          </p:nvPr>
        </p:nvSpPr>
        <p:spPr>
          <a:xfrm>
            <a:off x="486834" y="788990"/>
            <a:ext cx="8596668" cy="545666"/>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Scenario2 </a:t>
            </a:r>
          </a:p>
          <a:p>
            <a:pPr marL="0" indent="0">
              <a:buNone/>
            </a:pPr>
            <a:r>
              <a:rPr lang="en-US" sz="2400" b="1" dirty="0">
                <a:latin typeface="Times New Roman" panose="02020603050405020304" pitchFamily="18" charset="0"/>
                <a:cs typeface="Times New Roman" panose="02020603050405020304" pitchFamily="18" charset="0"/>
              </a:rPr>
              <a:t>List offense which are done on roads but not in the year 2015.</a:t>
            </a:r>
          </a:p>
        </p:txBody>
      </p:sp>
      <p:sp>
        <p:nvSpPr>
          <p:cNvPr id="6" name="TextBox 5">
            <a:extLst>
              <a:ext uri="{FF2B5EF4-FFF2-40B4-BE49-F238E27FC236}">
                <a16:creationId xmlns:a16="http://schemas.microsoft.com/office/drawing/2014/main" id="{9501D291-DB17-47D3-96CC-817AACECB4FC}"/>
              </a:ext>
            </a:extLst>
          </p:cNvPr>
          <p:cNvSpPr txBox="1"/>
          <p:nvPr/>
        </p:nvSpPr>
        <p:spPr>
          <a:xfrm>
            <a:off x="486834" y="1920875"/>
            <a:ext cx="7777018"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SELECT o. [OFFENSE_CODE] ,o.[OFFENSE_CATEGORY_ID], o.[OFFENSE_CATEGORY_NAME],</a:t>
            </a:r>
          </a:p>
          <a:p>
            <a:r>
              <a:rPr lang="en-US" b="1" dirty="0">
                <a:latin typeface="Times New Roman" panose="02020603050405020304" pitchFamily="18" charset="0"/>
                <a:cs typeface="Times New Roman" panose="02020603050405020304" pitchFamily="18" charset="0"/>
              </a:rPr>
              <a:t>o.[IS_CRIME], o.[IS_TRAFFIC]</a:t>
            </a:r>
          </a:p>
          <a:p>
            <a:r>
              <a:rPr lang="en-US" b="1" dirty="0">
                <a:latin typeface="Times New Roman" panose="02020603050405020304" pitchFamily="18" charset="0"/>
                <a:cs typeface="Times New Roman" panose="02020603050405020304" pitchFamily="18" charset="0"/>
              </a:rPr>
              <a:t>FROM [</a:t>
            </a:r>
            <a:r>
              <a:rPr lang="en-US" b="1" dirty="0" err="1">
                <a:latin typeface="Times New Roman" panose="02020603050405020304" pitchFamily="18" charset="0"/>
                <a:cs typeface="Times New Roman" panose="02020603050405020304" pitchFamily="18" charset="0"/>
              </a:rPr>
              <a:t>FastAnd</a:t>
            </a:r>
            <a:r>
              <a:rPr lang="en-US" b="1" dirty="0">
                <a:latin typeface="Times New Roman" panose="02020603050405020304" pitchFamily="18" charset="0"/>
                <a:cs typeface="Times New Roman" panose="02020603050405020304" pitchFamily="18" charset="0"/>
              </a:rPr>
              <a:t> Furious].[</a:t>
            </a:r>
            <a:r>
              <a:rPr lang="en-US" b="1" dirty="0" err="1">
                <a:latin typeface="Times New Roman" panose="02020603050405020304" pitchFamily="18" charset="0"/>
                <a:cs typeface="Times New Roman" panose="02020603050405020304" pitchFamily="18" charset="0"/>
              </a:rPr>
              <a:t>dbo</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offense_codes</a:t>
            </a:r>
            <a:r>
              <a:rPr lang="en-US" b="1" dirty="0">
                <a:latin typeface="Times New Roman" panose="02020603050405020304" pitchFamily="18" charset="0"/>
                <a:cs typeface="Times New Roman" panose="02020603050405020304" pitchFamily="18" charset="0"/>
              </a:rPr>
              <a:t>] o</a:t>
            </a:r>
          </a:p>
          <a:p>
            <a:r>
              <a:rPr lang="en-US" b="1" dirty="0">
                <a:latin typeface="Times New Roman" panose="02020603050405020304" pitchFamily="18" charset="0"/>
                <a:cs typeface="Times New Roman" panose="02020603050405020304" pitchFamily="18" charset="0"/>
              </a:rPr>
              <a:t>INNER JOIN [</a:t>
            </a:r>
            <a:r>
              <a:rPr lang="en-US" b="1" dirty="0" err="1">
                <a:latin typeface="Times New Roman" panose="02020603050405020304" pitchFamily="18" charset="0"/>
                <a:cs typeface="Times New Roman" panose="02020603050405020304" pitchFamily="18" charset="0"/>
              </a:rPr>
              <a:t>FastAnd</a:t>
            </a:r>
            <a:r>
              <a:rPr lang="en-US" b="1" dirty="0">
                <a:latin typeface="Times New Roman" panose="02020603050405020304" pitchFamily="18" charset="0"/>
                <a:cs typeface="Times New Roman" panose="02020603050405020304" pitchFamily="18" charset="0"/>
              </a:rPr>
              <a:t> Furious].[</a:t>
            </a:r>
            <a:r>
              <a:rPr lang="en-US" b="1" dirty="0" err="1">
                <a:latin typeface="Times New Roman" panose="02020603050405020304" pitchFamily="18" charset="0"/>
                <a:cs typeface="Times New Roman" panose="02020603050405020304" pitchFamily="18" charset="0"/>
              </a:rPr>
              <a:t>dbo</a:t>
            </a:r>
            <a:r>
              <a:rPr lang="en-US" b="1" dirty="0">
                <a:latin typeface="Times New Roman" panose="02020603050405020304" pitchFamily="18" charset="0"/>
                <a:cs typeface="Times New Roman" panose="02020603050405020304" pitchFamily="18" charset="0"/>
              </a:rPr>
              <a:t>].[crimes]c ON </a:t>
            </a:r>
            <a:r>
              <a:rPr lang="en-US" b="1" dirty="0" err="1">
                <a:latin typeface="Times New Roman" panose="02020603050405020304" pitchFamily="18" charset="0"/>
                <a:cs typeface="Times New Roman" panose="02020603050405020304" pitchFamily="18" charset="0"/>
              </a:rPr>
              <a:t>o.OFFENSE_TYPE_ID</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c.OFFENSE_TYPE_ID</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WHERE </a:t>
            </a:r>
            <a:r>
              <a:rPr lang="en-US" b="1" dirty="0" err="1">
                <a:latin typeface="Times New Roman" panose="02020603050405020304" pitchFamily="18" charset="0"/>
                <a:cs typeface="Times New Roman" panose="02020603050405020304" pitchFamily="18" charset="0"/>
              </a:rPr>
              <a:t>o.OFFENSE_TYPE_NAME</a:t>
            </a:r>
            <a:r>
              <a:rPr lang="en-US" b="1" dirty="0">
                <a:latin typeface="Times New Roman" panose="02020603050405020304" pitchFamily="18" charset="0"/>
                <a:cs typeface="Times New Roman" panose="02020603050405020304" pitchFamily="18" charset="0"/>
              </a:rPr>
              <a:t> like '%</a:t>
            </a:r>
            <a:r>
              <a:rPr lang="en-US" b="1" dirty="0" err="1">
                <a:latin typeface="Times New Roman" panose="02020603050405020304" pitchFamily="18" charset="0"/>
                <a:cs typeface="Times New Roman" panose="02020603050405020304" pitchFamily="18" charset="0"/>
              </a:rPr>
              <a:t>vehicl</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c.crimeyear</a:t>
            </a:r>
            <a:r>
              <a:rPr lang="en-US" b="1" dirty="0">
                <a:latin typeface="Times New Roman" panose="02020603050405020304" pitchFamily="18" charset="0"/>
                <a:cs typeface="Times New Roman" panose="02020603050405020304" pitchFamily="18" charset="0"/>
              </a:rPr>
              <a:t>!='2015'</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354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532A1-A182-4044-A79B-F3BE0E78EBF7}"/>
              </a:ext>
            </a:extLst>
          </p:cNvPr>
          <p:cNvSpPr>
            <a:spLocks noGrp="1"/>
          </p:cNvSpPr>
          <p:nvPr>
            <p:ph idx="1"/>
          </p:nvPr>
        </p:nvSpPr>
        <p:spPr>
          <a:xfrm>
            <a:off x="496359" y="855664"/>
            <a:ext cx="8596668" cy="1182685"/>
          </a:xfrm>
        </p:spPr>
        <p:txBody>
          <a:bodyPr>
            <a:normAutofit fontScale="92500" lnSpcReduction="20000"/>
          </a:bodyPr>
          <a:lstStyle/>
          <a:p>
            <a:pPr marL="0" indent="0">
              <a:buNone/>
            </a:pPr>
            <a:r>
              <a:rPr lang="en-US" sz="2600" b="1" dirty="0">
                <a:latin typeface="Times New Roman" panose="02020603050405020304" pitchFamily="18" charset="0"/>
                <a:cs typeface="Times New Roman" panose="02020603050405020304" pitchFamily="18" charset="0"/>
              </a:rPr>
              <a:t>Scenario3: </a:t>
            </a:r>
          </a:p>
          <a:p>
            <a:pPr marL="0" indent="0">
              <a:buNone/>
            </a:pPr>
            <a:r>
              <a:rPr lang="en-US" sz="2600" b="1" dirty="0">
                <a:latin typeface="Times New Roman" panose="02020603050405020304" pitchFamily="18" charset="0"/>
                <a:cs typeface="Times New Roman" panose="02020603050405020304" pitchFamily="18" charset="0"/>
              </a:rPr>
              <a:t>List all incidents in year 2016 not related to Drug-Alcohol category or murder</a:t>
            </a:r>
          </a:p>
          <a:p>
            <a:endParaRPr lang="en-US" dirty="0"/>
          </a:p>
        </p:txBody>
      </p:sp>
      <p:sp>
        <p:nvSpPr>
          <p:cNvPr id="4" name="TextBox 3">
            <a:extLst>
              <a:ext uri="{FF2B5EF4-FFF2-40B4-BE49-F238E27FC236}">
                <a16:creationId xmlns:a16="http://schemas.microsoft.com/office/drawing/2014/main" id="{765716EA-D9D6-41E4-ADEA-D29FC0FE60DD}"/>
              </a:ext>
            </a:extLst>
          </p:cNvPr>
          <p:cNvSpPr txBox="1"/>
          <p:nvPr/>
        </p:nvSpPr>
        <p:spPr>
          <a:xfrm>
            <a:off x="496359" y="2458900"/>
            <a:ext cx="7693890"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SELECT C.INCIDENT_ID, C.IS_CRIME,O.OFFENSE_CATEGORY_NAME </a:t>
            </a:r>
          </a:p>
          <a:p>
            <a:r>
              <a:rPr lang="en-US" b="1" dirty="0">
                <a:latin typeface="Times New Roman" panose="02020603050405020304" pitchFamily="18" charset="0"/>
                <a:cs typeface="Times New Roman" panose="02020603050405020304" pitchFamily="18" charset="0"/>
              </a:rPr>
              <a:t>FROM [FastAnd Furious].[dbo].[crimes] c</a:t>
            </a:r>
          </a:p>
          <a:p>
            <a:r>
              <a:rPr lang="en-US" b="1" dirty="0">
                <a:latin typeface="Times New Roman" panose="02020603050405020304" pitchFamily="18" charset="0"/>
                <a:cs typeface="Times New Roman" panose="02020603050405020304" pitchFamily="18" charset="0"/>
              </a:rPr>
              <a:t>JOIN [</a:t>
            </a:r>
            <a:r>
              <a:rPr lang="en-US" b="1" dirty="0" err="1">
                <a:latin typeface="Times New Roman" panose="02020603050405020304" pitchFamily="18" charset="0"/>
                <a:cs typeface="Times New Roman" panose="02020603050405020304" pitchFamily="18" charset="0"/>
              </a:rPr>
              <a:t>FastAnd</a:t>
            </a:r>
            <a:r>
              <a:rPr lang="en-US" b="1" dirty="0">
                <a:latin typeface="Times New Roman" panose="02020603050405020304" pitchFamily="18" charset="0"/>
                <a:cs typeface="Times New Roman" panose="02020603050405020304" pitchFamily="18" charset="0"/>
              </a:rPr>
              <a:t> Furious].[</a:t>
            </a:r>
            <a:r>
              <a:rPr lang="en-US" b="1" dirty="0" err="1">
                <a:latin typeface="Times New Roman" panose="02020603050405020304" pitchFamily="18" charset="0"/>
                <a:cs typeface="Times New Roman" panose="02020603050405020304" pitchFamily="18" charset="0"/>
              </a:rPr>
              <a:t>dbo</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offense_codes</a:t>
            </a:r>
            <a:r>
              <a:rPr lang="en-US" b="1" dirty="0">
                <a:latin typeface="Times New Roman" panose="02020603050405020304" pitchFamily="18" charset="0"/>
                <a:cs typeface="Times New Roman" panose="02020603050405020304" pitchFamily="18" charset="0"/>
              </a:rPr>
              <a:t>] o</a:t>
            </a:r>
          </a:p>
          <a:p>
            <a:r>
              <a:rPr lang="en-US" b="1" dirty="0">
                <a:latin typeface="Times New Roman" panose="02020603050405020304" pitchFamily="18" charset="0"/>
                <a:cs typeface="Times New Roman" panose="02020603050405020304" pitchFamily="18" charset="0"/>
              </a:rPr>
              <a:t>ON o.[OFFENSE_TYPE_ID]= c.OFFENSE_TYPE_ID</a:t>
            </a:r>
          </a:p>
          <a:p>
            <a:r>
              <a:rPr lang="en-US" b="1" dirty="0">
                <a:latin typeface="Times New Roman" panose="02020603050405020304" pitchFamily="18" charset="0"/>
                <a:cs typeface="Times New Roman" panose="02020603050405020304" pitchFamily="18" charset="0"/>
              </a:rPr>
              <a:t>AND C.OFFENSE_CATEGORY_ID='drug-alcohol' or C.OFFENSE_CATEGORY_ID like '%</a:t>
            </a:r>
            <a:r>
              <a:rPr lang="en-US" b="1" dirty="0" err="1">
                <a:latin typeface="Times New Roman" panose="02020603050405020304" pitchFamily="18" charset="0"/>
                <a:cs typeface="Times New Roman" panose="02020603050405020304" pitchFamily="18" charset="0"/>
              </a:rPr>
              <a:t>murd</a:t>
            </a:r>
            <a:r>
              <a:rPr lang="en-US" b="1" dirty="0">
                <a:latin typeface="Times New Roman" panose="02020603050405020304" pitchFamily="18" charset="0"/>
                <a:cs typeface="Times New Roman" panose="02020603050405020304" pitchFamily="18" charset="0"/>
              </a:rPr>
              <a:t>%' AND C.CRIMEYEAR='2016'</a:t>
            </a:r>
          </a:p>
        </p:txBody>
      </p:sp>
    </p:spTree>
    <p:extLst>
      <p:ext uri="{BB962C8B-B14F-4D97-AF65-F5344CB8AC3E}">
        <p14:creationId xmlns:p14="http://schemas.microsoft.com/office/powerpoint/2010/main" val="2912205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E2607-5BC5-4296-A125-20827EEC04AD}"/>
              </a:ext>
            </a:extLst>
          </p:cNvPr>
          <p:cNvSpPr>
            <a:spLocks noGrp="1"/>
          </p:cNvSpPr>
          <p:nvPr>
            <p:ph idx="1"/>
          </p:nvPr>
        </p:nvSpPr>
        <p:spPr>
          <a:xfrm>
            <a:off x="410634" y="684214"/>
            <a:ext cx="8596668" cy="591847"/>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Scenario 4: </a:t>
            </a:r>
          </a:p>
          <a:p>
            <a:pPr marL="0" indent="0">
              <a:buNone/>
            </a:pPr>
            <a:r>
              <a:rPr lang="en-US" sz="2000" b="1" dirty="0">
                <a:latin typeface="Times New Roman" panose="02020603050405020304" pitchFamily="18" charset="0"/>
                <a:cs typeface="Times New Roman" panose="02020603050405020304" pitchFamily="18" charset="0"/>
              </a:rPr>
              <a:t>List offence codes which are even numbers and give the details of ID and name of the offense</a:t>
            </a:r>
          </a:p>
        </p:txBody>
      </p:sp>
      <p:sp>
        <p:nvSpPr>
          <p:cNvPr id="4" name="TextBox 3">
            <a:extLst>
              <a:ext uri="{FF2B5EF4-FFF2-40B4-BE49-F238E27FC236}">
                <a16:creationId xmlns:a16="http://schemas.microsoft.com/office/drawing/2014/main" id="{D9573421-4660-4B48-A11B-0F4187B2D8BB}"/>
              </a:ext>
            </a:extLst>
          </p:cNvPr>
          <p:cNvSpPr txBox="1"/>
          <p:nvPr/>
        </p:nvSpPr>
        <p:spPr>
          <a:xfrm>
            <a:off x="410634" y="2119314"/>
            <a:ext cx="8802254"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SELECT o.[OFFENSE_TYPE_ID], </a:t>
            </a:r>
            <a:r>
              <a:rPr lang="en-US" b="1" dirty="0" err="1">
                <a:latin typeface="Times New Roman" panose="02020603050405020304" pitchFamily="18" charset="0"/>
                <a:cs typeface="Times New Roman" panose="02020603050405020304" pitchFamily="18" charset="0"/>
              </a:rPr>
              <a:t>o.OFFENSE_TYPE_NAME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o.OFFENSE_CODE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FROM [</a:t>
            </a:r>
            <a:r>
              <a:rPr lang="en-US" b="1" dirty="0" err="1">
                <a:latin typeface="Times New Roman" panose="02020603050405020304" pitchFamily="18" charset="0"/>
                <a:cs typeface="Times New Roman" panose="02020603050405020304" pitchFamily="18" charset="0"/>
              </a:rPr>
              <a:t>dbo</a:t>
            </a:r>
            <a:r>
              <a:rPr lang="en-US" b="1" dirty="0">
                <a:latin typeface="Times New Roman" panose="02020603050405020304" pitchFamily="18" charset="0"/>
                <a:cs typeface="Times New Roman" panose="02020603050405020304" pitchFamily="18" charset="0"/>
              </a:rPr>
              <a:t>].[offense_codes2] o </a:t>
            </a:r>
          </a:p>
          <a:p>
            <a:r>
              <a:rPr lang="en-US" b="1" dirty="0">
                <a:latin typeface="Times New Roman" panose="02020603050405020304" pitchFamily="18" charset="0"/>
                <a:cs typeface="Times New Roman" panose="02020603050405020304" pitchFamily="18" charset="0"/>
              </a:rPr>
              <a:t>JOIN [</a:t>
            </a:r>
            <a:r>
              <a:rPr lang="en-US" b="1" dirty="0" err="1">
                <a:latin typeface="Times New Roman" panose="02020603050405020304" pitchFamily="18" charset="0"/>
                <a:cs typeface="Times New Roman" panose="02020603050405020304" pitchFamily="18" charset="0"/>
              </a:rPr>
              <a:t>dbo</a:t>
            </a:r>
            <a:r>
              <a:rPr lang="en-US" b="1" dirty="0">
                <a:latin typeface="Times New Roman" panose="02020603050405020304" pitchFamily="18" charset="0"/>
                <a:cs typeface="Times New Roman" panose="02020603050405020304" pitchFamily="18" charset="0"/>
              </a:rPr>
              <a:t>].[crime2] c ON </a:t>
            </a:r>
            <a:r>
              <a:rPr lang="en-US" b="1" dirty="0" err="1">
                <a:latin typeface="Times New Roman" panose="02020603050405020304" pitchFamily="18" charset="0"/>
                <a:cs typeface="Times New Roman" panose="02020603050405020304" pitchFamily="18" charset="0"/>
              </a:rPr>
              <a:t>c.OFFENSE_CATEGORY_ID</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o.OFFENSE_CATEGORY_ID</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WHERE </a:t>
            </a:r>
            <a:r>
              <a:rPr lang="en-US" b="1" dirty="0" err="1">
                <a:latin typeface="Times New Roman" panose="02020603050405020304" pitchFamily="18" charset="0"/>
                <a:cs typeface="Times New Roman" panose="02020603050405020304" pitchFamily="18" charset="0"/>
              </a:rPr>
              <a:t>o.OFFENSE_CODE</a:t>
            </a:r>
            <a:r>
              <a:rPr lang="en-US" b="1" dirty="0">
                <a:latin typeface="Times New Roman" panose="02020603050405020304" pitchFamily="18" charset="0"/>
                <a:cs typeface="Times New Roman" panose="02020603050405020304" pitchFamily="18" charset="0"/>
              </a:rPr>
              <a:t> IN (SELECT </a:t>
            </a:r>
            <a:r>
              <a:rPr lang="en-US" b="1" dirty="0" err="1">
                <a:latin typeface="Times New Roman" panose="02020603050405020304" pitchFamily="18" charset="0"/>
                <a:cs typeface="Times New Roman" panose="02020603050405020304" pitchFamily="18" charset="0"/>
              </a:rPr>
              <a:t>o.OFFENSE_CODE</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FROM [</a:t>
            </a:r>
            <a:r>
              <a:rPr lang="en-US" b="1" dirty="0" err="1">
                <a:latin typeface="Times New Roman" panose="02020603050405020304" pitchFamily="18" charset="0"/>
                <a:cs typeface="Times New Roman" panose="02020603050405020304" pitchFamily="18" charset="0"/>
              </a:rPr>
              <a:t>dbo</a:t>
            </a:r>
            <a:r>
              <a:rPr lang="en-US" b="1" dirty="0">
                <a:latin typeface="Times New Roman" panose="02020603050405020304" pitchFamily="18" charset="0"/>
                <a:cs typeface="Times New Roman" panose="02020603050405020304" pitchFamily="18" charset="0"/>
              </a:rPr>
              <a:t>].[offense_codes2]</a:t>
            </a:r>
          </a:p>
          <a:p>
            <a:r>
              <a:rPr lang="en-US" b="1" dirty="0">
                <a:latin typeface="Times New Roman" panose="02020603050405020304" pitchFamily="18" charset="0"/>
                <a:cs typeface="Times New Roman" panose="02020603050405020304" pitchFamily="18" charset="0"/>
              </a:rPr>
              <a:t>WHERE o._OFFENSE_CODE%2 = 0)</a:t>
            </a:r>
          </a:p>
        </p:txBody>
      </p:sp>
    </p:spTree>
    <p:extLst>
      <p:ext uri="{BB962C8B-B14F-4D97-AF65-F5344CB8AC3E}">
        <p14:creationId xmlns:p14="http://schemas.microsoft.com/office/powerpoint/2010/main" val="4098593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9C42-8B7A-4E50-938A-CF736189F65E}"/>
              </a:ext>
            </a:extLst>
          </p:cNvPr>
          <p:cNvSpPr>
            <a:spLocks noGrp="1"/>
          </p:cNvSpPr>
          <p:nvPr>
            <p:ph type="title"/>
          </p:nvPr>
        </p:nvSpPr>
        <p:spPr/>
        <p:txBody>
          <a:bodyPr/>
          <a:lstStyle/>
          <a:p>
            <a:pPr algn="ctr"/>
            <a:r>
              <a:rPr lang="en-US" dirty="0"/>
              <a:t>IMPLEMENTATION OF PARTITIONING</a:t>
            </a:r>
          </a:p>
        </p:txBody>
      </p:sp>
      <p:sp>
        <p:nvSpPr>
          <p:cNvPr id="3" name="Content Placeholder 2">
            <a:extLst>
              <a:ext uri="{FF2B5EF4-FFF2-40B4-BE49-F238E27FC236}">
                <a16:creationId xmlns:a16="http://schemas.microsoft.com/office/drawing/2014/main" id="{46652BC8-BE77-413D-B1B6-ECF32A455B68}"/>
              </a:ext>
            </a:extLst>
          </p:cNvPr>
          <p:cNvSpPr>
            <a:spLocks noGrp="1"/>
          </p:cNvSpPr>
          <p:nvPr>
            <p:ph idx="1"/>
          </p:nvPr>
        </p:nvSpPr>
        <p:spPr>
          <a:xfrm>
            <a:off x="505884" y="1617664"/>
            <a:ext cx="8596668" cy="3880773"/>
          </a:xfrm>
        </p:spPr>
        <p:txBody>
          <a:bodyPr/>
          <a:lstStyle/>
          <a:p>
            <a:pPr marL="0" indent="0">
              <a:buNone/>
            </a:pPr>
            <a:r>
              <a:rPr lang="en-US" b="1" dirty="0">
                <a:latin typeface="Times New Roman" panose="02020603050405020304" pitchFamily="18" charset="0"/>
                <a:cs typeface="Times New Roman" panose="02020603050405020304" pitchFamily="18" charset="0"/>
              </a:rPr>
              <a:t>PARTITIONING ON OFFENSE_CODES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CREATE PARTITION FUNCTION [</a:t>
            </a:r>
            <a:r>
              <a:rPr lang="en-US" b="1" dirty="0" err="1">
                <a:latin typeface="Times New Roman" panose="02020603050405020304" pitchFamily="18" charset="0"/>
                <a:cs typeface="Times New Roman" panose="02020603050405020304" pitchFamily="18" charset="0"/>
              </a:rPr>
              <a:t>PF_Offense_Code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nvarchar</a:t>
            </a:r>
            <a:r>
              <a:rPr lang="en-US" b="1" dirty="0">
                <a:latin typeface="Times New Roman" panose="02020603050405020304" pitchFamily="18" charset="0"/>
                <a:cs typeface="Times New Roman" panose="02020603050405020304" pitchFamily="18" charset="0"/>
              </a:rPr>
              <a:t>(50)) AS RANGE LEFT FOR VALUES (N'2500', N'5000', N'7500', N'10000')</a:t>
            </a:r>
          </a:p>
          <a:p>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CREATE PARTITION SCHEME [</a:t>
            </a:r>
            <a:r>
              <a:rPr lang="en-US" b="1" dirty="0" err="1">
                <a:latin typeface="Times New Roman" panose="02020603050405020304" pitchFamily="18" charset="0"/>
                <a:cs typeface="Times New Roman" panose="02020603050405020304" pitchFamily="18" charset="0"/>
              </a:rPr>
              <a:t>PS_Offense_Code</a:t>
            </a:r>
            <a:r>
              <a:rPr lang="en-US" b="1" dirty="0">
                <a:latin typeface="Times New Roman" panose="02020603050405020304" pitchFamily="18" charset="0"/>
                <a:cs typeface="Times New Roman" panose="02020603050405020304" pitchFamily="18" charset="0"/>
              </a:rPr>
              <a:t>] AS PARTITION [</a:t>
            </a:r>
            <a:r>
              <a:rPr lang="en-US" b="1" dirty="0" err="1">
                <a:latin typeface="Times New Roman" panose="02020603050405020304" pitchFamily="18" charset="0"/>
                <a:cs typeface="Times New Roman" panose="02020603050405020304" pitchFamily="18" charset="0"/>
              </a:rPr>
              <a:t>PF_Offense_Code</a:t>
            </a:r>
            <a:r>
              <a:rPr lang="en-US" b="1" dirty="0">
                <a:latin typeface="Times New Roman" panose="02020603050405020304" pitchFamily="18" charset="0"/>
                <a:cs typeface="Times New Roman" panose="02020603050405020304" pitchFamily="18" charset="0"/>
              </a:rPr>
              <a:t>] TO ([FG_2500], [FG_5000], [FG_7500], [FG_10000], [PRIMARY])</a:t>
            </a:r>
          </a:p>
          <a:p>
            <a:endParaRPr lang="en-US" dirty="0"/>
          </a:p>
        </p:txBody>
      </p:sp>
    </p:spTree>
    <p:extLst>
      <p:ext uri="{BB962C8B-B14F-4D97-AF65-F5344CB8AC3E}">
        <p14:creationId xmlns:p14="http://schemas.microsoft.com/office/powerpoint/2010/main" val="312852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D1CC-D436-4421-8836-FAE2F95221D6}"/>
              </a:ext>
            </a:extLst>
          </p:cNvPr>
          <p:cNvSpPr>
            <a:spLocks noGrp="1"/>
          </p:cNvSpPr>
          <p:nvPr>
            <p:ph type="title"/>
          </p:nvPr>
        </p:nvSpPr>
        <p:spPr>
          <a:xfrm>
            <a:off x="677334" y="609600"/>
            <a:ext cx="9659362" cy="1320800"/>
          </a:xfrm>
        </p:spPr>
        <p:txBody>
          <a:bodyPr/>
          <a:lstStyle/>
          <a:p>
            <a:r>
              <a:rPr lang="en-US" dirty="0">
                <a:latin typeface="Calibri" panose="020F0502020204030204" pitchFamily="34" charset="0"/>
                <a:cs typeface="Calibri" panose="020F0502020204030204" pitchFamily="34" charset="0"/>
              </a:rPr>
              <a:t>DATA INFORMATION</a:t>
            </a:r>
          </a:p>
        </p:txBody>
      </p:sp>
      <p:sp>
        <p:nvSpPr>
          <p:cNvPr id="3" name="Content Placeholder 2">
            <a:extLst>
              <a:ext uri="{FF2B5EF4-FFF2-40B4-BE49-F238E27FC236}">
                <a16:creationId xmlns:a16="http://schemas.microsoft.com/office/drawing/2014/main" id="{7F9505B1-A905-4A4C-851D-0EDA74B724C7}"/>
              </a:ext>
            </a:extLst>
          </p:cNvPr>
          <p:cNvSpPr>
            <a:spLocks noGrp="1"/>
          </p:cNvSpPr>
          <p:nvPr>
            <p:ph idx="1"/>
          </p:nvPr>
        </p:nvSpPr>
        <p:spPr>
          <a:xfrm>
            <a:off x="677334" y="1552575"/>
            <a:ext cx="8596668" cy="4488787"/>
          </a:xfrm>
        </p:spPr>
        <p:txBody>
          <a:bodyPr>
            <a:normAutofit/>
          </a:bodyPr>
          <a:lstStyle/>
          <a:p>
            <a:r>
              <a:rPr lang="en-US" sz="2000" dirty="0">
                <a:latin typeface="Calibri" panose="020F0502020204030204" pitchFamily="34" charset="0"/>
                <a:cs typeface="Calibri" panose="020F0502020204030204" pitchFamily="34" charset="0"/>
              </a:rPr>
              <a:t>The </a:t>
            </a:r>
            <a:r>
              <a:rPr lang="en-US" sz="2000" b="1" dirty="0">
                <a:latin typeface="Calibri" panose="020F0502020204030204" pitchFamily="34" charset="0"/>
                <a:cs typeface="Calibri" panose="020F0502020204030204" pitchFamily="34" charset="0"/>
              </a:rPr>
              <a:t>Denver Crime Data </a:t>
            </a:r>
            <a:r>
              <a:rPr lang="en-US" sz="2000" dirty="0">
                <a:latin typeface="Calibri" panose="020F0502020204030204" pitchFamily="34" charset="0"/>
                <a:cs typeface="Calibri" panose="020F0502020204030204" pitchFamily="34" charset="0"/>
              </a:rPr>
              <a:t>has the following csv files. </a:t>
            </a:r>
          </a:p>
          <a:p>
            <a:r>
              <a:rPr lang="en-US" sz="2000" b="1" dirty="0">
                <a:latin typeface="Calibri" panose="020F0502020204030204" pitchFamily="34" charset="0"/>
                <a:cs typeface="Calibri" panose="020F0502020204030204" pitchFamily="34" charset="0"/>
              </a:rPr>
              <a:t>Crime.csv:  </a:t>
            </a:r>
            <a:r>
              <a:rPr lang="en-US" sz="2000" dirty="0">
                <a:latin typeface="Calibri" panose="020F0502020204030204" pitchFamily="34" charset="0"/>
                <a:cs typeface="Calibri" panose="020F0502020204030204" pitchFamily="34" charset="0"/>
              </a:rPr>
              <a:t>This table has a total of 458k rows and 19 columns containing the details of all the Crime or incident that occurred. Incident Id, offense Id, Offense code, Offense Code extension,Offense type Id,Offense ,first occurrence date,  last occurrence date, category Id, reported date, Incident address,Geo _lon, Geo_lat, Geo_X , Geo_Y, district id, precinct id,neighborhood id,IsCrime and IsTraffic are the list of columns.</a:t>
            </a:r>
          </a:p>
          <a:p>
            <a:pPr fontAlgn="base"/>
            <a:r>
              <a:rPr lang="en-US" sz="2000" b="1" dirty="0">
                <a:latin typeface="Calibri" panose="020F0502020204030204" pitchFamily="34" charset="0"/>
                <a:cs typeface="Calibri" panose="020F0502020204030204" pitchFamily="34" charset="0"/>
              </a:rPr>
              <a:t>Offense_codes.csv: </a:t>
            </a:r>
            <a:r>
              <a:rPr lang="en-US" sz="2000" dirty="0">
                <a:latin typeface="Calibri" panose="020F0502020204030204" pitchFamily="34" charset="0"/>
                <a:cs typeface="Calibri" panose="020F0502020204030204" pitchFamily="34" charset="0"/>
              </a:rPr>
              <a:t>This table has a total of 299 rows and 8 columns containing the detailed information about the offense.</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It contains Information like Offense_Code, Offense_code_extension,offense_type_id,Offense_type_name,Offense Category Id,Offense category code, Is_Crime, Is_Traffic etc.</a:t>
            </a:r>
          </a:p>
        </p:txBody>
      </p:sp>
    </p:spTree>
    <p:extLst>
      <p:ext uri="{BB962C8B-B14F-4D97-AF65-F5344CB8AC3E}">
        <p14:creationId xmlns:p14="http://schemas.microsoft.com/office/powerpoint/2010/main" val="1783330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66A3-6C56-4103-9027-C00BAB034AD3}"/>
              </a:ext>
            </a:extLst>
          </p:cNvPr>
          <p:cNvSpPr>
            <a:spLocks noGrp="1"/>
          </p:cNvSpPr>
          <p:nvPr>
            <p:ph type="title"/>
          </p:nvPr>
        </p:nvSpPr>
        <p:spPr>
          <a:xfrm>
            <a:off x="201084" y="352425"/>
            <a:ext cx="9732048" cy="1320800"/>
          </a:xfrm>
        </p:spPr>
        <p:txBody>
          <a:bodyPr/>
          <a:lstStyle/>
          <a:p>
            <a:pPr algn="ctr"/>
            <a:r>
              <a:rPr lang="en-US" dirty="0"/>
              <a:t>IMPLEMENTATION OF PARTITIONING</a:t>
            </a:r>
          </a:p>
        </p:txBody>
      </p:sp>
      <p:sp>
        <p:nvSpPr>
          <p:cNvPr id="3" name="Content Placeholder 2">
            <a:extLst>
              <a:ext uri="{FF2B5EF4-FFF2-40B4-BE49-F238E27FC236}">
                <a16:creationId xmlns:a16="http://schemas.microsoft.com/office/drawing/2014/main" id="{3581E0F1-45EA-4AE1-9FE3-ECEE061C5737}"/>
              </a:ext>
            </a:extLst>
          </p:cNvPr>
          <p:cNvSpPr>
            <a:spLocks noGrp="1"/>
          </p:cNvSpPr>
          <p:nvPr>
            <p:ph idx="1"/>
          </p:nvPr>
        </p:nvSpPr>
        <p:spPr>
          <a:xfrm>
            <a:off x="524934" y="1012825"/>
            <a:ext cx="8596668" cy="4434175"/>
          </a:xfrm>
        </p:spPr>
        <p:txBody>
          <a:bodyPr>
            <a:noAutofit/>
          </a:bodyPr>
          <a:lstStyle/>
          <a:p>
            <a:endParaRPr lang="en-US" sz="10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CREATE TABLE [</a:t>
            </a:r>
            <a:r>
              <a:rPr lang="en-US" sz="1400" b="1" dirty="0" err="1">
                <a:latin typeface="Times New Roman" panose="02020603050405020304" pitchFamily="18" charset="0"/>
                <a:cs typeface="Times New Roman" panose="02020603050405020304" pitchFamily="18" charset="0"/>
              </a:rPr>
              <a:t>dbo</a:t>
            </a:r>
            <a:r>
              <a:rPr lang="en-US" sz="1400" b="1" dirty="0">
                <a:latin typeface="Times New Roman" panose="02020603050405020304" pitchFamily="18" charset="0"/>
                <a:cs typeface="Times New Roman" panose="02020603050405020304" pitchFamily="18" charset="0"/>
              </a:rPr>
              <a:t>].[offense_codes2](</a:t>
            </a:r>
          </a:p>
          <a:p>
            <a:pPr marL="0" indent="0">
              <a:buNone/>
            </a:pPr>
            <a:r>
              <a:rPr lang="en-US" sz="1400" b="1" dirty="0">
                <a:latin typeface="Times New Roman" panose="02020603050405020304" pitchFamily="18" charset="0"/>
                <a:cs typeface="Times New Roman" panose="02020603050405020304" pitchFamily="18" charset="0"/>
              </a:rPr>
              <a:t>	[_OFFENSE_CODE_] [</a:t>
            </a:r>
            <a:r>
              <a:rPr lang="en-US" sz="1400" b="1" dirty="0" err="1">
                <a:latin typeface="Times New Roman" panose="02020603050405020304" pitchFamily="18" charset="0"/>
                <a:cs typeface="Times New Roman" panose="02020603050405020304" pitchFamily="18" charset="0"/>
              </a:rPr>
              <a:t>nvarchar</a:t>
            </a:r>
            <a:r>
              <a:rPr lang="en-US" sz="1400" b="1" dirty="0">
                <a:latin typeface="Times New Roman" panose="02020603050405020304" pitchFamily="18" charset="0"/>
                <a:cs typeface="Times New Roman" panose="02020603050405020304" pitchFamily="18" charset="0"/>
              </a:rPr>
              <a:t>](50) NOT NULL,</a:t>
            </a:r>
          </a:p>
          <a:p>
            <a:pPr marL="0" indent="0">
              <a:buNone/>
            </a:pPr>
            <a:r>
              <a:rPr lang="en-US" sz="1400" b="1" dirty="0">
                <a:latin typeface="Times New Roman" panose="02020603050405020304" pitchFamily="18" charset="0"/>
                <a:cs typeface="Times New Roman" panose="02020603050405020304" pitchFamily="18" charset="0"/>
              </a:rPr>
              <a:t>	[_OFFENSE_CODE_EXTENSION_] [</a:t>
            </a:r>
            <a:r>
              <a:rPr lang="en-US" sz="1400" b="1" dirty="0" err="1">
                <a:latin typeface="Times New Roman" panose="02020603050405020304" pitchFamily="18" charset="0"/>
                <a:cs typeface="Times New Roman" panose="02020603050405020304" pitchFamily="18" charset="0"/>
              </a:rPr>
              <a:t>nvarchar</a:t>
            </a:r>
            <a:r>
              <a:rPr lang="en-US" sz="1400" b="1" dirty="0">
                <a:latin typeface="Times New Roman" panose="02020603050405020304" pitchFamily="18" charset="0"/>
                <a:cs typeface="Times New Roman" panose="02020603050405020304" pitchFamily="18" charset="0"/>
              </a:rPr>
              <a:t>](50) NOT NULL,</a:t>
            </a:r>
          </a:p>
          <a:p>
            <a:pPr marL="0" indent="0">
              <a:buNone/>
            </a:pPr>
            <a:r>
              <a:rPr lang="en-US" sz="1400" b="1" dirty="0">
                <a:latin typeface="Times New Roman" panose="02020603050405020304" pitchFamily="18" charset="0"/>
                <a:cs typeface="Times New Roman" panose="02020603050405020304" pitchFamily="18" charset="0"/>
              </a:rPr>
              <a:t>	[_OFFENSE_TYPE_ID_] [</a:t>
            </a:r>
            <a:r>
              <a:rPr lang="en-US" sz="1400" b="1" dirty="0" err="1">
                <a:latin typeface="Times New Roman" panose="02020603050405020304" pitchFamily="18" charset="0"/>
                <a:cs typeface="Times New Roman" panose="02020603050405020304" pitchFamily="18" charset="0"/>
              </a:rPr>
              <a:t>nvarchar</a:t>
            </a:r>
            <a:r>
              <a:rPr lang="en-US" sz="1400" b="1" dirty="0">
                <a:latin typeface="Times New Roman" panose="02020603050405020304" pitchFamily="18" charset="0"/>
                <a:cs typeface="Times New Roman" panose="02020603050405020304" pitchFamily="18" charset="0"/>
              </a:rPr>
              <a:t>](50) NOT NULL,</a:t>
            </a:r>
          </a:p>
          <a:p>
            <a:pPr marL="0" indent="0">
              <a:buNone/>
            </a:pPr>
            <a:r>
              <a:rPr lang="en-US" sz="1400" b="1" dirty="0">
                <a:latin typeface="Times New Roman" panose="02020603050405020304" pitchFamily="18" charset="0"/>
                <a:cs typeface="Times New Roman" panose="02020603050405020304" pitchFamily="18" charset="0"/>
              </a:rPr>
              <a:t>	[_OFFENSE_TYPE_NAME_] [</a:t>
            </a:r>
            <a:r>
              <a:rPr lang="en-US" sz="1400" b="1" dirty="0" err="1">
                <a:latin typeface="Times New Roman" panose="02020603050405020304" pitchFamily="18" charset="0"/>
                <a:cs typeface="Times New Roman" panose="02020603050405020304" pitchFamily="18" charset="0"/>
              </a:rPr>
              <a:t>nvarchar</a:t>
            </a:r>
            <a:r>
              <a:rPr lang="en-US" sz="1400" b="1" dirty="0">
                <a:latin typeface="Times New Roman" panose="02020603050405020304" pitchFamily="18" charset="0"/>
                <a:cs typeface="Times New Roman" panose="02020603050405020304" pitchFamily="18" charset="0"/>
              </a:rPr>
              <a:t>](100) NOT NULL,</a:t>
            </a:r>
          </a:p>
          <a:p>
            <a:pPr marL="0" indent="0">
              <a:buNone/>
            </a:pPr>
            <a:r>
              <a:rPr lang="en-US" sz="1400" b="1" dirty="0">
                <a:latin typeface="Times New Roman" panose="02020603050405020304" pitchFamily="18" charset="0"/>
                <a:cs typeface="Times New Roman" panose="02020603050405020304" pitchFamily="18" charset="0"/>
              </a:rPr>
              <a:t>	[_OFFENSE_CATEGORY_ID_] [</a:t>
            </a:r>
            <a:r>
              <a:rPr lang="en-US" sz="1400" b="1" dirty="0" err="1">
                <a:latin typeface="Times New Roman" panose="02020603050405020304" pitchFamily="18" charset="0"/>
                <a:cs typeface="Times New Roman" panose="02020603050405020304" pitchFamily="18" charset="0"/>
              </a:rPr>
              <a:t>nvarchar</a:t>
            </a:r>
            <a:r>
              <a:rPr lang="en-US" sz="1400" b="1" dirty="0">
                <a:latin typeface="Times New Roman" panose="02020603050405020304" pitchFamily="18" charset="0"/>
                <a:cs typeface="Times New Roman" panose="02020603050405020304" pitchFamily="18" charset="0"/>
              </a:rPr>
              <a:t>](50) NOT NULL,</a:t>
            </a:r>
          </a:p>
          <a:p>
            <a:pPr marL="0" indent="0">
              <a:buNone/>
            </a:pPr>
            <a:r>
              <a:rPr lang="en-US" sz="1400" b="1" dirty="0">
                <a:latin typeface="Times New Roman" panose="02020603050405020304" pitchFamily="18" charset="0"/>
                <a:cs typeface="Times New Roman" panose="02020603050405020304" pitchFamily="18" charset="0"/>
              </a:rPr>
              <a:t>	[_OFFENSE_CATEGORY_NAME_] [</a:t>
            </a:r>
            <a:r>
              <a:rPr lang="en-US" sz="1400" b="1" dirty="0" err="1">
                <a:latin typeface="Times New Roman" panose="02020603050405020304" pitchFamily="18" charset="0"/>
                <a:cs typeface="Times New Roman" panose="02020603050405020304" pitchFamily="18" charset="0"/>
              </a:rPr>
              <a:t>nvarchar</a:t>
            </a:r>
            <a:r>
              <a:rPr lang="en-US" sz="1400" b="1" dirty="0">
                <a:latin typeface="Times New Roman" panose="02020603050405020304" pitchFamily="18" charset="0"/>
                <a:cs typeface="Times New Roman" panose="02020603050405020304" pitchFamily="18" charset="0"/>
              </a:rPr>
              <a:t>](50) NOT NULL,</a:t>
            </a:r>
          </a:p>
          <a:p>
            <a:pPr marL="0" indent="0">
              <a:buNone/>
            </a:pPr>
            <a:r>
              <a:rPr lang="en-US" sz="1400" b="1" dirty="0">
                <a:latin typeface="Times New Roman" panose="02020603050405020304" pitchFamily="18" charset="0"/>
                <a:cs typeface="Times New Roman" panose="02020603050405020304" pitchFamily="18" charset="0"/>
              </a:rPr>
              <a:t>	[_IS_CRIME_] [</a:t>
            </a:r>
            <a:r>
              <a:rPr lang="en-US" sz="1400" b="1" dirty="0" err="1">
                <a:latin typeface="Times New Roman" panose="02020603050405020304" pitchFamily="18" charset="0"/>
                <a:cs typeface="Times New Roman" panose="02020603050405020304" pitchFamily="18" charset="0"/>
              </a:rPr>
              <a:t>nvarchar</a:t>
            </a:r>
            <a:r>
              <a:rPr lang="en-US" sz="1400" b="1" dirty="0">
                <a:latin typeface="Times New Roman" panose="02020603050405020304" pitchFamily="18" charset="0"/>
                <a:cs typeface="Times New Roman" panose="02020603050405020304" pitchFamily="18" charset="0"/>
              </a:rPr>
              <a:t>](50) NOT NULL,</a:t>
            </a:r>
          </a:p>
          <a:p>
            <a:pPr marL="0" indent="0">
              <a:buNone/>
            </a:pPr>
            <a:r>
              <a:rPr lang="en-US" sz="1400" b="1" dirty="0">
                <a:latin typeface="Times New Roman" panose="02020603050405020304" pitchFamily="18" charset="0"/>
                <a:cs typeface="Times New Roman" panose="02020603050405020304" pitchFamily="18" charset="0"/>
              </a:rPr>
              <a:t>	[_IS_TRAFFIC_] [</a:t>
            </a:r>
            <a:r>
              <a:rPr lang="en-US" sz="1400" b="1" dirty="0" err="1">
                <a:latin typeface="Times New Roman" panose="02020603050405020304" pitchFamily="18" charset="0"/>
                <a:cs typeface="Times New Roman" panose="02020603050405020304" pitchFamily="18" charset="0"/>
              </a:rPr>
              <a:t>nvarchar</a:t>
            </a:r>
            <a:r>
              <a:rPr lang="en-US" sz="1400" b="1" dirty="0">
                <a:latin typeface="Times New Roman" panose="02020603050405020304" pitchFamily="18" charset="0"/>
                <a:cs typeface="Times New Roman" panose="02020603050405020304" pitchFamily="18" charset="0"/>
              </a:rPr>
              <a:t>](50) NOT NULL</a:t>
            </a:r>
          </a:p>
          <a:p>
            <a:pPr marL="0" indent="0">
              <a:buNone/>
            </a:pPr>
            <a:r>
              <a:rPr lang="en-US" sz="1400" b="1" dirty="0">
                <a:latin typeface="Times New Roman" panose="02020603050405020304" pitchFamily="18" charset="0"/>
                <a:cs typeface="Times New Roman" panose="02020603050405020304" pitchFamily="18" charset="0"/>
              </a:rPr>
              <a:t>       ) </a:t>
            </a:r>
          </a:p>
          <a:p>
            <a:pPr marL="0" indent="0">
              <a:buNone/>
            </a:pPr>
            <a:r>
              <a:rPr lang="en-US" sz="1400" b="1" dirty="0">
                <a:latin typeface="Times New Roman" panose="02020603050405020304" pitchFamily="18" charset="0"/>
                <a:cs typeface="Times New Roman" panose="02020603050405020304" pitchFamily="18" charset="0"/>
              </a:rPr>
              <a:t>       ON </a:t>
            </a:r>
            <a:r>
              <a:rPr lang="en-US" sz="1400" b="1" dirty="0" err="1">
                <a:latin typeface="Times New Roman" panose="02020603050405020304" pitchFamily="18" charset="0"/>
                <a:cs typeface="Times New Roman" panose="02020603050405020304" pitchFamily="18" charset="0"/>
              </a:rPr>
              <a:t>PS_OccurenceDate</a:t>
            </a:r>
            <a:r>
              <a:rPr lang="en-US" sz="1400" b="1" dirty="0">
                <a:latin typeface="Times New Roman" panose="02020603050405020304" pitchFamily="18" charset="0"/>
                <a:cs typeface="Times New Roman" panose="02020603050405020304" pitchFamily="18" charset="0"/>
              </a:rPr>
              <a:t>(_OFFENSE_CODE_)</a:t>
            </a:r>
          </a:p>
          <a:p>
            <a:pPr marL="0" indent="0">
              <a:buNone/>
            </a:pPr>
            <a:r>
              <a:rPr lang="en-US" sz="1400" b="1" dirty="0">
                <a:latin typeface="Times New Roman" panose="02020603050405020304" pitchFamily="18" charset="0"/>
                <a:cs typeface="Times New Roman" panose="02020603050405020304" pitchFamily="18" charset="0"/>
              </a:rPr>
              <a:t>       GO</a:t>
            </a:r>
          </a:p>
          <a:p>
            <a:pPr marL="0" indent="0">
              <a:buNone/>
            </a:pPr>
            <a:r>
              <a:rPr lang="en-US" sz="1400" b="1" dirty="0">
                <a:latin typeface="Times New Roman" panose="02020603050405020304" pitchFamily="18" charset="0"/>
                <a:cs typeface="Times New Roman" panose="02020603050405020304" pitchFamily="18" charset="0"/>
              </a:rPr>
              <a:t>       USE [</a:t>
            </a:r>
            <a:r>
              <a:rPr lang="en-US" sz="1400" b="1" dirty="0" err="1">
                <a:latin typeface="Times New Roman" panose="02020603050405020304" pitchFamily="18" charset="0"/>
                <a:cs typeface="Times New Roman" panose="02020603050405020304" pitchFamily="18" charset="0"/>
              </a:rPr>
              <a:t>denver_crime</a:t>
            </a:r>
            <a:r>
              <a:rPr lang="en-US" sz="1400" b="1" dirty="0">
                <a:latin typeface="Times New Roman" panose="02020603050405020304" pitchFamily="18" charset="0"/>
                <a:cs typeface="Times New Roman" panose="02020603050405020304" pitchFamily="18" charset="0"/>
              </a:rPr>
              <a:t>]</a:t>
            </a:r>
          </a:p>
          <a:p>
            <a:pPr marL="0" indent="0">
              <a:buNone/>
            </a:pPr>
            <a:r>
              <a:rPr lang="en-US" sz="1400" b="1" dirty="0">
                <a:latin typeface="Times New Roman" panose="02020603050405020304" pitchFamily="18" charset="0"/>
                <a:cs typeface="Times New Roman" panose="02020603050405020304" pitchFamily="18" charset="0"/>
              </a:rPr>
              <a:t>       GO</a:t>
            </a:r>
          </a:p>
        </p:txBody>
      </p:sp>
    </p:spTree>
    <p:extLst>
      <p:ext uri="{BB962C8B-B14F-4D97-AF65-F5344CB8AC3E}">
        <p14:creationId xmlns:p14="http://schemas.microsoft.com/office/powerpoint/2010/main" val="537318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A43B-C7B5-4EA3-A21B-92C71B58DC65}"/>
              </a:ext>
            </a:extLst>
          </p:cNvPr>
          <p:cNvSpPr>
            <a:spLocks noGrp="1"/>
          </p:cNvSpPr>
          <p:nvPr>
            <p:ph type="title"/>
          </p:nvPr>
        </p:nvSpPr>
        <p:spPr>
          <a:xfrm>
            <a:off x="-103717" y="415923"/>
            <a:ext cx="9501139" cy="812800"/>
          </a:xfrm>
        </p:spPr>
        <p:txBody>
          <a:bodyPr>
            <a:normAutofit fontScale="90000"/>
          </a:bodyPr>
          <a:lstStyle/>
          <a:p>
            <a:pPr algn="ctr"/>
            <a:r>
              <a:rPr lang="en-US" b="1" dirty="0"/>
              <a:t>COMPARISON OF PARTITIONING SCENARIOS</a:t>
            </a:r>
            <a:br>
              <a:rPr lang="en-US" dirty="0"/>
            </a:br>
            <a:endParaRPr lang="en-US" dirty="0"/>
          </a:p>
        </p:txBody>
      </p:sp>
      <p:graphicFrame>
        <p:nvGraphicFramePr>
          <p:cNvPr id="4" name="Content Placeholder 3">
            <a:extLst>
              <a:ext uri="{FF2B5EF4-FFF2-40B4-BE49-F238E27FC236}">
                <a16:creationId xmlns:a16="http://schemas.microsoft.com/office/drawing/2014/main" id="{71FFA8CD-A06C-4A04-A46A-A81360CE3E26}"/>
              </a:ext>
            </a:extLst>
          </p:cNvPr>
          <p:cNvGraphicFramePr>
            <a:graphicFrameLocks noGrp="1"/>
          </p:cNvGraphicFramePr>
          <p:nvPr>
            <p:ph idx="1"/>
            <p:extLst>
              <p:ext uri="{D42A27DB-BD31-4B8C-83A1-F6EECF244321}">
                <p14:modId xmlns:p14="http://schemas.microsoft.com/office/powerpoint/2010/main" val="90356493"/>
              </p:ext>
            </p:extLst>
          </p:nvPr>
        </p:nvGraphicFramePr>
        <p:xfrm>
          <a:off x="677333" y="1588367"/>
          <a:ext cx="8405092" cy="4040910"/>
        </p:xfrm>
        <a:graphic>
          <a:graphicData uri="http://schemas.openxmlformats.org/drawingml/2006/table">
            <a:tbl>
              <a:tblPr firstRow="1" firstCol="1" bandRow="1">
                <a:tableStyleId>{5C22544A-7EE6-4342-B048-85BDC9FD1C3A}</a:tableStyleId>
              </a:tblPr>
              <a:tblGrid>
                <a:gridCol w="2800492">
                  <a:extLst>
                    <a:ext uri="{9D8B030D-6E8A-4147-A177-3AD203B41FA5}">
                      <a16:colId xmlns:a16="http://schemas.microsoft.com/office/drawing/2014/main" val="1554145124"/>
                    </a:ext>
                  </a:extLst>
                </a:gridCol>
                <a:gridCol w="2802300">
                  <a:extLst>
                    <a:ext uri="{9D8B030D-6E8A-4147-A177-3AD203B41FA5}">
                      <a16:colId xmlns:a16="http://schemas.microsoft.com/office/drawing/2014/main" val="2405305278"/>
                    </a:ext>
                  </a:extLst>
                </a:gridCol>
                <a:gridCol w="2802300">
                  <a:extLst>
                    <a:ext uri="{9D8B030D-6E8A-4147-A177-3AD203B41FA5}">
                      <a16:colId xmlns:a16="http://schemas.microsoft.com/office/drawing/2014/main" val="569715045"/>
                    </a:ext>
                  </a:extLst>
                </a:gridCol>
              </a:tblGrid>
              <a:tr h="1348450">
                <a:tc>
                  <a:txBody>
                    <a:bodyPr/>
                    <a:lstStyle/>
                    <a:p>
                      <a:pPr marL="0" marR="0">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Time comparison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Without</a:t>
                      </a:r>
                    </a:p>
                    <a:p>
                      <a:pPr marL="0" marR="0">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Partitioning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With partitioning</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1689312"/>
                  </a:ext>
                </a:extLst>
              </a:tr>
              <a:tr h="673115">
                <a:tc>
                  <a:txBody>
                    <a:bodyPr/>
                    <a:lstStyle/>
                    <a:p>
                      <a:pPr marL="0" marR="0">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Query1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576ms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44ms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8262789"/>
                  </a:ext>
                </a:extLst>
              </a:tr>
              <a:tr h="673115">
                <a:tc>
                  <a:txBody>
                    <a:bodyPr/>
                    <a:lstStyle/>
                    <a:p>
                      <a:pPr marL="0" marR="0">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Query2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1.08s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32ms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2605829"/>
                  </a:ext>
                </a:extLst>
              </a:tr>
              <a:tr h="673115">
                <a:tc>
                  <a:txBody>
                    <a:bodyPr/>
                    <a:lstStyle/>
                    <a:p>
                      <a:pPr marL="0" marR="0">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Query3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1.22s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29ms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3189223"/>
                  </a:ext>
                </a:extLst>
              </a:tr>
              <a:tr h="673115">
                <a:tc>
                  <a:txBody>
                    <a:bodyPr/>
                    <a:lstStyle/>
                    <a:p>
                      <a:pPr marL="0" marR="0">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Query4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1.5s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65ms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1593346"/>
                  </a:ext>
                </a:extLst>
              </a:tr>
            </a:tbl>
          </a:graphicData>
        </a:graphic>
      </p:graphicFrame>
    </p:spTree>
    <p:extLst>
      <p:ext uri="{BB962C8B-B14F-4D97-AF65-F5344CB8AC3E}">
        <p14:creationId xmlns:p14="http://schemas.microsoft.com/office/powerpoint/2010/main" val="3535859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B074-9981-4A63-A81F-7240C27F4B27}"/>
              </a:ext>
            </a:extLst>
          </p:cNvPr>
          <p:cNvSpPr>
            <a:spLocks noGrp="1"/>
          </p:cNvSpPr>
          <p:nvPr>
            <p:ph type="title"/>
          </p:nvPr>
        </p:nvSpPr>
        <p:spPr>
          <a:xfrm>
            <a:off x="439210" y="1053042"/>
            <a:ext cx="8596668" cy="1826581"/>
          </a:xfrm>
        </p:spPr>
        <p:txBody>
          <a:bodyPr/>
          <a:lstStyle/>
          <a:p>
            <a:pPr algn="ctr"/>
            <a:r>
              <a:rPr lang="en-US" dirty="0"/>
              <a:t>THANK YOU</a:t>
            </a:r>
          </a:p>
        </p:txBody>
      </p:sp>
    </p:spTree>
    <p:extLst>
      <p:ext uri="{BB962C8B-B14F-4D97-AF65-F5344CB8AC3E}">
        <p14:creationId xmlns:p14="http://schemas.microsoft.com/office/powerpoint/2010/main" val="33015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D39B-5FCD-435E-B686-7EBF4BF1EF49}"/>
              </a:ext>
            </a:extLst>
          </p:cNvPr>
          <p:cNvSpPr>
            <a:spLocks noGrp="1"/>
          </p:cNvSpPr>
          <p:nvPr>
            <p:ph type="title"/>
          </p:nvPr>
        </p:nvSpPr>
        <p:spPr>
          <a:xfrm>
            <a:off x="-1656292" y="476250"/>
            <a:ext cx="9780103" cy="1320800"/>
          </a:xfrm>
        </p:spPr>
        <p:txBody>
          <a:bodyPr/>
          <a:lstStyle/>
          <a:p>
            <a:pPr algn="ctr"/>
            <a:r>
              <a:rPr lang="en-US" dirty="0"/>
              <a:t>INDEXING IMPLEMENTATION</a:t>
            </a:r>
          </a:p>
        </p:txBody>
      </p:sp>
      <p:sp>
        <p:nvSpPr>
          <p:cNvPr id="3" name="Content Placeholder 2">
            <a:extLst>
              <a:ext uri="{FF2B5EF4-FFF2-40B4-BE49-F238E27FC236}">
                <a16:creationId xmlns:a16="http://schemas.microsoft.com/office/drawing/2014/main" id="{02C27101-5D37-4046-AF75-C22336918C34}"/>
              </a:ext>
            </a:extLst>
          </p:cNvPr>
          <p:cNvSpPr>
            <a:spLocks noGrp="1"/>
          </p:cNvSpPr>
          <p:nvPr>
            <p:ph idx="1"/>
          </p:nvPr>
        </p:nvSpPr>
        <p:spPr>
          <a:xfrm>
            <a:off x="419515" y="1388165"/>
            <a:ext cx="9780104" cy="486023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Scenario 1</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List Incident Id and category names where offense type is 'criminal-trespassing' or 'drug- methamphetamine possess' or 'disturbing-the-peace’</a:t>
            </a:r>
          </a:p>
          <a:p>
            <a:pPr marL="0" indent="0">
              <a:buNone/>
            </a:pPr>
            <a:r>
              <a:rPr lang="en-US" b="1" dirty="0">
                <a:latin typeface="Times New Roman" panose="02020603050405020304" pitchFamily="18" charset="0"/>
                <a:cs typeface="Times New Roman" panose="02020603050405020304" pitchFamily="18" charset="0"/>
              </a:rPr>
              <a:t>Query:</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TextBox 3">
            <a:extLst>
              <a:ext uri="{FF2B5EF4-FFF2-40B4-BE49-F238E27FC236}">
                <a16:creationId xmlns:a16="http://schemas.microsoft.com/office/drawing/2014/main" id="{30B604E3-E037-49CC-98E3-9AA0B897C016}"/>
              </a:ext>
            </a:extLst>
          </p:cNvPr>
          <p:cNvSpPr txBox="1"/>
          <p:nvPr/>
        </p:nvSpPr>
        <p:spPr>
          <a:xfrm>
            <a:off x="419515" y="2855304"/>
            <a:ext cx="86868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c.[_INCIDENT_ID_], o.[_OFFENSE_CATEGORY_NAME_ ] </a:t>
            </a: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denver_crime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dbo</a:t>
            </a:r>
            <a:r>
              <a:rPr lang="en-US" dirty="0">
                <a:latin typeface="Times New Roman" panose="02020603050405020304" pitchFamily="18" charset="0"/>
                <a:cs typeface="Times New Roman" panose="02020603050405020304" pitchFamily="18" charset="0"/>
              </a:rPr>
              <a:t>].[crime]c, [</a:t>
            </a:r>
            <a:r>
              <a:rPr lang="en-US" dirty="0" err="1">
                <a:latin typeface="Times New Roman" panose="02020603050405020304" pitchFamily="18" charset="0"/>
                <a:cs typeface="Times New Roman" panose="02020603050405020304" pitchFamily="18" charset="0"/>
              </a:rPr>
              <a:t>denver_crime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dbo</a:t>
            </a:r>
            <a:r>
              <a:rPr lang="en-US" dirty="0">
                <a:latin typeface="Times New Roman" panose="02020603050405020304" pitchFamily="18" charset="0"/>
                <a:cs typeface="Times New Roman" panose="02020603050405020304" pitchFamily="18" charset="0"/>
              </a:rPr>
              <a:t>].[offense_codes2] o</a:t>
            </a:r>
          </a:p>
          <a:p>
            <a:r>
              <a:rPr lang="en-US" dirty="0">
                <a:latin typeface="Times New Roman" panose="02020603050405020304" pitchFamily="18" charset="0"/>
                <a:cs typeface="Times New Roman" panose="02020603050405020304" pitchFamily="18" charset="0"/>
              </a:rPr>
              <a:t>WHERE  o.[_OFFENSE_TYPE_ID_] = c.[_OFFENSE_TYPE_ID_] AND c.[_OFFENSE_TYPE_ID_] </a:t>
            </a:r>
          </a:p>
          <a:p>
            <a:r>
              <a:rPr lang="en-US" dirty="0">
                <a:latin typeface="Times New Roman" panose="02020603050405020304" pitchFamily="18" charset="0"/>
                <a:cs typeface="Times New Roman" panose="02020603050405020304" pitchFamily="18" charset="0"/>
              </a:rPr>
              <a:t>IN ('criminal-trespassing','drug-methampetamine-possess','disturbing-the-peace')</a:t>
            </a:r>
          </a:p>
        </p:txBody>
      </p:sp>
    </p:spTree>
    <p:extLst>
      <p:ext uri="{BB962C8B-B14F-4D97-AF65-F5344CB8AC3E}">
        <p14:creationId xmlns:p14="http://schemas.microsoft.com/office/powerpoint/2010/main" val="306190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05F0-DF31-46BB-AA72-EF244ACDD6E8}"/>
              </a:ext>
            </a:extLst>
          </p:cNvPr>
          <p:cNvSpPr>
            <a:spLocks noGrp="1"/>
          </p:cNvSpPr>
          <p:nvPr>
            <p:ph type="title"/>
          </p:nvPr>
        </p:nvSpPr>
        <p:spPr>
          <a:xfrm>
            <a:off x="-741892" y="481469"/>
            <a:ext cx="9848205" cy="1320800"/>
          </a:xfrm>
        </p:spPr>
        <p:txBody>
          <a:bodyPr/>
          <a:lstStyle/>
          <a:p>
            <a:pPr algn="ctr"/>
            <a:r>
              <a:rPr lang="en-US" dirty="0"/>
              <a:t>CLUSTERED INDEX </a:t>
            </a:r>
          </a:p>
        </p:txBody>
      </p:sp>
      <p:sp>
        <p:nvSpPr>
          <p:cNvPr id="3" name="Content Placeholder 2">
            <a:extLst>
              <a:ext uri="{FF2B5EF4-FFF2-40B4-BE49-F238E27FC236}">
                <a16:creationId xmlns:a16="http://schemas.microsoft.com/office/drawing/2014/main" id="{FD3A34BB-C4DA-4248-90F3-F068C8F3249F}"/>
              </a:ext>
            </a:extLst>
          </p:cNvPr>
          <p:cNvSpPr>
            <a:spLocks noGrp="1"/>
          </p:cNvSpPr>
          <p:nvPr>
            <p:ph idx="1"/>
          </p:nvPr>
        </p:nvSpPr>
        <p:spPr>
          <a:xfrm>
            <a:off x="1499204" y="1802269"/>
            <a:ext cx="9603275" cy="291407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Query for creating Clustered index:</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CREATE CLUSTERED INDEX [ClusteredIndex-20190429-155454] ON [dbo].[offense_codes2]</a:t>
            </a:r>
          </a:p>
          <a:p>
            <a:pPr marL="0" indent="0">
              <a:buNone/>
            </a:pPr>
            <a:r>
              <a:rPr lang="en-US" sz="2000" b="1" dirty="0">
                <a:latin typeface="Times New Roman" panose="02020603050405020304" pitchFamily="18" charset="0"/>
                <a:cs typeface="Times New Roman" panose="02020603050405020304" pitchFamily="18" charset="0"/>
              </a:rPr>
              <a:t>([_OFFENSE_CATEGORY_NAME_] ASC)</a:t>
            </a:r>
          </a:p>
        </p:txBody>
      </p:sp>
    </p:spTree>
    <p:extLst>
      <p:ext uri="{BB962C8B-B14F-4D97-AF65-F5344CB8AC3E}">
        <p14:creationId xmlns:p14="http://schemas.microsoft.com/office/powerpoint/2010/main" val="335758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C9BA-11C9-467E-8C4F-B9F64A28D423}"/>
              </a:ext>
            </a:extLst>
          </p:cNvPr>
          <p:cNvSpPr>
            <a:spLocks noGrp="1"/>
          </p:cNvSpPr>
          <p:nvPr>
            <p:ph type="title"/>
          </p:nvPr>
        </p:nvSpPr>
        <p:spPr>
          <a:xfrm>
            <a:off x="677334" y="609600"/>
            <a:ext cx="10206014" cy="752061"/>
          </a:xfrm>
        </p:spPr>
        <p:txBody>
          <a:bodyPr/>
          <a:lstStyle/>
          <a:p>
            <a:pPr algn="ctr"/>
            <a:r>
              <a:rPr lang="en-US" dirty="0"/>
              <a:t>NON CLUSTERED INDEX</a:t>
            </a:r>
          </a:p>
        </p:txBody>
      </p:sp>
      <p:sp>
        <p:nvSpPr>
          <p:cNvPr id="3" name="Content Placeholder 2">
            <a:extLst>
              <a:ext uri="{FF2B5EF4-FFF2-40B4-BE49-F238E27FC236}">
                <a16:creationId xmlns:a16="http://schemas.microsoft.com/office/drawing/2014/main" id="{F6458D4E-B33D-475C-8D70-120539F3EF23}"/>
              </a:ext>
            </a:extLst>
          </p:cNvPr>
          <p:cNvSpPr>
            <a:spLocks noGrp="1"/>
          </p:cNvSpPr>
          <p:nvPr>
            <p:ph idx="1"/>
          </p:nvPr>
        </p:nvSpPr>
        <p:spPr>
          <a:xfrm>
            <a:off x="677334" y="1361661"/>
            <a:ext cx="9603275" cy="2753139"/>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Query for creating Non-Clustered index:</a:t>
            </a:r>
          </a:p>
          <a:p>
            <a:pPr marL="0" indent="0">
              <a:buNone/>
            </a:pPr>
            <a:r>
              <a:rPr lang="en-US" sz="2400" b="1" dirty="0">
                <a:latin typeface="Times New Roman" panose="02020603050405020304" pitchFamily="18" charset="0"/>
                <a:cs typeface="Times New Roman" panose="02020603050405020304" pitchFamily="18" charset="0"/>
              </a:rPr>
              <a:t>CREATE NONCLUSTERED INDEX </a:t>
            </a:r>
            <a:r>
              <a:rPr lang="en-US" sz="2400" dirty="0">
                <a:latin typeface="Times New Roman" panose="02020603050405020304" pitchFamily="18" charset="0"/>
                <a:cs typeface="Times New Roman" panose="02020603050405020304" pitchFamily="18" charset="0"/>
              </a:rPr>
              <a:t>[NonClusteredIndex-20190429-155827] ON [dbo].[offense_codes2]</a:t>
            </a:r>
          </a:p>
          <a:p>
            <a:pPr marL="0" indent="0">
              <a:buNone/>
            </a:pPr>
            <a:r>
              <a:rPr lang="en-US" sz="2400" dirty="0">
                <a:latin typeface="Times New Roman" panose="02020603050405020304" pitchFamily="18" charset="0"/>
                <a:cs typeface="Times New Roman" panose="02020603050405020304" pitchFamily="18" charset="0"/>
              </a:rPr>
              <a:t>([_OFFENSE_TYPE_ID_] ASC)</a:t>
            </a:r>
          </a:p>
        </p:txBody>
      </p:sp>
      <p:sp>
        <p:nvSpPr>
          <p:cNvPr id="4" name="TextBox 3">
            <a:extLst>
              <a:ext uri="{FF2B5EF4-FFF2-40B4-BE49-F238E27FC236}">
                <a16:creationId xmlns:a16="http://schemas.microsoft.com/office/drawing/2014/main" id="{4DE72A37-69E9-4B24-8E53-C2F2579F3A88}"/>
              </a:ext>
            </a:extLst>
          </p:cNvPr>
          <p:cNvSpPr txBox="1"/>
          <p:nvPr/>
        </p:nvSpPr>
        <p:spPr>
          <a:xfrm>
            <a:off x="677334" y="3429000"/>
            <a:ext cx="9504350"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Query for dropping Clustered index:</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DROP INDEX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ClusteredIndex-20190429-155454</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ON [</a:t>
            </a:r>
            <a:r>
              <a:rPr lang="en-US" b="1" dirty="0" err="1">
                <a:latin typeface="Times New Roman" panose="02020603050405020304" pitchFamily="18" charset="0"/>
                <a:cs typeface="Times New Roman" panose="02020603050405020304" pitchFamily="18" charset="0"/>
              </a:rPr>
              <a:t>dbo</a:t>
            </a:r>
            <a:r>
              <a:rPr lang="en-US" b="1" dirty="0">
                <a:latin typeface="Times New Roman" panose="02020603050405020304" pitchFamily="18" charset="0"/>
                <a:cs typeface="Times New Roman" panose="02020603050405020304" pitchFamily="18" charset="0"/>
              </a:rPr>
              <a:t>].[offense_codes2] WITH ( ONLINE = OFF ) GO</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89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27BE-7190-48FD-A8E2-1B8FBA27F112}"/>
              </a:ext>
            </a:extLst>
          </p:cNvPr>
          <p:cNvSpPr>
            <a:spLocks noGrp="1"/>
          </p:cNvSpPr>
          <p:nvPr>
            <p:ph type="title"/>
          </p:nvPr>
        </p:nvSpPr>
        <p:spPr>
          <a:xfrm>
            <a:off x="-218017" y="523875"/>
            <a:ext cx="9962958" cy="895927"/>
          </a:xfrm>
        </p:spPr>
        <p:txBody>
          <a:bodyPr/>
          <a:lstStyle/>
          <a:p>
            <a:pPr algn="ctr"/>
            <a:r>
              <a:rPr lang="en-US" dirty="0"/>
              <a:t>COMPARISON OF QUERY PERFORMANCE</a:t>
            </a:r>
          </a:p>
        </p:txBody>
      </p:sp>
      <p:graphicFrame>
        <p:nvGraphicFramePr>
          <p:cNvPr id="4" name="Content Placeholder 3">
            <a:extLst>
              <a:ext uri="{FF2B5EF4-FFF2-40B4-BE49-F238E27FC236}">
                <a16:creationId xmlns:a16="http://schemas.microsoft.com/office/drawing/2014/main" id="{06AE555D-263E-40E2-A467-423185889BFB}"/>
              </a:ext>
            </a:extLst>
          </p:cNvPr>
          <p:cNvGraphicFramePr>
            <a:graphicFrameLocks noGrp="1"/>
          </p:cNvGraphicFramePr>
          <p:nvPr>
            <p:ph idx="1"/>
            <p:extLst>
              <p:ext uri="{D42A27DB-BD31-4B8C-83A1-F6EECF244321}">
                <p14:modId xmlns:p14="http://schemas.microsoft.com/office/powerpoint/2010/main" val="189573538"/>
              </p:ext>
            </p:extLst>
          </p:nvPr>
        </p:nvGraphicFramePr>
        <p:xfrm>
          <a:off x="768733" y="1623580"/>
          <a:ext cx="8880091" cy="4003716"/>
        </p:xfrm>
        <a:graphic>
          <a:graphicData uri="http://schemas.openxmlformats.org/drawingml/2006/table">
            <a:tbl>
              <a:tblPr firstRow="1" firstCol="1" bandRow="1">
                <a:tableStyleId>{5C22544A-7EE6-4342-B048-85BDC9FD1C3A}</a:tableStyleId>
              </a:tblPr>
              <a:tblGrid>
                <a:gridCol w="1766581">
                  <a:extLst>
                    <a:ext uri="{9D8B030D-6E8A-4147-A177-3AD203B41FA5}">
                      <a16:colId xmlns:a16="http://schemas.microsoft.com/office/drawing/2014/main" val="1495534909"/>
                    </a:ext>
                  </a:extLst>
                </a:gridCol>
                <a:gridCol w="1304930">
                  <a:extLst>
                    <a:ext uri="{9D8B030D-6E8A-4147-A177-3AD203B41FA5}">
                      <a16:colId xmlns:a16="http://schemas.microsoft.com/office/drawing/2014/main" val="4255609881"/>
                    </a:ext>
                  </a:extLst>
                </a:gridCol>
                <a:gridCol w="1479331">
                  <a:extLst>
                    <a:ext uri="{9D8B030D-6E8A-4147-A177-3AD203B41FA5}">
                      <a16:colId xmlns:a16="http://schemas.microsoft.com/office/drawing/2014/main" val="803181186"/>
                    </a:ext>
                  </a:extLst>
                </a:gridCol>
                <a:gridCol w="1844549">
                  <a:extLst>
                    <a:ext uri="{9D8B030D-6E8A-4147-A177-3AD203B41FA5}">
                      <a16:colId xmlns:a16="http://schemas.microsoft.com/office/drawing/2014/main" val="1901204184"/>
                    </a:ext>
                  </a:extLst>
                </a:gridCol>
                <a:gridCol w="2484700">
                  <a:extLst>
                    <a:ext uri="{9D8B030D-6E8A-4147-A177-3AD203B41FA5}">
                      <a16:colId xmlns:a16="http://schemas.microsoft.com/office/drawing/2014/main" val="71826111"/>
                    </a:ext>
                  </a:extLst>
                </a:gridCol>
              </a:tblGrid>
              <a:tr h="1055586">
                <a:tc>
                  <a:txBody>
                    <a:bodyPr/>
                    <a:lstStyle/>
                    <a:p>
                      <a:pPr algn="ctr"/>
                      <a:r>
                        <a:rPr lang="en-US" sz="1800" dirty="0">
                          <a:effectLst/>
                          <a:latin typeface="Times New Roman" panose="02020603050405020304" pitchFamily="18" charset="0"/>
                          <a:cs typeface="Times New Roman" panose="02020603050405020304" pitchFamily="18" charset="0"/>
                        </a:rPr>
                        <a:t>Query1</a:t>
                      </a:r>
                    </a:p>
                  </a:txBody>
                  <a:tcPr marL="68580" marR="68580" marT="0" marB="0" anchor="ctr"/>
                </a:tc>
                <a:tc>
                  <a:txBody>
                    <a:bodyPr/>
                    <a:lstStyle/>
                    <a:p>
                      <a:pPr algn="ctr"/>
                      <a:r>
                        <a:rPr lang="en-US" sz="1800">
                          <a:effectLst/>
                          <a:latin typeface="Times New Roman" panose="02020603050405020304" pitchFamily="18" charset="0"/>
                          <a:cs typeface="Times New Roman" panose="02020603050405020304" pitchFamily="18" charset="0"/>
                        </a:rPr>
                        <a:t>Withoutindexing</a:t>
                      </a:r>
                    </a:p>
                  </a:txBody>
                  <a:tcPr marL="68580" marR="68580" marT="0" marB="0" anchor="ctr"/>
                </a:tc>
                <a:tc>
                  <a:txBody>
                    <a:bodyPr/>
                    <a:lstStyle/>
                    <a:p>
                      <a:pPr algn="ctr"/>
                      <a:r>
                        <a:rPr lang="en-US" sz="1800">
                          <a:effectLst/>
                          <a:latin typeface="Times New Roman" panose="02020603050405020304" pitchFamily="18" charset="0"/>
                          <a:cs typeface="Times New Roman" panose="02020603050405020304" pitchFamily="18" charset="0"/>
                        </a:rPr>
                        <a:t>Clustered Index</a:t>
                      </a:r>
                    </a:p>
                  </a:txBody>
                  <a:tcPr marL="68580" marR="68580" marT="0" marB="0" anchor="ctr"/>
                </a:tc>
                <a:tc>
                  <a:txBody>
                    <a:bodyPr/>
                    <a:lstStyle/>
                    <a:p>
                      <a:pPr algn="ctr"/>
                      <a:r>
                        <a:rPr lang="en-US" sz="1800">
                          <a:effectLst/>
                          <a:latin typeface="Times New Roman" panose="02020603050405020304" pitchFamily="18" charset="0"/>
                          <a:cs typeface="Times New Roman" panose="02020603050405020304" pitchFamily="18" charset="0"/>
                        </a:rPr>
                        <a:t>Clustered and non-clustered</a:t>
                      </a:r>
                    </a:p>
                  </a:txBody>
                  <a:tcPr marL="68580" marR="68580" marT="0" marB="0" anchor="ctr"/>
                </a:tc>
                <a:tc>
                  <a:txBody>
                    <a:bodyPr/>
                    <a:lstStyle/>
                    <a:p>
                      <a:pPr algn="ctr"/>
                      <a:r>
                        <a:rPr lang="en-US" sz="1800" dirty="0">
                          <a:effectLst/>
                          <a:latin typeface="Times New Roman" panose="02020603050405020304" pitchFamily="18" charset="0"/>
                          <a:cs typeface="Times New Roman" panose="02020603050405020304" pitchFamily="18" charset="0"/>
                        </a:rPr>
                        <a:t>Only non-clustered</a:t>
                      </a:r>
                    </a:p>
                  </a:txBody>
                  <a:tcPr marL="68580" marR="68580" marT="0" marB="0" anchor="ctr"/>
                </a:tc>
                <a:extLst>
                  <a:ext uri="{0D108BD9-81ED-4DB2-BD59-A6C34878D82A}">
                    <a16:rowId xmlns:a16="http://schemas.microsoft.com/office/drawing/2014/main" val="1649538224"/>
                  </a:ext>
                </a:extLst>
              </a:tr>
              <a:tr h="618562">
                <a:tc>
                  <a:txBody>
                    <a:bodyPr/>
                    <a:lstStyle/>
                    <a:p>
                      <a:pPr algn="ctr"/>
                      <a:r>
                        <a:rPr lang="en-US" sz="1800" dirty="0">
                          <a:effectLst/>
                          <a:latin typeface="Times New Roman" panose="02020603050405020304" pitchFamily="18" charset="0"/>
                          <a:cs typeface="Times New Roman" panose="02020603050405020304" pitchFamily="18" charset="0"/>
                        </a:rPr>
                        <a:t>CPU parse time</a:t>
                      </a:r>
                    </a:p>
                  </a:txBody>
                  <a:tcPr marL="68580" marR="68580" marT="0" marB="0" anchor="ctr"/>
                </a:tc>
                <a:tc>
                  <a:txBody>
                    <a:bodyPr/>
                    <a:lstStyle/>
                    <a:p>
                      <a:pPr algn="ctr"/>
                      <a:r>
                        <a:rPr lang="en-US" sz="1800" dirty="0">
                          <a:effectLst/>
                          <a:latin typeface="Times New Roman" panose="02020603050405020304" pitchFamily="18" charset="0"/>
                          <a:cs typeface="Times New Roman" panose="02020603050405020304" pitchFamily="18" charset="0"/>
                        </a:rPr>
                        <a:t>28ms</a:t>
                      </a:r>
                    </a:p>
                  </a:txBody>
                  <a:tcPr marL="68580" marR="68580" marT="0" marB="0" anchor="ctr"/>
                </a:tc>
                <a:tc>
                  <a:txBody>
                    <a:bodyPr/>
                    <a:lstStyle/>
                    <a:p>
                      <a:pPr algn="ctr"/>
                      <a:r>
                        <a:rPr lang="en-US" sz="1800" dirty="0">
                          <a:effectLst/>
                          <a:latin typeface="Times New Roman" panose="02020603050405020304" pitchFamily="18" charset="0"/>
                          <a:cs typeface="Times New Roman" panose="02020603050405020304" pitchFamily="18" charset="0"/>
                        </a:rPr>
                        <a:t>0</a:t>
                      </a:r>
                    </a:p>
                  </a:txBody>
                  <a:tcPr marL="68580" marR="68580" marT="0" marB="0" anchor="ctr"/>
                </a:tc>
                <a:tc>
                  <a:txBody>
                    <a:bodyPr/>
                    <a:lstStyle/>
                    <a:p>
                      <a:pPr algn="ctr"/>
                      <a:r>
                        <a:rPr lang="en-US" sz="1800">
                          <a:effectLst/>
                          <a:latin typeface="Times New Roman" panose="02020603050405020304" pitchFamily="18" charset="0"/>
                          <a:cs typeface="Times New Roman" panose="02020603050405020304" pitchFamily="18" charset="0"/>
                        </a:rPr>
                        <a:t>0</a:t>
                      </a:r>
                    </a:p>
                  </a:txBody>
                  <a:tcPr marL="68580" marR="68580" marT="0" marB="0" anchor="ctr"/>
                </a:tc>
                <a:tc>
                  <a:txBody>
                    <a:bodyPr/>
                    <a:lstStyle/>
                    <a:p>
                      <a:pPr algn="ctr"/>
                      <a:r>
                        <a:rPr lang="en-US" sz="1800">
                          <a:effectLst/>
                          <a:latin typeface="Times New Roman" panose="02020603050405020304" pitchFamily="18" charset="0"/>
                          <a:cs typeface="Times New Roman" panose="02020603050405020304" pitchFamily="18" charset="0"/>
                        </a:rPr>
                        <a:t>0</a:t>
                      </a:r>
                    </a:p>
                  </a:txBody>
                  <a:tcPr marL="68580" marR="68580" marT="0" marB="0" anchor="ctr"/>
                </a:tc>
                <a:extLst>
                  <a:ext uri="{0D108BD9-81ED-4DB2-BD59-A6C34878D82A}">
                    <a16:rowId xmlns:a16="http://schemas.microsoft.com/office/drawing/2014/main" val="4246215585"/>
                  </a:ext>
                </a:extLst>
              </a:tr>
              <a:tr h="582392">
                <a:tc>
                  <a:txBody>
                    <a:bodyPr/>
                    <a:lstStyle/>
                    <a:p>
                      <a:pPr algn="ctr"/>
                      <a:r>
                        <a:rPr lang="en-US" sz="1800">
                          <a:effectLst/>
                          <a:latin typeface="Times New Roman" panose="02020603050405020304" pitchFamily="18" charset="0"/>
                          <a:cs typeface="Times New Roman" panose="02020603050405020304" pitchFamily="18" charset="0"/>
                        </a:rPr>
                        <a:t>Compile time</a:t>
                      </a:r>
                    </a:p>
                  </a:txBody>
                  <a:tcPr marL="68580" marR="68580" marT="0" marB="0" anchor="ctr"/>
                </a:tc>
                <a:tc>
                  <a:txBody>
                    <a:bodyPr/>
                    <a:lstStyle/>
                    <a:p>
                      <a:pPr algn="ctr"/>
                      <a:r>
                        <a:rPr lang="en-US" sz="1800" dirty="0">
                          <a:effectLst/>
                          <a:latin typeface="Times New Roman" panose="02020603050405020304" pitchFamily="18" charset="0"/>
                          <a:cs typeface="Times New Roman" panose="02020603050405020304" pitchFamily="18" charset="0"/>
                        </a:rPr>
                        <a:t>28ms</a:t>
                      </a:r>
                    </a:p>
                  </a:txBody>
                  <a:tcPr marL="68580" marR="68580" marT="0" marB="0" anchor="ctr"/>
                </a:tc>
                <a:tc>
                  <a:txBody>
                    <a:bodyPr/>
                    <a:lstStyle/>
                    <a:p>
                      <a:pPr algn="ctr"/>
                      <a:r>
                        <a:rPr lang="en-US" sz="1800" dirty="0">
                          <a:effectLst/>
                          <a:latin typeface="Times New Roman" panose="02020603050405020304" pitchFamily="18" charset="0"/>
                          <a:cs typeface="Times New Roman" panose="02020603050405020304" pitchFamily="18" charset="0"/>
                        </a:rPr>
                        <a:t>2ms</a:t>
                      </a:r>
                    </a:p>
                  </a:txBody>
                  <a:tcPr marL="68580" marR="68580" marT="0" marB="0" anchor="ctr"/>
                </a:tc>
                <a:tc>
                  <a:txBody>
                    <a:bodyPr/>
                    <a:lstStyle/>
                    <a:p>
                      <a:pPr algn="ctr"/>
                      <a:r>
                        <a:rPr lang="en-US" sz="1800">
                          <a:effectLst/>
                          <a:latin typeface="Times New Roman" panose="02020603050405020304" pitchFamily="18" charset="0"/>
                          <a:cs typeface="Times New Roman" panose="02020603050405020304" pitchFamily="18" charset="0"/>
                        </a:rPr>
                        <a:t>2ms</a:t>
                      </a:r>
                    </a:p>
                  </a:txBody>
                  <a:tcPr marL="68580" marR="68580" marT="0" marB="0" anchor="ctr"/>
                </a:tc>
                <a:tc>
                  <a:txBody>
                    <a:bodyPr/>
                    <a:lstStyle/>
                    <a:p>
                      <a:pPr algn="ctr"/>
                      <a:r>
                        <a:rPr lang="en-US" sz="1800">
                          <a:effectLst/>
                          <a:latin typeface="Times New Roman" panose="02020603050405020304" pitchFamily="18" charset="0"/>
                          <a:cs typeface="Times New Roman" panose="02020603050405020304" pitchFamily="18" charset="0"/>
                        </a:rPr>
                        <a:t>4ms</a:t>
                      </a:r>
                    </a:p>
                  </a:txBody>
                  <a:tcPr marL="68580" marR="68580" marT="0" marB="0" anchor="ctr"/>
                </a:tc>
                <a:extLst>
                  <a:ext uri="{0D108BD9-81ED-4DB2-BD59-A6C34878D82A}">
                    <a16:rowId xmlns:a16="http://schemas.microsoft.com/office/drawing/2014/main" val="4186475449"/>
                  </a:ext>
                </a:extLst>
              </a:tr>
              <a:tr h="873588">
                <a:tc>
                  <a:txBody>
                    <a:bodyPr/>
                    <a:lstStyle/>
                    <a:p>
                      <a:pPr algn="ctr"/>
                      <a:r>
                        <a:rPr lang="en-US" sz="1800">
                          <a:effectLst/>
                          <a:latin typeface="Times New Roman" panose="02020603050405020304" pitchFamily="18" charset="0"/>
                          <a:cs typeface="Times New Roman" panose="02020603050405020304" pitchFamily="18" charset="0"/>
                        </a:rPr>
                        <a:t>CPU time in execution</a:t>
                      </a:r>
                    </a:p>
                  </a:txBody>
                  <a:tcPr marL="68580" marR="68580" marT="0" marB="0" anchor="ctr"/>
                </a:tc>
                <a:tc>
                  <a:txBody>
                    <a:bodyPr/>
                    <a:lstStyle/>
                    <a:p>
                      <a:pPr algn="ctr"/>
                      <a:r>
                        <a:rPr lang="en-US" sz="1800">
                          <a:effectLst/>
                          <a:latin typeface="Times New Roman" panose="02020603050405020304" pitchFamily="18" charset="0"/>
                          <a:cs typeface="Times New Roman" panose="02020603050405020304" pitchFamily="18" charset="0"/>
                        </a:rPr>
                        <a:t>0</a:t>
                      </a:r>
                    </a:p>
                  </a:txBody>
                  <a:tcPr marL="68580" marR="68580" marT="0" marB="0" anchor="ctr"/>
                </a:tc>
                <a:tc>
                  <a:txBody>
                    <a:bodyPr/>
                    <a:lstStyle/>
                    <a:p>
                      <a:pPr algn="ctr"/>
                      <a:r>
                        <a:rPr lang="en-US" sz="1800" dirty="0">
                          <a:effectLst/>
                          <a:latin typeface="Times New Roman" panose="02020603050405020304" pitchFamily="18" charset="0"/>
                          <a:cs typeface="Times New Roman" panose="02020603050405020304" pitchFamily="18" charset="0"/>
                        </a:rPr>
                        <a:t>0</a:t>
                      </a:r>
                    </a:p>
                  </a:txBody>
                  <a:tcPr marL="68580" marR="68580" marT="0" marB="0" anchor="ctr"/>
                </a:tc>
                <a:tc>
                  <a:txBody>
                    <a:bodyPr/>
                    <a:lstStyle/>
                    <a:p>
                      <a:pPr algn="ctr"/>
                      <a:r>
                        <a:rPr lang="en-US" sz="1800" dirty="0">
                          <a:effectLst/>
                          <a:latin typeface="Times New Roman" panose="02020603050405020304" pitchFamily="18" charset="0"/>
                          <a:cs typeface="Times New Roman" panose="02020603050405020304" pitchFamily="18" charset="0"/>
                        </a:rPr>
                        <a:t>0</a:t>
                      </a:r>
                    </a:p>
                  </a:txBody>
                  <a:tcPr marL="68580" marR="68580" marT="0" marB="0" anchor="ctr"/>
                </a:tc>
                <a:tc>
                  <a:txBody>
                    <a:bodyPr/>
                    <a:lstStyle/>
                    <a:p>
                      <a:pPr algn="ctr"/>
                      <a:r>
                        <a:rPr lang="en-US" sz="1800">
                          <a:effectLst/>
                          <a:latin typeface="Times New Roman" panose="02020603050405020304" pitchFamily="18" charset="0"/>
                          <a:cs typeface="Times New Roman" panose="02020603050405020304" pitchFamily="18" charset="0"/>
                        </a:rPr>
                        <a:t>0</a:t>
                      </a:r>
                    </a:p>
                  </a:txBody>
                  <a:tcPr marL="68580" marR="68580" marT="0" marB="0" anchor="ctr"/>
                </a:tc>
                <a:extLst>
                  <a:ext uri="{0D108BD9-81ED-4DB2-BD59-A6C34878D82A}">
                    <a16:rowId xmlns:a16="http://schemas.microsoft.com/office/drawing/2014/main" val="835045998"/>
                  </a:ext>
                </a:extLst>
              </a:tr>
              <a:tr h="873588">
                <a:tc>
                  <a:txBody>
                    <a:bodyPr/>
                    <a:lstStyle/>
                    <a:p>
                      <a:pPr algn="ctr"/>
                      <a:r>
                        <a:rPr lang="en-US" sz="1800" dirty="0">
                          <a:effectLst/>
                          <a:latin typeface="Times New Roman" panose="02020603050405020304" pitchFamily="18" charset="0"/>
                          <a:cs typeface="Times New Roman" panose="02020603050405020304" pitchFamily="18" charset="0"/>
                        </a:rPr>
                        <a:t>SQL server execution time</a:t>
                      </a:r>
                    </a:p>
                  </a:txBody>
                  <a:tcPr marL="68580" marR="68580" marT="0" marB="0" anchor="ctr"/>
                </a:tc>
                <a:tc>
                  <a:txBody>
                    <a:bodyPr/>
                    <a:lstStyle/>
                    <a:p>
                      <a:pPr algn="ctr"/>
                      <a:r>
                        <a:rPr lang="en-US" sz="1800">
                          <a:effectLst/>
                          <a:latin typeface="Times New Roman" panose="02020603050405020304" pitchFamily="18" charset="0"/>
                          <a:cs typeface="Times New Roman" panose="02020603050405020304" pitchFamily="18" charset="0"/>
                        </a:rPr>
                        <a:t>1.08s</a:t>
                      </a:r>
                    </a:p>
                  </a:txBody>
                  <a:tcPr marL="68580" marR="68580" marT="0" marB="0" anchor="ctr"/>
                </a:tc>
                <a:tc>
                  <a:txBody>
                    <a:bodyPr/>
                    <a:lstStyle/>
                    <a:p>
                      <a:pPr algn="ctr"/>
                      <a:r>
                        <a:rPr lang="en-US" sz="1800">
                          <a:effectLst/>
                          <a:latin typeface="Times New Roman" panose="02020603050405020304" pitchFamily="18" charset="0"/>
                          <a:cs typeface="Times New Roman" panose="02020603050405020304" pitchFamily="18" charset="0"/>
                        </a:rPr>
                        <a:t>83ms</a:t>
                      </a:r>
                    </a:p>
                  </a:txBody>
                  <a:tcPr marL="68580" marR="68580" marT="0" marB="0" anchor="ctr"/>
                </a:tc>
                <a:tc>
                  <a:txBody>
                    <a:bodyPr/>
                    <a:lstStyle/>
                    <a:p>
                      <a:pPr algn="ctr"/>
                      <a:r>
                        <a:rPr lang="en-US" sz="1800" dirty="0">
                          <a:effectLst/>
                          <a:latin typeface="Times New Roman" panose="02020603050405020304" pitchFamily="18" charset="0"/>
                          <a:cs typeface="Times New Roman" panose="02020603050405020304" pitchFamily="18" charset="0"/>
                        </a:rPr>
                        <a:t>27ms</a:t>
                      </a:r>
                    </a:p>
                  </a:txBody>
                  <a:tcPr marL="68580" marR="68580" marT="0" marB="0" anchor="ctr"/>
                </a:tc>
                <a:tc>
                  <a:txBody>
                    <a:bodyPr/>
                    <a:lstStyle/>
                    <a:p>
                      <a:pPr algn="ctr"/>
                      <a:r>
                        <a:rPr lang="en-US" sz="1800" dirty="0">
                          <a:effectLst/>
                          <a:latin typeface="Times New Roman" panose="02020603050405020304" pitchFamily="18" charset="0"/>
                          <a:cs typeface="Times New Roman" panose="02020603050405020304" pitchFamily="18" charset="0"/>
                        </a:rPr>
                        <a:t>52ms</a:t>
                      </a:r>
                    </a:p>
                  </a:txBody>
                  <a:tcPr marL="68580" marR="68580" marT="0" marB="0" anchor="ctr"/>
                </a:tc>
                <a:extLst>
                  <a:ext uri="{0D108BD9-81ED-4DB2-BD59-A6C34878D82A}">
                    <a16:rowId xmlns:a16="http://schemas.microsoft.com/office/drawing/2014/main" val="1138171449"/>
                  </a:ext>
                </a:extLst>
              </a:tr>
            </a:tbl>
          </a:graphicData>
        </a:graphic>
      </p:graphicFrame>
    </p:spTree>
    <p:extLst>
      <p:ext uri="{BB962C8B-B14F-4D97-AF65-F5344CB8AC3E}">
        <p14:creationId xmlns:p14="http://schemas.microsoft.com/office/powerpoint/2010/main" val="218238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93C10-6F97-4078-929D-3C6342C4A467}"/>
              </a:ext>
            </a:extLst>
          </p:cNvPr>
          <p:cNvSpPr>
            <a:spLocks noGrp="1"/>
          </p:cNvSpPr>
          <p:nvPr>
            <p:ph idx="1"/>
          </p:nvPr>
        </p:nvSpPr>
        <p:spPr>
          <a:xfrm>
            <a:off x="417029" y="641321"/>
            <a:ext cx="8020879" cy="370711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Scenario 2:</a:t>
            </a:r>
          </a:p>
          <a:p>
            <a:pPr marL="0" indent="0">
              <a:buNone/>
            </a:pPr>
            <a:r>
              <a:rPr lang="en-US" sz="2000" b="1" dirty="0">
                <a:latin typeface="Times New Roman" panose="02020603050405020304" pitchFamily="18" charset="0"/>
                <a:cs typeface="Times New Roman" panose="02020603050405020304" pitchFamily="18" charset="0"/>
              </a:rPr>
              <a:t>List Incident ID where crime is reported in a different year than the crime has occurred. </a:t>
            </a:r>
          </a:p>
          <a:p>
            <a:pPr marL="0" indent="0">
              <a:buNone/>
            </a:pPr>
            <a:r>
              <a:rPr lang="en-US" sz="1900" b="1" dirty="0"/>
              <a:t>     </a:t>
            </a:r>
          </a:p>
          <a:p>
            <a:pPr marL="0" indent="0">
              <a:buNone/>
            </a:pPr>
            <a:r>
              <a:rPr lang="en-US" sz="2300"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4B7055D-199D-4793-B0CF-185278441F10}"/>
              </a:ext>
            </a:extLst>
          </p:cNvPr>
          <p:cNvSpPr txBox="1"/>
          <p:nvPr/>
        </p:nvSpPr>
        <p:spPr>
          <a:xfrm>
            <a:off x="417029" y="2041663"/>
            <a:ext cx="8412646" cy="2523768"/>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SELECT </a:t>
            </a:r>
            <a:r>
              <a:rPr lang="en-US" altLang="en-US" sz="2000" b="1" dirty="0" err="1">
                <a:latin typeface="Times New Roman" panose="02020603050405020304" pitchFamily="18" charset="0"/>
                <a:ea typeface="Calibri" panose="020F0502020204030204" pitchFamily="34" charset="0"/>
                <a:cs typeface="Times New Roman" panose="02020603050405020304" pitchFamily="18" charset="0"/>
              </a:rPr>
              <a:t>o._OFFENSE_CATEGORY_NAME</a:t>
            </a: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_, </a:t>
            </a:r>
            <a:r>
              <a:rPr lang="en-US" altLang="en-US" sz="2000" b="1" dirty="0" err="1">
                <a:latin typeface="Times New Roman" panose="02020603050405020304" pitchFamily="18" charset="0"/>
                <a:ea typeface="Calibri" panose="020F0502020204030204" pitchFamily="34" charset="0"/>
                <a:cs typeface="Times New Roman" panose="02020603050405020304" pitchFamily="18" charset="0"/>
              </a:rPr>
              <a:t>c._REPORTED_DATE</a:t>
            </a: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_, </a:t>
            </a:r>
            <a:r>
              <a:rPr lang="en-US" altLang="en-US" sz="2000" b="1" dirty="0" err="1">
                <a:latin typeface="Times New Roman" panose="02020603050405020304" pitchFamily="18" charset="0"/>
                <a:ea typeface="Calibri" panose="020F0502020204030204" pitchFamily="34" charset="0"/>
                <a:cs typeface="Times New Roman" panose="02020603050405020304" pitchFamily="18" charset="0"/>
              </a:rPr>
              <a:t>c._FIRST_OCCURRENCE_DATE</a:t>
            </a: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_  </a:t>
            </a:r>
            <a:endParaRPr lang="en-US"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a:t>
            </a:r>
            <a:r>
              <a:rPr lang="en-US" altLang="en-US" sz="20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denver_crime</a:t>
            </a:r>
            <a:r>
              <a:rPr lang="en-US"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0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dbo</a:t>
            </a:r>
            <a:r>
              <a:rPr lang="en-US"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].[crime] </a:t>
            </a:r>
            <a:r>
              <a:rPr lang="en-US" altLang="en-US" sz="20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cLEFT</a:t>
            </a:r>
            <a:r>
              <a:rPr lang="en-US"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JOIN [</a:t>
            </a:r>
            <a:r>
              <a:rPr lang="en-US" altLang="en-US" sz="20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denver_crime</a:t>
            </a:r>
            <a:r>
              <a:rPr lang="en-US"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0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dbo</a:t>
            </a:r>
            <a:r>
              <a:rPr lang="en-US"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[offense_codes] on o.[_OFFENSE_TYPE_ID_] = c.[_OFFENSE_TYPE_ID_] </a:t>
            </a:r>
          </a:p>
          <a:p>
            <a:pPr defTabSz="914400" eaLnBrk="0" fontAlgn="base" hangingPunct="0">
              <a:spcBef>
                <a:spcPct val="0"/>
              </a:spcBef>
              <a:spcAft>
                <a:spcPct val="0"/>
              </a:spcAft>
            </a:pPr>
            <a:r>
              <a:rPr lang="en-US"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WHERE  c.[_REPORTED_DATE_]) &gt; c.[_FIRST_OCCURRENCE_DATE_])</a:t>
            </a:r>
            <a:r>
              <a:rPr lang="en-US" altLang="en-US" sz="2000" b="1" dirty="0">
                <a:latin typeface="Times New Roman" panose="02020603050405020304" pitchFamily="18" charset="0"/>
                <a:cs typeface="Times New Roman" panose="02020603050405020304" pitchFamily="18" charset="0"/>
              </a:rPr>
              <a:t> </a:t>
            </a:r>
          </a:p>
          <a:p>
            <a:pPr lvl="0" defTabSz="914400" eaLnBrk="0" fontAlgn="base" hangingPunct="0">
              <a:spcBef>
                <a:spcPct val="0"/>
              </a:spcBef>
              <a:spcAft>
                <a:spcPct val="0"/>
              </a:spcAft>
            </a:pPr>
            <a:r>
              <a:rPr lang="en-US"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dirty="0"/>
              <a:t> </a:t>
            </a:r>
            <a:endParaRPr lang="en-US" altLang="en-US" dirty="0">
              <a:latin typeface="Arial" panose="020B0604020202020204" pitchFamily="34" charset="0"/>
            </a:endParaRPr>
          </a:p>
        </p:txBody>
      </p:sp>
      <p:sp>
        <p:nvSpPr>
          <p:cNvPr id="16" name="Rectangle 7">
            <a:extLst>
              <a:ext uri="{FF2B5EF4-FFF2-40B4-BE49-F238E27FC236}">
                <a16:creationId xmlns:a16="http://schemas.microsoft.com/office/drawing/2014/main" id="{4D62B6B1-C869-495C-9733-31FB55E69ACB}"/>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4644944"/>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553</TotalTime>
  <Words>1950</Words>
  <Application>Microsoft Office PowerPoint</Application>
  <PresentationFormat>Widescreen</PresentationFormat>
  <Paragraphs>329</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Algerian</vt:lpstr>
      <vt:lpstr>Arial</vt:lpstr>
      <vt:lpstr>Calibri</vt:lpstr>
      <vt:lpstr>Courier New</vt:lpstr>
      <vt:lpstr>Times New Roman</vt:lpstr>
      <vt:lpstr>Trebuchet MS</vt:lpstr>
      <vt:lpstr>Wingdings 3</vt:lpstr>
      <vt:lpstr>Facet</vt:lpstr>
      <vt:lpstr>Denver Crime DATA Improve Query Performance Using indexing and partitioning</vt:lpstr>
      <vt:lpstr>Performance Improvisation</vt:lpstr>
      <vt:lpstr>SOFTWARES</vt:lpstr>
      <vt:lpstr>DATA INFORMATION</vt:lpstr>
      <vt:lpstr>INDEXING IMPLEMENTATION</vt:lpstr>
      <vt:lpstr>CLUSTERED INDEX </vt:lpstr>
      <vt:lpstr>NON CLUSTERED INDEX</vt:lpstr>
      <vt:lpstr>COMPARISON OF QUERY PERFORMANCE</vt:lpstr>
      <vt:lpstr>PowerPoint Presentation</vt:lpstr>
      <vt:lpstr>NON CLUSTERED INDEX</vt:lpstr>
      <vt:lpstr>CLUSTERED INDEX</vt:lpstr>
      <vt:lpstr>CLUSTERED INDEX</vt:lpstr>
      <vt:lpstr>PowerPoint Presentation</vt:lpstr>
      <vt:lpstr>CLUSTERED INDEX</vt:lpstr>
      <vt:lpstr>NON CLUSTERED INDEX</vt:lpstr>
      <vt:lpstr>COMPARISON OF QUERY PERFORMANCE</vt:lpstr>
      <vt:lpstr>PowerPoint Presentation</vt:lpstr>
      <vt:lpstr>NON CLUSTERED INDEX</vt:lpstr>
      <vt:lpstr>COMPARISON OF QUERY PERFORMANCE</vt:lpstr>
      <vt:lpstr>PowerPoint Presentation</vt:lpstr>
      <vt:lpstr>CLUSTERED INDEX</vt:lpstr>
      <vt:lpstr>PowerPoint Presentation</vt:lpstr>
      <vt:lpstr>CLUSTERED INDEX</vt:lpstr>
      <vt:lpstr>COMPARISON OF QUERY PERFORMANCE</vt:lpstr>
      <vt:lpstr>PARTITIONING</vt:lpstr>
      <vt:lpstr>HORIZONTAL PARTITIONING</vt:lpstr>
      <vt:lpstr>QUERY PERFORMANCE</vt:lpstr>
      <vt:lpstr>IMPLEMENTATION OF PARTITIONING</vt:lpstr>
      <vt:lpstr>IMPLEMENTATION OF PARTITIONING</vt:lpstr>
      <vt:lpstr>IMPLEMENTATION OF PARTITIONING</vt:lpstr>
      <vt:lpstr>IMPLEMENTATION OF PARTITIONING</vt:lpstr>
      <vt:lpstr>IMPLEMENTATION OF PARTITIONING</vt:lpstr>
      <vt:lpstr>IMPLEMENTATION OF PARTITIONING</vt:lpstr>
      <vt:lpstr>IMPLEMENTATION OF PARTITIONING</vt:lpstr>
      <vt:lpstr>IMPLEMENTATION OF PARTITIONING</vt:lpstr>
      <vt:lpstr>PowerPoint Presentation</vt:lpstr>
      <vt:lpstr>PowerPoint Presentation</vt:lpstr>
      <vt:lpstr>PowerPoint Presentation</vt:lpstr>
      <vt:lpstr>IMPLEMENTATION OF PARTITIONING</vt:lpstr>
      <vt:lpstr>IMPLEMENTATION OF PARTITIONING</vt:lpstr>
      <vt:lpstr>COMPARISON OF PARTITIONING SCENARIOS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Denver Crime DATA</dc:title>
  <dc:creator>Deepa Vibin</dc:creator>
  <cp:lastModifiedBy>rohini mannepalli</cp:lastModifiedBy>
  <cp:revision>96</cp:revision>
  <dcterms:created xsi:type="dcterms:W3CDTF">2019-04-01T00:29:05Z</dcterms:created>
  <dcterms:modified xsi:type="dcterms:W3CDTF">2019-05-02T05:31:21Z</dcterms:modified>
</cp:coreProperties>
</file>