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7"/>
  </p:notesMasterIdLst>
  <p:sldIdLst>
    <p:sldId id="2147481304" r:id="rId2"/>
    <p:sldId id="257" r:id="rId3"/>
    <p:sldId id="2147481322" r:id="rId4"/>
    <p:sldId id="2147481200" r:id="rId5"/>
    <p:sldId id="2147481335" r:id="rId6"/>
    <p:sldId id="2147481336" r:id="rId7"/>
    <p:sldId id="2147481374" r:id="rId8"/>
    <p:sldId id="2147481345" r:id="rId9"/>
    <p:sldId id="2147481357" r:id="rId10"/>
    <p:sldId id="2147481379" r:id="rId11"/>
    <p:sldId id="2147481369" r:id="rId12"/>
    <p:sldId id="2147481353" r:id="rId13"/>
    <p:sldId id="2147481255" r:id="rId14"/>
    <p:sldId id="28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NET Aspire" id="{3242C9E8-5B19-4CDA-BC18-B91D11AB05D0}">
          <p14:sldIdLst>
            <p14:sldId id="2147481304"/>
            <p14:sldId id="257"/>
            <p14:sldId id="2147481322"/>
            <p14:sldId id="2147481200"/>
            <p14:sldId id="2147481335"/>
            <p14:sldId id="2147481336"/>
            <p14:sldId id="2147481374"/>
            <p14:sldId id="2147481345"/>
            <p14:sldId id="2147481357"/>
            <p14:sldId id="2147481379"/>
            <p14:sldId id="2147481369"/>
            <p14:sldId id="2147481353"/>
            <p14:sldId id="2147481255"/>
            <p14:sldId id="284"/>
            <p14:sldId id="265"/>
          </p14:sldIdLst>
        </p14:section>
        <p14:section name="Appendix" id="{E1986E6B-AFED-4F8E-8840-DC97DDF75A0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A20A0"/>
    <a:srgbClr val="57007F"/>
    <a:srgbClr val="F5E6F7"/>
    <a:srgbClr val="FAFA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F632A-6A1D-4C5D-ABB9-FB6CD2C86DAC}" v="26" dt="2024-10-22T20:36:35.224"/>
    <p1510:client id="{FF80955E-287D-4DDE-8E6A-82E071BD8F75}" v="15" dt="2024-10-22T20:04:45.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9524" autoAdjust="0"/>
  </p:normalViewPr>
  <p:slideViewPr>
    <p:cSldViewPr snapToGrid="0">
      <p:cViewPr varScale="1">
        <p:scale>
          <a:sx n="73" d="100"/>
          <a:sy n="73" d="100"/>
        </p:scale>
        <p:origin x="180" y="78"/>
      </p:cViewPr>
      <p:guideLst/>
    </p:cSldViewPr>
  </p:slideViewPr>
  <p:outlineViewPr>
    <p:cViewPr>
      <p:scale>
        <a:sx n="33" d="100"/>
        <a:sy n="33" d="100"/>
      </p:scale>
      <p:origin x="0" y="-497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9804D-6E67-4AB1-A9D1-B8F1147538CF}"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CA6BE-A2D7-4C06-A9E2-2586375C169C}" type="slidenum">
              <a:rPr lang="en-US" smtClean="0"/>
              <a:t>‹#›</a:t>
            </a:fld>
            <a:endParaRPr lang="en-US"/>
          </a:p>
        </p:txBody>
      </p:sp>
    </p:spTree>
    <p:extLst>
      <p:ext uri="{BB962C8B-B14F-4D97-AF65-F5344CB8AC3E}">
        <p14:creationId xmlns:p14="http://schemas.microsoft.com/office/powerpoint/2010/main" val="121994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10/22/2024 1:05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233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project we will be “</a:t>
            </a:r>
            <a:r>
              <a:rPr lang="en-US" dirty="0" err="1"/>
              <a:t>Aspireify</a:t>
            </a:r>
            <a:r>
              <a:rPr lang="en-US" dirty="0"/>
              <a:t>” today. This application is a weather hub that uses the United States national weather service API with a nice Blazor UI that allows you to select a weather station.</a:t>
            </a:r>
          </a:p>
          <a:p>
            <a:endParaRPr lang="en-US" dirty="0"/>
          </a:p>
          <a:p>
            <a:r>
              <a:rPr lang="en-US" dirty="0"/>
              <a:t>First, let’s clone the repo where you will find the source code for the app, these slides, and full walkthrough guides that you can follow along.</a:t>
            </a:r>
          </a:p>
          <a:p>
            <a:endParaRPr lang="en-US" dirty="0"/>
          </a:p>
          <a:p>
            <a:r>
              <a:rPr lang="en-US" dirty="0"/>
              <a:t>NOTE: Open up this </a:t>
            </a:r>
            <a:r>
              <a:rPr lang="en-US" dirty="0" err="1"/>
              <a:t>github</a:t>
            </a:r>
            <a:r>
              <a:rPr lang="en-US" dirty="0"/>
              <a:t> repo and do a walkthrough of the necessary setup steps</a:t>
            </a:r>
          </a:p>
        </p:txBody>
      </p:sp>
      <p:sp>
        <p:nvSpPr>
          <p:cNvPr id="4" name="Slide Number Placeholder 3"/>
          <p:cNvSpPr>
            <a:spLocks noGrp="1"/>
          </p:cNvSpPr>
          <p:nvPr>
            <p:ph type="sldNum" sz="quarter" idx="5"/>
          </p:nvPr>
        </p:nvSpPr>
        <p:spPr/>
        <p:txBody>
          <a:bodyPr/>
          <a:lstStyle/>
          <a:p>
            <a:fld id="{7F8305DC-CC3D-479A-8171-D767E3089694}" type="slidenum">
              <a:rPr lang="en-US" smtClean="0"/>
              <a:t>10</a:t>
            </a:fld>
            <a:endParaRPr lang="en-US"/>
          </a:p>
        </p:txBody>
      </p:sp>
    </p:spTree>
    <p:extLst>
      <p:ext uri="{BB962C8B-B14F-4D97-AF65-F5344CB8AC3E}">
        <p14:creationId xmlns:p14="http://schemas.microsoft.com/office/powerpoint/2010/main" val="181093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this doesn't mean that we're getting rid of connection strings. In fact, a connection string is generated for us by the .NET Aspire App host and it is automatically set up when we run our application. This means that if we have our connection strings configured we can still set them on our back end when we have them deployed.</a:t>
            </a:r>
          </a:p>
        </p:txBody>
      </p:sp>
      <p:sp>
        <p:nvSpPr>
          <p:cNvPr id="4" name="Slide Number Placeholder 3"/>
          <p:cNvSpPr>
            <a:spLocks noGrp="1"/>
          </p:cNvSpPr>
          <p:nvPr>
            <p:ph type="sldNum" sz="quarter" idx="5"/>
          </p:nvPr>
        </p:nvSpPr>
        <p:spPr/>
        <p:txBody>
          <a:bodyPr/>
          <a:lstStyle/>
          <a:p>
            <a:fld id="{5C3CA6BE-A2D7-4C06-A9E2-2586375C169C}" type="slidenum">
              <a:rPr lang="en-US" smtClean="0"/>
              <a:t>11</a:t>
            </a:fld>
            <a:endParaRPr lang="en-US"/>
          </a:p>
        </p:txBody>
      </p:sp>
    </p:spTree>
    <p:extLst>
      <p:ext uri="{BB962C8B-B14F-4D97-AF65-F5344CB8AC3E}">
        <p14:creationId xmlns:p14="http://schemas.microsoft.com/office/powerpoint/2010/main" val="3024418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our application that is orchestrated and let's go ahead and type in some service discovery and update our connection strings today to take advantage of it.</a:t>
            </a:r>
          </a:p>
        </p:txBody>
      </p:sp>
      <p:sp>
        <p:nvSpPr>
          <p:cNvPr id="4" name="Slide Number Placeholder 3"/>
          <p:cNvSpPr>
            <a:spLocks noGrp="1"/>
          </p:cNvSpPr>
          <p:nvPr>
            <p:ph type="sldNum" sz="quarter" idx="5"/>
          </p:nvPr>
        </p:nvSpPr>
        <p:spPr/>
        <p:txBody>
          <a:bodyPr/>
          <a:lstStyle/>
          <a:p>
            <a:fld id="{7F8305DC-CC3D-479A-8171-D767E3089694}" type="slidenum">
              <a:rPr lang="en-US" smtClean="0"/>
              <a:t>12</a:t>
            </a:fld>
            <a:endParaRPr lang="en-US"/>
          </a:p>
        </p:txBody>
      </p:sp>
    </p:spTree>
    <p:extLst>
      <p:ext uri="{BB962C8B-B14F-4D97-AF65-F5344CB8AC3E}">
        <p14:creationId xmlns:p14="http://schemas.microsoft.com/office/powerpoint/2010/main" val="855908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you have it from start to finish no matter what size or scale your application you can easily get observability resiliency scalability and manageability and so much more by integrating ..NET Aspire into your application. On top of all of that we get a super productivity boost .NET developers in our local development day-to-day.</a:t>
            </a:r>
          </a:p>
        </p:txBody>
      </p:sp>
      <p:sp>
        <p:nvSpPr>
          <p:cNvPr id="4" name="Header Placeholder 3"/>
          <p:cNvSpPr>
            <a:spLocks noGrp="1"/>
          </p:cNvSpPr>
          <p:nvPr>
            <p:ph type="hdr" sz="quarter"/>
          </p:nvPr>
        </p:nvSpPr>
        <p:spPr/>
        <p:txBody>
          <a:bodyPr/>
          <a:lstStyle/>
          <a:p>
            <a:pPr defTabSz="949147">
              <a:defRPr/>
            </a:pPr>
            <a:endParaRPr lang="en-US">
              <a:solidFill>
                <a:prstClr val="black"/>
              </a:solidFill>
              <a:latin typeface="Calibri" panose="020F0502020204030204"/>
            </a:endParaRPr>
          </a:p>
        </p:txBody>
      </p:sp>
      <p:sp>
        <p:nvSpPr>
          <p:cNvPr id="5" name="Footer Placeholder 4"/>
          <p:cNvSpPr>
            <a:spLocks noGrp="1"/>
          </p:cNvSpPr>
          <p:nvPr>
            <p:ph type="ftr" sz="quarter" idx="4"/>
          </p:nvPr>
        </p:nvSpPr>
        <p:spPr/>
        <p:txBody>
          <a:bodyPr/>
          <a:lstStyle/>
          <a:p>
            <a:pPr defTabSz="94883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defTabSz="949147">
              <a:defRPr/>
            </a:pPr>
            <a:fld id="{386CE63F-9E7F-4C04-9D0D-FCA25A8E9E86}" type="datetime8">
              <a:rPr lang="en-US">
                <a:solidFill>
                  <a:prstClr val="black"/>
                </a:solidFill>
                <a:latin typeface="Calibri" panose="020F0502020204030204"/>
              </a:rPr>
              <a:pPr defTabSz="949147">
                <a:defRPr/>
              </a:pPr>
              <a:t>10/22/2024 1:05 PM</a:t>
            </a:fld>
            <a:endParaRPr lang="en-US">
              <a:solidFill>
                <a:prstClr val="black"/>
              </a:solidFill>
              <a:latin typeface="Calibri" panose="020F0502020204030204"/>
            </a:endParaRPr>
          </a:p>
        </p:txBody>
      </p:sp>
      <p:sp>
        <p:nvSpPr>
          <p:cNvPr id="7" name="Slide Number Placeholder 6"/>
          <p:cNvSpPr>
            <a:spLocks noGrp="1"/>
          </p:cNvSpPr>
          <p:nvPr>
            <p:ph type="sldNum" sz="quarter" idx="5"/>
          </p:nvPr>
        </p:nvSpPr>
        <p:spPr/>
        <p:txBody>
          <a:bodyPr/>
          <a:lstStyle/>
          <a:p>
            <a:pPr defTabSz="949147">
              <a:defRPr/>
            </a:pPr>
            <a:fld id="{B4008EB6-D09E-4580-8CD6-DDB14511944F}" type="slidenum">
              <a:rPr lang="en-US">
                <a:solidFill>
                  <a:prstClr val="black"/>
                </a:solidFill>
                <a:latin typeface="Calibri" panose="020F0502020204030204"/>
              </a:rPr>
              <a:pPr defTabSz="949147">
                <a:defRPr/>
              </a:pPr>
              <a:t>13</a:t>
            </a:fld>
            <a:endParaRPr lang="en-US">
              <a:solidFill>
                <a:prstClr val="black"/>
              </a:solidFill>
              <a:latin typeface="Calibri" panose="020F0502020204030204"/>
            </a:endParaRPr>
          </a:p>
        </p:txBody>
      </p:sp>
    </p:spTree>
    <p:extLst>
      <p:ext uri="{BB962C8B-B14F-4D97-AF65-F5344CB8AC3E}">
        <p14:creationId xmlns:p14="http://schemas.microsoft.com/office/powerpoint/2010/main" val="62086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A2899500-3D42-4CEF-8365-DAFD16CDCD26}" type="slidenum">
              <a:rPr lang="en-AU" smtClean="0"/>
              <a:t>15</a:t>
            </a:fld>
            <a:endParaRPr lang="en-AU"/>
          </a:p>
        </p:txBody>
      </p:sp>
    </p:spTree>
    <p:extLst>
      <p:ext uri="{BB962C8B-B14F-4D97-AF65-F5344CB8AC3E}">
        <p14:creationId xmlns:p14="http://schemas.microsoft.com/office/powerpoint/2010/main" val="248735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2899500-3D42-4CEF-8365-DAFD16CDCD26}" type="slidenum">
              <a:rPr lang="en-AU" smtClean="0"/>
              <a:t>2</a:t>
            </a:fld>
            <a:endParaRPr lang="en-AU"/>
          </a:p>
        </p:txBody>
      </p:sp>
    </p:spTree>
    <p:extLst>
      <p:ext uri="{BB962C8B-B14F-4D97-AF65-F5344CB8AC3E}">
        <p14:creationId xmlns:p14="http://schemas.microsoft.com/office/powerpoint/2010/main" val="118679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No matter what type of application you're building every single application needs to be observable to get deep insights while you're debugging your application and while it's out into production. Additionally, they need to be resilient which means that no matter what the Internet connectivity is or the environment they need to be always up and running not only on the front end but also on the back end. They have to be scalable your application today much of serve a few 100 people but what happens when it serves 10s of thousands or hundreds of thousands of users. And finally, as a developer we want to be able to easily manage our application and easily deploy them so we can continuously and rapidly iterate on our apps.</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0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t>And even though a lot of this is included directly into the SDK and additional packages, it doesn't mean it's necessarily easy because applications as we build them out and get more complex as they go So what this means is that as developers we have a lot of choices to pick we don't necessarily always have the best knowledge of where exactly to get started because of those choice options and as a .NET developer wouldn't it just be great if we had a paved path or a recommended path to do this with our applications.</a:t>
            </a:r>
          </a:p>
        </p:txBody>
      </p:sp>
      <p:sp>
        <p:nvSpPr>
          <p:cNvPr id="4" name="Slide Number Placeholder 3"/>
          <p:cNvSpPr>
            <a:spLocks noGrp="1"/>
          </p:cNvSpPr>
          <p:nvPr>
            <p:ph type="sldNum" sz="quarter" idx="5"/>
          </p:nvPr>
        </p:nvSpPr>
        <p:spPr/>
        <p:txBody>
          <a:bodyPr/>
          <a:lstStyle/>
          <a:p>
            <a:pPr defTabSz="949147">
              <a:defRPr/>
            </a:pPr>
            <a:fld id="{D96FA0A3-07FB-4AAC-A99C-E63CB0E4F33F}" type="slidenum">
              <a:rPr lang="en-US">
                <a:solidFill>
                  <a:prstClr val="black"/>
                </a:solidFill>
                <a:latin typeface="Calibri" panose="020F0502020204030204"/>
              </a:rPr>
              <a:pPr defTabSz="949147">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414363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is why the team built .NET Aspire. It is a cloud ready stack for building observable, production ready, distributed applications and to help us be more productive as developers when we're developing and deploying our applications.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10/22/2024 1:05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81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what does this actually mean right those are some fancy words is this for me should I use? Do I have to convert my application? should every application use it?</a:t>
            </a:r>
          </a:p>
          <a:p>
            <a:endParaRPr lang="en-US"/>
          </a:p>
          <a:p>
            <a:r>
              <a:rPr lang="en-US"/>
              <a:t> The short answer is yes .NET Aspire is for every application no matter how big or how small let me explain.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10/22/2024 1:05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416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some point you may start to build out a fully distributed cloud-native architected project with lots of different dependences. </a:t>
            </a:r>
          </a:p>
          <a:p>
            <a:endParaRPr lang="en-US" dirty="0"/>
          </a:p>
          <a:p>
            <a:r>
              <a:rPr lang="en-US" dirty="0"/>
              <a:t>In each these scenarios whether your application is small as a single API with the front end and a back-end or a full cloud native distributed application .NET Aspire is a great use case for you.</a:t>
            </a:r>
          </a:p>
          <a:p>
            <a:endParaRPr lang="en-US" dirty="0"/>
          </a:p>
        </p:txBody>
      </p:sp>
      <p:sp>
        <p:nvSpPr>
          <p:cNvPr id="4" name="Slide Number Placeholder 3"/>
          <p:cNvSpPr>
            <a:spLocks noGrp="1"/>
          </p:cNvSpPr>
          <p:nvPr>
            <p:ph type="sldNum" sz="quarter" idx="5"/>
          </p:nvPr>
        </p:nvSpPr>
        <p:spPr/>
        <p:txBody>
          <a:bodyPr/>
          <a:lstStyle/>
          <a:p>
            <a:fld id="{5C3CA6BE-A2D7-4C06-A9E2-2586375C169C}" type="slidenum">
              <a:rPr lang="en-US" smtClean="0"/>
              <a:t>7</a:t>
            </a:fld>
            <a:endParaRPr lang="en-US"/>
          </a:p>
        </p:txBody>
      </p:sp>
    </p:spTree>
    <p:extLst>
      <p:ext uri="{BB962C8B-B14F-4D97-AF65-F5344CB8AC3E}">
        <p14:creationId xmlns:p14="http://schemas.microsoft.com/office/powerpoint/2010/main" val="380816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I like to say is every single application should have .NET Aspire added to it and I'm going to show and tell you why and by the end of this presentation and this demo as we follow along you're going to be wow at how developer productivity is boosted and I can get deep insights into my application</a:t>
            </a:r>
          </a:p>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10/22/2024 1:05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97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t>So what's in .NET Aspire? There's a series of different features that help developers be more productive, build better observable production ready distributed applications, and ease the deployment in many scenarios for us. We're going to take a look at every single one of these different features from start to finish and integrate them into our application. Now a lot of people start with the developer dashboard because it's the fancy shiny thing that ships directly with .NET Aspire but we're going to start in a different area first which I think is one of the areas and features that every single application should integrate into our application today</a:t>
            </a:r>
          </a:p>
        </p:txBody>
      </p:sp>
      <p:sp>
        <p:nvSpPr>
          <p:cNvPr id="4" name="Slide Number Placeholder 3"/>
          <p:cNvSpPr>
            <a:spLocks noGrp="1"/>
          </p:cNvSpPr>
          <p:nvPr>
            <p:ph type="sldNum" sz="quarter" idx="5"/>
          </p:nvPr>
        </p:nvSpPr>
        <p:spPr/>
        <p:txBody>
          <a:bodyPr/>
          <a:lstStyle/>
          <a:p>
            <a:pPr marL="0" marR="0" lvl="0" indent="0" algn="r" defTabSz="949147" rtl="0" eaLnBrk="1" fontAlgn="auto" latinLnBrk="0" hangingPunct="1">
              <a:lnSpc>
                <a:spcPct val="100000"/>
              </a:lnSpc>
              <a:spcBef>
                <a:spcPts val="0"/>
              </a:spcBef>
              <a:spcAft>
                <a:spcPts val="0"/>
              </a:spcAft>
              <a:buClrTx/>
              <a:buSzTx/>
              <a:buFontTx/>
              <a:buNone/>
              <a:tabLst/>
              <a:defRPr/>
            </a:pPr>
            <a:fld id="{D96FA0A3-07FB-4AAC-A99C-E63CB0E4F33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14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72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2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4560">
          <p15:clr>
            <a:srgbClr val="FBAE40"/>
          </p15:clr>
        </p15:guide>
        <p15:guide id="2" pos="98205">
          <p15:clr>
            <a:srgbClr val="5ACBF0"/>
          </p15:clr>
        </p15:guide>
        <p15:guide id="3" orient="horz" pos="3056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io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ECD4-70C1-4F67-AB0D-8E8919C4DB88}"/>
              </a:ext>
            </a:extLst>
          </p:cNvPr>
          <p:cNvSpPr>
            <a:spLocks noGrp="1"/>
          </p:cNvSpPr>
          <p:nvPr>
            <p:ph type="title"/>
          </p:nvPr>
        </p:nvSpPr>
        <p:spPr/>
        <p:txBody>
          <a:bodyPr/>
          <a:lstStyle/>
          <a:p>
            <a:r>
              <a:rPr lang="en-US"/>
              <a:t>Click to edit Master title style</a:t>
            </a:r>
            <a:endParaRPr lang="en-AU"/>
          </a:p>
        </p:txBody>
      </p:sp>
      <p:sp>
        <p:nvSpPr>
          <p:cNvPr id="4" name="Content Placeholder 3">
            <a:extLst>
              <a:ext uri="{FF2B5EF4-FFF2-40B4-BE49-F238E27FC236}">
                <a16:creationId xmlns:a16="http://schemas.microsoft.com/office/drawing/2014/main" id="{50174CB7-9BD4-440F-A730-44BF4CC93B95}"/>
              </a:ext>
            </a:extLst>
          </p:cNvPr>
          <p:cNvSpPr>
            <a:spLocks noGrp="1"/>
          </p:cNvSpPr>
          <p:nvPr>
            <p:ph sz="quarter" idx="10"/>
          </p:nvPr>
        </p:nvSpPr>
        <p:spPr>
          <a:xfrm>
            <a:off x="269239" y="1262334"/>
            <a:ext cx="6499080" cy="5306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6" name="Picture 5">
            <a:extLst>
              <a:ext uri="{FF2B5EF4-FFF2-40B4-BE49-F238E27FC236}">
                <a16:creationId xmlns:a16="http://schemas.microsoft.com/office/drawing/2014/main" id="{5EA00AE4-6DCD-48DF-951F-F154A5327E57}"/>
              </a:ext>
            </a:extLst>
          </p:cNvPr>
          <p:cNvPicPr>
            <a:picLocks noChangeAspect="1"/>
          </p:cNvPicPr>
          <p:nvPr userDrawn="1"/>
        </p:nvPicPr>
        <p:blipFill>
          <a:blip r:embed="rId2"/>
          <a:stretch>
            <a:fillRect/>
          </a:stretch>
        </p:blipFill>
        <p:spPr>
          <a:xfrm>
            <a:off x="6925504" y="1416427"/>
            <a:ext cx="4997258" cy="4997966"/>
          </a:xfrm>
          <a:prstGeom prst="rect">
            <a:avLst/>
          </a:prstGeom>
        </p:spPr>
      </p:pic>
    </p:spTree>
    <p:extLst>
      <p:ext uri="{BB962C8B-B14F-4D97-AF65-F5344CB8AC3E}">
        <p14:creationId xmlns:p14="http://schemas.microsoft.com/office/powerpoint/2010/main" val="396818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5C2A79-0D3D-254E-B68B-29CF2E5348AB}" type="datetime1">
              <a:rPr lang="en-US" smtClean="0"/>
              <a:t>10/22/2024</a:t>
            </a:fld>
            <a:endParaRPr lang="en-US"/>
          </a:p>
        </p:txBody>
      </p:sp>
      <p:sp>
        <p:nvSpPr>
          <p:cNvPr id="5" name="Footer Placeholder 4"/>
          <p:cNvSpPr>
            <a:spLocks noGrp="1"/>
          </p:cNvSpPr>
          <p:nvPr>
            <p:ph type="ftr" sz="quarter" idx="11"/>
          </p:nvPr>
        </p:nvSpPr>
        <p:spPr/>
        <p:txBody>
          <a:bodyPr/>
          <a:lstStyle/>
          <a:p>
            <a:r>
              <a:rPr lang="en-US"/>
              <a:t>aka.ms/semantic-kernel 
</a:t>
            </a:r>
          </a:p>
        </p:txBody>
      </p:sp>
      <p:sp>
        <p:nvSpPr>
          <p:cNvPr id="6" name="Slide Number Placeholder 5"/>
          <p:cNvSpPr>
            <a:spLocks noGrp="1"/>
          </p:cNvSpPr>
          <p:nvPr>
            <p:ph type="sldNum" sz="quarter" idx="12"/>
          </p:nvPr>
        </p:nvSpPr>
        <p:spPr/>
        <p:txBody>
          <a:bodyPr/>
          <a:lstStyle/>
          <a:p>
            <a:fld id="{CED91760-4F28-8044-ACC8-0417FF480C3E}" type="slidenum">
              <a:rPr lang="en-US" smtClean="0"/>
              <a:t>‹#›</a:t>
            </a:fld>
            <a:endParaRPr lang="en-US"/>
          </a:p>
        </p:txBody>
      </p:sp>
    </p:spTree>
    <p:extLst>
      <p:ext uri="{BB962C8B-B14F-4D97-AF65-F5344CB8AC3E}">
        <p14:creationId xmlns:p14="http://schemas.microsoft.com/office/powerpoint/2010/main" val="373197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Blank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D0E0-7A84-7D09-4CD7-6A1D9EB9DD52}"/>
              </a:ext>
            </a:extLst>
          </p:cNvPr>
          <p:cNvSpPr>
            <a:spLocks noGrp="1"/>
          </p:cNvSpPr>
          <p:nvPr>
            <p:ph type="title" idx="4294967295"/>
          </p:nvPr>
        </p:nvSpPr>
        <p:spPr>
          <a:xfrm>
            <a:off x="457200" y="1436688"/>
            <a:ext cx="11277600" cy="1420811"/>
          </a:xfrm>
        </p:spPr>
        <p:txBody>
          <a:bodyPr/>
          <a:lstStyle>
            <a:lvl1pPr>
              <a:defRPr sz="6600" baseline="0">
                <a:solidFill>
                  <a:schemeClr val="accent5">
                    <a:lumMod val="50000"/>
                  </a:schemeClr>
                </a:solidFill>
              </a:defRPr>
            </a:lvl1pPr>
          </a:lstStyle>
          <a:p>
            <a:r>
              <a:rPr lang="en-US" sz="6600" dirty="0">
                <a:solidFill>
                  <a:schemeClr val="tx1"/>
                </a:solidFill>
              </a:rPr>
              <a:t>Click to edit Master title style</a:t>
            </a:r>
          </a:p>
        </p:txBody>
      </p:sp>
      <p:sp>
        <p:nvSpPr>
          <p:cNvPr id="3" name="Oval 2">
            <a:extLst>
              <a:ext uri="{FF2B5EF4-FFF2-40B4-BE49-F238E27FC236}">
                <a16:creationId xmlns:a16="http://schemas.microsoft.com/office/drawing/2014/main" id="{8F24DFE9-4767-CAA8-B8C3-7B9F5E34D556}"/>
              </a:ext>
            </a:extLst>
          </p:cNvPr>
          <p:cNvSpPr/>
          <p:nvPr/>
        </p:nvSpPr>
        <p:spPr bwMode="auto">
          <a:xfrm flipH="1">
            <a:off x="6276941" y="509384"/>
            <a:ext cx="5645218" cy="5645218"/>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 name="Oval 3">
            <a:extLst>
              <a:ext uri="{FF2B5EF4-FFF2-40B4-BE49-F238E27FC236}">
                <a16:creationId xmlns:a16="http://schemas.microsoft.com/office/drawing/2014/main" id="{83B32207-60FA-80E3-F97F-F760AAB5897D}"/>
              </a:ext>
            </a:extLst>
          </p:cNvPr>
          <p:cNvSpPr/>
          <p:nvPr/>
        </p:nvSpPr>
        <p:spPr bwMode="auto">
          <a:xfrm flipH="1">
            <a:off x="6697855" y="930298"/>
            <a:ext cx="4803390" cy="4803390"/>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BE1CBB81-6AFC-5AB6-D14E-7D01C91BF071}"/>
              </a:ext>
            </a:extLst>
          </p:cNvPr>
          <p:cNvSpPr/>
          <p:nvPr/>
        </p:nvSpPr>
        <p:spPr bwMode="auto">
          <a:xfrm flipH="1">
            <a:off x="7117749" y="1350192"/>
            <a:ext cx="3963602" cy="3963602"/>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BDDD519F-809E-21CB-76AD-2A6A99DA754E}"/>
              </a:ext>
            </a:extLst>
          </p:cNvPr>
          <p:cNvPicPr>
            <a:picLocks noChangeAspect="1"/>
          </p:cNvPicPr>
          <p:nvPr/>
        </p:nvPicPr>
        <p:blipFill>
          <a:blip r:embed="rId2"/>
          <a:stretch>
            <a:fillRect/>
          </a:stretch>
        </p:blipFill>
        <p:spPr>
          <a:xfrm>
            <a:off x="11098566" y="189163"/>
            <a:ext cx="913692" cy="907142"/>
          </a:xfrm>
          <a:prstGeom prst="rect">
            <a:avLst/>
          </a:prstGeom>
        </p:spPr>
      </p:pic>
      <p:pic>
        <p:nvPicPr>
          <p:cNvPr id="7" name="Picture 6">
            <a:extLst>
              <a:ext uri="{FF2B5EF4-FFF2-40B4-BE49-F238E27FC236}">
                <a16:creationId xmlns:a16="http://schemas.microsoft.com/office/drawing/2014/main" id="{4847B531-7640-630A-95C8-2C949060C6CB}"/>
              </a:ext>
            </a:extLst>
          </p:cNvPr>
          <p:cNvPicPr>
            <a:picLocks noChangeAspect="1"/>
          </p:cNvPicPr>
          <p:nvPr/>
        </p:nvPicPr>
        <p:blipFill>
          <a:blip r:embed="rId2"/>
          <a:stretch>
            <a:fillRect/>
          </a:stretch>
        </p:blipFill>
        <p:spPr>
          <a:xfrm>
            <a:off x="457200" y="5775350"/>
            <a:ext cx="913692" cy="907142"/>
          </a:xfrm>
          <a:prstGeom prst="rect">
            <a:avLst/>
          </a:prstGeom>
        </p:spPr>
      </p:pic>
      <p:pic>
        <p:nvPicPr>
          <p:cNvPr id="8" name="Picture 7">
            <a:extLst>
              <a:ext uri="{FF2B5EF4-FFF2-40B4-BE49-F238E27FC236}">
                <a16:creationId xmlns:a16="http://schemas.microsoft.com/office/drawing/2014/main" id="{B1E5A288-B514-7919-7F7C-42A671929479}"/>
              </a:ext>
            </a:extLst>
          </p:cNvPr>
          <p:cNvPicPr>
            <a:picLocks noChangeAspect="1"/>
          </p:cNvPicPr>
          <p:nvPr/>
        </p:nvPicPr>
        <p:blipFill>
          <a:blip r:embed="rId2"/>
          <a:stretch>
            <a:fillRect/>
          </a:stretch>
        </p:blipFill>
        <p:spPr>
          <a:xfrm>
            <a:off x="4321379" y="794240"/>
            <a:ext cx="913692" cy="907142"/>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03EECE77-855D-07B9-F685-A69B59091D9E}"/>
              </a:ext>
            </a:extLst>
          </p:cNvPr>
          <p:cNvPicPr>
            <a:picLocks noChangeAspect="1"/>
          </p:cNvPicPr>
          <p:nvPr/>
        </p:nvPicPr>
        <p:blipFill>
          <a:blip r:embed="rId3"/>
          <a:stretch>
            <a:fillRect/>
          </a:stretch>
        </p:blipFill>
        <p:spPr>
          <a:xfrm>
            <a:off x="5295900" y="2307736"/>
            <a:ext cx="6561138" cy="3829926"/>
          </a:xfrm>
          <a:prstGeom prst="rect">
            <a:avLst/>
          </a:prstGeom>
        </p:spPr>
      </p:pic>
    </p:spTree>
    <p:extLst>
      <p:ext uri="{BB962C8B-B14F-4D97-AF65-F5344CB8AC3E}">
        <p14:creationId xmlns:p14="http://schemas.microsoft.com/office/powerpoint/2010/main" val="833482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F0E5F6"/>
            </a:gs>
            <a:gs pos="0">
              <a:srgbClr val="FCE7F8"/>
            </a:gs>
            <a:gs pos="100000">
              <a:srgbClr val="EDEAF7"/>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67" r:id="rId3"/>
    <p:sldLayoutId id="2147483672" r:id="rId4"/>
    <p:sldLayoutId id="2147483673" r:id="rId5"/>
    <p:sldLayoutId id="2147483674" r:id="rId6"/>
    <p:sldLayoutId id="2147483675" r:id="rId7"/>
  </p:sldLayoutIdLst>
  <p:txStyles>
    <p:titleStyle>
      <a:lvl1pPr algn="l" defTabSz="914400" rtl="0" eaLnBrk="1" latinLnBrk="0" hangingPunct="1">
        <a:lnSpc>
          <a:spcPct val="90000"/>
        </a:lnSpc>
        <a:spcBef>
          <a:spcPct val="0"/>
        </a:spcBef>
        <a:buNone/>
        <a:defRPr sz="4400" kern="1200">
          <a:solidFill>
            <a:srgbClr val="3A2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A20A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A20A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A20A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A20A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A20A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7.xml"/><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0E93F-3424-BCEB-18A3-3226DF479D13}"/>
              </a:ext>
            </a:extLst>
          </p:cNvPr>
          <p:cNvSpPr txBox="1"/>
          <p:nvPr/>
        </p:nvSpPr>
        <p:spPr>
          <a:xfrm>
            <a:off x="4305057" y="1404085"/>
            <a:ext cx="4296008" cy="994704"/>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w="3175">
                  <a:noFill/>
                </a:ln>
                <a:solidFill>
                  <a:srgbClr val="FFFFFF"/>
                </a:solidFill>
                <a:effectLst/>
                <a:uLnTx/>
                <a:uFillTx/>
              </a:rPr>
              <a:t>Introduction to </a:t>
            </a:r>
          </a:p>
        </p:txBody>
      </p:sp>
      <p:sp>
        <p:nvSpPr>
          <p:cNvPr id="7" name="TextBox 6">
            <a:extLst>
              <a:ext uri="{FF2B5EF4-FFF2-40B4-BE49-F238E27FC236}">
                <a16:creationId xmlns:a16="http://schemas.microsoft.com/office/drawing/2014/main" id="{477FAC76-5801-D029-0ACF-2DF08A4B055E}"/>
              </a:ext>
            </a:extLst>
          </p:cNvPr>
          <p:cNvSpPr txBox="1"/>
          <p:nvPr/>
        </p:nvSpPr>
        <p:spPr>
          <a:xfrm>
            <a:off x="415871" y="5025268"/>
            <a:ext cx="2288512" cy="615553"/>
          </a:xfrm>
          <a:prstGeom prst="rect">
            <a:avLst/>
          </a:prstGeom>
          <a:noFill/>
        </p:spPr>
        <p:txBody>
          <a:bodyPr wrap="none" lIns="0" tIns="0" rIns="0" bIns="0" rtlCol="0">
            <a:spAutoFit/>
          </a:bodyPr>
          <a:lstStyle/>
          <a:p>
            <a:pPr algn="l"/>
            <a:r>
              <a:rPr lang="en-US" sz="2000" b="1" dirty="0">
                <a:solidFill>
                  <a:srgbClr val="3A20A0"/>
                </a:solidFill>
              </a:rPr>
              <a:t>Medhat Elmasry</a:t>
            </a:r>
          </a:p>
          <a:p>
            <a:pPr algn="l"/>
            <a:r>
              <a:rPr lang="en-US" sz="2000" dirty="0">
                <a:solidFill>
                  <a:srgbClr val="3A20A0"/>
                </a:solidFill>
              </a:rPr>
              <a:t>medhat@elmasry.ca</a:t>
            </a:r>
          </a:p>
        </p:txBody>
      </p:sp>
      <p:pic>
        <p:nvPicPr>
          <p:cNvPr id="4" name="Picture 3">
            <a:extLst>
              <a:ext uri="{FF2B5EF4-FFF2-40B4-BE49-F238E27FC236}">
                <a16:creationId xmlns:a16="http://schemas.microsoft.com/office/drawing/2014/main" id="{FD0A0A3D-FB4E-88F2-F284-D7CF721D459E}"/>
              </a:ext>
            </a:extLst>
          </p:cNvPr>
          <p:cNvPicPr>
            <a:picLocks noChangeAspect="1"/>
          </p:cNvPicPr>
          <p:nvPr/>
        </p:nvPicPr>
        <p:blipFill>
          <a:blip r:embed="rId3"/>
          <a:stretch>
            <a:fillRect/>
          </a:stretch>
        </p:blipFill>
        <p:spPr>
          <a:xfrm>
            <a:off x="2395965" y="2398789"/>
            <a:ext cx="8114192" cy="2282540"/>
          </a:xfrm>
          <a:prstGeom prst="rect">
            <a:avLst/>
          </a:prstGeom>
        </p:spPr>
      </p:pic>
    </p:spTree>
    <p:extLst>
      <p:ext uri="{BB962C8B-B14F-4D97-AF65-F5344CB8AC3E}">
        <p14:creationId xmlns:p14="http://schemas.microsoft.com/office/powerpoint/2010/main" val="140567864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293A3A-A305-ADC3-8251-6CF4E38841CB}"/>
              </a:ext>
            </a:extLst>
          </p:cNvPr>
          <p:cNvSpPr>
            <a:spLocks noGrp="1"/>
          </p:cNvSpPr>
          <p:nvPr>
            <p:ph type="title"/>
          </p:nvPr>
        </p:nvSpPr>
        <p:spPr/>
        <p:txBody>
          <a:bodyPr/>
          <a:lstStyle/>
          <a:p>
            <a:r>
              <a:rPr lang="en-US" dirty="0"/>
              <a:t>DEMO</a:t>
            </a:r>
          </a:p>
        </p:txBody>
      </p:sp>
      <p:sp>
        <p:nvSpPr>
          <p:cNvPr id="7" name="Text Placeholder 6">
            <a:extLst>
              <a:ext uri="{FF2B5EF4-FFF2-40B4-BE49-F238E27FC236}">
                <a16:creationId xmlns:a16="http://schemas.microsoft.com/office/drawing/2014/main" id="{885C96AD-558A-EFD7-FAF0-1867D8B07CD7}"/>
              </a:ext>
            </a:extLst>
          </p:cNvPr>
          <p:cNvSpPr>
            <a:spLocks noGrp="1"/>
          </p:cNvSpPr>
          <p:nvPr>
            <p:ph type="body" idx="1"/>
          </p:nvPr>
        </p:nvSpPr>
        <p:spPr/>
        <p:txBody>
          <a:bodyPr/>
          <a:lstStyle/>
          <a:p>
            <a:r>
              <a:rPr lang="en-CA" dirty="0" err="1"/>
              <a:t>WebAPI</a:t>
            </a:r>
            <a:r>
              <a:rPr lang="en-CA" dirty="0"/>
              <a:t> </a:t>
            </a:r>
            <a:r>
              <a:rPr lang="en-CA" dirty="0">
                <a:sym typeface="Wingdings" panose="05000000000000000000" pitchFamily="2" charset="2"/>
              </a:rPr>
              <a:t> </a:t>
            </a:r>
            <a:r>
              <a:rPr lang="en-CA" dirty="0" err="1">
                <a:sym typeface="Wingdings" panose="05000000000000000000" pitchFamily="2" charset="2"/>
              </a:rPr>
              <a:t>Blazor</a:t>
            </a:r>
            <a:r>
              <a:rPr lang="en-CA" dirty="0">
                <a:sym typeface="Wingdings" panose="05000000000000000000" pitchFamily="2" charset="2"/>
              </a:rPr>
              <a:t> solution</a:t>
            </a:r>
            <a:endParaRPr lang="en-CA" dirty="0"/>
          </a:p>
        </p:txBody>
      </p:sp>
    </p:spTree>
    <p:extLst>
      <p:ext uri="{BB962C8B-B14F-4D97-AF65-F5344CB8AC3E}">
        <p14:creationId xmlns:p14="http://schemas.microsoft.com/office/powerpoint/2010/main" val="18440545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92D2-6C67-94D2-0EB4-F40C43FE9ACF}"/>
              </a:ext>
            </a:extLst>
          </p:cNvPr>
          <p:cNvSpPr>
            <a:spLocks noGrp="1"/>
          </p:cNvSpPr>
          <p:nvPr>
            <p:ph type="title"/>
          </p:nvPr>
        </p:nvSpPr>
        <p:spPr>
          <a:xfrm>
            <a:off x="504567" y="173622"/>
            <a:ext cx="10851292" cy="1325563"/>
          </a:xfrm>
        </p:spPr>
        <p:txBody>
          <a:bodyPr/>
          <a:lstStyle/>
          <a:p>
            <a:r>
              <a:rPr lang="en-US" dirty="0"/>
              <a:t>Environment variables &amp; connection strings 😀</a:t>
            </a:r>
          </a:p>
        </p:txBody>
      </p:sp>
      <p:pic>
        <p:nvPicPr>
          <p:cNvPr id="4" name="Picture 3" descr=".net aspire dashboard showing configuration settings for web project">
            <a:extLst>
              <a:ext uri="{FF2B5EF4-FFF2-40B4-BE49-F238E27FC236}">
                <a16:creationId xmlns:a16="http://schemas.microsoft.com/office/drawing/2014/main" id="{4D0355ED-BE93-8895-EDEB-FD75589D60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5862" y="1377387"/>
            <a:ext cx="9020275" cy="5306991"/>
          </a:xfrm>
          <a:prstGeom prst="rect">
            <a:avLst/>
          </a:prstGeom>
        </p:spPr>
      </p:pic>
      <p:sp>
        <p:nvSpPr>
          <p:cNvPr id="5" name="Rectangle 4" descr="red rectangle highlighting connection strings">
            <a:extLst>
              <a:ext uri="{FF2B5EF4-FFF2-40B4-BE49-F238E27FC236}">
                <a16:creationId xmlns:a16="http://schemas.microsoft.com/office/drawing/2014/main" id="{224B585F-3355-C895-053D-346CF75B5543}"/>
              </a:ext>
            </a:extLst>
          </p:cNvPr>
          <p:cNvSpPr/>
          <p:nvPr/>
        </p:nvSpPr>
        <p:spPr>
          <a:xfrm>
            <a:off x="1886544" y="6080568"/>
            <a:ext cx="5162308" cy="5960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87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293A3A-A305-ADC3-8251-6CF4E38841CB}"/>
              </a:ext>
            </a:extLst>
          </p:cNvPr>
          <p:cNvSpPr>
            <a:spLocks noGrp="1"/>
          </p:cNvSpPr>
          <p:nvPr>
            <p:ph type="title"/>
          </p:nvPr>
        </p:nvSpPr>
        <p:spPr/>
        <p:txBody>
          <a:bodyPr/>
          <a:lstStyle/>
          <a:p>
            <a:r>
              <a:rPr lang="en-US"/>
              <a:t>DEMO</a:t>
            </a:r>
          </a:p>
        </p:txBody>
      </p:sp>
      <p:sp>
        <p:nvSpPr>
          <p:cNvPr id="2" name="Text Placeholder 2">
            <a:extLst>
              <a:ext uri="{FF2B5EF4-FFF2-40B4-BE49-F238E27FC236}">
                <a16:creationId xmlns:a16="http://schemas.microsoft.com/office/drawing/2014/main" id="{EE7905B8-A2B4-5A75-A6DA-98368DE8E18A}"/>
              </a:ext>
            </a:extLst>
          </p:cNvPr>
          <p:cNvSpPr>
            <a:spLocks noGrp="1"/>
          </p:cNvSpPr>
          <p:nvPr>
            <p:ph type="body" idx="1"/>
          </p:nvPr>
        </p:nvSpPr>
        <p:spPr>
          <a:xfrm>
            <a:off x="609600" y="4589463"/>
            <a:ext cx="6591300" cy="1500187"/>
          </a:xfrm>
        </p:spPr>
        <p:txBody>
          <a:bodyPr/>
          <a:lstStyle/>
          <a:p>
            <a:r>
              <a:rPr lang="fr-FR" dirty="0" err="1"/>
              <a:t>Environment</a:t>
            </a:r>
            <a:r>
              <a:rPr lang="fr-FR" dirty="0"/>
              <a:t> variables &amp; </a:t>
            </a:r>
            <a:r>
              <a:rPr lang="fr-FR" dirty="0" err="1"/>
              <a:t>connection</a:t>
            </a:r>
            <a:r>
              <a:rPr lang="fr-FR" dirty="0"/>
              <a:t> strings </a:t>
            </a:r>
            <a:endParaRPr lang="en-US" dirty="0"/>
          </a:p>
        </p:txBody>
      </p:sp>
    </p:spTree>
    <p:extLst>
      <p:ext uri="{BB962C8B-B14F-4D97-AF65-F5344CB8AC3E}">
        <p14:creationId xmlns:p14="http://schemas.microsoft.com/office/powerpoint/2010/main" val="38887691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t aspire logo">
            <a:extLst>
              <a:ext uri="{FF2B5EF4-FFF2-40B4-BE49-F238E27FC236}">
                <a16:creationId xmlns:a16="http://schemas.microsoft.com/office/drawing/2014/main" id="{1CEB8B77-DB0B-A096-3755-E9D22DB5A25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38904" y="525051"/>
            <a:ext cx="5914192" cy="1588192"/>
          </a:xfrm>
          <a:prstGeom prst="rect">
            <a:avLst/>
          </a:prstGeom>
        </p:spPr>
      </p:pic>
      <p:sp>
        <p:nvSpPr>
          <p:cNvPr id="8" name="TextBox 7">
            <a:extLst>
              <a:ext uri="{FF2B5EF4-FFF2-40B4-BE49-F238E27FC236}">
                <a16:creationId xmlns:a16="http://schemas.microsoft.com/office/drawing/2014/main" id="{C4A56C80-4694-5BC4-FB23-E3784D0F1FB4}"/>
              </a:ext>
            </a:extLst>
          </p:cNvPr>
          <p:cNvSpPr txBox="1"/>
          <p:nvPr/>
        </p:nvSpPr>
        <p:spPr>
          <a:xfrm>
            <a:off x="869294" y="2419306"/>
            <a:ext cx="4754880" cy="491587"/>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sz="2000" dirty="0"/>
              <a:t>Learning Resources</a:t>
            </a:r>
          </a:p>
        </p:txBody>
      </p:sp>
      <p:sp>
        <p:nvSpPr>
          <p:cNvPr id="9" name="TextBox 8">
            <a:extLst>
              <a:ext uri="{FF2B5EF4-FFF2-40B4-BE49-F238E27FC236}">
                <a16:creationId xmlns:a16="http://schemas.microsoft.com/office/drawing/2014/main" id="{E5E9AAD3-85A0-5265-DD45-C673331DDB45}"/>
              </a:ext>
            </a:extLst>
          </p:cNvPr>
          <p:cNvSpPr txBox="1"/>
          <p:nvPr/>
        </p:nvSpPr>
        <p:spPr>
          <a:xfrm>
            <a:off x="869294" y="4009830"/>
            <a:ext cx="4753963" cy="491587"/>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sz="2000" dirty="0"/>
              <a:t>Documentation</a:t>
            </a:r>
          </a:p>
        </p:txBody>
      </p:sp>
      <p:sp>
        <p:nvSpPr>
          <p:cNvPr id="3" name="TextBox 2">
            <a:extLst>
              <a:ext uri="{FF2B5EF4-FFF2-40B4-BE49-F238E27FC236}">
                <a16:creationId xmlns:a16="http://schemas.microsoft.com/office/drawing/2014/main" id="{CADD0792-E2E9-711C-B1B3-BD911B33F6FA}"/>
              </a:ext>
            </a:extLst>
          </p:cNvPr>
          <p:cNvSpPr txBox="1"/>
          <p:nvPr/>
        </p:nvSpPr>
        <p:spPr>
          <a:xfrm>
            <a:off x="868377" y="3216956"/>
            <a:ext cx="4754880" cy="400110"/>
          </a:xfrm>
          <a:prstGeom prst="rect">
            <a:avLst/>
          </a:prstGeom>
          <a:noFill/>
        </p:spPr>
        <p:txBody>
          <a:bodyPr wrap="square" rtlCol="0">
            <a:spAutoFit/>
          </a:bodyPr>
          <a:lstStyle/>
          <a:p>
            <a:pPr algn="ctr"/>
            <a:r>
              <a:rPr lang="en-US" sz="2000" u="sng" dirty="0">
                <a:gradFill>
                  <a:gsLst>
                    <a:gs pos="85000">
                      <a:srgbClr val="3803DB"/>
                    </a:gs>
                    <a:gs pos="0">
                      <a:srgbClr val="C03BC4"/>
                    </a:gs>
                  </a:gsLst>
                  <a:path path="circle">
                    <a:fillToRect l="100000" t="100000"/>
                  </a:path>
                </a:gradFill>
                <a:latin typeface="Open Sans SemiBold" panose="020B0706030804020204" pitchFamily="34" charset="0"/>
                <a:ea typeface="Open Sans SemiBold" panose="020B0706030804020204" pitchFamily="34" charset="0"/>
                <a:cs typeface="Open Sans SemiBold" panose="020B0706030804020204" pitchFamily="34" charset="0"/>
              </a:rPr>
              <a:t>aka.ms/</a:t>
            </a:r>
            <a:r>
              <a:rPr lang="en-US" sz="2000" u="sng" dirty="0" err="1">
                <a:gradFill>
                  <a:gsLst>
                    <a:gs pos="85000">
                      <a:srgbClr val="3803DB"/>
                    </a:gs>
                    <a:gs pos="0">
                      <a:srgbClr val="C03BC4"/>
                    </a:gs>
                  </a:gsLst>
                  <a:path path="circle">
                    <a:fillToRect l="100000" t="100000"/>
                  </a:path>
                </a:gradFill>
                <a:latin typeface="Open Sans SemiBold" panose="020B0706030804020204" pitchFamily="34" charset="0"/>
                <a:ea typeface="Open Sans SemiBold" panose="020B0706030804020204" pitchFamily="34" charset="0"/>
                <a:cs typeface="Open Sans SemiBold" panose="020B0706030804020204" pitchFamily="34" charset="0"/>
              </a:rPr>
              <a:t>letslearn</a:t>
            </a:r>
            <a:r>
              <a:rPr lang="en-US" sz="2000" u="sng" dirty="0">
                <a:gradFill>
                  <a:gsLst>
                    <a:gs pos="85000">
                      <a:srgbClr val="3803DB"/>
                    </a:gs>
                    <a:gs pos="0">
                      <a:srgbClr val="C03BC4"/>
                    </a:gs>
                  </a:gsLst>
                  <a:path path="circle">
                    <a:fillToRect l="100000" t="100000"/>
                  </a:path>
                </a:gradFill>
                <a:latin typeface="Open Sans SemiBold" panose="020B0706030804020204" pitchFamily="34" charset="0"/>
                <a:ea typeface="Open Sans SemiBold" panose="020B0706030804020204" pitchFamily="34" charset="0"/>
                <a:cs typeface="Open Sans SemiBold" panose="020B0706030804020204" pitchFamily="34" charset="0"/>
              </a:rPr>
              <a:t>/dotnet/aspire</a:t>
            </a:r>
          </a:p>
        </p:txBody>
      </p:sp>
      <p:sp>
        <p:nvSpPr>
          <p:cNvPr id="10" name="TextBox 9">
            <a:extLst>
              <a:ext uri="{FF2B5EF4-FFF2-40B4-BE49-F238E27FC236}">
                <a16:creationId xmlns:a16="http://schemas.microsoft.com/office/drawing/2014/main" id="{02919DBF-B084-ED91-351E-5AA82F120742}"/>
              </a:ext>
            </a:extLst>
          </p:cNvPr>
          <p:cNvSpPr txBox="1"/>
          <p:nvPr/>
        </p:nvSpPr>
        <p:spPr>
          <a:xfrm>
            <a:off x="1386274" y="4807480"/>
            <a:ext cx="3720002" cy="400110"/>
          </a:xfrm>
          <a:prstGeom prst="rect">
            <a:avLst/>
          </a:prstGeom>
          <a:noFill/>
        </p:spPr>
        <p:txBody>
          <a:bodyPr wrap="square" rtlCol="0">
            <a:spAutoFit/>
          </a:bodyPr>
          <a:lstStyle/>
          <a:p>
            <a:pPr algn="ctr"/>
            <a:r>
              <a:rPr lang="en-US" sz="2000" u="sng" dirty="0">
                <a:gradFill>
                  <a:gsLst>
                    <a:gs pos="85000">
                      <a:srgbClr val="3803DB"/>
                    </a:gs>
                    <a:gs pos="0">
                      <a:srgbClr val="C03BC4"/>
                    </a:gs>
                  </a:gsLst>
                  <a:path path="circle">
                    <a:fillToRect l="100000" t="100000"/>
                  </a:path>
                </a:gradFill>
                <a:latin typeface="Open Sans SemiBold" panose="020B0706030804020204" pitchFamily="34" charset="0"/>
                <a:ea typeface="Open Sans SemiBold" panose="020B0706030804020204" pitchFamily="34" charset="0"/>
                <a:cs typeface="Open Sans SemiBold" panose="020B0706030804020204" pitchFamily="34" charset="0"/>
              </a:rPr>
              <a:t>aka.ms/dotnet-aspire</a:t>
            </a:r>
          </a:p>
        </p:txBody>
      </p:sp>
      <p:sp>
        <p:nvSpPr>
          <p:cNvPr id="2" name="TextBox 1">
            <a:extLst>
              <a:ext uri="{FF2B5EF4-FFF2-40B4-BE49-F238E27FC236}">
                <a16:creationId xmlns:a16="http://schemas.microsoft.com/office/drawing/2014/main" id="{84BA3CDE-AB09-E9F4-647F-82208B1EAB5C}"/>
              </a:ext>
            </a:extLst>
          </p:cNvPr>
          <p:cNvSpPr txBox="1"/>
          <p:nvPr/>
        </p:nvSpPr>
        <p:spPr>
          <a:xfrm>
            <a:off x="6364811" y="2419306"/>
            <a:ext cx="4754880" cy="491587"/>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sz="2000" dirty="0"/>
              <a:t>.NET Aspire Videos</a:t>
            </a:r>
          </a:p>
        </p:txBody>
      </p:sp>
      <p:sp>
        <p:nvSpPr>
          <p:cNvPr id="5" name="TextBox 4">
            <a:extLst>
              <a:ext uri="{FF2B5EF4-FFF2-40B4-BE49-F238E27FC236}">
                <a16:creationId xmlns:a16="http://schemas.microsoft.com/office/drawing/2014/main" id="{D15BC07E-51F0-2DDD-686B-0370530AE6DC}"/>
              </a:ext>
            </a:extLst>
          </p:cNvPr>
          <p:cNvSpPr txBox="1"/>
          <p:nvPr/>
        </p:nvSpPr>
        <p:spPr>
          <a:xfrm>
            <a:off x="7034650" y="3216956"/>
            <a:ext cx="3415202" cy="400110"/>
          </a:xfrm>
          <a:prstGeom prst="rect">
            <a:avLst/>
          </a:prstGeom>
          <a:noFill/>
        </p:spPr>
        <p:txBody>
          <a:bodyPr wrap="square" rtlCol="0">
            <a:spAutoFit/>
          </a:bodyPr>
          <a:lstStyle/>
          <a:p>
            <a:pPr algn="ctr"/>
            <a:r>
              <a:rPr lang="en-US" sz="2000" u="sng" dirty="0">
                <a:gradFill>
                  <a:gsLst>
                    <a:gs pos="85000">
                      <a:srgbClr val="3803DB"/>
                    </a:gs>
                    <a:gs pos="0">
                      <a:srgbClr val="C03BC4"/>
                    </a:gs>
                  </a:gsLst>
                  <a:path path="circle">
                    <a:fillToRect l="100000" t="100000"/>
                  </a:path>
                </a:gradFill>
                <a:latin typeface="Open Sans SemiBold" panose="020B0706030804020204" pitchFamily="34" charset="0"/>
                <a:ea typeface="Open Sans SemiBold" panose="020B0706030804020204" pitchFamily="34" charset="0"/>
                <a:cs typeface="Open Sans SemiBold" panose="020B0706030804020204" pitchFamily="34" charset="0"/>
              </a:rPr>
              <a:t>aka.ms/aspire/videos</a:t>
            </a:r>
          </a:p>
        </p:txBody>
      </p:sp>
      <p:sp>
        <p:nvSpPr>
          <p:cNvPr id="11" name="TextBox 10">
            <a:extLst>
              <a:ext uri="{FF2B5EF4-FFF2-40B4-BE49-F238E27FC236}">
                <a16:creationId xmlns:a16="http://schemas.microsoft.com/office/drawing/2014/main" id="{F4C45EC9-41A6-E938-B46E-8319DF794F12}"/>
              </a:ext>
            </a:extLst>
          </p:cNvPr>
          <p:cNvSpPr txBox="1"/>
          <p:nvPr/>
        </p:nvSpPr>
        <p:spPr>
          <a:xfrm>
            <a:off x="6428784" y="4009830"/>
            <a:ext cx="4753963" cy="491587"/>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sz="2000" dirty="0"/>
              <a:t>Engage with team on GitHub</a:t>
            </a:r>
          </a:p>
        </p:txBody>
      </p:sp>
      <p:sp>
        <p:nvSpPr>
          <p:cNvPr id="16" name="TextBox 15">
            <a:extLst>
              <a:ext uri="{FF2B5EF4-FFF2-40B4-BE49-F238E27FC236}">
                <a16:creationId xmlns:a16="http://schemas.microsoft.com/office/drawing/2014/main" id="{2EB9B665-8ED8-2096-DA66-D1AD068732FF}"/>
              </a:ext>
            </a:extLst>
          </p:cNvPr>
          <p:cNvSpPr txBox="1"/>
          <p:nvPr/>
        </p:nvSpPr>
        <p:spPr>
          <a:xfrm>
            <a:off x="6945764" y="4807480"/>
            <a:ext cx="3720002" cy="400110"/>
          </a:xfrm>
          <a:prstGeom prst="rect">
            <a:avLst/>
          </a:prstGeom>
          <a:noFill/>
        </p:spPr>
        <p:txBody>
          <a:bodyPr wrap="square" rtlCol="0">
            <a:spAutoFit/>
          </a:bodyPr>
          <a:lstStyle/>
          <a:p>
            <a:pPr algn="ctr"/>
            <a:r>
              <a:rPr lang="en-US" sz="2000" u="sng" dirty="0">
                <a:gradFill>
                  <a:gsLst>
                    <a:gs pos="85000">
                      <a:srgbClr val="3803DB"/>
                    </a:gs>
                    <a:gs pos="0">
                      <a:srgbClr val="C03BC4"/>
                    </a:gs>
                  </a:gsLst>
                  <a:path path="circle">
                    <a:fillToRect l="100000" t="100000"/>
                  </a:path>
                </a:gradFill>
                <a:latin typeface="Open Sans SemiBold" panose="020B0706030804020204" pitchFamily="34" charset="0"/>
                <a:ea typeface="Open Sans SemiBold" panose="020B0706030804020204" pitchFamily="34" charset="0"/>
                <a:cs typeface="Open Sans SemiBold" panose="020B0706030804020204" pitchFamily="34" charset="0"/>
              </a:rPr>
              <a:t>github.com/dotnet/aspire</a:t>
            </a:r>
          </a:p>
        </p:txBody>
      </p:sp>
      <p:sp>
        <p:nvSpPr>
          <p:cNvPr id="6" name="TextBox 5">
            <a:extLst>
              <a:ext uri="{FF2B5EF4-FFF2-40B4-BE49-F238E27FC236}">
                <a16:creationId xmlns:a16="http://schemas.microsoft.com/office/drawing/2014/main" id="{2DD52558-5B2B-43FB-1264-C3F1DEB204D0}"/>
              </a:ext>
            </a:extLst>
          </p:cNvPr>
          <p:cNvSpPr txBox="1"/>
          <p:nvPr/>
        </p:nvSpPr>
        <p:spPr>
          <a:xfrm>
            <a:off x="242018" y="6067515"/>
            <a:ext cx="2288512" cy="615553"/>
          </a:xfrm>
          <a:prstGeom prst="rect">
            <a:avLst/>
          </a:prstGeom>
          <a:noFill/>
        </p:spPr>
        <p:txBody>
          <a:bodyPr wrap="none" lIns="0" tIns="0" rIns="0" bIns="0" rtlCol="0">
            <a:spAutoFit/>
          </a:bodyPr>
          <a:lstStyle/>
          <a:p>
            <a:pPr algn="l"/>
            <a:r>
              <a:rPr lang="en-US" sz="2000" b="1" dirty="0">
                <a:solidFill>
                  <a:srgbClr val="3A20A0"/>
                </a:solidFill>
              </a:rPr>
              <a:t>Medhat Elmasry</a:t>
            </a:r>
          </a:p>
          <a:p>
            <a:pPr algn="l"/>
            <a:r>
              <a:rPr lang="en-US" sz="2000" dirty="0">
                <a:solidFill>
                  <a:srgbClr val="3A20A0"/>
                </a:solidFill>
              </a:rPr>
              <a:t>medhat@elmasry.ca</a:t>
            </a:r>
          </a:p>
        </p:txBody>
      </p:sp>
    </p:spTree>
    <p:extLst>
      <p:ext uri="{BB962C8B-B14F-4D97-AF65-F5344CB8AC3E}">
        <p14:creationId xmlns:p14="http://schemas.microsoft.com/office/powerpoint/2010/main" val="1878715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decel="100000" fill="hold" nodeType="withEffect">
                                  <p:stCondLst>
                                    <p:cond delay="0"/>
                                  </p:stCondLst>
                                  <p:childTnLst>
                                    <p:animMotion origin="layout" path="M 0 0.04607 L 0 -1.11111E-6 " pathEditMode="relative" rAng="0" ptsTypes="AA">
                                      <p:cBhvr>
                                        <p:cTn id="9" dur="500" fill="hold"/>
                                        <p:tgtEl>
                                          <p:spTgt spid="7"/>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42" presetClass="path" presetSubtype="0" decel="100000" fill="hold" grpId="1" nodeType="withEffect">
                                  <p:stCondLst>
                                    <p:cond delay="0"/>
                                  </p:stCondLst>
                                  <p:childTnLst>
                                    <p:animMotion origin="layout" path="M 3.95833E-6 0.04606 L 3.95833E-6 2.59259E-6 " pathEditMode="relative" rAng="0" ptsTypes="AA">
                                      <p:cBhvr>
                                        <p:cTn id="15" dur="500" fill="hold"/>
                                        <p:tgtEl>
                                          <p:spTgt spid="8"/>
                                        </p:tgtEl>
                                        <p:attrNameLst>
                                          <p:attrName>ppt_x</p:attrName>
                                          <p:attrName>ppt_y</p:attrName>
                                        </p:attrNameLst>
                                      </p:cBhvr>
                                      <p:rCtr x="0" y="-2315"/>
                                    </p:animMotion>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42" presetClass="path" presetSubtype="0" decel="100000" fill="hold" grpId="1" nodeType="withEffect">
                                  <p:stCondLst>
                                    <p:cond delay="0"/>
                                  </p:stCondLst>
                                  <p:childTnLst>
                                    <p:animMotion origin="layout" path="M 4.16667E-6 0.04606 L 4.16667E-6 1.85185E-6 " pathEditMode="relative" rAng="0" ptsTypes="AA">
                                      <p:cBhvr>
                                        <p:cTn id="20" dur="500" fill="hold"/>
                                        <p:tgtEl>
                                          <p:spTgt spid="3"/>
                                        </p:tgtEl>
                                        <p:attrNameLst>
                                          <p:attrName>ppt_x</p:attrName>
                                          <p:attrName>ppt_y</p:attrName>
                                        </p:attrNameLst>
                                      </p:cBhvr>
                                      <p:rCtr x="0" y="-2315"/>
                                    </p:animMotion>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42" presetClass="path" presetSubtype="0" decel="100000" fill="hold" grpId="1" nodeType="withEffect">
                                  <p:stCondLst>
                                    <p:cond delay="0"/>
                                  </p:stCondLst>
                                  <p:childTnLst>
                                    <p:animMotion origin="layout" path="M 3.95833E-6 0.04607 L 3.95833E-6 -1.85185E-6 " pathEditMode="relative" rAng="0" ptsTypes="AA">
                                      <p:cBhvr>
                                        <p:cTn id="26" dur="500" fill="hold"/>
                                        <p:tgtEl>
                                          <p:spTgt spid="9"/>
                                        </p:tgtEl>
                                        <p:attrNameLst>
                                          <p:attrName>ppt_x</p:attrName>
                                          <p:attrName>ppt_y</p:attrName>
                                        </p:attrNameLst>
                                      </p:cBhvr>
                                      <p:rCtr x="0" y="-2315"/>
                                    </p:animMotion>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42" presetClass="path" presetSubtype="0" decel="100000" fill="hold" grpId="1" nodeType="withEffect">
                                  <p:stCondLst>
                                    <p:cond delay="0"/>
                                  </p:stCondLst>
                                  <p:childTnLst>
                                    <p:animMotion origin="layout" path="M 3.95833E-6 0.04607 L 3.95833E-6 -2.59259E-6 " pathEditMode="relative" rAng="0" ptsTypes="AA">
                                      <p:cBhvr>
                                        <p:cTn id="31" dur="500" fill="hold"/>
                                        <p:tgtEl>
                                          <p:spTgt spid="10"/>
                                        </p:tgtEl>
                                        <p:attrNameLst>
                                          <p:attrName>ppt_x</p:attrName>
                                          <p:attrName>ppt_y</p:attrName>
                                        </p:attrNameLst>
                                      </p:cBhvr>
                                      <p:rCtr x="0" y="-2315"/>
                                    </p:animMotion>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grpId="1" nodeType="withEffect">
                                  <p:stCondLst>
                                    <p:cond delay="0"/>
                                  </p:stCondLst>
                                  <p:childTnLst>
                                    <p:animMotion origin="layout" path="M 2.70833E-6 0.04606 L 2.70833E-6 2.59259E-6 " pathEditMode="relative" rAng="0" ptsTypes="AA">
                                      <p:cBhvr>
                                        <p:cTn id="37" dur="500" fill="hold"/>
                                        <p:tgtEl>
                                          <p:spTgt spid="2"/>
                                        </p:tgtEl>
                                        <p:attrNameLst>
                                          <p:attrName>ppt_x</p:attrName>
                                          <p:attrName>ppt_y</p:attrName>
                                        </p:attrNameLst>
                                      </p:cBhvr>
                                      <p:rCtr x="0" y="-2315"/>
                                    </p:animMotion>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42" presetClass="path" presetSubtype="0" decel="100000" fill="hold" grpId="1" nodeType="withEffect">
                                  <p:stCondLst>
                                    <p:cond delay="0"/>
                                  </p:stCondLst>
                                  <p:childTnLst>
                                    <p:animMotion origin="layout" path="M 2.70833E-6 0.04606 L 2.70833E-6 1.85185E-6 " pathEditMode="relative" rAng="0" ptsTypes="AA">
                                      <p:cBhvr>
                                        <p:cTn id="42" dur="500" fill="hold"/>
                                        <p:tgtEl>
                                          <p:spTgt spid="5"/>
                                        </p:tgtEl>
                                        <p:attrNameLst>
                                          <p:attrName>ppt_x</p:attrName>
                                          <p:attrName>ppt_y</p:attrName>
                                        </p:attrNameLst>
                                      </p:cBhvr>
                                      <p:rCtr x="0" y="-2315"/>
                                    </p:animMotion>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42" presetClass="path" presetSubtype="0" decel="100000" fill="hold" grpId="1" nodeType="withEffect">
                                  <p:stCondLst>
                                    <p:cond delay="0"/>
                                  </p:stCondLst>
                                  <p:childTnLst>
                                    <p:animMotion origin="layout" path="M 4.375E-6 0.04607 L 4.375E-6 -1.85185E-6 " pathEditMode="relative" rAng="0" ptsTypes="AA">
                                      <p:cBhvr>
                                        <p:cTn id="48" dur="500" fill="hold"/>
                                        <p:tgtEl>
                                          <p:spTgt spid="11"/>
                                        </p:tgtEl>
                                        <p:attrNameLst>
                                          <p:attrName>ppt_x</p:attrName>
                                          <p:attrName>ppt_y</p:attrName>
                                        </p:attrNameLst>
                                      </p:cBhvr>
                                      <p:rCtr x="0" y="-2315"/>
                                    </p:animMotion>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42" presetClass="path" presetSubtype="0" decel="100000" fill="hold" grpId="1" nodeType="withEffect">
                                  <p:stCondLst>
                                    <p:cond delay="0"/>
                                  </p:stCondLst>
                                  <p:childTnLst>
                                    <p:animMotion origin="layout" path="M 4.375E-6 0.04607 L 4.375E-6 -2.59259E-6 " pathEditMode="relative" rAng="0" ptsTypes="AA">
                                      <p:cBhvr>
                                        <p:cTn id="53" dur="500" fill="hold"/>
                                        <p:tgtEl>
                                          <p:spTgt spid="16"/>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3" grpId="0"/>
      <p:bldP spid="3" grpId="1"/>
      <p:bldP spid="10" grpId="0"/>
      <p:bldP spid="10" grpId="1"/>
      <p:bldP spid="2" grpId="0" animBg="1"/>
      <p:bldP spid="2" grpId="1" animBg="1"/>
      <p:bldP spid="5" grpId="0"/>
      <p:bldP spid="5" grpId="1"/>
      <p:bldP spid="11" grpId="0" animBg="1"/>
      <p:bldP spid="11" grpId="1" animBg="1"/>
      <p:bldP spid="16" grpId="0"/>
      <p:bldP spid="1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9CD4-1CE3-DB3E-1ADA-566B892C6CD3}"/>
              </a:ext>
            </a:extLst>
          </p:cNvPr>
          <p:cNvSpPr>
            <a:spLocks noGrp="1"/>
          </p:cNvSpPr>
          <p:nvPr>
            <p:ph type="ctrTitle"/>
          </p:nvPr>
        </p:nvSpPr>
        <p:spPr>
          <a:xfrm>
            <a:off x="638932" y="652780"/>
            <a:ext cx="10082408" cy="817880"/>
          </a:xfrm>
        </p:spPr>
        <p:txBody>
          <a:bodyPr anchor="t">
            <a:noAutofit/>
          </a:bodyPr>
          <a:lstStyle/>
          <a:p>
            <a:pPr algn="l">
              <a:lnSpc>
                <a:spcPct val="75000"/>
              </a:lnSpc>
            </a:pPr>
            <a:r>
              <a:rPr lang="en-US" b="1" spc="-150" dirty="0">
                <a:latin typeface="Segoe UI"/>
                <a:cs typeface="Segoe UI"/>
              </a:rPr>
              <a:t>Questions?</a:t>
            </a:r>
            <a:endParaRPr lang="en-US" dirty="0"/>
          </a:p>
        </p:txBody>
      </p:sp>
      <p:sp>
        <p:nvSpPr>
          <p:cNvPr id="6" name="Slide Number Placeholder 5">
            <a:extLst>
              <a:ext uri="{FF2B5EF4-FFF2-40B4-BE49-F238E27FC236}">
                <a16:creationId xmlns:a16="http://schemas.microsoft.com/office/drawing/2014/main" id="{F4A8C6F0-C1AA-82EE-F566-7439F38848DF}"/>
              </a:ext>
            </a:extLst>
          </p:cNvPr>
          <p:cNvSpPr>
            <a:spLocks noGrp="1"/>
          </p:cNvSpPr>
          <p:nvPr>
            <p:ph type="sldNum" sz="quarter" idx="12"/>
          </p:nvPr>
        </p:nvSpPr>
        <p:spPr>
          <a:xfrm>
            <a:off x="8770620" y="6356350"/>
            <a:ext cx="2743200" cy="365125"/>
          </a:xfrm>
        </p:spPr>
        <p:txBody>
          <a:bodyPr/>
          <a:lstStyle/>
          <a:p>
            <a:fld id="{CED91760-4F28-8044-ACC8-0417FF480C3E}" type="slidenum">
              <a:rPr lang="en-US" smtClean="0"/>
              <a:t>14</a:t>
            </a:fld>
            <a:endParaRPr lang="en-US"/>
          </a:p>
        </p:txBody>
      </p:sp>
    </p:spTree>
    <p:extLst>
      <p:ext uri="{BB962C8B-B14F-4D97-AF65-F5344CB8AC3E}">
        <p14:creationId xmlns:p14="http://schemas.microsoft.com/office/powerpoint/2010/main" val="199348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67C4-4498-BDEC-F60D-16801BEA3C5B}"/>
              </a:ext>
            </a:extLst>
          </p:cNvPr>
          <p:cNvSpPr>
            <a:spLocks noGrp="1"/>
          </p:cNvSpPr>
          <p:nvPr>
            <p:ph type="title" idx="4294967295"/>
          </p:nvPr>
        </p:nvSpPr>
        <p:spPr>
          <a:xfrm>
            <a:off x="914400" y="2718594"/>
            <a:ext cx="11277600" cy="1420811"/>
          </a:xfrm>
        </p:spPr>
        <p:txBody>
          <a:bodyPr/>
          <a:lstStyle/>
          <a:p>
            <a:r>
              <a:rPr lang="en-AU" b="1" dirty="0"/>
              <a:t>Thanks</a:t>
            </a:r>
          </a:p>
        </p:txBody>
      </p:sp>
    </p:spTree>
    <p:extLst>
      <p:ext uri="{BB962C8B-B14F-4D97-AF65-F5344CB8AC3E}">
        <p14:creationId xmlns:p14="http://schemas.microsoft.com/office/powerpoint/2010/main" val="20723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C8AB-EA71-12A4-ACD4-A6A924438A09}"/>
              </a:ext>
            </a:extLst>
          </p:cNvPr>
          <p:cNvSpPr>
            <a:spLocks noGrp="1"/>
          </p:cNvSpPr>
          <p:nvPr>
            <p:ph type="title"/>
          </p:nvPr>
        </p:nvSpPr>
        <p:spPr>
          <a:xfrm>
            <a:off x="457200" y="289511"/>
            <a:ext cx="11277600" cy="899665"/>
          </a:xfrm>
        </p:spPr>
        <p:txBody>
          <a:bodyPr wrap="square" anchor="t">
            <a:normAutofit/>
          </a:bodyPr>
          <a:lstStyle/>
          <a:p>
            <a:r>
              <a:rPr lang="en-AU" dirty="0"/>
              <a:t>Medhat Elmasry</a:t>
            </a:r>
          </a:p>
        </p:txBody>
      </p:sp>
      <p:sp>
        <p:nvSpPr>
          <p:cNvPr id="14" name="Text Placeholder 13">
            <a:extLst>
              <a:ext uri="{FF2B5EF4-FFF2-40B4-BE49-F238E27FC236}">
                <a16:creationId xmlns:a16="http://schemas.microsoft.com/office/drawing/2014/main" id="{4DED6189-8C3A-A418-5123-9B33A886CDBA}"/>
              </a:ext>
            </a:extLst>
          </p:cNvPr>
          <p:cNvSpPr>
            <a:spLocks noGrp="1"/>
          </p:cNvSpPr>
          <p:nvPr>
            <p:ph sz="quarter" idx="10"/>
          </p:nvPr>
        </p:nvSpPr>
        <p:spPr>
          <a:xfrm>
            <a:off x="1653902" y="2088841"/>
            <a:ext cx="6499080" cy="3787773"/>
          </a:xfrm>
        </p:spPr>
        <p:txBody>
          <a:bodyPr wrap="square">
            <a:normAutofit/>
          </a:bodyPr>
          <a:lstStyle/>
          <a:p>
            <a:r>
              <a:rPr lang="en-AU" dirty="0"/>
              <a:t>Instructor at BCIT</a:t>
            </a:r>
          </a:p>
          <a:p>
            <a:r>
              <a:rPr lang="en-AU" dirty="0"/>
              <a:t>Independent Contractor</a:t>
            </a:r>
          </a:p>
          <a:p>
            <a:r>
              <a:rPr lang="en-AU" dirty="0"/>
              <a:t>Microsoft MVP since 2017</a:t>
            </a:r>
          </a:p>
          <a:p>
            <a:r>
              <a:rPr lang="en-AU" dirty="0"/>
              <a:t>Founded .NET BC in 2003</a:t>
            </a:r>
          </a:p>
          <a:p>
            <a:r>
              <a:rPr lang="en-AU" dirty="0"/>
              <a:t>Speaker</a:t>
            </a:r>
          </a:p>
          <a:p>
            <a:r>
              <a:rPr lang="en-AU" dirty="0"/>
              <a:t>https://blog.medhat.ca</a:t>
            </a:r>
          </a:p>
          <a:p>
            <a:r>
              <a:rPr lang="en-AU" dirty="0"/>
              <a:t>medhat@elmasry.ca </a:t>
            </a:r>
          </a:p>
        </p:txBody>
      </p:sp>
    </p:spTree>
    <p:extLst>
      <p:ext uri="{BB962C8B-B14F-4D97-AF65-F5344CB8AC3E}">
        <p14:creationId xmlns:p14="http://schemas.microsoft.com/office/powerpoint/2010/main" val="174797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descr="Group of objects for observability, resiliency, scalability, and manageability&#10;">
            <a:extLst>
              <a:ext uri="{FF2B5EF4-FFF2-40B4-BE49-F238E27FC236}">
                <a16:creationId xmlns:a16="http://schemas.microsoft.com/office/drawing/2014/main" id="{279AE876-ADE7-FA81-5A31-712928C035DA}"/>
              </a:ext>
            </a:extLst>
          </p:cNvPr>
          <p:cNvGrpSpPr/>
          <p:nvPr/>
        </p:nvGrpSpPr>
        <p:grpSpPr>
          <a:xfrm>
            <a:off x="1058651" y="2379368"/>
            <a:ext cx="10074698" cy="2679649"/>
            <a:chOff x="1058651" y="2379368"/>
            <a:chExt cx="10074698" cy="2679649"/>
          </a:xfrm>
        </p:grpSpPr>
        <p:sp>
          <p:nvSpPr>
            <p:cNvPr id="14" name="Rounded Rectangle 9">
              <a:extLst>
                <a:ext uri="{FF2B5EF4-FFF2-40B4-BE49-F238E27FC236}">
                  <a16:creationId xmlns:a16="http://schemas.microsoft.com/office/drawing/2014/main" id="{0B92C295-DB4F-3167-FF5D-E1153E6026F8}"/>
                </a:ext>
              </a:extLst>
            </p:cNvPr>
            <p:cNvSpPr/>
            <p:nvPr/>
          </p:nvSpPr>
          <p:spPr>
            <a:xfrm>
              <a:off x="1058651" y="2379368"/>
              <a:ext cx="10074698" cy="2679649"/>
            </a:xfrm>
            <a:prstGeom prst="roundRect">
              <a:avLst>
                <a:gd name="adj" fmla="val 5765"/>
              </a:avLst>
            </a:prstGeom>
            <a:solidFill>
              <a:srgbClr val="F4F3F5"/>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6" name="Group 25">
              <a:extLst>
                <a:ext uri="{FF2B5EF4-FFF2-40B4-BE49-F238E27FC236}">
                  <a16:creationId xmlns:a16="http://schemas.microsoft.com/office/drawing/2014/main" id="{5D683E86-4206-2324-B2F6-C70DEB5ECD95}"/>
                </a:ext>
              </a:extLst>
            </p:cNvPr>
            <p:cNvGrpSpPr/>
            <p:nvPr/>
          </p:nvGrpSpPr>
          <p:grpSpPr>
            <a:xfrm>
              <a:off x="1848518" y="3301038"/>
              <a:ext cx="8585802" cy="1222920"/>
              <a:chOff x="1848518" y="3301038"/>
              <a:chExt cx="8585802" cy="1222920"/>
            </a:xfrm>
          </p:grpSpPr>
          <p:grpSp>
            <p:nvGrpSpPr>
              <p:cNvPr id="13" name="Group 12">
                <a:extLst>
                  <a:ext uri="{FF2B5EF4-FFF2-40B4-BE49-F238E27FC236}">
                    <a16:creationId xmlns:a16="http://schemas.microsoft.com/office/drawing/2014/main" id="{DC485A93-8953-FEC3-4516-C36F27F03944}"/>
                  </a:ext>
                </a:extLst>
              </p:cNvPr>
              <p:cNvGrpSpPr>
                <a:grpSpLocks noChangeAspect="1"/>
              </p:cNvGrpSpPr>
              <p:nvPr/>
            </p:nvGrpSpPr>
            <p:grpSpPr>
              <a:xfrm>
                <a:off x="2486314" y="3301038"/>
                <a:ext cx="548640" cy="548695"/>
                <a:chOff x="2378210" y="2756054"/>
                <a:chExt cx="575831" cy="575889"/>
              </a:xfrm>
            </p:grpSpPr>
            <p:sp>
              <p:nvSpPr>
                <p:cNvPr id="11" name="Freeform: Shape 10">
                  <a:extLst>
                    <a:ext uri="{FF2B5EF4-FFF2-40B4-BE49-F238E27FC236}">
                      <a16:creationId xmlns:a16="http://schemas.microsoft.com/office/drawing/2014/main" id="{C7055C36-2FB8-805E-A360-C2AE4CA5E3F0}"/>
                    </a:ext>
                  </a:extLst>
                </p:cNvPr>
                <p:cNvSpPr/>
                <p:nvPr/>
              </p:nvSpPr>
              <p:spPr>
                <a:xfrm>
                  <a:off x="2378210" y="2756054"/>
                  <a:ext cx="575831" cy="575889"/>
                </a:xfrm>
                <a:custGeom>
                  <a:avLst/>
                  <a:gdLst>
                    <a:gd name="connsiteX0" fmla="*/ 42986 w 575831"/>
                    <a:gd name="connsiteY0" fmla="*/ 392948 h 575889"/>
                    <a:gd name="connsiteX1" fmla="*/ 18650 w 575831"/>
                    <a:gd name="connsiteY1" fmla="*/ 374498 h 575889"/>
                    <a:gd name="connsiteX2" fmla="*/ 202 w 575831"/>
                    <a:gd name="connsiteY2" fmla="*/ 392948 h 575889"/>
                    <a:gd name="connsiteX3" fmla="*/ 0 w 575831"/>
                    <a:gd name="connsiteY3" fmla="*/ 395884 h 575889"/>
                    <a:gd name="connsiteX4" fmla="*/ 0 w 575831"/>
                    <a:gd name="connsiteY4" fmla="*/ 496712 h 575889"/>
                    <a:gd name="connsiteX5" fmla="*/ 144 w 575831"/>
                    <a:gd name="connsiteY5" fmla="*/ 501751 h 575889"/>
                    <a:gd name="connsiteX6" fmla="*/ 74369 w 575831"/>
                    <a:gd name="connsiteY6" fmla="*/ 575745 h 575889"/>
                    <a:gd name="connsiteX7" fmla="*/ 79177 w 575831"/>
                    <a:gd name="connsiteY7" fmla="*/ 575889 h 575889"/>
                    <a:gd name="connsiteX8" fmla="*/ 179947 w 575831"/>
                    <a:gd name="connsiteY8" fmla="*/ 575889 h 575889"/>
                    <a:gd name="connsiteX9" fmla="*/ 182884 w 575831"/>
                    <a:gd name="connsiteY9" fmla="*/ 575717 h 575889"/>
                    <a:gd name="connsiteX10" fmla="*/ 201454 w 575831"/>
                    <a:gd name="connsiteY10" fmla="*/ 551474 h 575889"/>
                    <a:gd name="connsiteX11" fmla="*/ 182884 w 575831"/>
                    <a:gd name="connsiteY11" fmla="*/ 532903 h 575889"/>
                    <a:gd name="connsiteX12" fmla="*/ 179947 w 575831"/>
                    <a:gd name="connsiteY12" fmla="*/ 532702 h 575889"/>
                    <a:gd name="connsiteX13" fmla="*/ 79177 w 575831"/>
                    <a:gd name="connsiteY13" fmla="*/ 532702 h 575889"/>
                    <a:gd name="connsiteX14" fmla="*/ 75492 w 575831"/>
                    <a:gd name="connsiteY14" fmla="*/ 532529 h 575889"/>
                    <a:gd name="connsiteX15" fmla="*/ 43389 w 575831"/>
                    <a:gd name="connsiteY15" fmla="*/ 500398 h 575889"/>
                    <a:gd name="connsiteX16" fmla="*/ 43187 w 575831"/>
                    <a:gd name="connsiteY16" fmla="*/ 496712 h 575889"/>
                    <a:gd name="connsiteX17" fmla="*/ 43187 w 575831"/>
                    <a:gd name="connsiteY17" fmla="*/ 395884 h 575889"/>
                    <a:gd name="connsiteX18" fmla="*/ 42986 w 575831"/>
                    <a:gd name="connsiteY18" fmla="*/ 392948 h 575889"/>
                    <a:gd name="connsiteX19" fmla="*/ 575630 w 575831"/>
                    <a:gd name="connsiteY19" fmla="*/ 392948 h 575889"/>
                    <a:gd name="connsiteX20" fmla="*/ 551296 w 575831"/>
                    <a:gd name="connsiteY20" fmla="*/ 374498 h 575889"/>
                    <a:gd name="connsiteX21" fmla="*/ 532644 w 575831"/>
                    <a:gd name="connsiteY21" fmla="*/ 395884 h 575889"/>
                    <a:gd name="connsiteX22" fmla="*/ 532644 w 575831"/>
                    <a:gd name="connsiteY22" fmla="*/ 496712 h 575889"/>
                    <a:gd name="connsiteX23" fmla="*/ 532472 w 575831"/>
                    <a:gd name="connsiteY23" fmla="*/ 500398 h 575889"/>
                    <a:gd name="connsiteX24" fmla="*/ 496655 w 575831"/>
                    <a:gd name="connsiteY24" fmla="*/ 532702 h 575889"/>
                    <a:gd name="connsiteX25" fmla="*/ 395884 w 575831"/>
                    <a:gd name="connsiteY25" fmla="*/ 532702 h 575889"/>
                    <a:gd name="connsiteX26" fmla="*/ 392948 w 575831"/>
                    <a:gd name="connsiteY26" fmla="*/ 532903 h 575889"/>
                    <a:gd name="connsiteX27" fmla="*/ 374498 w 575831"/>
                    <a:gd name="connsiteY27" fmla="*/ 557238 h 575889"/>
                    <a:gd name="connsiteX28" fmla="*/ 395884 w 575831"/>
                    <a:gd name="connsiteY28" fmla="*/ 575889 h 575889"/>
                    <a:gd name="connsiteX29" fmla="*/ 496655 w 575831"/>
                    <a:gd name="connsiteY29" fmla="*/ 575889 h 575889"/>
                    <a:gd name="connsiteX30" fmla="*/ 501492 w 575831"/>
                    <a:gd name="connsiteY30" fmla="*/ 575745 h 575889"/>
                    <a:gd name="connsiteX31" fmla="*/ 575832 w 575831"/>
                    <a:gd name="connsiteY31" fmla="*/ 496712 h 575889"/>
                    <a:gd name="connsiteX32" fmla="*/ 575832 w 575831"/>
                    <a:gd name="connsiteY32" fmla="*/ 395884 h 575889"/>
                    <a:gd name="connsiteX33" fmla="*/ 575630 w 575831"/>
                    <a:gd name="connsiteY33" fmla="*/ 392948 h 575889"/>
                    <a:gd name="connsiteX34" fmla="*/ 201541 w 575831"/>
                    <a:gd name="connsiteY34" fmla="*/ 21594 h 575889"/>
                    <a:gd name="connsiteX35" fmla="*/ 179947 w 575831"/>
                    <a:gd name="connsiteY35" fmla="*/ 0 h 575889"/>
                    <a:gd name="connsiteX36" fmla="*/ 79177 w 575831"/>
                    <a:gd name="connsiteY36" fmla="*/ 0 h 575889"/>
                    <a:gd name="connsiteX37" fmla="*/ 74369 w 575831"/>
                    <a:gd name="connsiteY37" fmla="*/ 144 h 575889"/>
                    <a:gd name="connsiteX38" fmla="*/ 0 w 575831"/>
                    <a:gd name="connsiteY38" fmla="*/ 79177 h 575889"/>
                    <a:gd name="connsiteX39" fmla="*/ 0 w 575831"/>
                    <a:gd name="connsiteY39" fmla="*/ 180005 h 575889"/>
                    <a:gd name="connsiteX40" fmla="*/ 202 w 575831"/>
                    <a:gd name="connsiteY40" fmla="*/ 182942 h 575889"/>
                    <a:gd name="connsiteX41" fmla="*/ 24537 w 575831"/>
                    <a:gd name="connsiteY41" fmla="*/ 201391 h 575889"/>
                    <a:gd name="connsiteX42" fmla="*/ 43187 w 575831"/>
                    <a:gd name="connsiteY42" fmla="*/ 180005 h 575889"/>
                    <a:gd name="connsiteX43" fmla="*/ 43187 w 575831"/>
                    <a:gd name="connsiteY43" fmla="*/ 79177 h 575889"/>
                    <a:gd name="connsiteX44" fmla="*/ 43389 w 575831"/>
                    <a:gd name="connsiteY44" fmla="*/ 75492 h 575889"/>
                    <a:gd name="connsiteX45" fmla="*/ 79177 w 575831"/>
                    <a:gd name="connsiteY45" fmla="*/ 43187 h 575889"/>
                    <a:gd name="connsiteX46" fmla="*/ 179947 w 575831"/>
                    <a:gd name="connsiteY46" fmla="*/ 43187 h 575889"/>
                    <a:gd name="connsiteX47" fmla="*/ 182884 w 575831"/>
                    <a:gd name="connsiteY47" fmla="*/ 42986 h 575889"/>
                    <a:gd name="connsiteX48" fmla="*/ 201541 w 575831"/>
                    <a:gd name="connsiteY48" fmla="*/ 21594 h 575889"/>
                    <a:gd name="connsiteX49" fmla="*/ 501492 w 575831"/>
                    <a:gd name="connsiteY49" fmla="*/ 144 h 575889"/>
                    <a:gd name="connsiteX50" fmla="*/ 496655 w 575831"/>
                    <a:gd name="connsiteY50" fmla="*/ 0 h 575889"/>
                    <a:gd name="connsiteX51" fmla="*/ 395884 w 575831"/>
                    <a:gd name="connsiteY51" fmla="*/ 0 h 575889"/>
                    <a:gd name="connsiteX52" fmla="*/ 392948 w 575831"/>
                    <a:gd name="connsiteY52" fmla="*/ 202 h 575889"/>
                    <a:gd name="connsiteX53" fmla="*/ 374498 w 575831"/>
                    <a:gd name="connsiteY53" fmla="*/ 24537 h 575889"/>
                    <a:gd name="connsiteX54" fmla="*/ 392948 w 575831"/>
                    <a:gd name="connsiteY54" fmla="*/ 42986 h 575889"/>
                    <a:gd name="connsiteX55" fmla="*/ 395884 w 575831"/>
                    <a:gd name="connsiteY55" fmla="*/ 43187 h 575889"/>
                    <a:gd name="connsiteX56" fmla="*/ 496655 w 575831"/>
                    <a:gd name="connsiteY56" fmla="*/ 43187 h 575889"/>
                    <a:gd name="connsiteX57" fmla="*/ 500340 w 575831"/>
                    <a:gd name="connsiteY57" fmla="*/ 43360 h 575889"/>
                    <a:gd name="connsiteX58" fmla="*/ 532472 w 575831"/>
                    <a:gd name="connsiteY58" fmla="*/ 75492 h 575889"/>
                    <a:gd name="connsiteX59" fmla="*/ 532644 w 575831"/>
                    <a:gd name="connsiteY59" fmla="*/ 79177 h 575889"/>
                    <a:gd name="connsiteX60" fmla="*/ 532644 w 575831"/>
                    <a:gd name="connsiteY60" fmla="*/ 180005 h 575889"/>
                    <a:gd name="connsiteX61" fmla="*/ 532846 w 575831"/>
                    <a:gd name="connsiteY61" fmla="*/ 182942 h 575889"/>
                    <a:gd name="connsiteX62" fmla="*/ 557180 w 575831"/>
                    <a:gd name="connsiteY62" fmla="*/ 201391 h 575889"/>
                    <a:gd name="connsiteX63" fmla="*/ 575630 w 575831"/>
                    <a:gd name="connsiteY63" fmla="*/ 182942 h 575889"/>
                    <a:gd name="connsiteX64" fmla="*/ 575832 w 575831"/>
                    <a:gd name="connsiteY64" fmla="*/ 180005 h 575889"/>
                    <a:gd name="connsiteX65" fmla="*/ 575832 w 575831"/>
                    <a:gd name="connsiteY65" fmla="*/ 79177 h 575889"/>
                    <a:gd name="connsiteX66" fmla="*/ 575688 w 575831"/>
                    <a:gd name="connsiteY66" fmla="*/ 74167 h 575889"/>
                    <a:gd name="connsiteX67" fmla="*/ 501492 w 575831"/>
                    <a:gd name="connsiteY67" fmla="*/ 144 h 575889"/>
                    <a:gd name="connsiteX68" fmla="*/ 187232 w 575831"/>
                    <a:gd name="connsiteY68" fmla="*/ 331103 h 575889"/>
                    <a:gd name="connsiteX69" fmla="*/ 288002 w 575831"/>
                    <a:gd name="connsiteY69" fmla="*/ 230333 h 575889"/>
                    <a:gd name="connsiteX70" fmla="*/ 388773 w 575831"/>
                    <a:gd name="connsiteY70" fmla="*/ 331103 h 575889"/>
                    <a:gd name="connsiteX71" fmla="*/ 288002 w 575831"/>
                    <a:gd name="connsiteY71" fmla="*/ 431874 h 575889"/>
                    <a:gd name="connsiteX72" fmla="*/ 187232 w 575831"/>
                    <a:gd name="connsiteY72" fmla="*/ 331103 h 57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75831" h="575889">
                      <a:moveTo>
                        <a:pt x="42986" y="392948"/>
                      </a:moveTo>
                      <a:cubicBezTo>
                        <a:pt x="41360" y="381134"/>
                        <a:pt x="30465" y="372874"/>
                        <a:pt x="18650" y="374498"/>
                      </a:cubicBezTo>
                      <a:cubicBezTo>
                        <a:pt x="9061" y="375819"/>
                        <a:pt x="1521" y="383357"/>
                        <a:pt x="202" y="392948"/>
                      </a:cubicBezTo>
                      <a:lnTo>
                        <a:pt x="0" y="395884"/>
                      </a:lnTo>
                      <a:lnTo>
                        <a:pt x="0" y="496712"/>
                      </a:lnTo>
                      <a:lnTo>
                        <a:pt x="144" y="501751"/>
                      </a:lnTo>
                      <a:cubicBezTo>
                        <a:pt x="2685" y="541604"/>
                        <a:pt x="34507" y="573330"/>
                        <a:pt x="74369" y="575745"/>
                      </a:cubicBezTo>
                      <a:lnTo>
                        <a:pt x="79177" y="575889"/>
                      </a:lnTo>
                      <a:lnTo>
                        <a:pt x="179947" y="575889"/>
                      </a:lnTo>
                      <a:lnTo>
                        <a:pt x="182884" y="575717"/>
                      </a:lnTo>
                      <a:cubicBezTo>
                        <a:pt x="194707" y="574150"/>
                        <a:pt x="203021" y="563296"/>
                        <a:pt x="201454" y="551474"/>
                      </a:cubicBezTo>
                      <a:cubicBezTo>
                        <a:pt x="200172" y="541797"/>
                        <a:pt x="192559" y="534185"/>
                        <a:pt x="182884" y="532903"/>
                      </a:cubicBezTo>
                      <a:lnTo>
                        <a:pt x="179947" y="532702"/>
                      </a:lnTo>
                      <a:lnTo>
                        <a:pt x="79177" y="532702"/>
                      </a:lnTo>
                      <a:lnTo>
                        <a:pt x="75492" y="532529"/>
                      </a:lnTo>
                      <a:cubicBezTo>
                        <a:pt x="58530" y="530776"/>
                        <a:pt x="45126" y="517362"/>
                        <a:pt x="43389" y="500398"/>
                      </a:cubicBezTo>
                      <a:lnTo>
                        <a:pt x="43187" y="496712"/>
                      </a:lnTo>
                      <a:lnTo>
                        <a:pt x="43187" y="395884"/>
                      </a:lnTo>
                      <a:lnTo>
                        <a:pt x="42986" y="392948"/>
                      </a:lnTo>
                      <a:close/>
                      <a:moveTo>
                        <a:pt x="575630" y="392948"/>
                      </a:moveTo>
                      <a:cubicBezTo>
                        <a:pt x="574003" y="381134"/>
                        <a:pt x="563109" y="372874"/>
                        <a:pt x="551296" y="374498"/>
                      </a:cubicBezTo>
                      <a:cubicBezTo>
                        <a:pt x="540608" y="375969"/>
                        <a:pt x="532647" y="385099"/>
                        <a:pt x="532644" y="395884"/>
                      </a:cubicBezTo>
                      <a:lnTo>
                        <a:pt x="532644" y="496712"/>
                      </a:lnTo>
                      <a:lnTo>
                        <a:pt x="532472" y="500398"/>
                      </a:lnTo>
                      <a:cubicBezTo>
                        <a:pt x="530583" y="518755"/>
                        <a:pt x="515110" y="532711"/>
                        <a:pt x="496655" y="532702"/>
                      </a:cubicBezTo>
                      <a:lnTo>
                        <a:pt x="395884" y="532702"/>
                      </a:lnTo>
                      <a:lnTo>
                        <a:pt x="392948" y="532903"/>
                      </a:lnTo>
                      <a:cubicBezTo>
                        <a:pt x="381134" y="534530"/>
                        <a:pt x="372874" y="545425"/>
                        <a:pt x="374498" y="557238"/>
                      </a:cubicBezTo>
                      <a:cubicBezTo>
                        <a:pt x="375969" y="567926"/>
                        <a:pt x="385099" y="575886"/>
                        <a:pt x="395884" y="575889"/>
                      </a:cubicBezTo>
                      <a:lnTo>
                        <a:pt x="496655" y="575889"/>
                      </a:lnTo>
                      <a:lnTo>
                        <a:pt x="501492" y="575745"/>
                      </a:lnTo>
                      <a:cubicBezTo>
                        <a:pt x="543266" y="573189"/>
                        <a:pt x="575835" y="538564"/>
                        <a:pt x="575832" y="496712"/>
                      </a:cubicBezTo>
                      <a:lnTo>
                        <a:pt x="575832" y="395884"/>
                      </a:lnTo>
                      <a:lnTo>
                        <a:pt x="575630" y="392948"/>
                      </a:lnTo>
                      <a:close/>
                      <a:moveTo>
                        <a:pt x="201541" y="21594"/>
                      </a:moveTo>
                      <a:cubicBezTo>
                        <a:pt x="201541" y="9668"/>
                        <a:pt x="191873" y="0"/>
                        <a:pt x="179947" y="0"/>
                      </a:cubicBezTo>
                      <a:lnTo>
                        <a:pt x="79177" y="0"/>
                      </a:lnTo>
                      <a:lnTo>
                        <a:pt x="74369" y="144"/>
                      </a:lnTo>
                      <a:cubicBezTo>
                        <a:pt x="32584" y="2686"/>
                        <a:pt x="-1" y="37315"/>
                        <a:pt x="0" y="79177"/>
                      </a:cubicBezTo>
                      <a:lnTo>
                        <a:pt x="0" y="180005"/>
                      </a:lnTo>
                      <a:lnTo>
                        <a:pt x="202" y="182942"/>
                      </a:lnTo>
                      <a:cubicBezTo>
                        <a:pt x="1827" y="194756"/>
                        <a:pt x="12722" y="203016"/>
                        <a:pt x="24537" y="201391"/>
                      </a:cubicBezTo>
                      <a:cubicBezTo>
                        <a:pt x="35222" y="199920"/>
                        <a:pt x="43184" y="190791"/>
                        <a:pt x="43187" y="180005"/>
                      </a:cubicBezTo>
                      <a:lnTo>
                        <a:pt x="43187" y="79177"/>
                      </a:lnTo>
                      <a:lnTo>
                        <a:pt x="43389" y="75492"/>
                      </a:lnTo>
                      <a:cubicBezTo>
                        <a:pt x="45278" y="57144"/>
                        <a:pt x="60732" y="43194"/>
                        <a:pt x="79177" y="43187"/>
                      </a:cubicBezTo>
                      <a:lnTo>
                        <a:pt x="179947" y="43187"/>
                      </a:lnTo>
                      <a:lnTo>
                        <a:pt x="182884" y="42986"/>
                      </a:lnTo>
                      <a:cubicBezTo>
                        <a:pt x="193574" y="41518"/>
                        <a:pt x="201541" y="32384"/>
                        <a:pt x="201541" y="21594"/>
                      </a:cubicBezTo>
                      <a:close/>
                      <a:moveTo>
                        <a:pt x="501492" y="144"/>
                      </a:moveTo>
                      <a:lnTo>
                        <a:pt x="496655" y="0"/>
                      </a:lnTo>
                      <a:lnTo>
                        <a:pt x="395884" y="0"/>
                      </a:lnTo>
                      <a:lnTo>
                        <a:pt x="392948" y="202"/>
                      </a:lnTo>
                      <a:cubicBezTo>
                        <a:pt x="381134" y="1827"/>
                        <a:pt x="372874" y="12722"/>
                        <a:pt x="374498" y="24537"/>
                      </a:cubicBezTo>
                      <a:cubicBezTo>
                        <a:pt x="375819" y="34127"/>
                        <a:pt x="383357" y="41666"/>
                        <a:pt x="392948" y="42986"/>
                      </a:cubicBezTo>
                      <a:lnTo>
                        <a:pt x="395884" y="43187"/>
                      </a:lnTo>
                      <a:lnTo>
                        <a:pt x="496655" y="43187"/>
                      </a:lnTo>
                      <a:lnTo>
                        <a:pt x="500340" y="43360"/>
                      </a:lnTo>
                      <a:cubicBezTo>
                        <a:pt x="517313" y="45100"/>
                        <a:pt x="530733" y="58519"/>
                        <a:pt x="532472" y="75492"/>
                      </a:cubicBezTo>
                      <a:lnTo>
                        <a:pt x="532644" y="79177"/>
                      </a:lnTo>
                      <a:lnTo>
                        <a:pt x="532644" y="180005"/>
                      </a:lnTo>
                      <a:lnTo>
                        <a:pt x="532846" y="182942"/>
                      </a:lnTo>
                      <a:cubicBezTo>
                        <a:pt x="534473" y="194756"/>
                        <a:pt x="545367" y="203016"/>
                        <a:pt x="557180" y="201391"/>
                      </a:cubicBezTo>
                      <a:cubicBezTo>
                        <a:pt x="566771" y="200071"/>
                        <a:pt x="574312" y="192531"/>
                        <a:pt x="575630" y="182942"/>
                      </a:cubicBezTo>
                      <a:lnTo>
                        <a:pt x="575832" y="180005"/>
                      </a:lnTo>
                      <a:lnTo>
                        <a:pt x="575832" y="79177"/>
                      </a:lnTo>
                      <a:lnTo>
                        <a:pt x="575688" y="74167"/>
                      </a:lnTo>
                      <a:cubicBezTo>
                        <a:pt x="573163" y="34312"/>
                        <a:pt x="541354" y="2576"/>
                        <a:pt x="501492" y="144"/>
                      </a:cubicBezTo>
                      <a:close/>
                      <a:moveTo>
                        <a:pt x="187232" y="331103"/>
                      </a:moveTo>
                      <a:cubicBezTo>
                        <a:pt x="187232" y="275449"/>
                        <a:pt x="232348" y="230333"/>
                        <a:pt x="288002" y="230333"/>
                      </a:cubicBezTo>
                      <a:cubicBezTo>
                        <a:pt x="343656" y="230333"/>
                        <a:pt x="388773" y="275449"/>
                        <a:pt x="388773" y="331103"/>
                      </a:cubicBezTo>
                      <a:cubicBezTo>
                        <a:pt x="388773" y="386757"/>
                        <a:pt x="343656" y="431874"/>
                        <a:pt x="288002" y="431874"/>
                      </a:cubicBezTo>
                      <a:cubicBezTo>
                        <a:pt x="232348" y="431874"/>
                        <a:pt x="187232" y="386757"/>
                        <a:pt x="187232" y="331103"/>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2" name="Freeform: Shape 11">
                  <a:extLst>
                    <a:ext uri="{FF2B5EF4-FFF2-40B4-BE49-F238E27FC236}">
                      <a16:creationId xmlns:a16="http://schemas.microsoft.com/office/drawing/2014/main" id="{89A7C577-94EB-7667-DC16-17A7451C059F}"/>
                    </a:ext>
                  </a:extLst>
                </p:cNvPr>
                <p:cNvSpPr/>
                <p:nvPr/>
              </p:nvSpPr>
              <p:spPr>
                <a:xfrm>
                  <a:off x="2458340" y="2892814"/>
                  <a:ext cx="416603" cy="158356"/>
                </a:xfrm>
                <a:custGeom>
                  <a:avLst/>
                  <a:gdLst>
                    <a:gd name="connsiteX0" fmla="*/ 41169 w 416603"/>
                    <a:gd name="connsiteY0" fmla="*/ 143756 h 158356"/>
                    <a:gd name="connsiteX1" fmla="*/ 40939 w 416603"/>
                    <a:gd name="connsiteY1" fmla="*/ 144361 h 158356"/>
                    <a:gd name="connsiteX2" fmla="*/ 40939 w 416603"/>
                    <a:gd name="connsiteY2" fmla="*/ 144419 h 158356"/>
                    <a:gd name="connsiteX3" fmla="*/ 13155 w 416603"/>
                    <a:gd name="connsiteY3" fmla="*/ 156972 h 158356"/>
                    <a:gd name="connsiteX4" fmla="*/ 602 w 416603"/>
                    <a:gd name="connsiteY4" fmla="*/ 128929 h 158356"/>
                    <a:gd name="connsiteX5" fmla="*/ 774 w 416603"/>
                    <a:gd name="connsiteY5" fmla="*/ 128497 h 158356"/>
                    <a:gd name="connsiteX6" fmla="*/ 3279 w 416603"/>
                    <a:gd name="connsiteY6" fmla="*/ 122739 h 158356"/>
                    <a:gd name="connsiteX7" fmla="*/ 11053 w 416603"/>
                    <a:gd name="connsiteY7" fmla="*/ 107882 h 158356"/>
                    <a:gd name="connsiteX8" fmla="*/ 45027 w 416603"/>
                    <a:gd name="connsiteY8" fmla="*/ 63917 h 158356"/>
                    <a:gd name="connsiteX9" fmla="*/ 207872 w 416603"/>
                    <a:gd name="connsiteY9" fmla="*/ 0 h 158356"/>
                    <a:gd name="connsiteX10" fmla="*/ 370689 w 416603"/>
                    <a:gd name="connsiteY10" fmla="*/ 63917 h 158356"/>
                    <a:gd name="connsiteX11" fmla="*/ 404663 w 416603"/>
                    <a:gd name="connsiteY11" fmla="*/ 107882 h 158356"/>
                    <a:gd name="connsiteX12" fmla="*/ 414970 w 416603"/>
                    <a:gd name="connsiteY12" fmla="*/ 128497 h 158356"/>
                    <a:gd name="connsiteX13" fmla="*/ 415143 w 416603"/>
                    <a:gd name="connsiteY13" fmla="*/ 128929 h 158356"/>
                    <a:gd name="connsiteX14" fmla="*/ 415200 w 416603"/>
                    <a:gd name="connsiteY14" fmla="*/ 129073 h 158356"/>
                    <a:gd name="connsiteX15" fmla="*/ 415200 w 416603"/>
                    <a:gd name="connsiteY15" fmla="*/ 129130 h 158356"/>
                    <a:gd name="connsiteX16" fmla="*/ 415229 w 416603"/>
                    <a:gd name="connsiteY16" fmla="*/ 129188 h 158356"/>
                    <a:gd name="connsiteX17" fmla="*/ 402590 w 416603"/>
                    <a:gd name="connsiteY17" fmla="*/ 156972 h 158356"/>
                    <a:gd name="connsiteX18" fmla="*/ 374806 w 416603"/>
                    <a:gd name="connsiteY18" fmla="*/ 144361 h 158356"/>
                    <a:gd name="connsiteX19" fmla="*/ 374575 w 416603"/>
                    <a:gd name="connsiteY19" fmla="*/ 143785 h 158356"/>
                    <a:gd name="connsiteX20" fmla="*/ 373309 w 416603"/>
                    <a:gd name="connsiteY20" fmla="*/ 140906 h 158356"/>
                    <a:gd name="connsiteX21" fmla="*/ 367378 w 416603"/>
                    <a:gd name="connsiteY21" fmla="*/ 129649 h 158356"/>
                    <a:gd name="connsiteX22" fmla="*/ 340169 w 416603"/>
                    <a:gd name="connsiteY22" fmla="*/ 94436 h 158356"/>
                    <a:gd name="connsiteX23" fmla="*/ 207872 w 416603"/>
                    <a:gd name="connsiteY23" fmla="*/ 43187 h 158356"/>
                    <a:gd name="connsiteX24" fmla="*/ 75575 w 416603"/>
                    <a:gd name="connsiteY24" fmla="*/ 94436 h 158356"/>
                    <a:gd name="connsiteX25" fmla="*/ 48367 w 416603"/>
                    <a:gd name="connsiteY25" fmla="*/ 129649 h 158356"/>
                    <a:gd name="connsiteX26" fmla="*/ 41169 w 416603"/>
                    <a:gd name="connsiteY26" fmla="*/ 143756 h 1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6603" h="158356">
                      <a:moveTo>
                        <a:pt x="41169" y="143756"/>
                      </a:moveTo>
                      <a:lnTo>
                        <a:pt x="40939" y="144361"/>
                      </a:lnTo>
                      <a:lnTo>
                        <a:pt x="40939" y="144419"/>
                      </a:lnTo>
                      <a:cubicBezTo>
                        <a:pt x="36717" y="155544"/>
                        <a:pt x="24293" y="161155"/>
                        <a:pt x="13155" y="156972"/>
                      </a:cubicBezTo>
                      <a:cubicBezTo>
                        <a:pt x="-4063" y="150522"/>
                        <a:pt x="544" y="129073"/>
                        <a:pt x="602" y="128929"/>
                      </a:cubicBezTo>
                      <a:lnTo>
                        <a:pt x="774" y="128497"/>
                      </a:lnTo>
                      <a:cubicBezTo>
                        <a:pt x="1525" y="126542"/>
                        <a:pt x="2361" y="124621"/>
                        <a:pt x="3279" y="122739"/>
                      </a:cubicBezTo>
                      <a:cubicBezTo>
                        <a:pt x="5007" y="119024"/>
                        <a:pt x="7540" y="113928"/>
                        <a:pt x="11053" y="107882"/>
                      </a:cubicBezTo>
                      <a:cubicBezTo>
                        <a:pt x="20456" y="91838"/>
                        <a:pt x="31874" y="77064"/>
                        <a:pt x="45027" y="63917"/>
                      </a:cubicBezTo>
                      <a:cubicBezTo>
                        <a:pt x="77331" y="31671"/>
                        <a:pt x="129415" y="0"/>
                        <a:pt x="207872" y="0"/>
                      </a:cubicBezTo>
                      <a:cubicBezTo>
                        <a:pt x="286358" y="0"/>
                        <a:pt x="338442" y="31671"/>
                        <a:pt x="370689" y="63917"/>
                      </a:cubicBezTo>
                      <a:cubicBezTo>
                        <a:pt x="383841" y="77064"/>
                        <a:pt x="395259" y="91838"/>
                        <a:pt x="404663" y="107882"/>
                      </a:cubicBezTo>
                      <a:cubicBezTo>
                        <a:pt x="408532" y="114527"/>
                        <a:pt x="411976" y="121414"/>
                        <a:pt x="414970" y="128497"/>
                      </a:cubicBezTo>
                      <a:lnTo>
                        <a:pt x="415143" y="128929"/>
                      </a:lnTo>
                      <a:lnTo>
                        <a:pt x="415200" y="129073"/>
                      </a:lnTo>
                      <a:lnTo>
                        <a:pt x="415200" y="129130"/>
                      </a:lnTo>
                      <a:lnTo>
                        <a:pt x="415229" y="129188"/>
                      </a:lnTo>
                      <a:cubicBezTo>
                        <a:pt x="419404" y="140350"/>
                        <a:pt x="413749" y="152785"/>
                        <a:pt x="402590" y="156972"/>
                      </a:cubicBezTo>
                      <a:cubicBezTo>
                        <a:pt x="391441" y="161017"/>
                        <a:pt x="379101" y="155417"/>
                        <a:pt x="374806" y="144361"/>
                      </a:cubicBezTo>
                      <a:lnTo>
                        <a:pt x="374575" y="143785"/>
                      </a:lnTo>
                      <a:cubicBezTo>
                        <a:pt x="374575" y="143785"/>
                        <a:pt x="373913" y="142202"/>
                        <a:pt x="373309" y="140906"/>
                      </a:cubicBezTo>
                      <a:cubicBezTo>
                        <a:pt x="371506" y="137065"/>
                        <a:pt x="369528" y="133308"/>
                        <a:pt x="367378" y="129649"/>
                      </a:cubicBezTo>
                      <a:cubicBezTo>
                        <a:pt x="359846" y="116802"/>
                        <a:pt x="350701" y="104968"/>
                        <a:pt x="340169" y="94436"/>
                      </a:cubicBezTo>
                      <a:cubicBezTo>
                        <a:pt x="314833" y="69100"/>
                        <a:pt x="273373" y="43187"/>
                        <a:pt x="207872" y="43187"/>
                      </a:cubicBezTo>
                      <a:cubicBezTo>
                        <a:pt x="142400" y="43187"/>
                        <a:pt x="100911" y="69100"/>
                        <a:pt x="75575" y="94436"/>
                      </a:cubicBezTo>
                      <a:cubicBezTo>
                        <a:pt x="65043" y="104965"/>
                        <a:pt x="55899" y="116799"/>
                        <a:pt x="48367" y="129649"/>
                      </a:cubicBezTo>
                      <a:cubicBezTo>
                        <a:pt x="45699" y="134209"/>
                        <a:pt x="43296" y="138919"/>
                        <a:pt x="41169" y="143756"/>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grpSp>
          <p:sp>
            <p:nvSpPr>
              <p:cNvPr id="6" name="Graphic 239">
                <a:extLst>
                  <a:ext uri="{FF2B5EF4-FFF2-40B4-BE49-F238E27FC236}">
                    <a16:creationId xmlns:a16="http://schemas.microsoft.com/office/drawing/2014/main" id="{430F6D32-0CBF-11E9-75A7-3C96898C9F09}"/>
                  </a:ext>
                </a:extLst>
              </p:cNvPr>
              <p:cNvSpPr>
                <a:spLocks noChangeAspect="1"/>
              </p:cNvSpPr>
              <p:nvPr/>
            </p:nvSpPr>
            <p:spPr>
              <a:xfrm>
                <a:off x="4708816" y="3301038"/>
                <a:ext cx="548760" cy="548640"/>
              </a:xfrm>
              <a:custGeom>
                <a:avLst/>
                <a:gdLst>
                  <a:gd name="connsiteX0" fmla="*/ 61913 w 381083"/>
                  <a:gd name="connsiteY0" fmla="*/ 0 h 381000"/>
                  <a:gd name="connsiteX1" fmla="*/ 0 w 381083"/>
                  <a:gd name="connsiteY1" fmla="*/ 61913 h 381000"/>
                  <a:gd name="connsiteX2" fmla="*/ 0 w 381083"/>
                  <a:gd name="connsiteY2" fmla="*/ 280988 h 381000"/>
                  <a:gd name="connsiteX3" fmla="*/ 61913 w 381083"/>
                  <a:gd name="connsiteY3" fmla="*/ 342900 h 381000"/>
                  <a:gd name="connsiteX4" fmla="*/ 153429 w 381083"/>
                  <a:gd name="connsiteY4" fmla="*/ 342900 h 381000"/>
                  <a:gd name="connsiteX5" fmla="*/ 157542 w 381083"/>
                  <a:gd name="connsiteY5" fmla="*/ 331106 h 381000"/>
                  <a:gd name="connsiteX6" fmla="*/ 233658 w 381083"/>
                  <a:gd name="connsiteY6" fmla="*/ 178752 h 381000"/>
                  <a:gd name="connsiteX7" fmla="*/ 318905 w 381083"/>
                  <a:gd name="connsiteY7" fmla="*/ 178752 h 381000"/>
                  <a:gd name="connsiteX8" fmla="*/ 342900 w 381083"/>
                  <a:gd name="connsiteY8" fmla="*/ 226781 h 381000"/>
                  <a:gd name="connsiteX9" fmla="*/ 342900 w 381083"/>
                  <a:gd name="connsiteY9" fmla="*/ 61913 h 381000"/>
                  <a:gd name="connsiteX10" fmla="*/ 280988 w 381083"/>
                  <a:gd name="connsiteY10" fmla="*/ 0 h 381000"/>
                  <a:gd name="connsiteX11" fmla="*/ 61913 w 381083"/>
                  <a:gd name="connsiteY11" fmla="*/ 0 h 381000"/>
                  <a:gd name="connsiteX12" fmla="*/ 272034 w 381083"/>
                  <a:gd name="connsiteY12" fmla="*/ 119646 h 381000"/>
                  <a:gd name="connsiteX13" fmla="*/ 143376 w 381083"/>
                  <a:gd name="connsiteY13" fmla="*/ 248157 h 381000"/>
                  <a:gd name="connsiteX14" fmla="*/ 123176 w 381083"/>
                  <a:gd name="connsiteY14" fmla="*/ 248149 h 381000"/>
                  <a:gd name="connsiteX15" fmla="*/ 70869 w 381083"/>
                  <a:gd name="connsiteY15" fmla="*/ 195840 h 381000"/>
                  <a:gd name="connsiteX16" fmla="*/ 70869 w 381083"/>
                  <a:gd name="connsiteY16" fmla="*/ 175633 h 381000"/>
                  <a:gd name="connsiteX17" fmla="*/ 91075 w 381083"/>
                  <a:gd name="connsiteY17" fmla="*/ 175635 h 381000"/>
                  <a:gd name="connsiteX18" fmla="*/ 133285 w 381083"/>
                  <a:gd name="connsiteY18" fmla="*/ 217848 h 381000"/>
                  <a:gd name="connsiteX19" fmla="*/ 251841 w 381083"/>
                  <a:gd name="connsiteY19" fmla="*/ 99429 h 381000"/>
                  <a:gd name="connsiteX20" fmla="*/ 272045 w 381083"/>
                  <a:gd name="connsiteY20" fmla="*/ 99441 h 381000"/>
                  <a:gd name="connsiteX21" fmla="*/ 272034 w 381083"/>
                  <a:gd name="connsiteY21" fmla="*/ 119646 h 381000"/>
                  <a:gd name="connsiteX22" fmla="*/ 250727 w 381083"/>
                  <a:gd name="connsiteY22" fmla="*/ 187263 h 381000"/>
                  <a:gd name="connsiteX23" fmla="*/ 174586 w 381083"/>
                  <a:gd name="connsiteY23" fmla="*/ 339631 h 381000"/>
                  <a:gd name="connsiteX24" fmla="*/ 200168 w 381083"/>
                  <a:gd name="connsiteY24" fmla="*/ 381000 h 381000"/>
                  <a:gd name="connsiteX25" fmla="*/ 352450 w 381083"/>
                  <a:gd name="connsiteY25" fmla="*/ 381000 h 381000"/>
                  <a:gd name="connsiteX26" fmla="*/ 378032 w 381083"/>
                  <a:gd name="connsiteY26" fmla="*/ 339631 h 381000"/>
                  <a:gd name="connsiteX27" fmla="*/ 301891 w 381083"/>
                  <a:gd name="connsiteY27" fmla="*/ 187263 h 381000"/>
                  <a:gd name="connsiteX28" fmla="*/ 250727 w 381083"/>
                  <a:gd name="connsiteY28" fmla="*/ 187263 h 381000"/>
                  <a:gd name="connsiteX29" fmla="*/ 285841 w 381083"/>
                  <a:gd name="connsiteY29" fmla="*/ 238041 h 381000"/>
                  <a:gd name="connsiteX30" fmla="*/ 285841 w 381083"/>
                  <a:gd name="connsiteY30" fmla="*/ 295225 h 381000"/>
                  <a:gd name="connsiteX31" fmla="*/ 276309 w 381083"/>
                  <a:gd name="connsiteY31" fmla="*/ 304754 h 381000"/>
                  <a:gd name="connsiteX32" fmla="*/ 266776 w 381083"/>
                  <a:gd name="connsiteY32" fmla="*/ 295225 h 381000"/>
                  <a:gd name="connsiteX33" fmla="*/ 266776 w 381083"/>
                  <a:gd name="connsiteY33" fmla="*/ 238041 h 381000"/>
                  <a:gd name="connsiteX34" fmla="*/ 276309 w 381083"/>
                  <a:gd name="connsiteY34" fmla="*/ 228512 h 381000"/>
                  <a:gd name="connsiteX35" fmla="*/ 285841 w 381083"/>
                  <a:gd name="connsiteY35" fmla="*/ 238041 h 381000"/>
                  <a:gd name="connsiteX36" fmla="*/ 276309 w 381083"/>
                  <a:gd name="connsiteY36" fmla="*/ 342877 h 381000"/>
                  <a:gd name="connsiteX37" fmla="*/ 266776 w 381083"/>
                  <a:gd name="connsiteY37" fmla="*/ 333346 h 381000"/>
                  <a:gd name="connsiteX38" fmla="*/ 276309 w 381083"/>
                  <a:gd name="connsiteY38" fmla="*/ 323816 h 381000"/>
                  <a:gd name="connsiteX39" fmla="*/ 285841 w 381083"/>
                  <a:gd name="connsiteY39" fmla="*/ 333346 h 381000"/>
                  <a:gd name="connsiteX40" fmla="*/ 276309 w 381083"/>
                  <a:gd name="connsiteY40" fmla="*/ 34287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1083" h="381000">
                    <a:moveTo>
                      <a:pt x="61913" y="0"/>
                    </a:moveTo>
                    <a:cubicBezTo>
                      <a:pt x="27719" y="0"/>
                      <a:pt x="0" y="27719"/>
                      <a:pt x="0" y="61913"/>
                    </a:cubicBezTo>
                    <a:lnTo>
                      <a:pt x="0" y="280988"/>
                    </a:lnTo>
                    <a:cubicBezTo>
                      <a:pt x="0" y="315180"/>
                      <a:pt x="27719" y="342900"/>
                      <a:pt x="61913" y="342900"/>
                    </a:cubicBezTo>
                    <a:lnTo>
                      <a:pt x="153429" y="342900"/>
                    </a:lnTo>
                    <a:cubicBezTo>
                      <a:pt x="154252" y="338938"/>
                      <a:pt x="155606" y="334981"/>
                      <a:pt x="157542" y="331106"/>
                    </a:cubicBezTo>
                    <a:lnTo>
                      <a:pt x="233658" y="178752"/>
                    </a:lnTo>
                    <a:cubicBezTo>
                      <a:pt x="251212" y="143616"/>
                      <a:pt x="301350" y="143616"/>
                      <a:pt x="318905" y="178752"/>
                    </a:cubicBezTo>
                    <a:lnTo>
                      <a:pt x="342900" y="226781"/>
                    </a:lnTo>
                    <a:lnTo>
                      <a:pt x="342900" y="61913"/>
                    </a:lnTo>
                    <a:cubicBezTo>
                      <a:pt x="342900" y="27719"/>
                      <a:pt x="315180" y="0"/>
                      <a:pt x="280988" y="0"/>
                    </a:cubicBezTo>
                    <a:lnTo>
                      <a:pt x="61913" y="0"/>
                    </a:lnTo>
                    <a:close/>
                    <a:moveTo>
                      <a:pt x="272034" y="119646"/>
                    </a:moveTo>
                    <a:lnTo>
                      <a:pt x="143376" y="248157"/>
                    </a:lnTo>
                    <a:cubicBezTo>
                      <a:pt x="137794" y="253731"/>
                      <a:pt x="128753" y="253727"/>
                      <a:pt x="123176" y="248149"/>
                    </a:cubicBezTo>
                    <a:lnTo>
                      <a:pt x="70869" y="195840"/>
                    </a:lnTo>
                    <a:cubicBezTo>
                      <a:pt x="65289" y="190260"/>
                      <a:pt x="65289" y="181213"/>
                      <a:pt x="70869" y="175633"/>
                    </a:cubicBezTo>
                    <a:cubicBezTo>
                      <a:pt x="76449" y="170056"/>
                      <a:pt x="85495" y="170056"/>
                      <a:pt x="91075" y="175635"/>
                    </a:cubicBezTo>
                    <a:lnTo>
                      <a:pt x="133285" y="217848"/>
                    </a:lnTo>
                    <a:lnTo>
                      <a:pt x="251841" y="99429"/>
                    </a:lnTo>
                    <a:cubicBezTo>
                      <a:pt x="257423" y="93852"/>
                      <a:pt x="266470" y="93858"/>
                      <a:pt x="272045" y="99441"/>
                    </a:cubicBezTo>
                    <a:cubicBezTo>
                      <a:pt x="277623" y="105023"/>
                      <a:pt x="277618" y="114070"/>
                      <a:pt x="272034" y="119646"/>
                    </a:cubicBezTo>
                    <a:close/>
                    <a:moveTo>
                      <a:pt x="250727" y="187263"/>
                    </a:moveTo>
                    <a:lnTo>
                      <a:pt x="174586" y="339631"/>
                    </a:lnTo>
                    <a:cubicBezTo>
                      <a:pt x="165085" y="358639"/>
                      <a:pt x="178914" y="381000"/>
                      <a:pt x="200168" y="381000"/>
                    </a:cubicBezTo>
                    <a:lnTo>
                      <a:pt x="352450" y="381000"/>
                    </a:lnTo>
                    <a:cubicBezTo>
                      <a:pt x="373704" y="381000"/>
                      <a:pt x="387530" y="358641"/>
                      <a:pt x="378032" y="339631"/>
                    </a:cubicBezTo>
                    <a:lnTo>
                      <a:pt x="301891" y="187263"/>
                    </a:lnTo>
                    <a:cubicBezTo>
                      <a:pt x="291356" y="166179"/>
                      <a:pt x="261263" y="166179"/>
                      <a:pt x="250727" y="187263"/>
                    </a:cubicBezTo>
                    <a:close/>
                    <a:moveTo>
                      <a:pt x="285841" y="238041"/>
                    </a:moveTo>
                    <a:lnTo>
                      <a:pt x="285841" y="295225"/>
                    </a:lnTo>
                    <a:cubicBezTo>
                      <a:pt x="285841" y="300489"/>
                      <a:pt x="281574" y="304754"/>
                      <a:pt x="276309" y="304754"/>
                    </a:cubicBezTo>
                    <a:cubicBezTo>
                      <a:pt x="271043" y="304754"/>
                      <a:pt x="266776" y="300489"/>
                      <a:pt x="266776" y="295225"/>
                    </a:cubicBezTo>
                    <a:lnTo>
                      <a:pt x="266776" y="238041"/>
                    </a:lnTo>
                    <a:cubicBezTo>
                      <a:pt x="266776" y="232778"/>
                      <a:pt x="271043" y="228512"/>
                      <a:pt x="276309" y="228512"/>
                    </a:cubicBezTo>
                    <a:cubicBezTo>
                      <a:pt x="281574" y="228512"/>
                      <a:pt x="285841" y="232778"/>
                      <a:pt x="285841" y="238041"/>
                    </a:cubicBezTo>
                    <a:close/>
                    <a:moveTo>
                      <a:pt x="276309" y="342877"/>
                    </a:moveTo>
                    <a:cubicBezTo>
                      <a:pt x="271043" y="342877"/>
                      <a:pt x="266776" y="338610"/>
                      <a:pt x="266776" y="333346"/>
                    </a:cubicBezTo>
                    <a:cubicBezTo>
                      <a:pt x="266776" y="328083"/>
                      <a:pt x="271043" y="323816"/>
                      <a:pt x="276309" y="323816"/>
                    </a:cubicBezTo>
                    <a:cubicBezTo>
                      <a:pt x="281574" y="323816"/>
                      <a:pt x="285841" y="328083"/>
                      <a:pt x="285841" y="333346"/>
                    </a:cubicBezTo>
                    <a:cubicBezTo>
                      <a:pt x="285841" y="338610"/>
                      <a:pt x="281574" y="342877"/>
                      <a:pt x="276309" y="342877"/>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8" name="Graphic 211">
                <a:extLst>
                  <a:ext uri="{FF2B5EF4-FFF2-40B4-BE49-F238E27FC236}">
                    <a16:creationId xmlns:a16="http://schemas.microsoft.com/office/drawing/2014/main" id="{D816B7EE-E6F8-F54D-F31F-E78F53C36E80}"/>
                  </a:ext>
                </a:extLst>
              </p:cNvPr>
              <p:cNvSpPr>
                <a:spLocks noChangeAspect="1"/>
              </p:cNvSpPr>
              <p:nvPr/>
            </p:nvSpPr>
            <p:spPr>
              <a:xfrm>
                <a:off x="6931426" y="3301038"/>
                <a:ext cx="548664" cy="548640"/>
              </a:xfrm>
              <a:custGeom>
                <a:avLst/>
                <a:gdLst>
                  <a:gd name="connsiteX0" fmla="*/ 88939 w 342995"/>
                  <a:gd name="connsiteY0" fmla="*/ 227131 h 342980"/>
                  <a:gd name="connsiteX1" fmla="*/ 115880 w 342995"/>
                  <a:gd name="connsiteY1" fmla="*/ 227131 h 342980"/>
                  <a:gd name="connsiteX2" fmla="*/ 115880 w 342995"/>
                  <a:gd name="connsiteY2" fmla="*/ 254072 h 342980"/>
                  <a:gd name="connsiteX3" fmla="*/ 65056 w 342995"/>
                  <a:gd name="connsiteY3" fmla="*/ 304880 h 342980"/>
                  <a:gd name="connsiteX4" fmla="*/ 95250 w 342995"/>
                  <a:gd name="connsiteY4" fmla="*/ 304880 h 342980"/>
                  <a:gd name="connsiteX5" fmla="*/ 114172 w 342995"/>
                  <a:gd name="connsiteY5" fmla="*/ 321709 h 342980"/>
                  <a:gd name="connsiteX6" fmla="*/ 114300 w 342995"/>
                  <a:gd name="connsiteY6" fmla="*/ 323930 h 342980"/>
                  <a:gd name="connsiteX7" fmla="*/ 95250 w 342995"/>
                  <a:gd name="connsiteY7" fmla="*/ 342980 h 342980"/>
                  <a:gd name="connsiteX8" fmla="*/ 19050 w 342995"/>
                  <a:gd name="connsiteY8" fmla="*/ 342980 h 342980"/>
                  <a:gd name="connsiteX9" fmla="*/ 0 w 342995"/>
                  <a:gd name="connsiteY9" fmla="*/ 323930 h 342980"/>
                  <a:gd name="connsiteX10" fmla="*/ 0 w 342995"/>
                  <a:gd name="connsiteY10" fmla="*/ 247730 h 342980"/>
                  <a:gd name="connsiteX11" fmla="*/ 19050 w 342995"/>
                  <a:gd name="connsiteY11" fmla="*/ 228680 h 342980"/>
                  <a:gd name="connsiteX12" fmla="*/ 38100 w 342995"/>
                  <a:gd name="connsiteY12" fmla="*/ 247730 h 342980"/>
                  <a:gd name="connsiteX13" fmla="*/ 38100 w 342995"/>
                  <a:gd name="connsiteY13" fmla="*/ 277962 h 342980"/>
                  <a:gd name="connsiteX14" fmla="*/ 88939 w 342995"/>
                  <a:gd name="connsiteY14" fmla="*/ 227131 h 342980"/>
                  <a:gd name="connsiteX15" fmla="*/ 247745 w 342995"/>
                  <a:gd name="connsiteY15" fmla="*/ 342980 h 342980"/>
                  <a:gd name="connsiteX16" fmla="*/ 228695 w 342995"/>
                  <a:gd name="connsiteY16" fmla="*/ 323930 h 342980"/>
                  <a:gd name="connsiteX17" fmla="*/ 247745 w 342995"/>
                  <a:gd name="connsiteY17" fmla="*/ 304880 h 342980"/>
                  <a:gd name="connsiteX18" fmla="*/ 277901 w 342995"/>
                  <a:gd name="connsiteY18" fmla="*/ 304880 h 342980"/>
                  <a:gd name="connsiteX19" fmla="*/ 227126 w 342995"/>
                  <a:gd name="connsiteY19" fmla="*/ 254066 h 342980"/>
                  <a:gd name="connsiteX20" fmla="*/ 225550 w 342995"/>
                  <a:gd name="connsiteY20" fmla="*/ 228920 h 342980"/>
                  <a:gd name="connsiteX21" fmla="*/ 227137 w 342995"/>
                  <a:gd name="connsiteY21" fmla="*/ 227126 h 342980"/>
                  <a:gd name="connsiteX22" fmla="*/ 254077 w 342995"/>
                  <a:gd name="connsiteY22" fmla="*/ 227137 h 342980"/>
                  <a:gd name="connsiteX23" fmla="*/ 304895 w 342995"/>
                  <a:gd name="connsiteY23" fmla="*/ 278000 h 342980"/>
                  <a:gd name="connsiteX24" fmla="*/ 304895 w 342995"/>
                  <a:gd name="connsiteY24" fmla="*/ 247730 h 342980"/>
                  <a:gd name="connsiteX25" fmla="*/ 321724 w 342995"/>
                  <a:gd name="connsiteY25" fmla="*/ 228808 h 342980"/>
                  <a:gd name="connsiteX26" fmla="*/ 323945 w 342995"/>
                  <a:gd name="connsiteY26" fmla="*/ 228680 h 342980"/>
                  <a:gd name="connsiteX27" fmla="*/ 342995 w 342995"/>
                  <a:gd name="connsiteY27" fmla="*/ 247730 h 342980"/>
                  <a:gd name="connsiteX28" fmla="*/ 342995 w 342995"/>
                  <a:gd name="connsiteY28" fmla="*/ 323930 h 342980"/>
                  <a:gd name="connsiteX29" fmla="*/ 323945 w 342995"/>
                  <a:gd name="connsiteY29" fmla="*/ 342980 h 342980"/>
                  <a:gd name="connsiteX30" fmla="*/ 247745 w 342995"/>
                  <a:gd name="connsiteY30" fmla="*/ 342980 h 342980"/>
                  <a:gd name="connsiteX31" fmla="*/ 95250 w 342995"/>
                  <a:gd name="connsiteY31" fmla="*/ 0 h 342980"/>
                  <a:gd name="connsiteX32" fmla="*/ 114300 w 342995"/>
                  <a:gd name="connsiteY32" fmla="*/ 19050 h 342980"/>
                  <a:gd name="connsiteX33" fmla="*/ 95250 w 342995"/>
                  <a:gd name="connsiteY33" fmla="*/ 38100 h 342980"/>
                  <a:gd name="connsiteX34" fmla="*/ 65094 w 342995"/>
                  <a:gd name="connsiteY34" fmla="*/ 38100 h 342980"/>
                  <a:gd name="connsiteX35" fmla="*/ 115870 w 342995"/>
                  <a:gd name="connsiteY35" fmla="*/ 88929 h 342980"/>
                  <a:gd name="connsiteX36" fmla="*/ 117444 w 342995"/>
                  <a:gd name="connsiteY36" fmla="*/ 114075 h 342980"/>
                  <a:gd name="connsiteX37" fmla="*/ 115859 w 342995"/>
                  <a:gd name="connsiteY37" fmla="*/ 115870 h 342980"/>
                  <a:gd name="connsiteX38" fmla="*/ 88918 w 342995"/>
                  <a:gd name="connsiteY38" fmla="*/ 115859 h 342980"/>
                  <a:gd name="connsiteX39" fmla="*/ 38100 w 342995"/>
                  <a:gd name="connsiteY39" fmla="*/ 64999 h 342980"/>
                  <a:gd name="connsiteX40" fmla="*/ 38100 w 342995"/>
                  <a:gd name="connsiteY40" fmla="*/ 95250 h 342980"/>
                  <a:gd name="connsiteX41" fmla="*/ 21272 w 342995"/>
                  <a:gd name="connsiteY41" fmla="*/ 114172 h 342980"/>
                  <a:gd name="connsiteX42" fmla="*/ 19050 w 342995"/>
                  <a:gd name="connsiteY42" fmla="*/ 114300 h 342980"/>
                  <a:gd name="connsiteX43" fmla="*/ 0 w 342995"/>
                  <a:gd name="connsiteY43" fmla="*/ 95250 h 342980"/>
                  <a:gd name="connsiteX44" fmla="*/ 0 w 342995"/>
                  <a:gd name="connsiteY44" fmla="*/ 19050 h 342980"/>
                  <a:gd name="connsiteX45" fmla="*/ 19050 w 342995"/>
                  <a:gd name="connsiteY45" fmla="*/ 0 h 342980"/>
                  <a:gd name="connsiteX46" fmla="*/ 95250 w 342995"/>
                  <a:gd name="connsiteY46" fmla="*/ 0 h 342980"/>
                  <a:gd name="connsiteX47" fmla="*/ 323945 w 342995"/>
                  <a:gd name="connsiteY47" fmla="*/ 0 h 342980"/>
                  <a:gd name="connsiteX48" fmla="*/ 342995 w 342995"/>
                  <a:gd name="connsiteY48" fmla="*/ 19050 h 342980"/>
                  <a:gd name="connsiteX49" fmla="*/ 342995 w 342995"/>
                  <a:gd name="connsiteY49" fmla="*/ 95250 h 342980"/>
                  <a:gd name="connsiteX50" fmla="*/ 323945 w 342995"/>
                  <a:gd name="connsiteY50" fmla="*/ 114300 h 342980"/>
                  <a:gd name="connsiteX51" fmla="*/ 304895 w 342995"/>
                  <a:gd name="connsiteY51" fmla="*/ 95250 h 342980"/>
                  <a:gd name="connsiteX52" fmla="*/ 304895 w 342995"/>
                  <a:gd name="connsiteY52" fmla="*/ 64999 h 342980"/>
                  <a:gd name="connsiteX53" fmla="*/ 254074 w 342995"/>
                  <a:gd name="connsiteY53" fmla="*/ 115861 h 342980"/>
                  <a:gd name="connsiteX54" fmla="*/ 228930 w 342995"/>
                  <a:gd name="connsiteY54" fmla="*/ 117451 h 342980"/>
                  <a:gd name="connsiteX55" fmla="*/ 227133 w 342995"/>
                  <a:gd name="connsiteY55" fmla="*/ 115867 h 342980"/>
                  <a:gd name="connsiteX56" fmla="*/ 227129 w 342995"/>
                  <a:gd name="connsiteY56" fmla="*/ 88926 h 342980"/>
                  <a:gd name="connsiteX57" fmla="*/ 277920 w 342995"/>
                  <a:gd name="connsiteY57" fmla="*/ 38100 h 342980"/>
                  <a:gd name="connsiteX58" fmla="*/ 247745 w 342995"/>
                  <a:gd name="connsiteY58" fmla="*/ 38100 h 342980"/>
                  <a:gd name="connsiteX59" fmla="*/ 228823 w 342995"/>
                  <a:gd name="connsiteY59" fmla="*/ 21272 h 342980"/>
                  <a:gd name="connsiteX60" fmla="*/ 228695 w 342995"/>
                  <a:gd name="connsiteY60" fmla="*/ 19050 h 342980"/>
                  <a:gd name="connsiteX61" fmla="*/ 247745 w 342995"/>
                  <a:gd name="connsiteY61" fmla="*/ 0 h 342980"/>
                  <a:gd name="connsiteX62" fmla="*/ 323945 w 342995"/>
                  <a:gd name="connsiteY62" fmla="*/ 0 h 34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42995" h="342980">
                    <a:moveTo>
                      <a:pt x="88939" y="227131"/>
                    </a:moveTo>
                    <a:cubicBezTo>
                      <a:pt x="96379" y="219692"/>
                      <a:pt x="108441" y="219692"/>
                      <a:pt x="115880" y="227131"/>
                    </a:cubicBezTo>
                    <a:cubicBezTo>
                      <a:pt x="123320" y="234570"/>
                      <a:pt x="123320" y="246633"/>
                      <a:pt x="115880" y="254072"/>
                    </a:cubicBezTo>
                    <a:lnTo>
                      <a:pt x="65056" y="304880"/>
                    </a:lnTo>
                    <a:lnTo>
                      <a:pt x="95250" y="304880"/>
                    </a:lnTo>
                    <a:cubicBezTo>
                      <a:pt x="105020" y="304880"/>
                      <a:pt x="113071" y="312235"/>
                      <a:pt x="114172" y="321709"/>
                    </a:cubicBezTo>
                    <a:lnTo>
                      <a:pt x="114300" y="323930"/>
                    </a:lnTo>
                    <a:cubicBezTo>
                      <a:pt x="114300" y="334451"/>
                      <a:pt x="105771" y="342980"/>
                      <a:pt x="95250" y="342980"/>
                    </a:cubicBezTo>
                    <a:lnTo>
                      <a:pt x="19050" y="342980"/>
                    </a:lnTo>
                    <a:cubicBezTo>
                      <a:pt x="8529" y="342980"/>
                      <a:pt x="0" y="334451"/>
                      <a:pt x="0" y="323930"/>
                    </a:cubicBezTo>
                    <a:lnTo>
                      <a:pt x="0" y="247730"/>
                    </a:lnTo>
                    <a:cubicBezTo>
                      <a:pt x="0" y="237209"/>
                      <a:pt x="8529" y="228680"/>
                      <a:pt x="19050" y="228680"/>
                    </a:cubicBezTo>
                    <a:cubicBezTo>
                      <a:pt x="29571" y="228680"/>
                      <a:pt x="38100" y="237209"/>
                      <a:pt x="38100" y="247730"/>
                    </a:cubicBezTo>
                    <a:lnTo>
                      <a:pt x="38100" y="277962"/>
                    </a:lnTo>
                    <a:lnTo>
                      <a:pt x="88939" y="227131"/>
                    </a:lnTo>
                    <a:close/>
                    <a:moveTo>
                      <a:pt x="247745" y="342980"/>
                    </a:moveTo>
                    <a:cubicBezTo>
                      <a:pt x="237224" y="342980"/>
                      <a:pt x="228695" y="334451"/>
                      <a:pt x="228695" y="323930"/>
                    </a:cubicBezTo>
                    <a:cubicBezTo>
                      <a:pt x="228695" y="313409"/>
                      <a:pt x="237224" y="304880"/>
                      <a:pt x="247745" y="304880"/>
                    </a:cubicBezTo>
                    <a:lnTo>
                      <a:pt x="277901" y="304880"/>
                    </a:lnTo>
                    <a:lnTo>
                      <a:pt x="227126" y="254066"/>
                    </a:lnTo>
                    <a:cubicBezTo>
                      <a:pt x="220262" y="247197"/>
                      <a:pt x="219738" y="236391"/>
                      <a:pt x="225550" y="228920"/>
                    </a:cubicBezTo>
                    <a:lnTo>
                      <a:pt x="227137" y="227126"/>
                    </a:lnTo>
                    <a:cubicBezTo>
                      <a:pt x="234578" y="219688"/>
                      <a:pt x="246640" y="219694"/>
                      <a:pt x="254077" y="227137"/>
                    </a:cubicBezTo>
                    <a:lnTo>
                      <a:pt x="304895" y="278000"/>
                    </a:lnTo>
                    <a:lnTo>
                      <a:pt x="304895" y="247730"/>
                    </a:lnTo>
                    <a:cubicBezTo>
                      <a:pt x="304895" y="237961"/>
                      <a:pt x="312250" y="229909"/>
                      <a:pt x="321724" y="228808"/>
                    </a:cubicBezTo>
                    <a:lnTo>
                      <a:pt x="323945" y="228680"/>
                    </a:lnTo>
                    <a:cubicBezTo>
                      <a:pt x="334467" y="228680"/>
                      <a:pt x="342995" y="237209"/>
                      <a:pt x="342995" y="247730"/>
                    </a:cubicBezTo>
                    <a:lnTo>
                      <a:pt x="342995" y="323930"/>
                    </a:lnTo>
                    <a:cubicBezTo>
                      <a:pt x="342995" y="334451"/>
                      <a:pt x="334467" y="342980"/>
                      <a:pt x="323945" y="342980"/>
                    </a:cubicBezTo>
                    <a:lnTo>
                      <a:pt x="247745" y="342980"/>
                    </a:lnTo>
                    <a:close/>
                    <a:moveTo>
                      <a:pt x="95250" y="0"/>
                    </a:moveTo>
                    <a:cubicBezTo>
                      <a:pt x="105771" y="0"/>
                      <a:pt x="114300" y="8529"/>
                      <a:pt x="114300" y="19050"/>
                    </a:cubicBezTo>
                    <a:cubicBezTo>
                      <a:pt x="114300" y="29571"/>
                      <a:pt x="105771" y="38100"/>
                      <a:pt x="95250" y="38100"/>
                    </a:cubicBezTo>
                    <a:lnTo>
                      <a:pt x="65094" y="38100"/>
                    </a:lnTo>
                    <a:lnTo>
                      <a:pt x="115870" y="88929"/>
                    </a:lnTo>
                    <a:cubicBezTo>
                      <a:pt x="122734" y="95799"/>
                      <a:pt x="123258" y="106605"/>
                      <a:pt x="117444" y="114075"/>
                    </a:cubicBezTo>
                    <a:lnTo>
                      <a:pt x="115859" y="115870"/>
                    </a:lnTo>
                    <a:cubicBezTo>
                      <a:pt x="108416" y="123306"/>
                      <a:pt x="96355" y="123301"/>
                      <a:pt x="88918" y="115859"/>
                    </a:cubicBezTo>
                    <a:lnTo>
                      <a:pt x="38100" y="64999"/>
                    </a:lnTo>
                    <a:lnTo>
                      <a:pt x="38100" y="95250"/>
                    </a:lnTo>
                    <a:cubicBezTo>
                      <a:pt x="38100" y="105020"/>
                      <a:pt x="30746" y="113071"/>
                      <a:pt x="21272" y="114172"/>
                    </a:cubicBezTo>
                    <a:lnTo>
                      <a:pt x="19050" y="114300"/>
                    </a:lnTo>
                    <a:cubicBezTo>
                      <a:pt x="8529" y="114300"/>
                      <a:pt x="0" y="105771"/>
                      <a:pt x="0" y="95250"/>
                    </a:cubicBezTo>
                    <a:lnTo>
                      <a:pt x="0" y="19050"/>
                    </a:lnTo>
                    <a:cubicBezTo>
                      <a:pt x="0" y="8529"/>
                      <a:pt x="8529" y="0"/>
                      <a:pt x="19050" y="0"/>
                    </a:cubicBezTo>
                    <a:lnTo>
                      <a:pt x="95250" y="0"/>
                    </a:lnTo>
                    <a:close/>
                    <a:moveTo>
                      <a:pt x="323945" y="0"/>
                    </a:moveTo>
                    <a:cubicBezTo>
                      <a:pt x="334467" y="0"/>
                      <a:pt x="342995" y="8529"/>
                      <a:pt x="342995" y="19050"/>
                    </a:cubicBezTo>
                    <a:lnTo>
                      <a:pt x="342995" y="95250"/>
                    </a:lnTo>
                    <a:cubicBezTo>
                      <a:pt x="342995" y="105771"/>
                      <a:pt x="334467" y="114300"/>
                      <a:pt x="323945" y="114300"/>
                    </a:cubicBezTo>
                    <a:cubicBezTo>
                      <a:pt x="313424" y="114300"/>
                      <a:pt x="304895" y="105771"/>
                      <a:pt x="304895" y="95250"/>
                    </a:cubicBezTo>
                    <a:lnTo>
                      <a:pt x="304895" y="64999"/>
                    </a:lnTo>
                    <a:lnTo>
                      <a:pt x="254074" y="115861"/>
                    </a:lnTo>
                    <a:cubicBezTo>
                      <a:pt x="247208" y="122730"/>
                      <a:pt x="236403" y="123261"/>
                      <a:pt x="228930" y="117451"/>
                    </a:cubicBezTo>
                    <a:lnTo>
                      <a:pt x="227133" y="115867"/>
                    </a:lnTo>
                    <a:cubicBezTo>
                      <a:pt x="219692" y="108429"/>
                      <a:pt x="219690" y="96367"/>
                      <a:pt x="227129" y="88926"/>
                    </a:cubicBezTo>
                    <a:lnTo>
                      <a:pt x="277920" y="38100"/>
                    </a:lnTo>
                    <a:lnTo>
                      <a:pt x="247745" y="38100"/>
                    </a:lnTo>
                    <a:cubicBezTo>
                      <a:pt x="237976" y="38100"/>
                      <a:pt x="229924" y="30746"/>
                      <a:pt x="228823" y="21272"/>
                    </a:cubicBezTo>
                    <a:lnTo>
                      <a:pt x="228695" y="19050"/>
                    </a:lnTo>
                    <a:cubicBezTo>
                      <a:pt x="228695" y="8529"/>
                      <a:pt x="237224" y="0"/>
                      <a:pt x="247745" y="0"/>
                    </a:cubicBezTo>
                    <a:lnTo>
                      <a:pt x="323945" y="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9" name="Graphic 118">
                <a:extLst>
                  <a:ext uri="{FF2B5EF4-FFF2-40B4-BE49-F238E27FC236}">
                    <a16:creationId xmlns:a16="http://schemas.microsoft.com/office/drawing/2014/main" id="{F7F1EB81-D7F7-B08B-62C4-5C18716193D8}"/>
                  </a:ext>
                </a:extLst>
              </p:cNvPr>
              <p:cNvSpPr>
                <a:spLocks noChangeAspect="1"/>
              </p:cNvSpPr>
              <p:nvPr/>
            </p:nvSpPr>
            <p:spPr>
              <a:xfrm>
                <a:off x="9160717" y="3301038"/>
                <a:ext cx="535208" cy="548640"/>
              </a:xfrm>
              <a:custGeom>
                <a:avLst/>
                <a:gdLst>
                  <a:gd name="connsiteX0" fmla="*/ 161925 w 381000"/>
                  <a:gd name="connsiteY0" fmla="*/ 352481 h 390562"/>
                  <a:gd name="connsiteX1" fmla="*/ 161921 w 381000"/>
                  <a:gd name="connsiteY1" fmla="*/ 315701 h 390562"/>
                  <a:gd name="connsiteX2" fmla="*/ 158191 w 381000"/>
                  <a:gd name="connsiteY2" fmla="*/ 311840 h 390562"/>
                  <a:gd name="connsiteX3" fmla="*/ 158191 w 381000"/>
                  <a:gd name="connsiteY3" fmla="*/ 187952 h 390562"/>
                  <a:gd name="connsiteX4" fmla="*/ 161910 w 381000"/>
                  <a:gd name="connsiteY4" fmla="*/ 184323 h 390562"/>
                  <a:gd name="connsiteX5" fmla="*/ 161906 w 381000"/>
                  <a:gd name="connsiteY5" fmla="*/ 133369 h 390562"/>
                  <a:gd name="connsiteX6" fmla="*/ 0 w 381000"/>
                  <a:gd name="connsiteY6" fmla="*/ 133369 h 390562"/>
                  <a:gd name="connsiteX7" fmla="*/ 0 w 381000"/>
                  <a:gd name="connsiteY7" fmla="*/ 290584 h 390562"/>
                  <a:gd name="connsiteX8" fmla="*/ 98 w 381000"/>
                  <a:gd name="connsiteY8" fmla="*/ 294097 h 390562"/>
                  <a:gd name="connsiteX9" fmla="*/ 61914 w 381000"/>
                  <a:gd name="connsiteY9" fmla="*/ 352495 h 390562"/>
                  <a:gd name="connsiteX10" fmla="*/ 161925 w 381000"/>
                  <a:gd name="connsiteY10" fmla="*/ 352481 h 390562"/>
                  <a:gd name="connsiteX11" fmla="*/ 352452 w 381000"/>
                  <a:gd name="connsiteY11" fmla="*/ 61911 h 390562"/>
                  <a:gd name="connsiteX12" fmla="*/ 352433 w 381000"/>
                  <a:gd name="connsiteY12" fmla="*/ 171064 h 390562"/>
                  <a:gd name="connsiteX13" fmla="*/ 266700 w 381000"/>
                  <a:gd name="connsiteY13" fmla="*/ 176892 h 390562"/>
                  <a:gd name="connsiteX14" fmla="*/ 190485 w 381000"/>
                  <a:gd name="connsiteY14" fmla="*/ 166944 h 390562"/>
                  <a:gd name="connsiteX15" fmla="*/ 190500 w 381000"/>
                  <a:gd name="connsiteY15" fmla="*/ 0 h 390562"/>
                  <a:gd name="connsiteX16" fmla="*/ 290539 w 381000"/>
                  <a:gd name="connsiteY16" fmla="*/ 0 h 390562"/>
                  <a:gd name="connsiteX17" fmla="*/ 352355 w 381000"/>
                  <a:gd name="connsiteY17" fmla="*/ 58398 h 390562"/>
                  <a:gd name="connsiteX18" fmla="*/ 352452 w 381000"/>
                  <a:gd name="connsiteY18" fmla="*/ 61911 h 390562"/>
                  <a:gd name="connsiteX19" fmla="*/ 161919 w 381000"/>
                  <a:gd name="connsiteY19" fmla="*/ 285429 h 390562"/>
                  <a:gd name="connsiteX20" fmla="*/ 161914 w 381000"/>
                  <a:gd name="connsiteY20" fmla="*/ 214374 h 390562"/>
                  <a:gd name="connsiteX21" fmla="*/ 171892 w 381000"/>
                  <a:gd name="connsiteY21" fmla="*/ 201188 h 390562"/>
                  <a:gd name="connsiteX22" fmla="*/ 190483 w 381000"/>
                  <a:gd name="connsiteY22" fmla="*/ 187611 h 390562"/>
                  <a:gd name="connsiteX23" fmla="*/ 261976 w 381000"/>
                  <a:gd name="connsiteY23" fmla="*/ 197340 h 390562"/>
                  <a:gd name="connsiteX24" fmla="*/ 266008 w 381000"/>
                  <a:gd name="connsiteY24" fmla="*/ 201188 h 390562"/>
                  <a:gd name="connsiteX25" fmla="*/ 266700 w 381000"/>
                  <a:gd name="connsiteY25" fmla="*/ 201902 h 390562"/>
                  <a:gd name="connsiteX26" fmla="*/ 267392 w 381000"/>
                  <a:gd name="connsiteY26" fmla="*/ 201188 h 390562"/>
                  <a:gd name="connsiteX27" fmla="*/ 271424 w 381000"/>
                  <a:gd name="connsiteY27" fmla="*/ 197340 h 390562"/>
                  <a:gd name="connsiteX28" fmla="*/ 352429 w 381000"/>
                  <a:gd name="connsiteY28" fmla="*/ 193317 h 390562"/>
                  <a:gd name="connsiteX29" fmla="*/ 361508 w 381000"/>
                  <a:gd name="connsiteY29" fmla="*/ 201188 h 390562"/>
                  <a:gd name="connsiteX30" fmla="*/ 361508 w 381000"/>
                  <a:gd name="connsiteY30" fmla="*/ 298604 h 390562"/>
                  <a:gd name="connsiteX31" fmla="*/ 276882 w 381000"/>
                  <a:gd name="connsiteY31" fmla="*/ 386198 h 390562"/>
                  <a:gd name="connsiteX32" fmla="*/ 266700 w 381000"/>
                  <a:gd name="connsiteY32" fmla="*/ 390562 h 390562"/>
                  <a:gd name="connsiteX33" fmla="*/ 256518 w 381000"/>
                  <a:gd name="connsiteY33" fmla="*/ 386198 h 390562"/>
                  <a:gd name="connsiteX34" fmla="*/ 171892 w 381000"/>
                  <a:gd name="connsiteY34" fmla="*/ 298604 h 390562"/>
                  <a:gd name="connsiteX35" fmla="*/ 161919 w 381000"/>
                  <a:gd name="connsiteY35" fmla="*/ 285429 h 390562"/>
                  <a:gd name="connsiteX36" fmla="*/ 161906 w 381000"/>
                  <a:gd name="connsiteY36" fmla="*/ 104794 h 390562"/>
                  <a:gd name="connsiteX37" fmla="*/ 161925 w 381000"/>
                  <a:gd name="connsiteY37" fmla="*/ 0 h 390562"/>
                  <a:gd name="connsiteX38" fmla="*/ 61925 w 381000"/>
                  <a:gd name="connsiteY38" fmla="*/ 0 h 390562"/>
                  <a:gd name="connsiteX39" fmla="*/ 11 w 381000"/>
                  <a:gd name="connsiteY39" fmla="*/ 61911 h 390562"/>
                  <a:gd name="connsiteX40" fmla="*/ 0 w 381000"/>
                  <a:gd name="connsiteY40" fmla="*/ 104794 h 390562"/>
                  <a:gd name="connsiteX41" fmla="*/ 161906 w 381000"/>
                  <a:gd name="connsiteY41" fmla="*/ 104794 h 3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81000" h="390562">
                    <a:moveTo>
                      <a:pt x="161925" y="352481"/>
                    </a:moveTo>
                    <a:lnTo>
                      <a:pt x="161921" y="315701"/>
                    </a:lnTo>
                    <a:lnTo>
                      <a:pt x="158191" y="311840"/>
                    </a:lnTo>
                    <a:cubicBezTo>
                      <a:pt x="125069" y="277558"/>
                      <a:pt x="125069" y="222234"/>
                      <a:pt x="158191" y="187952"/>
                    </a:cubicBezTo>
                    <a:cubicBezTo>
                      <a:pt x="159405" y="186697"/>
                      <a:pt x="160645" y="185487"/>
                      <a:pt x="161910" y="184323"/>
                    </a:cubicBezTo>
                    <a:lnTo>
                      <a:pt x="161906" y="133369"/>
                    </a:lnTo>
                    <a:lnTo>
                      <a:pt x="0" y="133369"/>
                    </a:lnTo>
                    <a:lnTo>
                      <a:pt x="0" y="290584"/>
                    </a:lnTo>
                    <a:lnTo>
                      <a:pt x="98" y="294097"/>
                    </a:lnTo>
                    <a:cubicBezTo>
                      <a:pt x="1919" y="326657"/>
                      <a:pt x="28899" y="352495"/>
                      <a:pt x="61914" y="352495"/>
                    </a:cubicBezTo>
                    <a:lnTo>
                      <a:pt x="161925" y="352481"/>
                    </a:lnTo>
                    <a:close/>
                    <a:moveTo>
                      <a:pt x="352452" y="61911"/>
                    </a:moveTo>
                    <a:lnTo>
                      <a:pt x="352433" y="171064"/>
                    </a:lnTo>
                    <a:cubicBezTo>
                      <a:pt x="325218" y="157224"/>
                      <a:pt x="292320" y="159168"/>
                      <a:pt x="266700" y="176892"/>
                    </a:cubicBezTo>
                    <a:cubicBezTo>
                      <a:pt x="244002" y="161189"/>
                      <a:pt x="215595" y="157874"/>
                      <a:pt x="190485" y="166944"/>
                    </a:cubicBezTo>
                    <a:lnTo>
                      <a:pt x="190500" y="0"/>
                    </a:lnTo>
                    <a:lnTo>
                      <a:pt x="290539" y="0"/>
                    </a:lnTo>
                    <a:cubicBezTo>
                      <a:pt x="323553" y="0"/>
                      <a:pt x="350533" y="25838"/>
                      <a:pt x="352355" y="58398"/>
                    </a:cubicBezTo>
                    <a:lnTo>
                      <a:pt x="352452" y="61911"/>
                    </a:lnTo>
                    <a:close/>
                    <a:moveTo>
                      <a:pt x="161919" y="285429"/>
                    </a:moveTo>
                    <a:cubicBezTo>
                      <a:pt x="149228" y="263645"/>
                      <a:pt x="149226" y="236160"/>
                      <a:pt x="161914" y="214374"/>
                    </a:cubicBezTo>
                    <a:cubicBezTo>
                      <a:pt x="164649" y="209675"/>
                      <a:pt x="167975" y="205242"/>
                      <a:pt x="171892" y="201188"/>
                    </a:cubicBezTo>
                    <a:cubicBezTo>
                      <a:pt x="177455" y="195429"/>
                      <a:pt x="183758" y="190905"/>
                      <a:pt x="190483" y="187611"/>
                    </a:cubicBezTo>
                    <a:cubicBezTo>
                      <a:pt x="213602" y="176292"/>
                      <a:pt x="241722" y="179534"/>
                      <a:pt x="261976" y="197340"/>
                    </a:cubicBezTo>
                    <a:cubicBezTo>
                      <a:pt x="263359" y="198553"/>
                      <a:pt x="264704" y="199837"/>
                      <a:pt x="266008" y="201188"/>
                    </a:cubicBezTo>
                    <a:lnTo>
                      <a:pt x="266700" y="201902"/>
                    </a:lnTo>
                    <a:lnTo>
                      <a:pt x="267392" y="201188"/>
                    </a:lnTo>
                    <a:cubicBezTo>
                      <a:pt x="268696" y="199837"/>
                      <a:pt x="270041" y="198553"/>
                      <a:pt x="271424" y="197340"/>
                    </a:cubicBezTo>
                    <a:cubicBezTo>
                      <a:pt x="294557" y="177006"/>
                      <a:pt x="327944" y="175665"/>
                      <a:pt x="352429" y="193317"/>
                    </a:cubicBezTo>
                    <a:cubicBezTo>
                      <a:pt x="355622" y="195618"/>
                      <a:pt x="358662" y="198241"/>
                      <a:pt x="361508" y="201188"/>
                    </a:cubicBezTo>
                    <a:cubicBezTo>
                      <a:pt x="387498" y="228089"/>
                      <a:pt x="387498" y="271704"/>
                      <a:pt x="361508" y="298604"/>
                    </a:cubicBezTo>
                    <a:lnTo>
                      <a:pt x="276882" y="386198"/>
                    </a:lnTo>
                    <a:cubicBezTo>
                      <a:pt x="274070" y="389107"/>
                      <a:pt x="270386" y="390562"/>
                      <a:pt x="266700" y="390562"/>
                    </a:cubicBezTo>
                    <a:cubicBezTo>
                      <a:pt x="263014" y="390562"/>
                      <a:pt x="259330" y="389107"/>
                      <a:pt x="256518" y="386198"/>
                    </a:cubicBezTo>
                    <a:lnTo>
                      <a:pt x="171892" y="298604"/>
                    </a:lnTo>
                    <a:cubicBezTo>
                      <a:pt x="167979" y="294554"/>
                      <a:pt x="164655" y="290123"/>
                      <a:pt x="161919" y="285429"/>
                    </a:cubicBezTo>
                    <a:close/>
                    <a:moveTo>
                      <a:pt x="161906" y="104794"/>
                    </a:moveTo>
                    <a:lnTo>
                      <a:pt x="161925" y="0"/>
                    </a:lnTo>
                    <a:lnTo>
                      <a:pt x="61925" y="0"/>
                    </a:lnTo>
                    <a:cubicBezTo>
                      <a:pt x="27733" y="0"/>
                      <a:pt x="15" y="27720"/>
                      <a:pt x="11" y="61911"/>
                    </a:cubicBezTo>
                    <a:lnTo>
                      <a:pt x="0" y="104794"/>
                    </a:lnTo>
                    <a:lnTo>
                      <a:pt x="161906" y="104794"/>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16" name="TextBox 15">
                <a:extLst>
                  <a:ext uri="{FF2B5EF4-FFF2-40B4-BE49-F238E27FC236}">
                    <a16:creationId xmlns:a16="http://schemas.microsoft.com/office/drawing/2014/main" id="{431D1D13-ED0C-8FBB-25E8-927DDF558112}"/>
                  </a:ext>
                </a:extLst>
              </p:cNvPr>
              <p:cNvSpPr txBox="1"/>
              <p:nvPr/>
            </p:nvSpPr>
            <p:spPr>
              <a:xfrm>
                <a:off x="1848518"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Observability</a:t>
                </a:r>
              </a:p>
            </p:txBody>
          </p:sp>
          <p:sp>
            <p:nvSpPr>
              <p:cNvPr id="17" name="TextBox 16">
                <a:extLst>
                  <a:ext uri="{FF2B5EF4-FFF2-40B4-BE49-F238E27FC236}">
                    <a16:creationId xmlns:a16="http://schemas.microsoft.com/office/drawing/2014/main" id="{CF61E97F-5FD9-2D9A-47D5-47356385B71A}"/>
                  </a:ext>
                </a:extLst>
              </p:cNvPr>
              <p:cNvSpPr txBox="1"/>
              <p:nvPr/>
            </p:nvSpPr>
            <p:spPr>
              <a:xfrm>
                <a:off x="4071080"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Resiliency</a:t>
                </a:r>
              </a:p>
            </p:txBody>
          </p:sp>
          <p:sp>
            <p:nvSpPr>
              <p:cNvPr id="18" name="TextBox 17">
                <a:extLst>
                  <a:ext uri="{FF2B5EF4-FFF2-40B4-BE49-F238E27FC236}">
                    <a16:creationId xmlns:a16="http://schemas.microsoft.com/office/drawing/2014/main" id="{BD50A11F-1C7D-D71B-20A1-A5E446C42AF8}"/>
                  </a:ext>
                </a:extLst>
              </p:cNvPr>
              <p:cNvSpPr txBox="1"/>
              <p:nvPr/>
            </p:nvSpPr>
            <p:spPr>
              <a:xfrm>
                <a:off x="6293642" y="4123848"/>
                <a:ext cx="1824232"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Scalability </a:t>
                </a:r>
              </a:p>
            </p:txBody>
          </p:sp>
          <p:sp>
            <p:nvSpPr>
              <p:cNvPr id="19" name="TextBox 18">
                <a:extLst>
                  <a:ext uri="{FF2B5EF4-FFF2-40B4-BE49-F238E27FC236}">
                    <a16:creationId xmlns:a16="http://schemas.microsoft.com/office/drawing/2014/main" id="{588C837F-CAD1-FC92-5BD8-59BA737EA2B9}"/>
                  </a:ext>
                </a:extLst>
              </p:cNvPr>
              <p:cNvSpPr txBox="1"/>
              <p:nvPr/>
            </p:nvSpPr>
            <p:spPr>
              <a:xfrm>
                <a:off x="8422322" y="4123848"/>
                <a:ext cx="2011998" cy="400110"/>
              </a:xfrm>
              <a:prstGeom prst="rect">
                <a:avLst/>
              </a:prstGeom>
              <a:noFill/>
            </p:spPr>
            <p:txBody>
              <a:bodyPr wrap="square">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w="3175">
                      <a:noFill/>
                    </a:ln>
                    <a:solidFill>
                      <a:srgbClr val="3A20A0"/>
                    </a:solidFill>
                    <a:effectLst/>
                    <a:uLnTx/>
                    <a:uFillTx/>
                    <a:latin typeface="Open Sans SemiBold"/>
                    <a:ea typeface="Open Sans SemiBold"/>
                    <a:cs typeface="Open Sans SemiBold"/>
                  </a:rPr>
                  <a:t>Manageability</a:t>
                </a:r>
              </a:p>
            </p:txBody>
          </p:sp>
        </p:grpSp>
      </p:grpSp>
      <p:sp>
        <p:nvSpPr>
          <p:cNvPr id="39" name="TextBox 38">
            <a:extLst>
              <a:ext uri="{FF2B5EF4-FFF2-40B4-BE49-F238E27FC236}">
                <a16:creationId xmlns:a16="http://schemas.microsoft.com/office/drawing/2014/main" id="{13F71C0F-D5E8-504F-70BB-8E077C132D73}"/>
              </a:ext>
            </a:extLst>
          </p:cNvPr>
          <p:cNvSpPr txBox="1"/>
          <p:nvPr/>
        </p:nvSpPr>
        <p:spPr>
          <a:xfrm>
            <a:off x="586740" y="1989683"/>
            <a:ext cx="11018520" cy="72142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Every App</a:t>
            </a:r>
            <a:r>
              <a:rPr kumimoji="0" lang="en-US" sz="2400" b="1" i="0" u="none" strike="noStrike" kern="0" cap="none" spc="0" normalizeH="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Needs</a:t>
            </a:r>
            <a:endParaRPr kumimoji="0" lang="en-US" sz="24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130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42" presetClass="path" presetSubtype="0" decel="100000" fill="hold" grpId="1" nodeType="withEffect">
                                  <p:stCondLst>
                                    <p:cond delay="0"/>
                                  </p:stCondLst>
                                  <p:childTnLst>
                                    <p:animMotion origin="layout" path="M 4.16667E-6 0.04606 L 4.16667E-6 0 " pathEditMode="relative" rAng="0" ptsTypes="AA">
                                      <p:cBhvr>
                                        <p:cTn id="9" dur="500" fill="hold"/>
                                        <p:tgtEl>
                                          <p:spTgt spid="39"/>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42" presetClass="path" presetSubtype="0" decel="100000" fill="hold" nodeType="withEffect">
                                  <p:stCondLst>
                                    <p:cond delay="0"/>
                                  </p:stCondLst>
                                  <p:childTnLst>
                                    <p:animMotion origin="layout" path="M 4.16667E-6 0.04606 L 4.16667E-6 0 " pathEditMode="relative" rAng="0" ptsTypes="AA">
                                      <p:cBhvr>
                                        <p:cTn id="15" dur="500" fill="hold"/>
                                        <p:tgtEl>
                                          <p:spTgt spid="27"/>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descr="Complex, getting started, lots of choices, no paved path">
            <a:extLst>
              <a:ext uri="{FF2B5EF4-FFF2-40B4-BE49-F238E27FC236}">
                <a16:creationId xmlns:a16="http://schemas.microsoft.com/office/drawing/2014/main" id="{1806FB73-C418-96F2-1DCB-6CCEE660A283}"/>
              </a:ext>
              <a:ext uri="{C183D7F6-B498-43B3-948B-1728B52AA6E4}">
                <adec:decorative xmlns:adec="http://schemas.microsoft.com/office/drawing/2017/decorative" val="0"/>
              </a:ext>
            </a:extLst>
          </p:cNvPr>
          <p:cNvGrpSpPr/>
          <p:nvPr/>
        </p:nvGrpSpPr>
        <p:grpSpPr>
          <a:xfrm>
            <a:off x="1058651" y="3189265"/>
            <a:ext cx="10074698" cy="2679649"/>
            <a:chOff x="1058651" y="2379368"/>
            <a:chExt cx="10074698" cy="2679649"/>
          </a:xfrm>
        </p:grpSpPr>
        <p:sp>
          <p:nvSpPr>
            <p:cNvPr id="8" name="Rounded Rectangle 9">
              <a:extLst>
                <a:ext uri="{FF2B5EF4-FFF2-40B4-BE49-F238E27FC236}">
                  <a16:creationId xmlns:a16="http://schemas.microsoft.com/office/drawing/2014/main" id="{6E33E39F-50B1-7BCD-3701-020F088C378E}"/>
                </a:ext>
              </a:extLst>
            </p:cNvPr>
            <p:cNvSpPr/>
            <p:nvPr/>
          </p:nvSpPr>
          <p:spPr>
            <a:xfrm>
              <a:off x="1058651" y="2379368"/>
              <a:ext cx="10074698" cy="2679649"/>
            </a:xfrm>
            <a:prstGeom prst="roundRect">
              <a:avLst>
                <a:gd name="adj" fmla="val 5765"/>
              </a:avLst>
            </a:prstGeom>
            <a:solidFill>
              <a:srgbClr val="F4F3F5"/>
            </a:solidFill>
            <a:effectLst>
              <a:outerShdw blurRad="63500" dist="127000" dir="2700000" algn="tl" rotWithShape="0">
                <a:srgbClr val="B1B3B3">
                  <a:alpha val="50000"/>
                </a:srgbClr>
              </a:outerShdw>
            </a:effectLst>
          </p:spPr>
          <p:txBody>
            <a:bodyPr wrap="square" lIns="0" tIns="0" rIns="0" bIns="0" anchor="t" anchorCtr="0">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w="3175">
                  <a:noFill/>
                </a:ln>
                <a:solidFill>
                  <a:srgbClr val="3A20A0"/>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1" name="Group 20">
              <a:extLst>
                <a:ext uri="{FF2B5EF4-FFF2-40B4-BE49-F238E27FC236}">
                  <a16:creationId xmlns:a16="http://schemas.microsoft.com/office/drawing/2014/main" id="{D422A2D9-5F8F-F38C-B4AB-CF140B70B213}"/>
                </a:ext>
              </a:extLst>
            </p:cNvPr>
            <p:cNvGrpSpPr/>
            <p:nvPr/>
          </p:nvGrpSpPr>
          <p:grpSpPr>
            <a:xfrm>
              <a:off x="1848518" y="3301038"/>
              <a:ext cx="8585802" cy="1222920"/>
              <a:chOff x="1848518" y="3301038"/>
              <a:chExt cx="8585802" cy="1222920"/>
            </a:xfrm>
          </p:grpSpPr>
          <p:sp>
            <p:nvSpPr>
              <p:cNvPr id="16" name="TextBox 15">
                <a:extLst>
                  <a:ext uri="{FF2B5EF4-FFF2-40B4-BE49-F238E27FC236}">
                    <a16:creationId xmlns:a16="http://schemas.microsoft.com/office/drawing/2014/main" id="{B21865DD-FA5B-E7EE-5E19-D6EE4A341691}"/>
                  </a:ext>
                </a:extLst>
              </p:cNvPr>
              <p:cNvSpPr txBox="1"/>
              <p:nvPr/>
            </p:nvSpPr>
            <p:spPr>
              <a:xfrm>
                <a:off x="1848518" y="4123848"/>
                <a:ext cx="1824232" cy="400110"/>
              </a:xfrm>
              <a:prstGeom prst="rect">
                <a:avLst/>
              </a:prstGeom>
              <a:noFill/>
            </p:spPr>
            <p:txBody>
              <a:bodyPr wrap="square">
                <a:spAutoFit/>
              </a:bodyPr>
              <a:lstStyle/>
              <a:p>
                <a:pPr lvl="0" algn="ctr" defTabSz="914367" fontAlgn="base">
                  <a:spcBef>
                    <a:spcPct val="0"/>
                  </a:spcBef>
                  <a:spcAft>
                    <a:spcPct val="0"/>
                  </a:spcAft>
                  <a:defRPr/>
                </a:pPr>
                <a:r>
                  <a:rPr lang="en-US" sz="2000" kern="0" dirty="0">
                    <a:ln w="3175">
                      <a:noFill/>
                    </a:ln>
                    <a:solidFill>
                      <a:srgbClr val="3A20A0"/>
                    </a:solidFill>
                    <a:latin typeface="Open Sans SemiBold"/>
                    <a:ea typeface="Open Sans SemiBold"/>
                    <a:cs typeface="Open Sans SemiBold"/>
                  </a:rPr>
                  <a:t>Complex</a:t>
                </a:r>
              </a:p>
            </p:txBody>
          </p:sp>
          <p:sp>
            <p:nvSpPr>
              <p:cNvPr id="17" name="TextBox 16">
                <a:extLst>
                  <a:ext uri="{FF2B5EF4-FFF2-40B4-BE49-F238E27FC236}">
                    <a16:creationId xmlns:a16="http://schemas.microsoft.com/office/drawing/2014/main" id="{0AD10C6A-2A5B-46B9-A728-02CFF4D640CB}"/>
                  </a:ext>
                </a:extLst>
              </p:cNvPr>
              <p:cNvSpPr txBox="1"/>
              <p:nvPr/>
            </p:nvSpPr>
            <p:spPr>
              <a:xfrm>
                <a:off x="3883092" y="4123848"/>
                <a:ext cx="2200208" cy="400110"/>
              </a:xfrm>
              <a:prstGeom prst="rect">
                <a:avLst/>
              </a:prstGeom>
              <a:noFill/>
            </p:spPr>
            <p:txBody>
              <a:bodyPr wrap="square">
                <a:noAutofit/>
              </a:bodyPr>
              <a:lstStyle>
                <a:defPPr>
                  <a:defRPr lang="en-US"/>
                </a:defPPr>
                <a:lvl1pPr lvl="0" algn="ctr" defTabSz="914367" fontAlgn="base">
                  <a:spcBef>
                    <a:spcPct val="0"/>
                  </a:spcBef>
                  <a:spcAft>
                    <a:spcPct val="0"/>
                  </a:spcAft>
                  <a:defRPr sz="2000" kern="0">
                    <a:ln w="3175">
                      <a:noFill/>
                    </a:ln>
                    <a:solidFill>
                      <a:srgbClr val="3A20A0"/>
                    </a:solidFill>
                    <a:latin typeface="Open Sans SemiBold"/>
                    <a:ea typeface="Open Sans SemiBold"/>
                    <a:cs typeface="Open Sans SemiBold"/>
                  </a:defRPr>
                </a:lvl1pPr>
              </a:lstStyle>
              <a:p>
                <a:r>
                  <a:rPr lang="en-US" dirty="0"/>
                  <a:t>Getting Started</a:t>
                </a:r>
              </a:p>
              <a:p>
                <a:endParaRPr lang="en-US" dirty="0"/>
              </a:p>
            </p:txBody>
          </p:sp>
          <p:sp>
            <p:nvSpPr>
              <p:cNvPr id="18" name="TextBox 17">
                <a:extLst>
                  <a:ext uri="{FF2B5EF4-FFF2-40B4-BE49-F238E27FC236}">
                    <a16:creationId xmlns:a16="http://schemas.microsoft.com/office/drawing/2014/main" id="{658CEC14-7390-38B6-B00A-0B098C1BF12E}"/>
                  </a:ext>
                </a:extLst>
              </p:cNvPr>
              <p:cNvSpPr txBox="1"/>
              <p:nvPr/>
            </p:nvSpPr>
            <p:spPr>
              <a:xfrm>
                <a:off x="6293642" y="4123848"/>
                <a:ext cx="1824232" cy="400110"/>
              </a:xfrm>
              <a:prstGeom prst="rect">
                <a:avLst/>
              </a:prstGeom>
              <a:noFill/>
            </p:spPr>
            <p:txBody>
              <a:bodyPr wrap="square">
                <a:spAutoFit/>
              </a:bodyPr>
              <a:lstStyle/>
              <a:p>
                <a:pPr lvl="0" algn="ctr" defTabSz="914367" fontAlgn="base">
                  <a:spcBef>
                    <a:spcPct val="0"/>
                  </a:spcBef>
                  <a:spcAft>
                    <a:spcPct val="0"/>
                  </a:spcAft>
                  <a:defRPr/>
                </a:pPr>
                <a:r>
                  <a:rPr lang="en-US" sz="2000" kern="0">
                    <a:ln w="3175">
                      <a:noFill/>
                    </a:ln>
                    <a:solidFill>
                      <a:srgbClr val="3A20A0"/>
                    </a:solidFill>
                    <a:latin typeface="Open Sans SemiBold"/>
                    <a:ea typeface="Open Sans SemiBold"/>
                    <a:cs typeface="Open Sans SemiBold"/>
                  </a:rPr>
                  <a:t>Choices</a:t>
                </a:r>
              </a:p>
            </p:txBody>
          </p:sp>
          <p:sp>
            <p:nvSpPr>
              <p:cNvPr id="19" name="TextBox 18">
                <a:extLst>
                  <a:ext uri="{FF2B5EF4-FFF2-40B4-BE49-F238E27FC236}">
                    <a16:creationId xmlns:a16="http://schemas.microsoft.com/office/drawing/2014/main" id="{3A8E90F9-794D-163F-8103-07396788881C}"/>
                  </a:ext>
                </a:extLst>
              </p:cNvPr>
              <p:cNvSpPr txBox="1"/>
              <p:nvPr/>
            </p:nvSpPr>
            <p:spPr>
              <a:xfrm>
                <a:off x="8422322" y="4123848"/>
                <a:ext cx="2011998" cy="400110"/>
              </a:xfrm>
              <a:prstGeom prst="rect">
                <a:avLst/>
              </a:prstGeom>
              <a:noFill/>
            </p:spPr>
            <p:txBody>
              <a:bodyPr wrap="square">
                <a:spAutoFit/>
              </a:bodyPr>
              <a:lstStyle/>
              <a:p>
                <a:pPr lvl="0" algn="ctr" defTabSz="914367" fontAlgn="base">
                  <a:spcBef>
                    <a:spcPct val="0"/>
                  </a:spcBef>
                  <a:spcAft>
                    <a:spcPct val="0"/>
                  </a:spcAft>
                  <a:defRPr/>
                </a:pPr>
                <a:r>
                  <a:rPr lang="en-US" sz="2000" kern="0">
                    <a:ln w="3175">
                      <a:noFill/>
                    </a:ln>
                    <a:solidFill>
                      <a:srgbClr val="3A20A0"/>
                    </a:solidFill>
                    <a:latin typeface="Open Sans SemiBold"/>
                    <a:ea typeface="Open Sans SemiBold"/>
                    <a:cs typeface="Open Sans SemiBold"/>
                  </a:rPr>
                  <a:t>Paved Path</a:t>
                </a:r>
              </a:p>
            </p:txBody>
          </p:sp>
          <p:sp>
            <p:nvSpPr>
              <p:cNvPr id="44" name="Graphic 16">
                <a:extLst>
                  <a:ext uri="{FF2B5EF4-FFF2-40B4-BE49-F238E27FC236}">
                    <a16:creationId xmlns:a16="http://schemas.microsoft.com/office/drawing/2014/main" id="{BC494F5E-3CA0-7A88-2EF0-DD96C250D950}"/>
                  </a:ext>
                  <a:ext uri="{C183D7F6-B498-43B3-948B-1728B52AA6E4}">
                    <adec:decorative xmlns:adec="http://schemas.microsoft.com/office/drawing/2017/decorative" val="1"/>
                  </a:ext>
                </a:extLst>
              </p:cNvPr>
              <p:cNvSpPr>
                <a:spLocks noChangeAspect="1"/>
              </p:cNvSpPr>
              <p:nvPr/>
            </p:nvSpPr>
            <p:spPr>
              <a:xfrm>
                <a:off x="4708876" y="3301038"/>
                <a:ext cx="548640" cy="623513"/>
              </a:xfrm>
              <a:custGeom>
                <a:avLst/>
                <a:gdLst>
                  <a:gd name="connsiteX0" fmla="*/ 265623 w 536196"/>
                  <a:gd name="connsiteY0" fmla="*/ 78124 h 609370"/>
                  <a:gd name="connsiteX1" fmla="*/ 531246 w 536196"/>
                  <a:gd name="connsiteY1" fmla="*/ 343747 h 609370"/>
                  <a:gd name="connsiteX2" fmla="*/ 265623 w 536196"/>
                  <a:gd name="connsiteY2" fmla="*/ 609370 h 609370"/>
                  <a:gd name="connsiteX3" fmla="*/ 0 w 536196"/>
                  <a:gd name="connsiteY3" fmla="*/ 343747 h 609370"/>
                  <a:gd name="connsiteX4" fmla="*/ 265623 w 536196"/>
                  <a:gd name="connsiteY4" fmla="*/ 78124 h 609370"/>
                  <a:gd name="connsiteX5" fmla="*/ 265623 w 536196"/>
                  <a:gd name="connsiteY5" fmla="*/ 171874 h 609370"/>
                  <a:gd name="connsiteX6" fmla="*/ 242398 w 536196"/>
                  <a:gd name="connsiteY6" fmla="*/ 192131 h 609370"/>
                  <a:gd name="connsiteX7" fmla="*/ 242186 w 536196"/>
                  <a:gd name="connsiteY7" fmla="*/ 195311 h 609370"/>
                  <a:gd name="connsiteX8" fmla="*/ 242186 w 536196"/>
                  <a:gd name="connsiteY8" fmla="*/ 335935 h 609370"/>
                  <a:gd name="connsiteX9" fmla="*/ 242398 w 536196"/>
                  <a:gd name="connsiteY9" fmla="*/ 339116 h 609370"/>
                  <a:gd name="connsiteX10" fmla="*/ 265623 w 536196"/>
                  <a:gd name="connsiteY10" fmla="*/ 359372 h 609370"/>
                  <a:gd name="connsiteX11" fmla="*/ 288848 w 536196"/>
                  <a:gd name="connsiteY11" fmla="*/ 339116 h 609370"/>
                  <a:gd name="connsiteX12" fmla="*/ 289060 w 536196"/>
                  <a:gd name="connsiteY12" fmla="*/ 335935 h 609370"/>
                  <a:gd name="connsiteX13" fmla="*/ 289060 w 536196"/>
                  <a:gd name="connsiteY13" fmla="*/ 195311 h 609370"/>
                  <a:gd name="connsiteX14" fmla="*/ 288848 w 536196"/>
                  <a:gd name="connsiteY14" fmla="*/ 192131 h 609370"/>
                  <a:gd name="connsiteX15" fmla="*/ 265623 w 536196"/>
                  <a:gd name="connsiteY15" fmla="*/ 171874 h 609370"/>
                  <a:gd name="connsiteX16" fmla="*/ 489696 w 536196"/>
                  <a:gd name="connsiteY16" fmla="*/ 81956 h 609370"/>
                  <a:gd name="connsiteX17" fmla="*/ 492237 w 536196"/>
                  <a:gd name="connsiteY17" fmla="*/ 83882 h 609370"/>
                  <a:gd name="connsiteX18" fmla="*/ 528146 w 536196"/>
                  <a:gd name="connsiteY18" fmla="*/ 115132 h 609370"/>
                  <a:gd name="connsiteX19" fmla="*/ 530440 w 536196"/>
                  <a:gd name="connsiteY19" fmla="*/ 148198 h 609370"/>
                  <a:gd name="connsiteX20" fmla="*/ 499912 w 536196"/>
                  <a:gd name="connsiteY20" fmla="*/ 152418 h 609370"/>
                  <a:gd name="connsiteX21" fmla="*/ 497371 w 536196"/>
                  <a:gd name="connsiteY21" fmla="*/ 150491 h 609370"/>
                  <a:gd name="connsiteX22" fmla="*/ 461465 w 536196"/>
                  <a:gd name="connsiteY22" fmla="*/ 119242 h 609370"/>
                  <a:gd name="connsiteX23" fmla="*/ 459171 w 536196"/>
                  <a:gd name="connsiteY23" fmla="*/ 86176 h 609370"/>
                  <a:gd name="connsiteX24" fmla="*/ 489696 w 536196"/>
                  <a:gd name="connsiteY24" fmla="*/ 81956 h 609370"/>
                  <a:gd name="connsiteX25" fmla="*/ 335935 w 536196"/>
                  <a:gd name="connsiteY25" fmla="*/ 0 h 609370"/>
                  <a:gd name="connsiteX26" fmla="*/ 359372 w 536196"/>
                  <a:gd name="connsiteY26" fmla="*/ 23437 h 609370"/>
                  <a:gd name="connsiteX27" fmla="*/ 339116 w 536196"/>
                  <a:gd name="connsiteY27" fmla="*/ 46661 h 609370"/>
                  <a:gd name="connsiteX28" fmla="*/ 335935 w 536196"/>
                  <a:gd name="connsiteY28" fmla="*/ 46875 h 609370"/>
                  <a:gd name="connsiteX29" fmla="*/ 195311 w 536196"/>
                  <a:gd name="connsiteY29" fmla="*/ 46875 h 609370"/>
                  <a:gd name="connsiteX30" fmla="*/ 171874 w 536196"/>
                  <a:gd name="connsiteY30" fmla="*/ 23437 h 609370"/>
                  <a:gd name="connsiteX31" fmla="*/ 192131 w 536196"/>
                  <a:gd name="connsiteY31" fmla="*/ 214 h 609370"/>
                  <a:gd name="connsiteX32" fmla="*/ 195311 w 536196"/>
                  <a:gd name="connsiteY32" fmla="*/ 0 h 609370"/>
                  <a:gd name="connsiteX33" fmla="*/ 335935 w 536196"/>
                  <a:gd name="connsiteY33" fmla="*/ 0 h 60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36196" h="609370">
                    <a:moveTo>
                      <a:pt x="265623" y="78124"/>
                    </a:moveTo>
                    <a:cubicBezTo>
                      <a:pt x="412322" y="78124"/>
                      <a:pt x="531246" y="197048"/>
                      <a:pt x="531246" y="343747"/>
                    </a:cubicBezTo>
                    <a:cubicBezTo>
                      <a:pt x="531246" y="490446"/>
                      <a:pt x="412322" y="609370"/>
                      <a:pt x="265623" y="609370"/>
                    </a:cubicBezTo>
                    <a:cubicBezTo>
                      <a:pt x="118923" y="609370"/>
                      <a:pt x="0" y="490446"/>
                      <a:pt x="0" y="343747"/>
                    </a:cubicBezTo>
                    <a:cubicBezTo>
                      <a:pt x="0" y="197048"/>
                      <a:pt x="118923" y="78124"/>
                      <a:pt x="265623" y="78124"/>
                    </a:cubicBezTo>
                    <a:close/>
                    <a:moveTo>
                      <a:pt x="265623" y="171874"/>
                    </a:moveTo>
                    <a:cubicBezTo>
                      <a:pt x="253757" y="171874"/>
                      <a:pt x="243951" y="180691"/>
                      <a:pt x="242398" y="192131"/>
                    </a:cubicBezTo>
                    <a:lnTo>
                      <a:pt x="242186" y="195311"/>
                    </a:lnTo>
                    <a:lnTo>
                      <a:pt x="242186" y="335935"/>
                    </a:lnTo>
                    <a:lnTo>
                      <a:pt x="242398" y="339116"/>
                    </a:lnTo>
                    <a:cubicBezTo>
                      <a:pt x="243951" y="350553"/>
                      <a:pt x="253757" y="359372"/>
                      <a:pt x="265623" y="359372"/>
                    </a:cubicBezTo>
                    <a:cubicBezTo>
                      <a:pt x="277488" y="359372"/>
                      <a:pt x="287295" y="350553"/>
                      <a:pt x="288848" y="339116"/>
                    </a:cubicBezTo>
                    <a:lnTo>
                      <a:pt x="289060" y="335935"/>
                    </a:lnTo>
                    <a:lnTo>
                      <a:pt x="289060" y="195311"/>
                    </a:lnTo>
                    <a:lnTo>
                      <a:pt x="288848" y="192131"/>
                    </a:lnTo>
                    <a:cubicBezTo>
                      <a:pt x="287295" y="180691"/>
                      <a:pt x="277488" y="171874"/>
                      <a:pt x="265623" y="171874"/>
                    </a:cubicBezTo>
                    <a:close/>
                    <a:moveTo>
                      <a:pt x="489696" y="81956"/>
                    </a:moveTo>
                    <a:lnTo>
                      <a:pt x="492237" y="83882"/>
                    </a:lnTo>
                    <a:lnTo>
                      <a:pt x="528146" y="115132"/>
                    </a:lnTo>
                    <a:cubicBezTo>
                      <a:pt x="537908" y="123629"/>
                      <a:pt x="538936" y="138433"/>
                      <a:pt x="530440" y="148198"/>
                    </a:cubicBezTo>
                    <a:cubicBezTo>
                      <a:pt x="522649" y="157148"/>
                      <a:pt x="509562" y="158757"/>
                      <a:pt x="499912" y="152418"/>
                    </a:cubicBezTo>
                    <a:lnTo>
                      <a:pt x="497371" y="150491"/>
                    </a:lnTo>
                    <a:lnTo>
                      <a:pt x="461465" y="119242"/>
                    </a:lnTo>
                    <a:cubicBezTo>
                      <a:pt x="451700" y="110744"/>
                      <a:pt x="450675" y="95940"/>
                      <a:pt x="459171" y="86176"/>
                    </a:cubicBezTo>
                    <a:cubicBezTo>
                      <a:pt x="466959" y="77225"/>
                      <a:pt x="480049" y="75616"/>
                      <a:pt x="489696" y="81956"/>
                    </a:cubicBezTo>
                    <a:close/>
                    <a:moveTo>
                      <a:pt x="335935" y="0"/>
                    </a:moveTo>
                    <a:cubicBezTo>
                      <a:pt x="348878" y="0"/>
                      <a:pt x="359372" y="10493"/>
                      <a:pt x="359372" y="23437"/>
                    </a:cubicBezTo>
                    <a:cubicBezTo>
                      <a:pt x="359372" y="35303"/>
                      <a:pt x="350553" y="45109"/>
                      <a:pt x="339116" y="46661"/>
                    </a:cubicBezTo>
                    <a:lnTo>
                      <a:pt x="335935" y="46875"/>
                    </a:lnTo>
                    <a:lnTo>
                      <a:pt x="195311" y="46875"/>
                    </a:lnTo>
                    <a:cubicBezTo>
                      <a:pt x="182367" y="46875"/>
                      <a:pt x="171874" y="36381"/>
                      <a:pt x="171874" y="23437"/>
                    </a:cubicBezTo>
                    <a:cubicBezTo>
                      <a:pt x="171874" y="11572"/>
                      <a:pt x="180691" y="1766"/>
                      <a:pt x="192131" y="214"/>
                    </a:cubicBezTo>
                    <a:lnTo>
                      <a:pt x="195311" y="0"/>
                    </a:lnTo>
                    <a:lnTo>
                      <a:pt x="335935" y="0"/>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45" name="Graphic 24">
                <a:extLst>
                  <a:ext uri="{FF2B5EF4-FFF2-40B4-BE49-F238E27FC236}">
                    <a16:creationId xmlns:a16="http://schemas.microsoft.com/office/drawing/2014/main" id="{FC201788-166B-8036-479D-474D83310748}"/>
                  </a:ext>
                  <a:ext uri="{C183D7F6-B498-43B3-948B-1728B52AA6E4}">
                    <adec:decorative xmlns:adec="http://schemas.microsoft.com/office/drawing/2017/decorative" val="1"/>
                  </a:ext>
                </a:extLst>
              </p:cNvPr>
              <p:cNvSpPr>
                <a:spLocks noChangeAspect="1"/>
              </p:cNvSpPr>
              <p:nvPr/>
            </p:nvSpPr>
            <p:spPr>
              <a:xfrm>
                <a:off x="2486314" y="3301038"/>
                <a:ext cx="548640" cy="548640"/>
              </a:xfrm>
              <a:custGeom>
                <a:avLst/>
                <a:gdLst>
                  <a:gd name="connsiteX0" fmla="*/ 1033040 w 1437273"/>
                  <a:gd name="connsiteY0" fmla="*/ 538977 h 1437273"/>
                  <a:gd name="connsiteX1" fmla="*/ 1001459 w 1437273"/>
                  <a:gd name="connsiteY1" fmla="*/ 525643 h 1437273"/>
                  <a:gd name="connsiteX2" fmla="*/ 988125 w 1437273"/>
                  <a:gd name="connsiteY2" fmla="*/ 494063 h 1437273"/>
                  <a:gd name="connsiteX3" fmla="*/ 1001459 w 1437273"/>
                  <a:gd name="connsiteY3" fmla="*/ 462482 h 1437273"/>
                  <a:gd name="connsiteX4" fmla="*/ 1033040 w 1437273"/>
                  <a:gd name="connsiteY4" fmla="*/ 449148 h 1437273"/>
                  <a:gd name="connsiteX5" fmla="*/ 1287089 w 1437273"/>
                  <a:gd name="connsiteY5" fmla="*/ 449148 h 1437273"/>
                  <a:gd name="connsiteX6" fmla="*/ 1189540 w 1437273"/>
                  <a:gd name="connsiteY6" fmla="*/ 301069 h 1437273"/>
                  <a:gd name="connsiteX7" fmla="*/ 1054796 w 1437273"/>
                  <a:gd name="connsiteY7" fmla="*/ 187379 h 1437273"/>
                  <a:gd name="connsiteX8" fmla="*/ 894787 w 1437273"/>
                  <a:gd name="connsiteY8" fmla="*/ 115094 h 1437273"/>
                  <a:gd name="connsiteX9" fmla="*/ 718637 w 1437273"/>
                  <a:gd name="connsiteY9" fmla="*/ 89830 h 1437273"/>
                  <a:gd name="connsiteX10" fmla="*/ 712320 w 1437273"/>
                  <a:gd name="connsiteY10" fmla="*/ 89830 h 1437273"/>
                  <a:gd name="connsiteX11" fmla="*/ 558628 w 1437273"/>
                  <a:gd name="connsiteY11" fmla="*/ 110182 h 1437273"/>
                  <a:gd name="connsiteX12" fmla="*/ 415462 w 1437273"/>
                  <a:gd name="connsiteY12" fmla="*/ 167729 h 1437273"/>
                  <a:gd name="connsiteX13" fmla="*/ 289841 w 1437273"/>
                  <a:gd name="connsiteY13" fmla="*/ 258260 h 1437273"/>
                  <a:gd name="connsiteX14" fmla="*/ 189484 w 1437273"/>
                  <a:gd name="connsiteY14" fmla="*/ 376863 h 1437273"/>
                  <a:gd name="connsiteX15" fmla="*/ 143166 w 1437273"/>
                  <a:gd name="connsiteY15" fmla="*/ 463184 h 1437273"/>
                  <a:gd name="connsiteX16" fmla="*/ 134744 w 1437273"/>
                  <a:gd name="connsiteY16" fmla="*/ 485641 h 1437273"/>
                  <a:gd name="connsiteX17" fmla="*/ 125621 w 1437273"/>
                  <a:gd name="connsiteY17" fmla="*/ 508800 h 1437273"/>
                  <a:gd name="connsiteX18" fmla="*/ 109480 w 1437273"/>
                  <a:gd name="connsiteY18" fmla="*/ 530556 h 1437273"/>
                  <a:gd name="connsiteX19" fmla="*/ 83513 w 1437273"/>
                  <a:gd name="connsiteY19" fmla="*/ 538977 h 1437273"/>
                  <a:gd name="connsiteX20" fmla="*/ 51933 w 1437273"/>
                  <a:gd name="connsiteY20" fmla="*/ 526345 h 1437273"/>
                  <a:gd name="connsiteX21" fmla="*/ 38599 w 1437273"/>
                  <a:gd name="connsiteY21" fmla="*/ 494063 h 1437273"/>
                  <a:gd name="connsiteX22" fmla="*/ 40704 w 1437273"/>
                  <a:gd name="connsiteY22" fmla="*/ 479325 h 1437273"/>
                  <a:gd name="connsiteX23" fmla="*/ 144569 w 1437273"/>
                  <a:gd name="connsiteY23" fmla="*/ 286332 h 1437273"/>
                  <a:gd name="connsiteX24" fmla="*/ 300368 w 1437273"/>
                  <a:gd name="connsiteY24" fmla="*/ 134744 h 1437273"/>
                  <a:gd name="connsiteX25" fmla="*/ 494063 w 1437273"/>
                  <a:gd name="connsiteY25" fmla="*/ 35791 h 1437273"/>
                  <a:gd name="connsiteX26" fmla="*/ 710917 w 1437273"/>
                  <a:gd name="connsiteY26" fmla="*/ 0 h 1437273"/>
                  <a:gd name="connsiteX27" fmla="*/ 903910 w 1437273"/>
                  <a:gd name="connsiteY27" fmla="*/ 24563 h 1437273"/>
                  <a:gd name="connsiteX28" fmla="*/ 1080060 w 1437273"/>
                  <a:gd name="connsiteY28" fmla="*/ 97549 h 1437273"/>
                  <a:gd name="connsiteX29" fmla="*/ 1230946 w 1437273"/>
                  <a:gd name="connsiteY29" fmla="*/ 214047 h 1437273"/>
                  <a:gd name="connsiteX30" fmla="*/ 1347444 w 1437273"/>
                  <a:gd name="connsiteY30" fmla="*/ 370547 h 1437273"/>
                  <a:gd name="connsiteX31" fmla="*/ 1347444 w 1437273"/>
                  <a:gd name="connsiteY31" fmla="*/ 134744 h 1437273"/>
                  <a:gd name="connsiteX32" fmla="*/ 1360778 w 1437273"/>
                  <a:gd name="connsiteY32" fmla="*/ 103164 h 1437273"/>
                  <a:gd name="connsiteX33" fmla="*/ 1392358 w 1437273"/>
                  <a:gd name="connsiteY33" fmla="*/ 89830 h 1437273"/>
                  <a:gd name="connsiteX34" fmla="*/ 1423939 w 1437273"/>
                  <a:gd name="connsiteY34" fmla="*/ 103164 h 1437273"/>
                  <a:gd name="connsiteX35" fmla="*/ 1437273 w 1437273"/>
                  <a:gd name="connsiteY35" fmla="*/ 134744 h 1437273"/>
                  <a:gd name="connsiteX36" fmla="*/ 1437273 w 1437273"/>
                  <a:gd name="connsiteY36" fmla="*/ 494063 h 1437273"/>
                  <a:gd name="connsiteX37" fmla="*/ 1423939 w 1437273"/>
                  <a:gd name="connsiteY37" fmla="*/ 525643 h 1437273"/>
                  <a:gd name="connsiteX38" fmla="*/ 1392358 w 1437273"/>
                  <a:gd name="connsiteY38" fmla="*/ 538977 h 1437273"/>
                  <a:gd name="connsiteX39" fmla="*/ 1033040 w 1437273"/>
                  <a:gd name="connsiteY39" fmla="*/ 538977 h 1437273"/>
                  <a:gd name="connsiteX40" fmla="*/ 873031 w 1437273"/>
                  <a:gd name="connsiteY40" fmla="*/ 1391656 h 1437273"/>
                  <a:gd name="connsiteX41" fmla="*/ 794430 w 1437273"/>
                  <a:gd name="connsiteY41" fmla="*/ 1348847 h 1437273"/>
                  <a:gd name="connsiteX42" fmla="*/ 806361 w 1437273"/>
                  <a:gd name="connsiteY42" fmla="*/ 1305336 h 1437273"/>
                  <a:gd name="connsiteX43" fmla="*/ 812677 w 1437273"/>
                  <a:gd name="connsiteY43" fmla="*/ 1260421 h 1437273"/>
                  <a:gd name="connsiteX44" fmla="*/ 802150 w 1437273"/>
                  <a:gd name="connsiteY44" fmla="*/ 1201470 h 1437273"/>
                  <a:gd name="connsiteX45" fmla="*/ 773376 w 1437273"/>
                  <a:gd name="connsiteY45" fmla="*/ 1149538 h 1437273"/>
                  <a:gd name="connsiteX46" fmla="*/ 729865 w 1437273"/>
                  <a:gd name="connsiteY46" fmla="*/ 1110237 h 1437273"/>
                  <a:gd name="connsiteX47" fmla="*/ 674424 w 1437273"/>
                  <a:gd name="connsiteY47" fmla="*/ 1086376 h 1437273"/>
                  <a:gd name="connsiteX48" fmla="*/ 630912 w 1437273"/>
                  <a:gd name="connsiteY48" fmla="*/ 1076551 h 1437273"/>
                  <a:gd name="connsiteX49" fmla="*/ 628807 w 1437273"/>
                  <a:gd name="connsiteY49" fmla="*/ 1033040 h 1437273"/>
                  <a:gd name="connsiteX50" fmla="*/ 630912 w 1437273"/>
                  <a:gd name="connsiteY50" fmla="*/ 989529 h 1437273"/>
                  <a:gd name="connsiteX51" fmla="*/ 674424 w 1437273"/>
                  <a:gd name="connsiteY51" fmla="*/ 979704 h 1437273"/>
                  <a:gd name="connsiteX52" fmla="*/ 729865 w 1437273"/>
                  <a:gd name="connsiteY52" fmla="*/ 956545 h 1437273"/>
                  <a:gd name="connsiteX53" fmla="*/ 773376 w 1437273"/>
                  <a:gd name="connsiteY53" fmla="*/ 916542 h 1437273"/>
                  <a:gd name="connsiteX54" fmla="*/ 802150 w 1437273"/>
                  <a:gd name="connsiteY54" fmla="*/ 865311 h 1437273"/>
                  <a:gd name="connsiteX55" fmla="*/ 812677 w 1437273"/>
                  <a:gd name="connsiteY55" fmla="*/ 805659 h 1437273"/>
                  <a:gd name="connsiteX56" fmla="*/ 807063 w 1437273"/>
                  <a:gd name="connsiteY56" fmla="*/ 761446 h 1437273"/>
                  <a:gd name="connsiteX57" fmla="*/ 794430 w 1437273"/>
                  <a:gd name="connsiteY57" fmla="*/ 717233 h 1437273"/>
                  <a:gd name="connsiteX58" fmla="*/ 873031 w 1437273"/>
                  <a:gd name="connsiteY58" fmla="*/ 674424 h 1437273"/>
                  <a:gd name="connsiteX59" fmla="*/ 908121 w 1437273"/>
                  <a:gd name="connsiteY59" fmla="*/ 708811 h 1437273"/>
                  <a:gd name="connsiteX60" fmla="*/ 943210 w 1437273"/>
                  <a:gd name="connsiteY60" fmla="*/ 735480 h 1437273"/>
                  <a:gd name="connsiteX61" fmla="*/ 983213 w 1437273"/>
                  <a:gd name="connsiteY61" fmla="*/ 753726 h 1437273"/>
                  <a:gd name="connsiteX62" fmla="*/ 1033040 w 1437273"/>
                  <a:gd name="connsiteY62" fmla="*/ 760042 h 1437273"/>
                  <a:gd name="connsiteX63" fmla="*/ 1082867 w 1437273"/>
                  <a:gd name="connsiteY63" fmla="*/ 753726 h 1437273"/>
                  <a:gd name="connsiteX64" fmla="*/ 1122870 w 1437273"/>
                  <a:gd name="connsiteY64" fmla="*/ 736181 h 1437273"/>
                  <a:gd name="connsiteX65" fmla="*/ 1157257 w 1437273"/>
                  <a:gd name="connsiteY65" fmla="*/ 708811 h 1437273"/>
                  <a:gd name="connsiteX66" fmla="*/ 1193049 w 1437273"/>
                  <a:gd name="connsiteY66" fmla="*/ 674424 h 1437273"/>
                  <a:gd name="connsiteX67" fmla="*/ 1271650 w 1437273"/>
                  <a:gd name="connsiteY67" fmla="*/ 717233 h 1437273"/>
                  <a:gd name="connsiteX68" fmla="*/ 1259719 w 1437273"/>
                  <a:gd name="connsiteY68" fmla="*/ 760744 h 1437273"/>
                  <a:gd name="connsiteX69" fmla="*/ 1253403 w 1437273"/>
                  <a:gd name="connsiteY69" fmla="*/ 805659 h 1437273"/>
                  <a:gd name="connsiteX70" fmla="*/ 1263228 w 1437273"/>
                  <a:gd name="connsiteY70" fmla="*/ 864610 h 1437273"/>
                  <a:gd name="connsiteX71" fmla="*/ 1292002 w 1437273"/>
                  <a:gd name="connsiteY71" fmla="*/ 916542 h 1437273"/>
                  <a:gd name="connsiteX72" fmla="*/ 1336215 w 1437273"/>
                  <a:gd name="connsiteY72" fmla="*/ 955843 h 1437273"/>
                  <a:gd name="connsiteX73" fmla="*/ 1391656 w 1437273"/>
                  <a:gd name="connsiteY73" fmla="*/ 979704 h 1437273"/>
                  <a:gd name="connsiteX74" fmla="*/ 1435168 w 1437273"/>
                  <a:gd name="connsiteY74" fmla="*/ 989529 h 1437273"/>
                  <a:gd name="connsiteX75" fmla="*/ 1437273 w 1437273"/>
                  <a:gd name="connsiteY75" fmla="*/ 1033040 h 1437273"/>
                  <a:gd name="connsiteX76" fmla="*/ 1435168 w 1437273"/>
                  <a:gd name="connsiteY76" fmla="*/ 1076551 h 1437273"/>
                  <a:gd name="connsiteX77" fmla="*/ 1391656 w 1437273"/>
                  <a:gd name="connsiteY77" fmla="*/ 1086376 h 1437273"/>
                  <a:gd name="connsiteX78" fmla="*/ 1336215 w 1437273"/>
                  <a:gd name="connsiteY78" fmla="*/ 1109536 h 1437273"/>
                  <a:gd name="connsiteX79" fmla="*/ 1292704 w 1437273"/>
                  <a:gd name="connsiteY79" fmla="*/ 1149538 h 1437273"/>
                  <a:gd name="connsiteX80" fmla="*/ 1263930 w 1437273"/>
                  <a:gd name="connsiteY80" fmla="*/ 1200769 h 1437273"/>
                  <a:gd name="connsiteX81" fmla="*/ 1253403 w 1437273"/>
                  <a:gd name="connsiteY81" fmla="*/ 1260421 h 1437273"/>
                  <a:gd name="connsiteX82" fmla="*/ 1259018 w 1437273"/>
                  <a:gd name="connsiteY82" fmla="*/ 1304634 h 1437273"/>
                  <a:gd name="connsiteX83" fmla="*/ 1271650 w 1437273"/>
                  <a:gd name="connsiteY83" fmla="*/ 1348847 h 1437273"/>
                  <a:gd name="connsiteX84" fmla="*/ 1193049 w 1437273"/>
                  <a:gd name="connsiteY84" fmla="*/ 1391656 h 1437273"/>
                  <a:gd name="connsiteX85" fmla="*/ 1157959 w 1437273"/>
                  <a:gd name="connsiteY85" fmla="*/ 1357269 h 1437273"/>
                  <a:gd name="connsiteX86" fmla="*/ 1122870 w 1437273"/>
                  <a:gd name="connsiteY86" fmla="*/ 1330600 h 1437273"/>
                  <a:gd name="connsiteX87" fmla="*/ 1082867 w 1437273"/>
                  <a:gd name="connsiteY87" fmla="*/ 1312354 h 1437273"/>
                  <a:gd name="connsiteX88" fmla="*/ 1033040 w 1437273"/>
                  <a:gd name="connsiteY88" fmla="*/ 1306038 h 1437273"/>
                  <a:gd name="connsiteX89" fmla="*/ 983213 w 1437273"/>
                  <a:gd name="connsiteY89" fmla="*/ 1312354 h 1437273"/>
                  <a:gd name="connsiteX90" fmla="*/ 943210 w 1437273"/>
                  <a:gd name="connsiteY90" fmla="*/ 1329899 h 1437273"/>
                  <a:gd name="connsiteX91" fmla="*/ 908823 w 1437273"/>
                  <a:gd name="connsiteY91" fmla="*/ 1357269 h 1437273"/>
                  <a:gd name="connsiteX92" fmla="*/ 873031 w 1437273"/>
                  <a:gd name="connsiteY92" fmla="*/ 1391656 h 1437273"/>
                  <a:gd name="connsiteX93" fmla="*/ 89830 w 1437273"/>
                  <a:gd name="connsiteY93" fmla="*/ 1083569 h 1437273"/>
                  <a:gd name="connsiteX94" fmla="*/ 89830 w 1437273"/>
                  <a:gd name="connsiteY94" fmla="*/ 1302529 h 1437273"/>
                  <a:gd name="connsiteX95" fmla="*/ 76495 w 1437273"/>
                  <a:gd name="connsiteY95" fmla="*/ 1334109 h 1437273"/>
                  <a:gd name="connsiteX96" fmla="*/ 44915 w 1437273"/>
                  <a:gd name="connsiteY96" fmla="*/ 1347444 h 1437273"/>
                  <a:gd name="connsiteX97" fmla="*/ 13334 w 1437273"/>
                  <a:gd name="connsiteY97" fmla="*/ 1334109 h 1437273"/>
                  <a:gd name="connsiteX98" fmla="*/ 0 w 1437273"/>
                  <a:gd name="connsiteY98" fmla="*/ 1302529 h 1437273"/>
                  <a:gd name="connsiteX99" fmla="*/ 0 w 1437273"/>
                  <a:gd name="connsiteY99" fmla="*/ 943210 h 1437273"/>
                  <a:gd name="connsiteX100" fmla="*/ 13334 w 1437273"/>
                  <a:gd name="connsiteY100" fmla="*/ 911630 h 1437273"/>
                  <a:gd name="connsiteX101" fmla="*/ 44915 w 1437273"/>
                  <a:gd name="connsiteY101" fmla="*/ 898296 h 1437273"/>
                  <a:gd name="connsiteX102" fmla="*/ 404233 w 1437273"/>
                  <a:gd name="connsiteY102" fmla="*/ 898296 h 1437273"/>
                  <a:gd name="connsiteX103" fmla="*/ 435814 w 1437273"/>
                  <a:gd name="connsiteY103" fmla="*/ 911630 h 1437273"/>
                  <a:gd name="connsiteX104" fmla="*/ 449148 w 1437273"/>
                  <a:gd name="connsiteY104" fmla="*/ 943210 h 1437273"/>
                  <a:gd name="connsiteX105" fmla="*/ 435814 w 1437273"/>
                  <a:gd name="connsiteY105" fmla="*/ 974791 h 1437273"/>
                  <a:gd name="connsiteX106" fmla="*/ 404233 w 1437273"/>
                  <a:gd name="connsiteY106" fmla="*/ 988125 h 1437273"/>
                  <a:gd name="connsiteX107" fmla="*/ 141060 w 1437273"/>
                  <a:gd name="connsiteY107" fmla="*/ 988125 h 1437273"/>
                  <a:gd name="connsiteX108" fmla="*/ 228785 w 1437273"/>
                  <a:gd name="connsiteY108" fmla="*/ 1124273 h 1437273"/>
                  <a:gd name="connsiteX109" fmla="*/ 348090 w 1437273"/>
                  <a:gd name="connsiteY109" fmla="*/ 1233051 h 1437273"/>
                  <a:gd name="connsiteX110" fmla="*/ 491255 w 1437273"/>
                  <a:gd name="connsiteY110" fmla="*/ 1308845 h 1437273"/>
                  <a:gd name="connsiteX111" fmla="*/ 649861 w 1437273"/>
                  <a:gd name="connsiteY111" fmla="*/ 1344636 h 1437273"/>
                  <a:gd name="connsiteX112" fmla="*/ 747410 w 1437273"/>
                  <a:gd name="connsiteY112" fmla="*/ 1436571 h 1437273"/>
                  <a:gd name="connsiteX113" fmla="*/ 728462 w 1437273"/>
                  <a:gd name="connsiteY113" fmla="*/ 1437273 h 1437273"/>
                  <a:gd name="connsiteX114" fmla="*/ 708811 w 1437273"/>
                  <a:gd name="connsiteY114" fmla="*/ 1437273 h 1437273"/>
                  <a:gd name="connsiteX115" fmla="*/ 523538 w 1437273"/>
                  <a:gd name="connsiteY115" fmla="*/ 1412710 h 1437273"/>
                  <a:gd name="connsiteX116" fmla="*/ 352300 w 1437273"/>
                  <a:gd name="connsiteY116" fmla="*/ 1342531 h 1437273"/>
                  <a:gd name="connsiteX117" fmla="*/ 204222 w 1437273"/>
                  <a:gd name="connsiteY117" fmla="*/ 1231648 h 1437273"/>
                  <a:gd name="connsiteX118" fmla="*/ 89830 w 1437273"/>
                  <a:gd name="connsiteY118" fmla="*/ 1083569 h 1437273"/>
                  <a:gd name="connsiteX119" fmla="*/ 1122870 w 1437273"/>
                  <a:gd name="connsiteY119" fmla="*/ 1033040 h 1437273"/>
                  <a:gd name="connsiteX120" fmla="*/ 1115852 w 1437273"/>
                  <a:gd name="connsiteY120" fmla="*/ 998652 h 1437273"/>
                  <a:gd name="connsiteX121" fmla="*/ 1096903 w 1437273"/>
                  <a:gd name="connsiteY121" fmla="*/ 969879 h 1437273"/>
                  <a:gd name="connsiteX122" fmla="*/ 1068130 w 1437273"/>
                  <a:gd name="connsiteY122" fmla="*/ 950228 h 1437273"/>
                  <a:gd name="connsiteX123" fmla="*/ 1033040 w 1437273"/>
                  <a:gd name="connsiteY123" fmla="*/ 943210 h 1437273"/>
                  <a:gd name="connsiteX124" fmla="*/ 997950 w 1437273"/>
                  <a:gd name="connsiteY124" fmla="*/ 950228 h 1437273"/>
                  <a:gd name="connsiteX125" fmla="*/ 969879 w 1437273"/>
                  <a:gd name="connsiteY125" fmla="*/ 969177 h 1437273"/>
                  <a:gd name="connsiteX126" fmla="*/ 950228 w 1437273"/>
                  <a:gd name="connsiteY126" fmla="*/ 997950 h 1437273"/>
                  <a:gd name="connsiteX127" fmla="*/ 943210 w 1437273"/>
                  <a:gd name="connsiteY127" fmla="*/ 1033040 h 1437273"/>
                  <a:gd name="connsiteX128" fmla="*/ 950228 w 1437273"/>
                  <a:gd name="connsiteY128" fmla="*/ 1068130 h 1437273"/>
                  <a:gd name="connsiteX129" fmla="*/ 969177 w 1437273"/>
                  <a:gd name="connsiteY129" fmla="*/ 1096903 h 1437273"/>
                  <a:gd name="connsiteX130" fmla="*/ 997249 w 1437273"/>
                  <a:gd name="connsiteY130" fmla="*/ 1115852 h 1437273"/>
                  <a:gd name="connsiteX131" fmla="*/ 1033040 w 1437273"/>
                  <a:gd name="connsiteY131" fmla="*/ 1122870 h 1437273"/>
                  <a:gd name="connsiteX132" fmla="*/ 1068130 w 1437273"/>
                  <a:gd name="connsiteY132" fmla="*/ 1115852 h 1437273"/>
                  <a:gd name="connsiteX133" fmla="*/ 1096201 w 1437273"/>
                  <a:gd name="connsiteY133" fmla="*/ 1096903 h 1437273"/>
                  <a:gd name="connsiteX134" fmla="*/ 1115852 w 1437273"/>
                  <a:gd name="connsiteY134" fmla="*/ 1068130 h 1437273"/>
                  <a:gd name="connsiteX135" fmla="*/ 1122870 w 1437273"/>
                  <a:gd name="connsiteY135" fmla="*/ 1033040 h 143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437273" h="1437273">
                    <a:moveTo>
                      <a:pt x="1033040" y="538977"/>
                    </a:moveTo>
                    <a:cubicBezTo>
                      <a:pt x="1020878" y="538977"/>
                      <a:pt x="1010351" y="534533"/>
                      <a:pt x="1001459" y="525643"/>
                    </a:cubicBezTo>
                    <a:cubicBezTo>
                      <a:pt x="992568" y="516754"/>
                      <a:pt x="988125" y="506227"/>
                      <a:pt x="988125" y="494063"/>
                    </a:cubicBezTo>
                    <a:cubicBezTo>
                      <a:pt x="988125" y="481898"/>
                      <a:pt x="992568" y="471372"/>
                      <a:pt x="1001459" y="462482"/>
                    </a:cubicBezTo>
                    <a:cubicBezTo>
                      <a:pt x="1010351" y="453592"/>
                      <a:pt x="1020878" y="449148"/>
                      <a:pt x="1033040" y="449148"/>
                    </a:cubicBezTo>
                    <a:lnTo>
                      <a:pt x="1287089" y="449148"/>
                    </a:lnTo>
                    <a:cubicBezTo>
                      <a:pt x="1261825" y="394408"/>
                      <a:pt x="1229311" y="345049"/>
                      <a:pt x="1189540" y="301069"/>
                    </a:cubicBezTo>
                    <a:cubicBezTo>
                      <a:pt x="1149769" y="257090"/>
                      <a:pt x="1104855" y="219193"/>
                      <a:pt x="1054796" y="187379"/>
                    </a:cubicBezTo>
                    <a:cubicBezTo>
                      <a:pt x="1004737" y="155564"/>
                      <a:pt x="951400" y="131469"/>
                      <a:pt x="894787" y="115094"/>
                    </a:cubicBezTo>
                    <a:cubicBezTo>
                      <a:pt x="838173" y="98719"/>
                      <a:pt x="779461" y="90298"/>
                      <a:pt x="718637" y="89830"/>
                    </a:cubicBezTo>
                    <a:lnTo>
                      <a:pt x="712320" y="89830"/>
                    </a:lnTo>
                    <a:cubicBezTo>
                      <a:pt x="659920" y="89830"/>
                      <a:pt x="608689" y="96614"/>
                      <a:pt x="558628" y="110182"/>
                    </a:cubicBezTo>
                    <a:cubicBezTo>
                      <a:pt x="508567" y="123749"/>
                      <a:pt x="460845" y="142932"/>
                      <a:pt x="415462" y="167729"/>
                    </a:cubicBezTo>
                    <a:cubicBezTo>
                      <a:pt x="370079" y="192525"/>
                      <a:pt x="328206" y="222702"/>
                      <a:pt x="289841" y="258260"/>
                    </a:cubicBezTo>
                    <a:cubicBezTo>
                      <a:pt x="251476" y="293818"/>
                      <a:pt x="218024" y="333352"/>
                      <a:pt x="189484" y="376863"/>
                    </a:cubicBezTo>
                    <a:cubicBezTo>
                      <a:pt x="171706" y="404467"/>
                      <a:pt x="156266" y="433240"/>
                      <a:pt x="143166" y="463184"/>
                    </a:cubicBezTo>
                    <a:cubicBezTo>
                      <a:pt x="139891" y="470670"/>
                      <a:pt x="137083" y="478155"/>
                      <a:pt x="134744" y="485641"/>
                    </a:cubicBezTo>
                    <a:cubicBezTo>
                      <a:pt x="132405" y="493127"/>
                      <a:pt x="129364" y="500847"/>
                      <a:pt x="125621" y="508800"/>
                    </a:cubicBezTo>
                    <a:cubicBezTo>
                      <a:pt x="121410" y="518157"/>
                      <a:pt x="116030" y="525410"/>
                      <a:pt x="109480" y="530556"/>
                    </a:cubicBezTo>
                    <a:cubicBezTo>
                      <a:pt x="102930" y="535702"/>
                      <a:pt x="94274" y="538509"/>
                      <a:pt x="83513" y="538977"/>
                    </a:cubicBezTo>
                    <a:cubicBezTo>
                      <a:pt x="70881" y="538977"/>
                      <a:pt x="60354" y="534767"/>
                      <a:pt x="51933" y="526345"/>
                    </a:cubicBezTo>
                    <a:cubicBezTo>
                      <a:pt x="43511" y="517924"/>
                      <a:pt x="39067" y="507163"/>
                      <a:pt x="38599" y="494063"/>
                    </a:cubicBezTo>
                    <a:cubicBezTo>
                      <a:pt x="38599" y="489384"/>
                      <a:pt x="39300" y="484471"/>
                      <a:pt x="40704" y="479325"/>
                    </a:cubicBezTo>
                    <a:cubicBezTo>
                      <a:pt x="65033" y="409146"/>
                      <a:pt x="99655" y="344814"/>
                      <a:pt x="144569" y="286332"/>
                    </a:cubicBezTo>
                    <a:cubicBezTo>
                      <a:pt x="189484" y="227849"/>
                      <a:pt x="241417" y="177320"/>
                      <a:pt x="300368" y="134744"/>
                    </a:cubicBezTo>
                    <a:cubicBezTo>
                      <a:pt x="359318" y="92169"/>
                      <a:pt x="423883" y="59185"/>
                      <a:pt x="494063" y="35791"/>
                    </a:cubicBezTo>
                    <a:cubicBezTo>
                      <a:pt x="564242" y="12398"/>
                      <a:pt x="636527" y="468"/>
                      <a:pt x="710917" y="0"/>
                    </a:cubicBezTo>
                    <a:cubicBezTo>
                      <a:pt x="776885" y="0"/>
                      <a:pt x="841219" y="8188"/>
                      <a:pt x="903910" y="24563"/>
                    </a:cubicBezTo>
                    <a:cubicBezTo>
                      <a:pt x="966601" y="40938"/>
                      <a:pt x="1025320" y="65267"/>
                      <a:pt x="1080060" y="97549"/>
                    </a:cubicBezTo>
                    <a:cubicBezTo>
                      <a:pt x="1134800" y="129832"/>
                      <a:pt x="1185098" y="168664"/>
                      <a:pt x="1230946" y="214047"/>
                    </a:cubicBezTo>
                    <a:cubicBezTo>
                      <a:pt x="1276794" y="259430"/>
                      <a:pt x="1315631" y="311596"/>
                      <a:pt x="1347444" y="370547"/>
                    </a:cubicBezTo>
                    <a:lnTo>
                      <a:pt x="1347444" y="134744"/>
                    </a:lnTo>
                    <a:cubicBezTo>
                      <a:pt x="1347444" y="122580"/>
                      <a:pt x="1351886" y="112053"/>
                      <a:pt x="1360778" y="103164"/>
                    </a:cubicBezTo>
                    <a:cubicBezTo>
                      <a:pt x="1369669" y="94274"/>
                      <a:pt x="1380196" y="89830"/>
                      <a:pt x="1392358" y="89830"/>
                    </a:cubicBezTo>
                    <a:cubicBezTo>
                      <a:pt x="1404520" y="89830"/>
                      <a:pt x="1415047" y="94274"/>
                      <a:pt x="1423939" y="103164"/>
                    </a:cubicBezTo>
                    <a:cubicBezTo>
                      <a:pt x="1432831" y="112053"/>
                      <a:pt x="1437273" y="122580"/>
                      <a:pt x="1437273" y="134744"/>
                    </a:cubicBezTo>
                    <a:lnTo>
                      <a:pt x="1437273" y="494063"/>
                    </a:lnTo>
                    <a:cubicBezTo>
                      <a:pt x="1437273" y="506227"/>
                      <a:pt x="1432831" y="516754"/>
                      <a:pt x="1423939" y="525643"/>
                    </a:cubicBezTo>
                    <a:cubicBezTo>
                      <a:pt x="1415047" y="534533"/>
                      <a:pt x="1404520" y="538977"/>
                      <a:pt x="1392358" y="538977"/>
                    </a:cubicBezTo>
                    <a:lnTo>
                      <a:pt x="1033040" y="538977"/>
                    </a:lnTo>
                    <a:close/>
                    <a:moveTo>
                      <a:pt x="873031" y="1391656"/>
                    </a:moveTo>
                    <a:cubicBezTo>
                      <a:pt x="846363" y="1380428"/>
                      <a:pt x="820165" y="1366160"/>
                      <a:pt x="794430" y="1348847"/>
                    </a:cubicBezTo>
                    <a:cubicBezTo>
                      <a:pt x="798641" y="1333878"/>
                      <a:pt x="802620" y="1319372"/>
                      <a:pt x="806361" y="1305336"/>
                    </a:cubicBezTo>
                    <a:cubicBezTo>
                      <a:pt x="810101" y="1291300"/>
                      <a:pt x="812207" y="1276331"/>
                      <a:pt x="812677" y="1260421"/>
                    </a:cubicBezTo>
                    <a:cubicBezTo>
                      <a:pt x="812677" y="1239838"/>
                      <a:pt x="809168" y="1220187"/>
                      <a:pt x="802150" y="1201470"/>
                    </a:cubicBezTo>
                    <a:cubicBezTo>
                      <a:pt x="795132" y="1182754"/>
                      <a:pt x="785538" y="1165447"/>
                      <a:pt x="773376" y="1149538"/>
                    </a:cubicBezTo>
                    <a:cubicBezTo>
                      <a:pt x="761214" y="1133628"/>
                      <a:pt x="746708" y="1120533"/>
                      <a:pt x="729865" y="1110237"/>
                    </a:cubicBezTo>
                    <a:cubicBezTo>
                      <a:pt x="713022" y="1099942"/>
                      <a:pt x="694542" y="1091991"/>
                      <a:pt x="674424" y="1086376"/>
                    </a:cubicBezTo>
                    <a:lnTo>
                      <a:pt x="630912" y="1076551"/>
                    </a:lnTo>
                    <a:cubicBezTo>
                      <a:pt x="629509" y="1062045"/>
                      <a:pt x="628807" y="1047546"/>
                      <a:pt x="628807" y="1033040"/>
                    </a:cubicBezTo>
                    <a:cubicBezTo>
                      <a:pt x="628807" y="1019004"/>
                      <a:pt x="629509" y="1004498"/>
                      <a:pt x="630912" y="989529"/>
                    </a:cubicBezTo>
                    <a:lnTo>
                      <a:pt x="674424" y="979704"/>
                    </a:lnTo>
                    <a:cubicBezTo>
                      <a:pt x="694542" y="975023"/>
                      <a:pt x="713022" y="967303"/>
                      <a:pt x="729865" y="956545"/>
                    </a:cubicBezTo>
                    <a:cubicBezTo>
                      <a:pt x="746708" y="945786"/>
                      <a:pt x="761214" y="932452"/>
                      <a:pt x="773376" y="916542"/>
                    </a:cubicBezTo>
                    <a:cubicBezTo>
                      <a:pt x="785538" y="900633"/>
                      <a:pt x="795132" y="883558"/>
                      <a:pt x="802150" y="865311"/>
                    </a:cubicBezTo>
                    <a:cubicBezTo>
                      <a:pt x="809168" y="847065"/>
                      <a:pt x="812677" y="827183"/>
                      <a:pt x="812677" y="805659"/>
                    </a:cubicBezTo>
                    <a:cubicBezTo>
                      <a:pt x="812677" y="790219"/>
                      <a:pt x="810803" y="775482"/>
                      <a:pt x="807063" y="761446"/>
                    </a:cubicBezTo>
                    <a:cubicBezTo>
                      <a:pt x="803322" y="747410"/>
                      <a:pt x="799111" y="732672"/>
                      <a:pt x="794430" y="717233"/>
                    </a:cubicBezTo>
                    <a:cubicBezTo>
                      <a:pt x="820165" y="699922"/>
                      <a:pt x="846363" y="685652"/>
                      <a:pt x="873031" y="674424"/>
                    </a:cubicBezTo>
                    <a:cubicBezTo>
                      <a:pt x="885663" y="687056"/>
                      <a:pt x="897362" y="698518"/>
                      <a:pt x="908121" y="708811"/>
                    </a:cubicBezTo>
                    <a:cubicBezTo>
                      <a:pt x="918879" y="719107"/>
                      <a:pt x="930578" y="727991"/>
                      <a:pt x="943210" y="735480"/>
                    </a:cubicBezTo>
                    <a:cubicBezTo>
                      <a:pt x="955843" y="742968"/>
                      <a:pt x="969177" y="749045"/>
                      <a:pt x="983213" y="753726"/>
                    </a:cubicBezTo>
                    <a:cubicBezTo>
                      <a:pt x="997249" y="758407"/>
                      <a:pt x="1013860" y="760513"/>
                      <a:pt x="1033040" y="760042"/>
                    </a:cubicBezTo>
                    <a:cubicBezTo>
                      <a:pt x="1051757" y="760042"/>
                      <a:pt x="1068361" y="757937"/>
                      <a:pt x="1082867" y="753726"/>
                    </a:cubicBezTo>
                    <a:cubicBezTo>
                      <a:pt x="1097373" y="749515"/>
                      <a:pt x="1110708" y="743670"/>
                      <a:pt x="1122870" y="736181"/>
                    </a:cubicBezTo>
                    <a:cubicBezTo>
                      <a:pt x="1135032" y="728693"/>
                      <a:pt x="1146499" y="719570"/>
                      <a:pt x="1157257" y="708811"/>
                    </a:cubicBezTo>
                    <a:cubicBezTo>
                      <a:pt x="1168016" y="698051"/>
                      <a:pt x="1179946" y="686588"/>
                      <a:pt x="1193049" y="674424"/>
                    </a:cubicBezTo>
                    <a:cubicBezTo>
                      <a:pt x="1219717" y="685652"/>
                      <a:pt x="1245915" y="699922"/>
                      <a:pt x="1271650" y="717233"/>
                    </a:cubicBezTo>
                    <a:cubicBezTo>
                      <a:pt x="1267439" y="732202"/>
                      <a:pt x="1263460" y="746708"/>
                      <a:pt x="1259719" y="760744"/>
                    </a:cubicBezTo>
                    <a:cubicBezTo>
                      <a:pt x="1255979" y="774780"/>
                      <a:pt x="1253873" y="789749"/>
                      <a:pt x="1253403" y="805659"/>
                    </a:cubicBezTo>
                    <a:cubicBezTo>
                      <a:pt x="1253403" y="826242"/>
                      <a:pt x="1256681" y="845893"/>
                      <a:pt x="1263228" y="864610"/>
                    </a:cubicBezTo>
                    <a:cubicBezTo>
                      <a:pt x="1269776" y="883326"/>
                      <a:pt x="1279370" y="900633"/>
                      <a:pt x="1292002" y="916542"/>
                    </a:cubicBezTo>
                    <a:cubicBezTo>
                      <a:pt x="1304634" y="932452"/>
                      <a:pt x="1319372" y="945547"/>
                      <a:pt x="1336215" y="955843"/>
                    </a:cubicBezTo>
                    <a:cubicBezTo>
                      <a:pt x="1353058" y="966138"/>
                      <a:pt x="1371536" y="974089"/>
                      <a:pt x="1391656" y="979704"/>
                    </a:cubicBezTo>
                    <a:lnTo>
                      <a:pt x="1435168" y="989529"/>
                    </a:lnTo>
                    <a:cubicBezTo>
                      <a:pt x="1436571" y="1004498"/>
                      <a:pt x="1437273" y="1019004"/>
                      <a:pt x="1437273" y="1033040"/>
                    </a:cubicBezTo>
                    <a:cubicBezTo>
                      <a:pt x="1437273" y="1047546"/>
                      <a:pt x="1436571" y="1062045"/>
                      <a:pt x="1435168" y="1076551"/>
                    </a:cubicBezTo>
                    <a:lnTo>
                      <a:pt x="1391656" y="1086376"/>
                    </a:lnTo>
                    <a:cubicBezTo>
                      <a:pt x="1371536" y="1091057"/>
                      <a:pt x="1353058" y="1098777"/>
                      <a:pt x="1336215" y="1109536"/>
                    </a:cubicBezTo>
                    <a:cubicBezTo>
                      <a:pt x="1319372" y="1120294"/>
                      <a:pt x="1304866" y="1133628"/>
                      <a:pt x="1292704" y="1149538"/>
                    </a:cubicBezTo>
                    <a:cubicBezTo>
                      <a:pt x="1280542" y="1165447"/>
                      <a:pt x="1270948" y="1182522"/>
                      <a:pt x="1263930" y="1200769"/>
                    </a:cubicBezTo>
                    <a:cubicBezTo>
                      <a:pt x="1256912" y="1219015"/>
                      <a:pt x="1253403" y="1238897"/>
                      <a:pt x="1253403" y="1260421"/>
                    </a:cubicBezTo>
                    <a:cubicBezTo>
                      <a:pt x="1253403" y="1275861"/>
                      <a:pt x="1255277" y="1290598"/>
                      <a:pt x="1259018" y="1304634"/>
                    </a:cubicBezTo>
                    <a:cubicBezTo>
                      <a:pt x="1262758" y="1318670"/>
                      <a:pt x="1266969" y="1333408"/>
                      <a:pt x="1271650" y="1348847"/>
                    </a:cubicBezTo>
                    <a:cubicBezTo>
                      <a:pt x="1245915" y="1366160"/>
                      <a:pt x="1219717" y="1380428"/>
                      <a:pt x="1193049" y="1391656"/>
                    </a:cubicBezTo>
                    <a:cubicBezTo>
                      <a:pt x="1180417" y="1379024"/>
                      <a:pt x="1168718" y="1367564"/>
                      <a:pt x="1157959" y="1357269"/>
                    </a:cubicBezTo>
                    <a:cubicBezTo>
                      <a:pt x="1147201" y="1346973"/>
                      <a:pt x="1135502" y="1338089"/>
                      <a:pt x="1122870" y="1330600"/>
                    </a:cubicBezTo>
                    <a:cubicBezTo>
                      <a:pt x="1110237" y="1323112"/>
                      <a:pt x="1096903" y="1317035"/>
                      <a:pt x="1082867" y="1312354"/>
                    </a:cubicBezTo>
                    <a:cubicBezTo>
                      <a:pt x="1068831" y="1307673"/>
                      <a:pt x="1052220" y="1305567"/>
                      <a:pt x="1033040" y="1306038"/>
                    </a:cubicBezTo>
                    <a:cubicBezTo>
                      <a:pt x="1013860" y="1306038"/>
                      <a:pt x="997249" y="1308143"/>
                      <a:pt x="983213" y="1312354"/>
                    </a:cubicBezTo>
                    <a:cubicBezTo>
                      <a:pt x="969177" y="1316565"/>
                      <a:pt x="955843" y="1322410"/>
                      <a:pt x="943210" y="1329899"/>
                    </a:cubicBezTo>
                    <a:cubicBezTo>
                      <a:pt x="930578" y="1337387"/>
                      <a:pt x="919118" y="1346510"/>
                      <a:pt x="908823" y="1357269"/>
                    </a:cubicBezTo>
                    <a:cubicBezTo>
                      <a:pt x="898527" y="1368027"/>
                      <a:pt x="886597" y="1379494"/>
                      <a:pt x="873031" y="1391656"/>
                    </a:cubicBezTo>
                    <a:close/>
                    <a:moveTo>
                      <a:pt x="89830" y="1083569"/>
                    </a:moveTo>
                    <a:lnTo>
                      <a:pt x="89830" y="1302529"/>
                    </a:lnTo>
                    <a:cubicBezTo>
                      <a:pt x="89830" y="1314691"/>
                      <a:pt x="85385" y="1325218"/>
                      <a:pt x="76495" y="1334109"/>
                    </a:cubicBezTo>
                    <a:cubicBezTo>
                      <a:pt x="67606" y="1343001"/>
                      <a:pt x="57079" y="1347444"/>
                      <a:pt x="44915" y="1347444"/>
                    </a:cubicBezTo>
                    <a:cubicBezTo>
                      <a:pt x="32750" y="1347444"/>
                      <a:pt x="22223" y="1343001"/>
                      <a:pt x="13334" y="1334109"/>
                    </a:cubicBezTo>
                    <a:cubicBezTo>
                      <a:pt x="4445" y="1325218"/>
                      <a:pt x="0" y="1314691"/>
                      <a:pt x="0" y="1302529"/>
                    </a:cubicBezTo>
                    <a:lnTo>
                      <a:pt x="0" y="943210"/>
                    </a:lnTo>
                    <a:cubicBezTo>
                      <a:pt x="0" y="931048"/>
                      <a:pt x="4445" y="920521"/>
                      <a:pt x="13334" y="911630"/>
                    </a:cubicBezTo>
                    <a:cubicBezTo>
                      <a:pt x="22223" y="902738"/>
                      <a:pt x="32750" y="898296"/>
                      <a:pt x="44915" y="898296"/>
                    </a:cubicBezTo>
                    <a:lnTo>
                      <a:pt x="404233" y="898296"/>
                    </a:lnTo>
                    <a:cubicBezTo>
                      <a:pt x="416397" y="898296"/>
                      <a:pt x="426924" y="902738"/>
                      <a:pt x="435814" y="911630"/>
                    </a:cubicBezTo>
                    <a:cubicBezTo>
                      <a:pt x="444703" y="920521"/>
                      <a:pt x="449148" y="931048"/>
                      <a:pt x="449148" y="943210"/>
                    </a:cubicBezTo>
                    <a:cubicBezTo>
                      <a:pt x="449148" y="955372"/>
                      <a:pt x="444703" y="965899"/>
                      <a:pt x="435814" y="974791"/>
                    </a:cubicBezTo>
                    <a:cubicBezTo>
                      <a:pt x="426924" y="983683"/>
                      <a:pt x="416397" y="988125"/>
                      <a:pt x="404233" y="988125"/>
                    </a:cubicBezTo>
                    <a:lnTo>
                      <a:pt x="141060" y="988125"/>
                    </a:lnTo>
                    <a:cubicBezTo>
                      <a:pt x="163986" y="1037251"/>
                      <a:pt x="193227" y="1082636"/>
                      <a:pt x="228785" y="1124273"/>
                    </a:cubicBezTo>
                    <a:cubicBezTo>
                      <a:pt x="264342" y="1165911"/>
                      <a:pt x="304110" y="1202172"/>
                      <a:pt x="348090" y="1233051"/>
                    </a:cubicBezTo>
                    <a:cubicBezTo>
                      <a:pt x="392069" y="1263930"/>
                      <a:pt x="439791" y="1289195"/>
                      <a:pt x="491255" y="1308845"/>
                    </a:cubicBezTo>
                    <a:cubicBezTo>
                      <a:pt x="542720" y="1328495"/>
                      <a:pt x="595589" y="1340426"/>
                      <a:pt x="649861" y="1344636"/>
                    </a:cubicBezTo>
                    <a:cubicBezTo>
                      <a:pt x="677933" y="1379726"/>
                      <a:pt x="710447" y="1410373"/>
                      <a:pt x="747410" y="1436571"/>
                    </a:cubicBezTo>
                    <a:cubicBezTo>
                      <a:pt x="740862" y="1437042"/>
                      <a:pt x="734546" y="1437273"/>
                      <a:pt x="728462" y="1437273"/>
                    </a:cubicBezTo>
                    <a:cubicBezTo>
                      <a:pt x="722377" y="1437273"/>
                      <a:pt x="715829" y="1437273"/>
                      <a:pt x="708811" y="1437273"/>
                    </a:cubicBezTo>
                    <a:cubicBezTo>
                      <a:pt x="645650" y="1437273"/>
                      <a:pt x="583892" y="1429083"/>
                      <a:pt x="523538" y="1412710"/>
                    </a:cubicBezTo>
                    <a:cubicBezTo>
                      <a:pt x="463184" y="1396337"/>
                      <a:pt x="406105" y="1372940"/>
                      <a:pt x="352300" y="1342531"/>
                    </a:cubicBezTo>
                    <a:cubicBezTo>
                      <a:pt x="298496" y="1312122"/>
                      <a:pt x="249137" y="1275159"/>
                      <a:pt x="204222" y="1231648"/>
                    </a:cubicBezTo>
                    <a:cubicBezTo>
                      <a:pt x="159307" y="1188136"/>
                      <a:pt x="121177" y="1138779"/>
                      <a:pt x="89830" y="1083569"/>
                    </a:cubicBezTo>
                    <a:close/>
                    <a:moveTo>
                      <a:pt x="1122870" y="1033040"/>
                    </a:moveTo>
                    <a:cubicBezTo>
                      <a:pt x="1122870" y="1020878"/>
                      <a:pt x="1120533" y="1009411"/>
                      <a:pt x="1115852" y="998652"/>
                    </a:cubicBezTo>
                    <a:cubicBezTo>
                      <a:pt x="1111171" y="987894"/>
                      <a:pt x="1104855" y="978300"/>
                      <a:pt x="1096903" y="969879"/>
                    </a:cubicBezTo>
                    <a:cubicBezTo>
                      <a:pt x="1088952" y="961457"/>
                      <a:pt x="1079358" y="954909"/>
                      <a:pt x="1068130" y="950228"/>
                    </a:cubicBezTo>
                    <a:cubicBezTo>
                      <a:pt x="1056901" y="945547"/>
                      <a:pt x="1045202" y="943210"/>
                      <a:pt x="1033040" y="943210"/>
                    </a:cubicBezTo>
                    <a:cubicBezTo>
                      <a:pt x="1020408" y="943210"/>
                      <a:pt x="1008709" y="945547"/>
                      <a:pt x="997950" y="950228"/>
                    </a:cubicBezTo>
                    <a:cubicBezTo>
                      <a:pt x="987192" y="954909"/>
                      <a:pt x="977830" y="961226"/>
                      <a:pt x="969879" y="969177"/>
                    </a:cubicBezTo>
                    <a:cubicBezTo>
                      <a:pt x="961927" y="977128"/>
                      <a:pt x="955372" y="986722"/>
                      <a:pt x="950228" y="997950"/>
                    </a:cubicBezTo>
                    <a:cubicBezTo>
                      <a:pt x="945084" y="1009179"/>
                      <a:pt x="942740" y="1020878"/>
                      <a:pt x="943210" y="1033040"/>
                    </a:cubicBezTo>
                    <a:cubicBezTo>
                      <a:pt x="943210" y="1045672"/>
                      <a:pt x="945547" y="1057371"/>
                      <a:pt x="950228" y="1068130"/>
                    </a:cubicBezTo>
                    <a:cubicBezTo>
                      <a:pt x="954909" y="1078888"/>
                      <a:pt x="961226" y="1088482"/>
                      <a:pt x="969177" y="1096903"/>
                    </a:cubicBezTo>
                    <a:cubicBezTo>
                      <a:pt x="977128" y="1105325"/>
                      <a:pt x="986490" y="1111641"/>
                      <a:pt x="997249" y="1115852"/>
                    </a:cubicBezTo>
                    <a:cubicBezTo>
                      <a:pt x="1008007" y="1120062"/>
                      <a:pt x="1019937" y="1122399"/>
                      <a:pt x="1033040" y="1122870"/>
                    </a:cubicBezTo>
                    <a:cubicBezTo>
                      <a:pt x="1045672" y="1122870"/>
                      <a:pt x="1057371" y="1120533"/>
                      <a:pt x="1068130" y="1115852"/>
                    </a:cubicBezTo>
                    <a:cubicBezTo>
                      <a:pt x="1078888" y="1111171"/>
                      <a:pt x="1088250" y="1104855"/>
                      <a:pt x="1096201" y="1096903"/>
                    </a:cubicBezTo>
                    <a:cubicBezTo>
                      <a:pt x="1104153" y="1088952"/>
                      <a:pt x="1110708" y="1079358"/>
                      <a:pt x="1115852" y="1068130"/>
                    </a:cubicBezTo>
                    <a:cubicBezTo>
                      <a:pt x="1120996" y="1056901"/>
                      <a:pt x="1123340" y="1045202"/>
                      <a:pt x="1122870" y="1033040"/>
                    </a:cubicBez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46" name="Graphic 14">
                <a:extLst>
                  <a:ext uri="{FF2B5EF4-FFF2-40B4-BE49-F238E27FC236}">
                    <a16:creationId xmlns:a16="http://schemas.microsoft.com/office/drawing/2014/main" id="{9069B920-DCA0-EF59-79BA-735792D55C82}"/>
                  </a:ext>
                  <a:ext uri="{C183D7F6-B498-43B3-948B-1728B52AA6E4}">
                    <adec:decorative xmlns:adec="http://schemas.microsoft.com/office/drawing/2017/decorative" val="1"/>
                  </a:ext>
                </a:extLst>
              </p:cNvPr>
              <p:cNvSpPr>
                <a:spLocks noChangeAspect="1"/>
              </p:cNvSpPr>
              <p:nvPr/>
            </p:nvSpPr>
            <p:spPr>
              <a:xfrm>
                <a:off x="9154001" y="3301038"/>
                <a:ext cx="548640" cy="548640"/>
              </a:xfrm>
              <a:custGeom>
                <a:avLst/>
                <a:gdLst>
                  <a:gd name="connsiteX0" fmla="*/ 23577 w 380532"/>
                  <a:gd name="connsiteY0" fmla="*/ 171215 h 380532"/>
                  <a:gd name="connsiteX1" fmla="*/ 707 w 380532"/>
                  <a:gd name="connsiteY1" fmla="*/ 171215 h 380532"/>
                  <a:gd name="connsiteX2" fmla="*/ 171215 w 380532"/>
                  <a:gd name="connsiteY2" fmla="*/ 707 h 380532"/>
                  <a:gd name="connsiteX3" fmla="*/ 171215 w 380532"/>
                  <a:gd name="connsiteY3" fmla="*/ 23579 h 380532"/>
                  <a:gd name="connsiteX4" fmla="*/ 185503 w 380532"/>
                  <a:gd name="connsiteY4" fmla="*/ 37866 h 380532"/>
                  <a:gd name="connsiteX5" fmla="*/ 199790 w 380532"/>
                  <a:gd name="connsiteY5" fmla="*/ 23579 h 380532"/>
                  <a:gd name="connsiteX6" fmla="*/ 199790 w 380532"/>
                  <a:gd name="connsiteY6" fmla="*/ 0 h 380532"/>
                  <a:gd name="connsiteX7" fmla="*/ 379826 w 380532"/>
                  <a:gd name="connsiteY7" fmla="*/ 171215 h 380532"/>
                  <a:gd name="connsiteX8" fmla="*/ 356953 w 380532"/>
                  <a:gd name="connsiteY8" fmla="*/ 171215 h 380532"/>
                  <a:gd name="connsiteX9" fmla="*/ 342665 w 380532"/>
                  <a:gd name="connsiteY9" fmla="*/ 185503 h 380532"/>
                  <a:gd name="connsiteX10" fmla="*/ 356953 w 380532"/>
                  <a:gd name="connsiteY10" fmla="*/ 199790 h 380532"/>
                  <a:gd name="connsiteX11" fmla="*/ 380533 w 380532"/>
                  <a:gd name="connsiteY11" fmla="*/ 199790 h 380532"/>
                  <a:gd name="connsiteX12" fmla="*/ 199790 w 380532"/>
                  <a:gd name="connsiteY12" fmla="*/ 380533 h 380532"/>
                  <a:gd name="connsiteX13" fmla="*/ 199790 w 380532"/>
                  <a:gd name="connsiteY13" fmla="*/ 356953 h 380532"/>
                  <a:gd name="connsiteX14" fmla="*/ 185503 w 380532"/>
                  <a:gd name="connsiteY14" fmla="*/ 342665 h 380532"/>
                  <a:gd name="connsiteX15" fmla="*/ 171215 w 380532"/>
                  <a:gd name="connsiteY15" fmla="*/ 356953 h 380532"/>
                  <a:gd name="connsiteX16" fmla="*/ 171215 w 380532"/>
                  <a:gd name="connsiteY16" fmla="*/ 379826 h 380532"/>
                  <a:gd name="connsiteX17" fmla="*/ 0 w 380532"/>
                  <a:gd name="connsiteY17" fmla="*/ 199790 h 380532"/>
                  <a:gd name="connsiteX18" fmla="*/ 23577 w 380532"/>
                  <a:gd name="connsiteY18" fmla="*/ 199790 h 380532"/>
                  <a:gd name="connsiteX19" fmla="*/ 37865 w 380532"/>
                  <a:gd name="connsiteY19" fmla="*/ 185503 h 380532"/>
                  <a:gd name="connsiteX20" fmla="*/ 23577 w 380532"/>
                  <a:gd name="connsiteY20" fmla="*/ 171215 h 380532"/>
                  <a:gd name="connsiteX21" fmla="*/ 240820 w 380532"/>
                  <a:gd name="connsiteY21" fmla="*/ 181232 h 380532"/>
                  <a:gd name="connsiteX22" fmla="*/ 198990 w 380532"/>
                  <a:gd name="connsiteY22" fmla="*/ 140462 h 380532"/>
                  <a:gd name="connsiteX23" fmla="*/ 122253 w 380532"/>
                  <a:gd name="connsiteY23" fmla="*/ 109883 h 380532"/>
                  <a:gd name="connsiteX24" fmla="*/ 109879 w 380532"/>
                  <a:gd name="connsiteY24" fmla="*/ 122258 h 380532"/>
                  <a:gd name="connsiteX25" fmla="*/ 140459 w 380532"/>
                  <a:gd name="connsiteY25" fmla="*/ 198994 h 380532"/>
                  <a:gd name="connsiteX26" fmla="*/ 181228 w 380532"/>
                  <a:gd name="connsiteY26" fmla="*/ 240822 h 380532"/>
                  <a:gd name="connsiteX27" fmla="*/ 263627 w 380532"/>
                  <a:gd name="connsiteY27" fmla="*/ 276137 h 380532"/>
                  <a:gd name="connsiteX28" fmla="*/ 276135 w 380532"/>
                  <a:gd name="connsiteY28" fmla="*/ 263631 h 380532"/>
                  <a:gd name="connsiteX29" fmla="*/ 240820 w 380532"/>
                  <a:gd name="connsiteY29" fmla="*/ 181232 h 38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0532" h="380532">
                    <a:moveTo>
                      <a:pt x="23577" y="171215"/>
                    </a:moveTo>
                    <a:lnTo>
                      <a:pt x="707" y="171215"/>
                    </a:lnTo>
                    <a:cubicBezTo>
                      <a:pt x="9642" y="81216"/>
                      <a:pt x="81216" y="9642"/>
                      <a:pt x="171215" y="707"/>
                    </a:cubicBezTo>
                    <a:lnTo>
                      <a:pt x="171215" y="23579"/>
                    </a:lnTo>
                    <a:cubicBezTo>
                      <a:pt x="171215" y="31469"/>
                      <a:pt x="177612" y="37866"/>
                      <a:pt x="185503" y="37866"/>
                    </a:cubicBezTo>
                    <a:cubicBezTo>
                      <a:pt x="193393" y="37866"/>
                      <a:pt x="199790" y="31469"/>
                      <a:pt x="199790" y="23579"/>
                    </a:cubicBezTo>
                    <a:lnTo>
                      <a:pt x="199790" y="0"/>
                    </a:lnTo>
                    <a:cubicBezTo>
                      <a:pt x="294225" y="4650"/>
                      <a:pt x="370577" y="78063"/>
                      <a:pt x="379826" y="171215"/>
                    </a:cubicBezTo>
                    <a:lnTo>
                      <a:pt x="356953" y="171215"/>
                    </a:lnTo>
                    <a:cubicBezTo>
                      <a:pt x="349062" y="171215"/>
                      <a:pt x="342665" y="177612"/>
                      <a:pt x="342665" y="185503"/>
                    </a:cubicBezTo>
                    <a:cubicBezTo>
                      <a:pt x="342665" y="193393"/>
                      <a:pt x="349062" y="199790"/>
                      <a:pt x="356953" y="199790"/>
                    </a:cubicBezTo>
                    <a:lnTo>
                      <a:pt x="380533" y="199790"/>
                    </a:lnTo>
                    <a:cubicBezTo>
                      <a:pt x="375725" y="297422"/>
                      <a:pt x="297422" y="375725"/>
                      <a:pt x="199790" y="380533"/>
                    </a:cubicBezTo>
                    <a:lnTo>
                      <a:pt x="199790" y="356953"/>
                    </a:lnTo>
                    <a:cubicBezTo>
                      <a:pt x="199790" y="349062"/>
                      <a:pt x="193393" y="342665"/>
                      <a:pt x="185503" y="342665"/>
                    </a:cubicBezTo>
                    <a:cubicBezTo>
                      <a:pt x="177612" y="342665"/>
                      <a:pt x="171215" y="349062"/>
                      <a:pt x="171215" y="356953"/>
                    </a:cubicBezTo>
                    <a:lnTo>
                      <a:pt x="171215" y="379826"/>
                    </a:lnTo>
                    <a:cubicBezTo>
                      <a:pt x="78063" y="370577"/>
                      <a:pt x="4650" y="294225"/>
                      <a:pt x="0" y="199790"/>
                    </a:cubicBezTo>
                    <a:lnTo>
                      <a:pt x="23577" y="199790"/>
                    </a:lnTo>
                    <a:cubicBezTo>
                      <a:pt x="31468" y="199790"/>
                      <a:pt x="37865" y="193393"/>
                      <a:pt x="37865" y="185503"/>
                    </a:cubicBezTo>
                    <a:cubicBezTo>
                      <a:pt x="37865" y="177612"/>
                      <a:pt x="31468" y="171215"/>
                      <a:pt x="23577" y="171215"/>
                    </a:cubicBezTo>
                    <a:close/>
                    <a:moveTo>
                      <a:pt x="240820" y="181232"/>
                    </a:moveTo>
                    <a:cubicBezTo>
                      <a:pt x="232846" y="162624"/>
                      <a:pt x="217796" y="147955"/>
                      <a:pt x="198990" y="140462"/>
                    </a:cubicBezTo>
                    <a:lnTo>
                      <a:pt x="122253" y="109883"/>
                    </a:lnTo>
                    <a:cubicBezTo>
                      <a:pt x="114485" y="106788"/>
                      <a:pt x="106783" y="114489"/>
                      <a:pt x="109879" y="122258"/>
                    </a:cubicBezTo>
                    <a:lnTo>
                      <a:pt x="140459" y="198994"/>
                    </a:lnTo>
                    <a:cubicBezTo>
                      <a:pt x="147953" y="217798"/>
                      <a:pt x="162622" y="232848"/>
                      <a:pt x="181228" y="240822"/>
                    </a:cubicBezTo>
                    <a:lnTo>
                      <a:pt x="263627" y="276137"/>
                    </a:lnTo>
                    <a:cubicBezTo>
                      <a:pt x="271531" y="279524"/>
                      <a:pt x="279522" y="271533"/>
                      <a:pt x="276135" y="263631"/>
                    </a:cubicBezTo>
                    <a:lnTo>
                      <a:pt x="240820" y="181232"/>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sp>
            <p:nvSpPr>
              <p:cNvPr id="47" name="Graphic 73">
                <a:extLst>
                  <a:ext uri="{FF2B5EF4-FFF2-40B4-BE49-F238E27FC236}">
                    <a16:creationId xmlns:a16="http://schemas.microsoft.com/office/drawing/2014/main" id="{17B9FFB2-D971-4CE7-1748-27C8B46C68C0}"/>
                  </a:ext>
                  <a:ext uri="{C183D7F6-B498-43B3-948B-1728B52AA6E4}">
                    <adec:decorative xmlns:adec="http://schemas.microsoft.com/office/drawing/2017/decorative" val="1"/>
                  </a:ext>
                </a:extLst>
              </p:cNvPr>
              <p:cNvSpPr>
                <a:spLocks noChangeAspect="1"/>
              </p:cNvSpPr>
              <p:nvPr/>
            </p:nvSpPr>
            <p:spPr>
              <a:xfrm>
                <a:off x="6931438" y="3301038"/>
                <a:ext cx="548640" cy="548640"/>
              </a:xfrm>
              <a:custGeom>
                <a:avLst/>
                <a:gdLst>
                  <a:gd name="connsiteX0" fmla="*/ 247650 w 342900"/>
                  <a:gd name="connsiteY0" fmla="*/ 0 h 342900"/>
                  <a:gd name="connsiteX1" fmla="*/ 190500 w 342900"/>
                  <a:gd name="connsiteY1" fmla="*/ 57150 h 342900"/>
                  <a:gd name="connsiteX2" fmla="*/ 190500 w 342900"/>
                  <a:gd name="connsiteY2" fmla="*/ 95250 h 342900"/>
                  <a:gd name="connsiteX3" fmla="*/ 247650 w 342900"/>
                  <a:gd name="connsiteY3" fmla="*/ 152400 h 342900"/>
                  <a:gd name="connsiteX4" fmla="*/ 285750 w 342900"/>
                  <a:gd name="connsiteY4" fmla="*/ 152400 h 342900"/>
                  <a:gd name="connsiteX5" fmla="*/ 342900 w 342900"/>
                  <a:gd name="connsiteY5" fmla="*/ 95250 h 342900"/>
                  <a:gd name="connsiteX6" fmla="*/ 342900 w 342900"/>
                  <a:gd name="connsiteY6" fmla="*/ 57150 h 342900"/>
                  <a:gd name="connsiteX7" fmla="*/ 285750 w 342900"/>
                  <a:gd name="connsiteY7" fmla="*/ 0 h 342900"/>
                  <a:gd name="connsiteX8" fmla="*/ 247650 w 342900"/>
                  <a:gd name="connsiteY8" fmla="*/ 0 h 342900"/>
                  <a:gd name="connsiteX9" fmla="*/ 48583 w 342900"/>
                  <a:gd name="connsiteY9" fmla="*/ 17115 h 342900"/>
                  <a:gd name="connsiteX10" fmla="*/ 103817 w 342900"/>
                  <a:gd name="connsiteY10" fmla="*/ 17115 h 342900"/>
                  <a:gd name="connsiteX11" fmla="*/ 149002 w 342900"/>
                  <a:gd name="connsiteY11" fmla="*/ 106952 h 342900"/>
                  <a:gd name="connsiteX12" fmla="*/ 121385 w 342900"/>
                  <a:gd name="connsiteY12" fmla="*/ 152400 h 342900"/>
                  <a:gd name="connsiteX13" fmla="*/ 31016 w 342900"/>
                  <a:gd name="connsiteY13" fmla="*/ 152400 h 342900"/>
                  <a:gd name="connsiteX14" fmla="*/ 3399 w 342900"/>
                  <a:gd name="connsiteY14" fmla="*/ 106952 h 342900"/>
                  <a:gd name="connsiteX15" fmla="*/ 48583 w 342900"/>
                  <a:gd name="connsiteY15" fmla="*/ 17115 h 342900"/>
                  <a:gd name="connsiteX16" fmla="*/ 151021 w 342900"/>
                  <a:gd name="connsiteY16" fmla="*/ 281210 h 342900"/>
                  <a:gd name="connsiteX17" fmla="*/ 139235 w 342900"/>
                  <a:gd name="connsiteY17" fmla="*/ 309528 h 342900"/>
                  <a:gd name="connsiteX18" fmla="*/ 33371 w 342900"/>
                  <a:gd name="connsiteY18" fmla="*/ 203666 h 342900"/>
                  <a:gd name="connsiteX19" fmla="*/ 61947 w 342900"/>
                  <a:gd name="connsiteY19" fmla="*/ 191832 h 342900"/>
                  <a:gd name="connsiteX20" fmla="*/ 63103 w 342900"/>
                  <a:gd name="connsiteY20" fmla="*/ 191622 h 342900"/>
                  <a:gd name="connsiteX21" fmla="*/ 76200 w 342900"/>
                  <a:gd name="connsiteY21" fmla="*/ 190500 h 342900"/>
                  <a:gd name="connsiteX22" fmla="*/ 152400 w 342900"/>
                  <a:gd name="connsiteY22" fmla="*/ 266700 h 342900"/>
                  <a:gd name="connsiteX23" fmla="*/ 151068 w 342900"/>
                  <a:gd name="connsiteY23" fmla="*/ 280953 h 342900"/>
                  <a:gd name="connsiteX24" fmla="*/ 151021 w 342900"/>
                  <a:gd name="connsiteY24" fmla="*/ 281210 h 342900"/>
                  <a:gd name="connsiteX25" fmla="*/ 89297 w 342900"/>
                  <a:gd name="connsiteY25" fmla="*/ 341778 h 342900"/>
                  <a:gd name="connsiteX26" fmla="*/ 76200 w 342900"/>
                  <a:gd name="connsiteY26" fmla="*/ 342900 h 342900"/>
                  <a:gd name="connsiteX27" fmla="*/ 0 w 342900"/>
                  <a:gd name="connsiteY27" fmla="*/ 266700 h 342900"/>
                  <a:gd name="connsiteX28" fmla="*/ 1331 w 342900"/>
                  <a:gd name="connsiteY28" fmla="*/ 252447 h 342900"/>
                  <a:gd name="connsiteX29" fmla="*/ 1380 w 342900"/>
                  <a:gd name="connsiteY29" fmla="*/ 252190 h 342900"/>
                  <a:gd name="connsiteX30" fmla="*/ 13166 w 342900"/>
                  <a:gd name="connsiteY30" fmla="*/ 223872 h 342900"/>
                  <a:gd name="connsiteX31" fmla="*/ 119029 w 342900"/>
                  <a:gd name="connsiteY31" fmla="*/ 329735 h 342900"/>
                  <a:gd name="connsiteX32" fmla="*/ 90453 w 342900"/>
                  <a:gd name="connsiteY32" fmla="*/ 341568 h 342900"/>
                  <a:gd name="connsiteX33" fmla="*/ 89297 w 342900"/>
                  <a:gd name="connsiteY33" fmla="*/ 341778 h 342900"/>
                  <a:gd name="connsiteX34" fmla="*/ 257554 w 342900"/>
                  <a:gd name="connsiteY34" fmla="*/ 192716 h 342900"/>
                  <a:gd name="connsiteX35" fmla="*/ 275846 w 342900"/>
                  <a:gd name="connsiteY35" fmla="*/ 192716 h 342900"/>
                  <a:gd name="connsiteX36" fmla="*/ 332493 w 342900"/>
                  <a:gd name="connsiteY36" fmla="*/ 221973 h 342900"/>
                  <a:gd name="connsiteX37" fmla="*/ 342900 w 342900"/>
                  <a:gd name="connsiteY37" fmla="*/ 238836 h 342900"/>
                  <a:gd name="connsiteX38" fmla="*/ 342900 w 342900"/>
                  <a:gd name="connsiteY38" fmla="*/ 294564 h 342900"/>
                  <a:gd name="connsiteX39" fmla="*/ 332493 w 342900"/>
                  <a:gd name="connsiteY39" fmla="*/ 311428 h 342900"/>
                  <a:gd name="connsiteX40" fmla="*/ 275846 w 342900"/>
                  <a:gd name="connsiteY40" fmla="*/ 340685 h 342900"/>
                  <a:gd name="connsiteX41" fmla="*/ 257554 w 342900"/>
                  <a:gd name="connsiteY41" fmla="*/ 340685 h 342900"/>
                  <a:gd name="connsiteX42" fmla="*/ 200907 w 342900"/>
                  <a:gd name="connsiteY42" fmla="*/ 311428 h 342900"/>
                  <a:gd name="connsiteX43" fmla="*/ 190500 w 342900"/>
                  <a:gd name="connsiteY43" fmla="*/ 294564 h 342900"/>
                  <a:gd name="connsiteX44" fmla="*/ 190500 w 342900"/>
                  <a:gd name="connsiteY44" fmla="*/ 238836 h 342900"/>
                  <a:gd name="connsiteX45" fmla="*/ 200907 w 342900"/>
                  <a:gd name="connsiteY45" fmla="*/ 221973 h 342900"/>
                  <a:gd name="connsiteX46" fmla="*/ 257554 w 342900"/>
                  <a:gd name="connsiteY46" fmla="*/ 19271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2900" h="342900">
                    <a:moveTo>
                      <a:pt x="247650" y="0"/>
                    </a:moveTo>
                    <a:cubicBezTo>
                      <a:pt x="216086" y="0"/>
                      <a:pt x="190500" y="25587"/>
                      <a:pt x="190500" y="57150"/>
                    </a:cubicBezTo>
                    <a:lnTo>
                      <a:pt x="190500" y="95250"/>
                    </a:lnTo>
                    <a:cubicBezTo>
                      <a:pt x="190500" y="126813"/>
                      <a:pt x="216086" y="152400"/>
                      <a:pt x="247650" y="152400"/>
                    </a:cubicBezTo>
                    <a:lnTo>
                      <a:pt x="285750" y="152400"/>
                    </a:lnTo>
                    <a:cubicBezTo>
                      <a:pt x="317314" y="152400"/>
                      <a:pt x="342900" y="126813"/>
                      <a:pt x="342900" y="95250"/>
                    </a:cubicBezTo>
                    <a:lnTo>
                      <a:pt x="342900" y="57150"/>
                    </a:lnTo>
                    <a:cubicBezTo>
                      <a:pt x="342900" y="25587"/>
                      <a:pt x="317314" y="0"/>
                      <a:pt x="285750" y="0"/>
                    </a:cubicBezTo>
                    <a:lnTo>
                      <a:pt x="247650" y="0"/>
                    </a:lnTo>
                    <a:close/>
                    <a:moveTo>
                      <a:pt x="48583" y="17115"/>
                    </a:moveTo>
                    <a:cubicBezTo>
                      <a:pt x="60061" y="-5705"/>
                      <a:pt x="92339" y="-5705"/>
                      <a:pt x="103817" y="17115"/>
                    </a:cubicBezTo>
                    <a:lnTo>
                      <a:pt x="149002" y="106952"/>
                    </a:lnTo>
                    <a:cubicBezTo>
                      <a:pt x="159468" y="127762"/>
                      <a:pt x="144496" y="152400"/>
                      <a:pt x="121385" y="152400"/>
                    </a:cubicBezTo>
                    <a:lnTo>
                      <a:pt x="31016" y="152400"/>
                    </a:lnTo>
                    <a:cubicBezTo>
                      <a:pt x="7904" y="152400"/>
                      <a:pt x="-7068" y="127762"/>
                      <a:pt x="3399" y="106952"/>
                    </a:cubicBezTo>
                    <a:lnTo>
                      <a:pt x="48583" y="17115"/>
                    </a:lnTo>
                    <a:close/>
                    <a:moveTo>
                      <a:pt x="151021" y="281210"/>
                    </a:moveTo>
                    <a:cubicBezTo>
                      <a:pt x="149028" y="291547"/>
                      <a:pt x="144946" y="301137"/>
                      <a:pt x="139235" y="309528"/>
                    </a:cubicBezTo>
                    <a:lnTo>
                      <a:pt x="33371" y="203666"/>
                    </a:lnTo>
                    <a:cubicBezTo>
                      <a:pt x="41833" y="197907"/>
                      <a:pt x="51514" y="193805"/>
                      <a:pt x="61947" y="191832"/>
                    </a:cubicBezTo>
                    <a:cubicBezTo>
                      <a:pt x="62332" y="191757"/>
                      <a:pt x="62717" y="191689"/>
                      <a:pt x="63103" y="191622"/>
                    </a:cubicBezTo>
                    <a:cubicBezTo>
                      <a:pt x="67358" y="190885"/>
                      <a:pt x="71734" y="190500"/>
                      <a:pt x="76200" y="190500"/>
                    </a:cubicBezTo>
                    <a:cubicBezTo>
                      <a:pt x="118284" y="190500"/>
                      <a:pt x="152400" y="224617"/>
                      <a:pt x="152400" y="266700"/>
                    </a:cubicBezTo>
                    <a:cubicBezTo>
                      <a:pt x="152400" y="271571"/>
                      <a:pt x="151943" y="276336"/>
                      <a:pt x="151068" y="280953"/>
                    </a:cubicBezTo>
                    <a:cubicBezTo>
                      <a:pt x="151053" y="281039"/>
                      <a:pt x="151036" y="281125"/>
                      <a:pt x="151021" y="281210"/>
                    </a:cubicBezTo>
                    <a:close/>
                    <a:moveTo>
                      <a:pt x="89297" y="341778"/>
                    </a:moveTo>
                    <a:cubicBezTo>
                      <a:pt x="85042" y="342515"/>
                      <a:pt x="80666" y="342900"/>
                      <a:pt x="76200" y="342900"/>
                    </a:cubicBezTo>
                    <a:cubicBezTo>
                      <a:pt x="34116" y="342900"/>
                      <a:pt x="0" y="308783"/>
                      <a:pt x="0" y="266700"/>
                    </a:cubicBezTo>
                    <a:cubicBezTo>
                      <a:pt x="0" y="261829"/>
                      <a:pt x="457" y="257065"/>
                      <a:pt x="1331" y="252447"/>
                    </a:cubicBezTo>
                    <a:cubicBezTo>
                      <a:pt x="1347" y="252361"/>
                      <a:pt x="1363" y="252275"/>
                      <a:pt x="1380" y="252190"/>
                    </a:cubicBezTo>
                    <a:cubicBezTo>
                      <a:pt x="3373" y="241853"/>
                      <a:pt x="7453" y="232263"/>
                      <a:pt x="13166" y="223872"/>
                    </a:cubicBezTo>
                    <a:lnTo>
                      <a:pt x="119029" y="329735"/>
                    </a:lnTo>
                    <a:cubicBezTo>
                      <a:pt x="110567" y="335493"/>
                      <a:pt x="100886" y="339595"/>
                      <a:pt x="90453" y="341568"/>
                    </a:cubicBezTo>
                    <a:cubicBezTo>
                      <a:pt x="90069" y="341643"/>
                      <a:pt x="89683" y="341711"/>
                      <a:pt x="89297" y="341778"/>
                    </a:cubicBezTo>
                    <a:close/>
                    <a:moveTo>
                      <a:pt x="257554" y="192716"/>
                    </a:moveTo>
                    <a:cubicBezTo>
                      <a:pt x="263275" y="189761"/>
                      <a:pt x="270125" y="189761"/>
                      <a:pt x="275846" y="192716"/>
                    </a:cubicBezTo>
                    <a:lnTo>
                      <a:pt x="332493" y="221973"/>
                    </a:lnTo>
                    <a:cubicBezTo>
                      <a:pt x="338896" y="225278"/>
                      <a:pt x="342900" y="231768"/>
                      <a:pt x="342900" y="238836"/>
                    </a:cubicBezTo>
                    <a:lnTo>
                      <a:pt x="342900" y="294564"/>
                    </a:lnTo>
                    <a:cubicBezTo>
                      <a:pt x="342900" y="301632"/>
                      <a:pt x="338896" y="308122"/>
                      <a:pt x="332493" y="311428"/>
                    </a:cubicBezTo>
                    <a:lnTo>
                      <a:pt x="275846" y="340685"/>
                    </a:lnTo>
                    <a:cubicBezTo>
                      <a:pt x="270125" y="343639"/>
                      <a:pt x="263275" y="343639"/>
                      <a:pt x="257554" y="340685"/>
                    </a:cubicBezTo>
                    <a:lnTo>
                      <a:pt x="200907" y="311428"/>
                    </a:lnTo>
                    <a:cubicBezTo>
                      <a:pt x="194504" y="308122"/>
                      <a:pt x="190500" y="301632"/>
                      <a:pt x="190500" y="294564"/>
                    </a:cubicBezTo>
                    <a:lnTo>
                      <a:pt x="190500" y="238836"/>
                    </a:lnTo>
                    <a:cubicBezTo>
                      <a:pt x="190500" y="231768"/>
                      <a:pt x="194504" y="225278"/>
                      <a:pt x="200907" y="221973"/>
                    </a:cubicBezTo>
                    <a:lnTo>
                      <a:pt x="257554" y="192716"/>
                    </a:lnTo>
                    <a:close/>
                  </a:path>
                </a:pathLst>
              </a:cu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53933">
                        <a:srgbClr val="FFFFFF"/>
                      </a:gs>
                      <a:gs pos="38000">
                        <a:srgbClr val="FFFFFF"/>
                      </a:gs>
                    </a:gsLst>
                    <a:path path="circle">
                      <a:fillToRect l="100000" b="100000"/>
                    </a:path>
                  </a:gradFill>
                  <a:effectLst/>
                  <a:uLnTx/>
                  <a:uFillTx/>
                  <a:latin typeface="Calibri" panose="020F0502020204030204"/>
                  <a:ea typeface="+mn-ea"/>
                  <a:cs typeface="Segoe UI" pitchFamily="34" charset="0"/>
                </a:endParaRPr>
              </a:p>
            </p:txBody>
          </p:sp>
        </p:grpSp>
      </p:grpSp>
      <p:sp>
        <p:nvSpPr>
          <p:cNvPr id="9" name="TextBox 8">
            <a:extLst>
              <a:ext uri="{FF2B5EF4-FFF2-40B4-BE49-F238E27FC236}">
                <a16:creationId xmlns:a16="http://schemas.microsoft.com/office/drawing/2014/main" id="{9CFBDE45-65BA-BD73-3862-80CA1AFBBFDA}"/>
              </a:ext>
            </a:extLst>
          </p:cNvPr>
          <p:cNvSpPr txBox="1"/>
          <p:nvPr/>
        </p:nvSpPr>
        <p:spPr>
          <a:xfrm>
            <a:off x="586740" y="2799580"/>
            <a:ext cx="11018520" cy="72142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It’s Still Not Easy</a:t>
            </a:r>
          </a:p>
        </p:txBody>
      </p:sp>
      <p:sp>
        <p:nvSpPr>
          <p:cNvPr id="2" name="Arrow: Notched Right 1">
            <a:extLst>
              <a:ext uri="{FF2B5EF4-FFF2-40B4-BE49-F238E27FC236}">
                <a16:creationId xmlns:a16="http://schemas.microsoft.com/office/drawing/2014/main" id="{858944B2-0787-F978-155A-F66DE363A67E}"/>
              </a:ext>
            </a:extLst>
          </p:cNvPr>
          <p:cNvSpPr/>
          <p:nvPr/>
        </p:nvSpPr>
        <p:spPr>
          <a:xfrm>
            <a:off x="3500845" y="4174915"/>
            <a:ext cx="736119" cy="495551"/>
          </a:xfrm>
          <a:prstGeom prst="notchedRightArrow">
            <a:avLst/>
          </a:prstGeom>
          <a:solidFill>
            <a:srgbClr val="57007F"/>
          </a:solidFill>
          <a:ln>
            <a:solidFill>
              <a:srgbClr val="5700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Arrow: Notched Right 2">
            <a:extLst>
              <a:ext uri="{FF2B5EF4-FFF2-40B4-BE49-F238E27FC236}">
                <a16:creationId xmlns:a16="http://schemas.microsoft.com/office/drawing/2014/main" id="{6CBBDF33-F815-9295-5289-5B53524D9E3C}"/>
              </a:ext>
            </a:extLst>
          </p:cNvPr>
          <p:cNvSpPr/>
          <p:nvPr/>
        </p:nvSpPr>
        <p:spPr>
          <a:xfrm>
            <a:off x="5604810" y="4174915"/>
            <a:ext cx="736119" cy="495551"/>
          </a:xfrm>
          <a:prstGeom prst="notchedRightArrow">
            <a:avLst/>
          </a:prstGeom>
          <a:solidFill>
            <a:srgbClr val="57007F"/>
          </a:solidFill>
          <a:ln>
            <a:solidFill>
              <a:srgbClr val="5700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Notched Right 3">
            <a:extLst>
              <a:ext uri="{FF2B5EF4-FFF2-40B4-BE49-F238E27FC236}">
                <a16:creationId xmlns:a16="http://schemas.microsoft.com/office/drawing/2014/main" id="{47DDF68B-7DA0-DDF0-836B-78FD700C59CA}"/>
              </a:ext>
            </a:extLst>
          </p:cNvPr>
          <p:cNvSpPr/>
          <p:nvPr/>
        </p:nvSpPr>
        <p:spPr>
          <a:xfrm>
            <a:off x="7948980" y="4164024"/>
            <a:ext cx="736119" cy="495551"/>
          </a:xfrm>
          <a:prstGeom prst="notchedRightArrow">
            <a:avLst/>
          </a:prstGeom>
          <a:solidFill>
            <a:srgbClr val="57007F"/>
          </a:solidFill>
          <a:ln>
            <a:solidFill>
              <a:srgbClr val="5700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3964EDA-C2B5-0818-6725-25AB8FF05154}"/>
              </a:ext>
            </a:extLst>
          </p:cNvPr>
          <p:cNvPicPr>
            <a:picLocks noChangeAspect="1"/>
          </p:cNvPicPr>
          <p:nvPr/>
        </p:nvPicPr>
        <p:blipFill>
          <a:blip r:embed="rId3"/>
          <a:stretch>
            <a:fillRect/>
          </a:stretch>
        </p:blipFill>
        <p:spPr>
          <a:xfrm>
            <a:off x="4907363" y="212840"/>
            <a:ext cx="2377273" cy="2441366"/>
          </a:xfrm>
          <a:prstGeom prst="rect">
            <a:avLst/>
          </a:prstGeom>
        </p:spPr>
      </p:pic>
    </p:spTree>
    <p:extLst>
      <p:ext uri="{BB962C8B-B14F-4D97-AF65-F5344CB8AC3E}">
        <p14:creationId xmlns:p14="http://schemas.microsoft.com/office/powerpoint/2010/main" val="237576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grpId="1" nodeType="withEffect">
                                  <p:stCondLst>
                                    <p:cond delay="0"/>
                                  </p:stCondLst>
                                  <p:childTnLst>
                                    <p:animMotion origin="layout" path="M 0 0.04606 L 0 3.7037E-7 " pathEditMode="relative" rAng="0" ptsTypes="AA">
                                      <p:cBhvr>
                                        <p:cTn id="9" dur="500" fill="hold"/>
                                        <p:tgtEl>
                                          <p:spTgt spid="9"/>
                                        </p:tgtEl>
                                        <p:attrNameLst>
                                          <p:attrName>ppt_x</p:attrName>
                                          <p:attrName>ppt_y</p:attrName>
                                        </p:attrNameLst>
                                      </p:cBhvr>
                                      <p:rCtr x="0" y="-2315"/>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42" presetClass="path" presetSubtype="0" decel="100000" fill="hold" nodeType="withEffect">
                                  <p:stCondLst>
                                    <p:cond delay="0"/>
                                  </p:stCondLst>
                                  <p:childTnLst>
                                    <p:animMotion origin="layout" path="M 0 0.04606 L 0 3.33333E-6 " pathEditMode="relative" rAng="0" ptsTypes="AA">
                                      <p:cBhvr>
                                        <p:cTn id="15" dur="500" fill="hold"/>
                                        <p:tgtEl>
                                          <p:spTgt spid="22"/>
                                        </p:tgtEl>
                                        <p:attrNameLst>
                                          <p:attrName>ppt_x</p:attrName>
                                          <p:attrName>ppt_y</p:attrName>
                                        </p:attrNameLst>
                                      </p:cBhvr>
                                      <p:rCtr x="0" y="-2315"/>
                                    </p:animMotion>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0E93F-3424-BCEB-18A3-3226DF479D13}"/>
              </a:ext>
            </a:extLst>
          </p:cNvPr>
          <p:cNvSpPr txBox="1"/>
          <p:nvPr/>
        </p:nvSpPr>
        <p:spPr>
          <a:xfrm>
            <a:off x="2120900" y="3681288"/>
            <a:ext cx="7950200" cy="95421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A cloud ready stack for building observable,</a:t>
            </a:r>
            <a:br>
              <a:rPr kumimoji="0" lang="en-US" sz="20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2000" b="1" i="0" u="none" strike="noStrike" kern="0" cap="none" spc="0" normalizeH="0" baseline="0" noProof="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production ready, distributed applications</a:t>
            </a:r>
          </a:p>
        </p:txBody>
      </p:sp>
      <p:sp>
        <p:nvSpPr>
          <p:cNvPr id="2" name="Title 1">
            <a:extLst>
              <a:ext uri="{FF2B5EF4-FFF2-40B4-BE49-F238E27FC236}">
                <a16:creationId xmlns:a16="http://schemas.microsoft.com/office/drawing/2014/main" id="{207FB1AE-9EA4-3803-4EF4-F5545BA91116}"/>
              </a:ext>
              <a:ext uri="{C183D7F6-B498-43B3-948B-1728B52AA6E4}">
                <adec:decorative xmlns:adec="http://schemas.microsoft.com/office/drawing/2017/decorative" val="1"/>
              </a:ext>
            </a:extLst>
          </p:cNvPr>
          <p:cNvSpPr>
            <a:spLocks noGrp="1"/>
          </p:cNvSpPr>
          <p:nvPr>
            <p:ph type="title"/>
          </p:nvPr>
        </p:nvSpPr>
        <p:spPr>
          <a:xfrm>
            <a:off x="838200" y="0"/>
            <a:ext cx="10515600" cy="1325563"/>
          </a:xfrm>
        </p:spPr>
        <p:txBody>
          <a:bodyPr vert="horz" lIns="91440" tIns="45720" rIns="91440" bIns="45720" rtlCol="0" anchor="b">
            <a:normAutofit/>
          </a:bodyPr>
          <a:lstStyle/>
          <a:p>
            <a:r>
              <a:rPr lang="en-US" dirty="0"/>
              <a:t>What is .NET Aspire?</a:t>
            </a:r>
          </a:p>
        </p:txBody>
      </p:sp>
    </p:spTree>
    <p:extLst>
      <p:ext uri="{BB962C8B-B14F-4D97-AF65-F5344CB8AC3E}">
        <p14:creationId xmlns:p14="http://schemas.microsoft.com/office/powerpoint/2010/main" val="1732439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0"/>
                                  </p:stCondLst>
                                  <p:childTnLst>
                                    <p:animMotion origin="layout" path="M 0 0.04606 L 0 0 " pathEditMode="relative" rAng="0" ptsTypes="AA">
                                      <p:cBhvr>
                                        <p:cTn id="9" dur="500" fill="hold"/>
                                        <p:tgtEl>
                                          <p:spTgt spid="3"/>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0E93F-3424-BCEB-18A3-3226DF479D13}"/>
              </a:ext>
            </a:extLst>
          </p:cNvPr>
          <p:cNvSpPr txBox="1"/>
          <p:nvPr/>
        </p:nvSpPr>
        <p:spPr>
          <a:xfrm>
            <a:off x="2120900" y="3681288"/>
            <a:ext cx="7950200" cy="95421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What does that mean? Who is it for? </a:t>
            </a:r>
            <a:r>
              <a:rPr lang="en-US" sz="2000" dirty="0"/>
              <a:t>Should I use it?</a:t>
            </a:r>
            <a:endParaRPr kumimoji="0" lang="en-US" sz="2000" b="1" i="0" u="none" strike="noStrike" kern="0" cap="none" spc="0" normalizeH="0" baseline="0" noProof="0" dirty="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159FC80-4F8C-95A1-55AA-2463B8C122ED}"/>
              </a:ext>
            </a:extLst>
          </p:cNvPr>
          <p:cNvPicPr>
            <a:picLocks noChangeAspect="1"/>
          </p:cNvPicPr>
          <p:nvPr/>
        </p:nvPicPr>
        <p:blipFill>
          <a:blip r:embed="rId3"/>
          <a:stretch>
            <a:fillRect/>
          </a:stretch>
        </p:blipFill>
        <p:spPr>
          <a:xfrm>
            <a:off x="2414470" y="1108154"/>
            <a:ext cx="7922765" cy="2228691"/>
          </a:xfrm>
          <a:prstGeom prst="rect">
            <a:avLst/>
          </a:prstGeom>
        </p:spPr>
      </p:pic>
    </p:spTree>
    <p:extLst>
      <p:ext uri="{BB962C8B-B14F-4D97-AF65-F5344CB8AC3E}">
        <p14:creationId xmlns:p14="http://schemas.microsoft.com/office/powerpoint/2010/main" val="1083956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0"/>
                                  </p:stCondLst>
                                  <p:childTnLst>
                                    <p:animMotion origin="layout" path="M 0 0.04606 L 0 0 " pathEditMode="relative" rAng="0" ptsTypes="AA">
                                      <p:cBhvr>
                                        <p:cTn id="9" dur="500" fill="hold"/>
                                        <p:tgtEl>
                                          <p:spTgt spid="3"/>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E5FC-8EE3-D6F1-9307-0ACE549187CD}"/>
              </a:ext>
            </a:extLst>
          </p:cNvPr>
          <p:cNvSpPr>
            <a:spLocks noGrp="1"/>
          </p:cNvSpPr>
          <p:nvPr>
            <p:ph type="title" idx="4294967295"/>
          </p:nvPr>
        </p:nvSpPr>
        <p:spPr>
          <a:xfrm>
            <a:off x="736600" y="-639301"/>
            <a:ext cx="10515600" cy="1325563"/>
          </a:xfrm>
        </p:spPr>
        <p:txBody>
          <a:bodyPr vert="horz" lIns="91440" tIns="45720" rIns="91440" bIns="45720" rtlCol="0" anchor="b">
            <a:normAutofit/>
          </a:bodyPr>
          <a:lstStyle/>
          <a:p>
            <a:r>
              <a:rPr lang="en-US" dirty="0"/>
              <a:t>Full architecture reference</a:t>
            </a:r>
          </a:p>
        </p:txBody>
      </p:sp>
      <p:grpSp>
        <p:nvGrpSpPr>
          <p:cNvPr id="3" name="Group 2" descr="A larger grouping of different services making up the eShop application including client apps, cloud services, and AI">
            <a:extLst>
              <a:ext uri="{FF2B5EF4-FFF2-40B4-BE49-F238E27FC236}">
                <a16:creationId xmlns:a16="http://schemas.microsoft.com/office/drawing/2014/main" id="{BDC4B741-8086-8949-E83A-D3B022780A4C}"/>
              </a:ext>
            </a:extLst>
          </p:cNvPr>
          <p:cNvGrpSpPr/>
          <p:nvPr/>
        </p:nvGrpSpPr>
        <p:grpSpPr>
          <a:xfrm>
            <a:off x="1472738" y="700479"/>
            <a:ext cx="9246523" cy="5457042"/>
            <a:chOff x="1472739" y="1042183"/>
            <a:chExt cx="9246523" cy="5457042"/>
          </a:xfrm>
        </p:grpSpPr>
        <p:sp>
          <p:nvSpPr>
            <p:cNvPr id="4" name="Rounded Rectangle 2">
              <a:extLst>
                <a:ext uri="{FF2B5EF4-FFF2-40B4-BE49-F238E27FC236}">
                  <a16:creationId xmlns:a16="http://schemas.microsoft.com/office/drawing/2014/main" id="{BDB24F3C-5C9B-AB08-48BD-734696BD6F19}"/>
                </a:ext>
              </a:extLst>
            </p:cNvPr>
            <p:cNvSpPr/>
            <p:nvPr/>
          </p:nvSpPr>
          <p:spPr>
            <a:xfrm>
              <a:off x="3249857" y="1192058"/>
              <a:ext cx="6095639" cy="5307167"/>
            </a:xfrm>
            <a:prstGeom prst="roundRect">
              <a:avLst>
                <a:gd name="adj" fmla="val 2119"/>
              </a:avLst>
            </a:prstGeom>
            <a:solidFill>
              <a:srgbClr val="FFFFFF"/>
            </a:solidFill>
            <a:ln w="19050" cap="flat" cmpd="sng" algn="ctr">
              <a:gradFill>
                <a:gsLst>
                  <a:gs pos="67000">
                    <a:srgbClr val="3802DB"/>
                  </a:gs>
                  <a:gs pos="100000">
                    <a:srgbClr val="C039C4"/>
                  </a:gs>
                </a:gsLst>
                <a:lin ang="0" scaled="0"/>
              </a:gradFill>
              <a:prstDash val="solid"/>
            </a:ln>
            <a:effectLst>
              <a:outerShdw blurRad="127000" dist="127000" dir="2700000" algn="tl" rotWithShape="0">
                <a:prstClr val="black">
                  <a:alpha val="10000"/>
                </a:prstClr>
              </a:outerShdw>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5" name="Rounded Rectangle 51">
              <a:extLst>
                <a:ext uri="{FF2B5EF4-FFF2-40B4-BE49-F238E27FC236}">
                  <a16:creationId xmlns:a16="http://schemas.microsoft.com/office/drawing/2014/main" id="{420C777D-862E-7148-9E5F-9BBE5A950F67}"/>
                </a:ext>
              </a:extLst>
            </p:cNvPr>
            <p:cNvSpPr/>
            <p:nvPr/>
          </p:nvSpPr>
          <p:spPr>
            <a:xfrm>
              <a:off x="4889811" y="1640356"/>
              <a:ext cx="2833042" cy="3547376"/>
            </a:xfrm>
            <a:prstGeom prst="roundRect">
              <a:avLst>
                <a:gd name="adj" fmla="val 2532"/>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6" name="Rounded Rectangle 189">
              <a:extLst>
                <a:ext uri="{FF2B5EF4-FFF2-40B4-BE49-F238E27FC236}">
                  <a16:creationId xmlns:a16="http://schemas.microsoft.com/office/drawing/2014/main" id="{58FA8E05-BCB3-3DF0-F158-FBE8DBFAAE32}"/>
                </a:ext>
              </a:extLst>
            </p:cNvPr>
            <p:cNvSpPr/>
            <p:nvPr/>
          </p:nvSpPr>
          <p:spPr>
            <a:xfrm>
              <a:off x="4986607" y="2394395"/>
              <a:ext cx="2646150" cy="563736"/>
            </a:xfrm>
            <a:prstGeom prst="roundRect">
              <a:avLst>
                <a:gd name="adj" fmla="val 8095"/>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7" name="Rounded Rectangle 39">
              <a:extLst>
                <a:ext uri="{FF2B5EF4-FFF2-40B4-BE49-F238E27FC236}">
                  <a16:creationId xmlns:a16="http://schemas.microsoft.com/office/drawing/2014/main" id="{44F9AA9D-895C-343E-A64B-AB9B0B748F33}"/>
                </a:ext>
              </a:extLst>
            </p:cNvPr>
            <p:cNvSpPr/>
            <p:nvPr/>
          </p:nvSpPr>
          <p:spPr>
            <a:xfrm>
              <a:off x="5116578" y="2647573"/>
              <a:ext cx="1211063" cy="239082"/>
            </a:xfrm>
            <a:prstGeom prst="roundRect">
              <a:avLst>
                <a:gd name="adj" fmla="val 26451"/>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Catalog API</a:t>
              </a:r>
            </a:p>
          </p:txBody>
        </p:sp>
        <p:sp>
          <p:nvSpPr>
            <p:cNvPr id="8" name="Rounded Rectangle 38">
              <a:extLst>
                <a:ext uri="{FF2B5EF4-FFF2-40B4-BE49-F238E27FC236}">
                  <a16:creationId xmlns:a16="http://schemas.microsoft.com/office/drawing/2014/main" id="{85E827EC-A5A8-A98C-8459-D9A8B80D0FB0}"/>
                </a:ext>
              </a:extLst>
            </p:cNvPr>
            <p:cNvSpPr/>
            <p:nvPr/>
          </p:nvSpPr>
          <p:spPr>
            <a:xfrm>
              <a:off x="5115980" y="3268395"/>
              <a:ext cx="1211063" cy="239082"/>
            </a:xfrm>
            <a:prstGeom prst="roundRect">
              <a:avLst>
                <a:gd name="adj" fmla="val 16386"/>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Ordering API</a:t>
              </a:r>
            </a:p>
          </p:txBody>
        </p:sp>
        <p:sp>
          <p:nvSpPr>
            <p:cNvPr id="9" name="Rounded Rectangle 199">
              <a:extLst>
                <a:ext uri="{FF2B5EF4-FFF2-40B4-BE49-F238E27FC236}">
                  <a16:creationId xmlns:a16="http://schemas.microsoft.com/office/drawing/2014/main" id="{9462C089-A819-1250-C26F-3E7DC10C03D9}"/>
                </a:ext>
              </a:extLst>
            </p:cNvPr>
            <p:cNvSpPr/>
            <p:nvPr/>
          </p:nvSpPr>
          <p:spPr>
            <a:xfrm>
              <a:off x="4984621" y="3015777"/>
              <a:ext cx="2646150" cy="828317"/>
            </a:xfrm>
            <a:prstGeom prst="roundRect">
              <a:avLst>
                <a:gd name="adj" fmla="val 5327"/>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10" name="Rounded Rectangle 203">
              <a:extLst>
                <a:ext uri="{FF2B5EF4-FFF2-40B4-BE49-F238E27FC236}">
                  <a16:creationId xmlns:a16="http://schemas.microsoft.com/office/drawing/2014/main" id="{726060F3-4D8A-DD8A-299A-ABA804970605}"/>
                </a:ext>
              </a:extLst>
            </p:cNvPr>
            <p:cNvSpPr/>
            <p:nvPr/>
          </p:nvSpPr>
          <p:spPr>
            <a:xfrm>
              <a:off x="6583862" y="3398111"/>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11" name="TextBox 10">
              <a:extLst>
                <a:ext uri="{FF2B5EF4-FFF2-40B4-BE49-F238E27FC236}">
                  <a16:creationId xmlns:a16="http://schemas.microsoft.com/office/drawing/2014/main" id="{32159EDB-6988-2042-71EB-046E7DEB64B2}"/>
                </a:ext>
              </a:extLst>
            </p:cNvPr>
            <p:cNvSpPr txBox="1"/>
            <p:nvPr/>
          </p:nvSpPr>
          <p:spPr>
            <a:xfrm>
              <a:off x="6821946" y="3409850"/>
              <a:ext cx="727343"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Semibold"/>
                  <a:cs typeface="Calibri" panose="020F0502020204030204" pitchFamily="34" charset="0"/>
                </a:rPr>
                <a:t>SQL Server</a:t>
              </a:r>
            </a:p>
          </p:txBody>
        </p:sp>
        <p:pic>
          <p:nvPicPr>
            <p:cNvPr id="12" name="Picture 4">
              <a:extLst>
                <a:ext uri="{FF2B5EF4-FFF2-40B4-BE49-F238E27FC236}">
                  <a16:creationId xmlns:a16="http://schemas.microsoft.com/office/drawing/2014/main" id="{6F663035-398A-F218-62DB-B643E5F87A2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3435999"/>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853980C-0205-8A24-F3C6-C558D0BCE176}"/>
                </a:ext>
              </a:extLst>
            </p:cNvPr>
            <p:cNvSpPr txBox="1"/>
            <p:nvPr/>
          </p:nvSpPr>
          <p:spPr>
            <a:xfrm>
              <a:off x="5122285" y="3031948"/>
              <a:ext cx="2399707"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Order Service</a:t>
              </a:r>
            </a:p>
          </p:txBody>
        </p:sp>
        <p:sp>
          <p:nvSpPr>
            <p:cNvPr id="14" name="Rounded Rectangle 224">
              <a:extLst>
                <a:ext uri="{FF2B5EF4-FFF2-40B4-BE49-F238E27FC236}">
                  <a16:creationId xmlns:a16="http://schemas.microsoft.com/office/drawing/2014/main" id="{DEE15024-779B-6059-91D5-8B82059DAC05}"/>
                </a:ext>
              </a:extLst>
            </p:cNvPr>
            <p:cNvSpPr/>
            <p:nvPr/>
          </p:nvSpPr>
          <p:spPr>
            <a:xfrm>
              <a:off x="5116863" y="3543266"/>
              <a:ext cx="1211063" cy="238207"/>
            </a:xfrm>
            <a:prstGeom prst="roundRect">
              <a:avLst>
                <a:gd name="adj" fmla="val 28172"/>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ea typeface="+mn-ea"/>
                  <a:cs typeface="+mn-cs"/>
                </a:rPr>
                <a:t>Order Processor</a:t>
              </a:r>
            </a:p>
          </p:txBody>
        </p:sp>
        <p:cxnSp>
          <p:nvCxnSpPr>
            <p:cNvPr id="15" name="Elbow Connector 58">
              <a:extLst>
                <a:ext uri="{FF2B5EF4-FFF2-40B4-BE49-F238E27FC236}">
                  <a16:creationId xmlns:a16="http://schemas.microsoft.com/office/drawing/2014/main" id="{7B85962B-D0DA-B8A7-6229-1709A38F4838}"/>
                </a:ext>
              </a:extLst>
            </p:cNvPr>
            <p:cNvCxnSpPr>
              <a:cxnSpLocks/>
            </p:cNvCxnSpPr>
            <p:nvPr/>
          </p:nvCxnSpPr>
          <p:spPr>
            <a:xfrm>
              <a:off x="6327641" y="3388496"/>
              <a:ext cx="250361" cy="76487"/>
            </a:xfrm>
            <a:prstGeom prst="bentConnector3">
              <a:avLst>
                <a:gd name="adj1" fmla="val 50000"/>
              </a:avLst>
            </a:prstGeom>
            <a:noFill/>
            <a:ln w="12700" cap="flat" cmpd="sng" algn="ctr">
              <a:solidFill>
                <a:srgbClr val="C039C4"/>
              </a:solidFill>
              <a:prstDash val="solid"/>
              <a:headEnd type="none" w="med" len="med"/>
              <a:tailEnd type="arrow" w="med" len="med"/>
            </a:ln>
            <a:effectLst/>
          </p:spPr>
        </p:cxnSp>
        <p:cxnSp>
          <p:nvCxnSpPr>
            <p:cNvPr id="16" name="Elbow Connector 64">
              <a:extLst>
                <a:ext uri="{FF2B5EF4-FFF2-40B4-BE49-F238E27FC236}">
                  <a16:creationId xmlns:a16="http://schemas.microsoft.com/office/drawing/2014/main" id="{C97E3E08-DEB9-5663-CBF1-CDF8FC527922}"/>
                </a:ext>
              </a:extLst>
            </p:cNvPr>
            <p:cNvCxnSpPr>
              <a:cxnSpLocks/>
              <a:stCxn id="14" idx="3"/>
            </p:cNvCxnSpPr>
            <p:nvPr/>
          </p:nvCxnSpPr>
          <p:spPr>
            <a:xfrm flipV="1">
              <a:off x="6327926" y="3586252"/>
              <a:ext cx="250076" cy="76118"/>
            </a:xfrm>
            <a:prstGeom prst="bentConnector3">
              <a:avLst>
                <a:gd name="adj1" fmla="val 50000"/>
              </a:avLst>
            </a:prstGeom>
            <a:noFill/>
            <a:ln w="12700" cap="flat" cmpd="sng" algn="ctr">
              <a:solidFill>
                <a:srgbClr val="C039C4"/>
              </a:solidFill>
              <a:prstDash val="solid"/>
              <a:headEnd type="none" w="med" len="med"/>
              <a:tailEnd type="arrow" w="med" len="med"/>
            </a:ln>
            <a:effectLst/>
          </p:spPr>
        </p:cxnSp>
        <p:sp>
          <p:nvSpPr>
            <p:cNvPr id="17" name="Rounded Rectangle 5">
              <a:extLst>
                <a:ext uri="{FF2B5EF4-FFF2-40B4-BE49-F238E27FC236}">
                  <a16:creationId xmlns:a16="http://schemas.microsoft.com/office/drawing/2014/main" id="{F2586671-88A9-FBD2-3734-B98B613C225F}"/>
                </a:ext>
              </a:extLst>
            </p:cNvPr>
            <p:cNvSpPr/>
            <p:nvPr/>
          </p:nvSpPr>
          <p:spPr>
            <a:xfrm>
              <a:off x="7980654" y="3283294"/>
              <a:ext cx="1143000" cy="1143000"/>
            </a:xfrm>
            <a:prstGeom prst="roundRect">
              <a:avLst>
                <a:gd name="adj" fmla="val 6599"/>
              </a:avLst>
            </a:prstGeom>
            <a:solidFill>
              <a:srgbClr val="FFFFF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8" name="Rounded Rectangle 33">
              <a:extLst>
                <a:ext uri="{FF2B5EF4-FFF2-40B4-BE49-F238E27FC236}">
                  <a16:creationId xmlns:a16="http://schemas.microsoft.com/office/drawing/2014/main" id="{C1EB3924-20C2-940B-A89D-C208F18530A9}"/>
                </a:ext>
              </a:extLst>
            </p:cNvPr>
            <p:cNvSpPr/>
            <p:nvPr/>
          </p:nvSpPr>
          <p:spPr>
            <a:xfrm>
              <a:off x="1472739" y="1690491"/>
              <a:ext cx="1471159" cy="3002159"/>
            </a:xfrm>
            <a:prstGeom prst="roundRect">
              <a:avLst>
                <a:gd name="adj" fmla="val 7086"/>
              </a:avLst>
            </a:prstGeom>
            <a:solidFill>
              <a:srgbClr val="FFFFFF"/>
            </a:solidFill>
            <a:ln w="19050" cap="flat" cmpd="sng" algn="ctr">
              <a:solidFill>
                <a:srgbClr val="3802DB"/>
              </a:solidFill>
              <a:prstDash val="solid"/>
            </a:ln>
            <a:effectLst>
              <a:outerShdw blurRad="127000" dist="127000" dir="2700000" algn="tl" rotWithShape="0">
                <a:prstClr val="black">
                  <a:alpha val="10000"/>
                </a:prstClr>
              </a:outerShdw>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9" name="Rounded Rectangle 91">
              <a:extLst>
                <a:ext uri="{FF2B5EF4-FFF2-40B4-BE49-F238E27FC236}">
                  <a16:creationId xmlns:a16="http://schemas.microsoft.com/office/drawing/2014/main" id="{6FAD5564-C70A-7B8C-49CB-1ED00DA166D2}"/>
                </a:ext>
              </a:extLst>
            </p:cNvPr>
            <p:cNvSpPr/>
            <p:nvPr/>
          </p:nvSpPr>
          <p:spPr>
            <a:xfrm>
              <a:off x="3493142" y="5381967"/>
              <a:ext cx="5530240" cy="969501"/>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03285CB3-CCEF-52BC-F187-183CDD7DA530}"/>
                </a:ext>
              </a:extLst>
            </p:cNvPr>
            <p:cNvSpPr txBox="1"/>
            <p:nvPr/>
          </p:nvSpPr>
          <p:spPr>
            <a:xfrm>
              <a:off x="1747276" y="1549350"/>
              <a:ext cx="949541" cy="240939"/>
            </a:xfrm>
            <a:prstGeom prst="roundRect">
              <a:avLst/>
            </a:prstGeom>
            <a:solidFill>
              <a:srgbClr val="FFFFFF"/>
            </a:solidFill>
          </p:spPr>
          <p:txBody>
            <a:bodyPr wrap="none" lIns="91440" rIns="91440" rtlCol="0">
              <a:noAutofit/>
            </a:bodyPr>
            <a:lstStyle>
              <a:defPPr>
                <a:defRPr lang="en-US"/>
              </a:defPPr>
              <a:lvl1pPr algn="ctr">
                <a:defRPr sz="1400" b="1">
                  <a:latin typeface="+mj-lt"/>
                </a:defRPr>
              </a:lvl1p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802DB"/>
                  </a:solidFill>
                  <a:effectLst/>
                  <a:uLnTx/>
                  <a:uFillTx/>
                  <a:latin typeface="Segoe UI Semibold"/>
                </a:rPr>
                <a:t>Client Apps</a:t>
              </a:r>
            </a:p>
          </p:txBody>
        </p:sp>
        <p:grpSp>
          <p:nvGrpSpPr>
            <p:cNvPr id="21" name="Group 20">
              <a:extLst>
                <a:ext uri="{FF2B5EF4-FFF2-40B4-BE49-F238E27FC236}">
                  <a16:creationId xmlns:a16="http://schemas.microsoft.com/office/drawing/2014/main" id="{08751510-5CF7-6032-FD66-BD9733294D31}"/>
                </a:ext>
              </a:extLst>
            </p:cNvPr>
            <p:cNvGrpSpPr/>
            <p:nvPr/>
          </p:nvGrpSpPr>
          <p:grpSpPr>
            <a:xfrm>
              <a:off x="8071970" y="3466174"/>
              <a:ext cx="960245" cy="777240"/>
              <a:chOff x="8051893" y="3466174"/>
              <a:chExt cx="960245" cy="777240"/>
            </a:xfrm>
          </p:grpSpPr>
          <p:sp>
            <p:nvSpPr>
              <p:cNvPr id="126" name="Rounded Rectangle 125">
                <a:extLst>
                  <a:ext uri="{FF2B5EF4-FFF2-40B4-BE49-F238E27FC236}">
                    <a16:creationId xmlns:a16="http://schemas.microsoft.com/office/drawing/2014/main" id="{AB9590E4-9D1C-11DD-D2EB-59E0D9B36454}"/>
                  </a:ext>
                </a:extLst>
              </p:cNvPr>
              <p:cNvSpPr/>
              <p:nvPr/>
            </p:nvSpPr>
            <p:spPr>
              <a:xfrm>
                <a:off x="8052018" y="3466174"/>
                <a:ext cx="960120" cy="777240"/>
              </a:xfrm>
              <a:prstGeom prst="roundRect">
                <a:avLst>
                  <a:gd name="adj" fmla="val 4924"/>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pic>
            <p:nvPicPr>
              <p:cNvPr id="127" name="Graphic 126">
                <a:extLst>
                  <a:ext uri="{FF2B5EF4-FFF2-40B4-BE49-F238E27FC236}">
                    <a16:creationId xmlns:a16="http://schemas.microsoft.com/office/drawing/2014/main" id="{80B9E308-9A14-83C7-3DF1-131A51DDE0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292" y="3843173"/>
                <a:ext cx="202735" cy="207267"/>
              </a:xfrm>
              <a:prstGeom prst="rect">
                <a:avLst/>
              </a:prstGeom>
            </p:spPr>
          </p:pic>
          <p:sp>
            <p:nvSpPr>
              <p:cNvPr id="128" name="TextBox 127">
                <a:extLst>
                  <a:ext uri="{FF2B5EF4-FFF2-40B4-BE49-F238E27FC236}">
                    <a16:creationId xmlns:a16="http://schemas.microsoft.com/office/drawing/2014/main" id="{DCEF7C83-5409-03FD-18DB-B09AA174F920}"/>
                  </a:ext>
                </a:extLst>
              </p:cNvPr>
              <p:cNvSpPr txBox="1"/>
              <p:nvPr/>
            </p:nvSpPr>
            <p:spPr>
              <a:xfrm>
                <a:off x="8051893" y="3543749"/>
                <a:ext cx="951412"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rPr>
                  <a:t>Event Bus</a:t>
                </a:r>
              </a:p>
            </p:txBody>
          </p:sp>
        </p:grpSp>
        <p:pic>
          <p:nvPicPr>
            <p:cNvPr id="22" name="Picture 21" descr="A purple triangle with white triangles&#10;&#10;Description automatically generated">
              <a:extLst>
                <a:ext uri="{FF2B5EF4-FFF2-40B4-BE49-F238E27FC236}">
                  <a16:creationId xmlns:a16="http://schemas.microsoft.com/office/drawing/2014/main" id="{70EFC978-E898-5959-8749-F0ADEE35D57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72080" y="1307569"/>
              <a:ext cx="197867" cy="202291"/>
            </a:xfrm>
            <a:prstGeom prst="rect">
              <a:avLst/>
            </a:prstGeom>
          </p:spPr>
        </p:pic>
        <p:grpSp>
          <p:nvGrpSpPr>
            <p:cNvPr id="23" name="Group 22">
              <a:extLst>
                <a:ext uri="{FF2B5EF4-FFF2-40B4-BE49-F238E27FC236}">
                  <a16:creationId xmlns:a16="http://schemas.microsoft.com/office/drawing/2014/main" id="{97F819D0-1173-D8F5-C51A-A94BB7F79B19}"/>
                </a:ext>
              </a:extLst>
            </p:cNvPr>
            <p:cNvGrpSpPr/>
            <p:nvPr/>
          </p:nvGrpSpPr>
          <p:grpSpPr>
            <a:xfrm>
              <a:off x="9576262" y="1973232"/>
              <a:ext cx="1143000" cy="1249929"/>
              <a:chOff x="9556185" y="1973232"/>
              <a:chExt cx="1143000" cy="1249929"/>
            </a:xfrm>
          </p:grpSpPr>
          <p:sp>
            <p:nvSpPr>
              <p:cNvPr id="121" name="Rounded Rectangle 86">
                <a:extLst>
                  <a:ext uri="{FF2B5EF4-FFF2-40B4-BE49-F238E27FC236}">
                    <a16:creationId xmlns:a16="http://schemas.microsoft.com/office/drawing/2014/main" id="{3236EA2B-FA04-78A6-4A89-6C0F1E977010}"/>
                  </a:ext>
                </a:extLst>
              </p:cNvPr>
              <p:cNvSpPr/>
              <p:nvPr/>
            </p:nvSpPr>
            <p:spPr>
              <a:xfrm>
                <a:off x="9556185" y="1973232"/>
                <a:ext cx="1143000" cy="1143000"/>
              </a:xfrm>
              <a:prstGeom prst="roundRect">
                <a:avLst>
                  <a:gd name="adj" fmla="val 6599"/>
                </a:avLst>
              </a:prstGeom>
              <a:solidFill>
                <a:srgbClr val="FFFFF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22" name="Rounded Rectangle 88">
                <a:extLst>
                  <a:ext uri="{FF2B5EF4-FFF2-40B4-BE49-F238E27FC236}">
                    <a16:creationId xmlns:a16="http://schemas.microsoft.com/office/drawing/2014/main" id="{4DC4BA35-B856-EBD3-7A3F-BDE8681F091E}"/>
                  </a:ext>
                </a:extLst>
              </p:cNvPr>
              <p:cNvSpPr/>
              <p:nvPr/>
            </p:nvSpPr>
            <p:spPr>
              <a:xfrm>
                <a:off x="9647625" y="2134798"/>
                <a:ext cx="960120" cy="819869"/>
              </a:xfrm>
              <a:prstGeom prst="roundRect">
                <a:avLst>
                  <a:gd name="adj" fmla="val 4924"/>
                </a:avLst>
              </a:prstGeom>
              <a:solidFill>
                <a:srgbClr val="F6F3F7"/>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123" name="Rectangle 122">
                <a:extLst>
                  <a:ext uri="{FF2B5EF4-FFF2-40B4-BE49-F238E27FC236}">
                    <a16:creationId xmlns:a16="http://schemas.microsoft.com/office/drawing/2014/main" id="{FCE92018-0082-5C7F-835F-6F8932120FE0}"/>
                  </a:ext>
                </a:extLst>
              </p:cNvPr>
              <p:cNvSpPr/>
              <p:nvPr/>
            </p:nvSpPr>
            <p:spPr>
              <a:xfrm>
                <a:off x="9652203" y="2460590"/>
                <a:ext cx="816217" cy="762571"/>
              </a:xfrm>
              <a:prstGeom prst="rect">
                <a:avLst/>
              </a:prstGeom>
              <a:no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24" name="TextBox 123">
                <a:extLst>
                  <a:ext uri="{FF2B5EF4-FFF2-40B4-BE49-F238E27FC236}">
                    <a16:creationId xmlns:a16="http://schemas.microsoft.com/office/drawing/2014/main" id="{BCA6394B-9ECD-EEE6-5AA5-011716D4D060}"/>
                  </a:ext>
                </a:extLst>
              </p:cNvPr>
              <p:cNvSpPr txBox="1"/>
              <p:nvPr/>
            </p:nvSpPr>
            <p:spPr>
              <a:xfrm>
                <a:off x="9666044" y="2214809"/>
                <a:ext cx="941701"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OpenAI</a:t>
                </a:r>
              </a:p>
            </p:txBody>
          </p:sp>
          <p:pic>
            <p:nvPicPr>
              <p:cNvPr id="125" name="Graphic 124">
                <a:extLst>
                  <a:ext uri="{FF2B5EF4-FFF2-40B4-BE49-F238E27FC236}">
                    <a16:creationId xmlns:a16="http://schemas.microsoft.com/office/drawing/2014/main" id="{19FE9FCB-390C-71C3-D47C-A903279A3D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00630" y="2550950"/>
                <a:ext cx="272221" cy="281306"/>
              </a:xfrm>
              <a:prstGeom prst="rect">
                <a:avLst/>
              </a:prstGeom>
            </p:spPr>
          </p:pic>
        </p:grpSp>
        <p:sp>
          <p:nvSpPr>
            <p:cNvPr id="24" name="TextBox 23">
              <a:extLst>
                <a:ext uri="{FF2B5EF4-FFF2-40B4-BE49-F238E27FC236}">
                  <a16:creationId xmlns:a16="http://schemas.microsoft.com/office/drawing/2014/main" id="{99289457-F64F-FCFA-ABEA-198C801CC98A}"/>
                </a:ext>
              </a:extLst>
            </p:cNvPr>
            <p:cNvSpPr txBox="1"/>
            <p:nvPr/>
          </p:nvSpPr>
          <p:spPr>
            <a:xfrm>
              <a:off x="5707376" y="1042183"/>
              <a:ext cx="1180600" cy="232791"/>
            </a:xfrm>
            <a:prstGeom prst="roundRect">
              <a:avLst/>
            </a:prstGeom>
            <a:solidFill>
              <a:srgbClr val="FFFFFF"/>
            </a:solidFill>
          </p:spPr>
          <p:txBody>
            <a:bodyPr wrap="none" lIns="91440" rIns="91440" rtlCol="0">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802DB"/>
                  </a:solidFill>
                  <a:effectLst/>
                  <a:uLnTx/>
                  <a:uFillTx/>
                  <a:latin typeface="Segoe UI Semibold"/>
                </a:rPr>
                <a:t>Cloud Services</a:t>
              </a:r>
            </a:p>
          </p:txBody>
        </p:sp>
        <p:cxnSp>
          <p:nvCxnSpPr>
            <p:cNvPr id="25" name="Straight Connector 24">
              <a:extLst>
                <a:ext uri="{FF2B5EF4-FFF2-40B4-BE49-F238E27FC236}">
                  <a16:creationId xmlns:a16="http://schemas.microsoft.com/office/drawing/2014/main" id="{FD997FD1-4AF7-A877-B813-225D98290CB6}"/>
                </a:ext>
              </a:extLst>
            </p:cNvPr>
            <p:cNvCxnSpPr>
              <a:cxnSpLocks/>
            </p:cNvCxnSpPr>
            <p:nvPr/>
          </p:nvCxnSpPr>
          <p:spPr>
            <a:xfrm flipV="1">
              <a:off x="4759476" y="2144268"/>
              <a:ext cx="0" cy="2139839"/>
            </a:xfrm>
            <a:prstGeom prst="line">
              <a:avLst/>
            </a:prstGeom>
            <a:noFill/>
            <a:ln w="12700" cap="flat" cmpd="sng" algn="ctr">
              <a:solidFill>
                <a:srgbClr val="C039C4"/>
              </a:solidFill>
              <a:prstDash val="solid"/>
              <a:headEnd type="none" w="med" len="med"/>
              <a:tailEnd type="none" w="med" len="med"/>
            </a:ln>
            <a:effectLst/>
          </p:spPr>
        </p:cxnSp>
        <p:sp>
          <p:nvSpPr>
            <p:cNvPr id="26" name="Rounded Rectangle 56">
              <a:extLst>
                <a:ext uri="{FF2B5EF4-FFF2-40B4-BE49-F238E27FC236}">
                  <a16:creationId xmlns:a16="http://schemas.microsoft.com/office/drawing/2014/main" id="{2CBE595C-24AC-D48C-CEAE-94CC0779B2B1}"/>
                </a:ext>
              </a:extLst>
            </p:cNvPr>
            <p:cNvSpPr/>
            <p:nvPr/>
          </p:nvSpPr>
          <p:spPr>
            <a:xfrm>
              <a:off x="4978692" y="4531649"/>
              <a:ext cx="2647850" cy="563736"/>
            </a:xfrm>
            <a:prstGeom prst="roundRect">
              <a:avLst>
                <a:gd name="adj" fmla="val 7331"/>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27" name="TextBox 26">
              <a:extLst>
                <a:ext uri="{FF2B5EF4-FFF2-40B4-BE49-F238E27FC236}">
                  <a16:creationId xmlns:a16="http://schemas.microsoft.com/office/drawing/2014/main" id="{AAA8124B-3492-3FBE-ADA6-8CCD4D62AA6E}"/>
                </a:ext>
              </a:extLst>
            </p:cNvPr>
            <p:cNvSpPr txBox="1"/>
            <p:nvPr/>
          </p:nvSpPr>
          <p:spPr>
            <a:xfrm>
              <a:off x="5099230" y="4547820"/>
              <a:ext cx="2423364"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Payment Service</a:t>
              </a:r>
            </a:p>
          </p:txBody>
        </p:sp>
        <p:sp>
          <p:nvSpPr>
            <p:cNvPr id="28" name="Rounded Rectangle 55">
              <a:extLst>
                <a:ext uri="{FF2B5EF4-FFF2-40B4-BE49-F238E27FC236}">
                  <a16:creationId xmlns:a16="http://schemas.microsoft.com/office/drawing/2014/main" id="{D73987ED-D228-C053-5096-63F9955ED70B}"/>
                </a:ext>
              </a:extLst>
            </p:cNvPr>
            <p:cNvSpPr/>
            <p:nvPr/>
          </p:nvSpPr>
          <p:spPr>
            <a:xfrm>
              <a:off x="5692425" y="4798437"/>
              <a:ext cx="1220384" cy="239082"/>
            </a:xfrm>
            <a:prstGeom prst="roundRect">
              <a:avLst>
                <a:gd name="adj" fmla="val 2980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ea typeface="+mn-ea"/>
                  <a:cs typeface="+mn-cs"/>
                </a:rPr>
                <a:t>Payment Processor</a:t>
              </a:r>
            </a:p>
          </p:txBody>
        </p:sp>
        <p:sp>
          <p:nvSpPr>
            <p:cNvPr id="29" name="Rounded Rectangle 32">
              <a:extLst>
                <a:ext uri="{FF2B5EF4-FFF2-40B4-BE49-F238E27FC236}">
                  <a16:creationId xmlns:a16="http://schemas.microsoft.com/office/drawing/2014/main" id="{35EA69F9-BC46-46A1-8CEE-3B91BBF4117F}"/>
                </a:ext>
              </a:extLst>
            </p:cNvPr>
            <p:cNvSpPr/>
            <p:nvPr/>
          </p:nvSpPr>
          <p:spPr>
            <a:xfrm>
              <a:off x="4986607" y="1773012"/>
              <a:ext cx="2646150" cy="563736"/>
            </a:xfrm>
            <a:prstGeom prst="roundRect">
              <a:avLst>
                <a:gd name="adj" fmla="val 7331"/>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30" name="Rounded Rectangle 179">
              <a:extLst>
                <a:ext uri="{FF2B5EF4-FFF2-40B4-BE49-F238E27FC236}">
                  <a16:creationId xmlns:a16="http://schemas.microsoft.com/office/drawing/2014/main" id="{8CD656B9-5068-6647-9183-B15EE60BD644}"/>
                </a:ext>
              </a:extLst>
            </p:cNvPr>
            <p:cNvSpPr/>
            <p:nvPr/>
          </p:nvSpPr>
          <p:spPr>
            <a:xfrm>
              <a:off x="6583862" y="2032332"/>
              <a:ext cx="945128" cy="238923"/>
            </a:xfrm>
            <a:prstGeom prst="roundRect">
              <a:avLst>
                <a:gd name="adj" fmla="val 20736"/>
              </a:avLst>
            </a:prstGeom>
            <a:solidFill>
              <a:srgbClr val="ECE9E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31" name="TextBox 30">
              <a:extLst>
                <a:ext uri="{FF2B5EF4-FFF2-40B4-BE49-F238E27FC236}">
                  <a16:creationId xmlns:a16="http://schemas.microsoft.com/office/drawing/2014/main" id="{1194F8CC-0530-84D3-7E68-4E51BDBA971E}"/>
                </a:ext>
              </a:extLst>
            </p:cNvPr>
            <p:cNvSpPr txBox="1"/>
            <p:nvPr/>
          </p:nvSpPr>
          <p:spPr>
            <a:xfrm>
              <a:off x="6821946" y="2044071"/>
              <a:ext cx="733572"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Semibold"/>
                  <a:cs typeface="Calibri" panose="020F0502020204030204" pitchFamily="34" charset="0"/>
                </a:rPr>
                <a:t>SQL Server</a:t>
              </a:r>
            </a:p>
          </p:txBody>
        </p:sp>
        <p:pic>
          <p:nvPicPr>
            <p:cNvPr id="32" name="Picture 4">
              <a:extLst>
                <a:ext uri="{FF2B5EF4-FFF2-40B4-BE49-F238E27FC236}">
                  <a16:creationId xmlns:a16="http://schemas.microsoft.com/office/drawing/2014/main" id="{34D7E1F7-230D-C3EC-4788-ADC0ED049439}"/>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2070220"/>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71D8CD7-B4BE-1719-883D-68998D7005CD}"/>
                </a:ext>
              </a:extLst>
            </p:cNvPr>
            <p:cNvSpPr txBox="1"/>
            <p:nvPr/>
          </p:nvSpPr>
          <p:spPr>
            <a:xfrm>
              <a:off x="5112773" y="1789182"/>
              <a:ext cx="2416217"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Identity Service</a:t>
              </a:r>
            </a:p>
          </p:txBody>
        </p:sp>
        <p:sp>
          <p:nvSpPr>
            <p:cNvPr id="34" name="Rounded Rectangle 12">
              <a:extLst>
                <a:ext uri="{FF2B5EF4-FFF2-40B4-BE49-F238E27FC236}">
                  <a16:creationId xmlns:a16="http://schemas.microsoft.com/office/drawing/2014/main" id="{5F5DF17A-1963-8450-E091-A54FC75D1469}"/>
                </a:ext>
              </a:extLst>
            </p:cNvPr>
            <p:cNvSpPr/>
            <p:nvPr/>
          </p:nvSpPr>
          <p:spPr>
            <a:xfrm>
              <a:off x="5116578" y="2026190"/>
              <a:ext cx="1211063" cy="239082"/>
            </a:xfrm>
            <a:prstGeom prst="roundRect">
              <a:avLst>
                <a:gd name="adj" fmla="val 26451"/>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Identity API</a:t>
              </a:r>
            </a:p>
          </p:txBody>
        </p:sp>
        <p:cxnSp>
          <p:nvCxnSpPr>
            <p:cNvPr id="35" name="Straight Arrow Connector 34">
              <a:extLst>
                <a:ext uri="{FF2B5EF4-FFF2-40B4-BE49-F238E27FC236}">
                  <a16:creationId xmlns:a16="http://schemas.microsoft.com/office/drawing/2014/main" id="{C46A7402-BF1A-E2D7-571D-2B3AC93E9ED3}"/>
                </a:ext>
              </a:extLst>
            </p:cNvPr>
            <p:cNvCxnSpPr>
              <a:cxnSpLocks/>
            </p:cNvCxnSpPr>
            <p:nvPr/>
          </p:nvCxnSpPr>
          <p:spPr>
            <a:xfrm>
              <a:off x="6327641" y="2142481"/>
              <a:ext cx="250361" cy="2927"/>
            </a:xfrm>
            <a:prstGeom prst="straightConnector1">
              <a:avLst/>
            </a:prstGeom>
            <a:noFill/>
            <a:ln w="12700" cap="flat" cmpd="sng" algn="ctr">
              <a:solidFill>
                <a:srgbClr val="C039C4"/>
              </a:solidFill>
              <a:prstDash val="solid"/>
              <a:headEnd type="none" w="med" len="med"/>
              <a:tailEnd type="arrow" w="med" len="med"/>
            </a:ln>
            <a:effectLst/>
          </p:spPr>
        </p:cxnSp>
        <p:sp>
          <p:nvSpPr>
            <p:cNvPr id="36" name="Rounded Rectangle 193">
              <a:extLst>
                <a:ext uri="{FF2B5EF4-FFF2-40B4-BE49-F238E27FC236}">
                  <a16:creationId xmlns:a16="http://schemas.microsoft.com/office/drawing/2014/main" id="{316518A7-A731-73B5-38B6-19EF85F0855F}"/>
                </a:ext>
              </a:extLst>
            </p:cNvPr>
            <p:cNvSpPr/>
            <p:nvPr/>
          </p:nvSpPr>
          <p:spPr>
            <a:xfrm>
              <a:off x="6583862" y="2653715"/>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37" name="TextBox 36">
              <a:extLst>
                <a:ext uri="{FF2B5EF4-FFF2-40B4-BE49-F238E27FC236}">
                  <a16:creationId xmlns:a16="http://schemas.microsoft.com/office/drawing/2014/main" id="{813E80FD-068B-381C-BB9F-8AACCEC34E28}"/>
                </a:ext>
              </a:extLst>
            </p:cNvPr>
            <p:cNvSpPr txBox="1"/>
            <p:nvPr/>
          </p:nvSpPr>
          <p:spPr>
            <a:xfrm>
              <a:off x="6821946" y="2665454"/>
              <a:ext cx="733572"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Semibold"/>
                  <a:cs typeface="Calibri" panose="020F0502020204030204" pitchFamily="34" charset="0"/>
                </a:rPr>
                <a:t>SQL Server</a:t>
              </a:r>
            </a:p>
          </p:txBody>
        </p:sp>
        <p:pic>
          <p:nvPicPr>
            <p:cNvPr id="38" name="Picture 4">
              <a:extLst>
                <a:ext uri="{FF2B5EF4-FFF2-40B4-BE49-F238E27FC236}">
                  <a16:creationId xmlns:a16="http://schemas.microsoft.com/office/drawing/2014/main" id="{941FD8CF-C356-FA2B-8A46-40192D5DA9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2691603"/>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8D2932D-FD44-142E-A634-E3FA4213F7C8}"/>
                </a:ext>
              </a:extLst>
            </p:cNvPr>
            <p:cNvSpPr txBox="1"/>
            <p:nvPr/>
          </p:nvSpPr>
          <p:spPr>
            <a:xfrm>
              <a:off x="5128394" y="2410566"/>
              <a:ext cx="2393600"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Catalog Service</a:t>
              </a:r>
            </a:p>
          </p:txBody>
        </p:sp>
        <p:cxnSp>
          <p:nvCxnSpPr>
            <p:cNvPr id="40" name="Straight Arrow Connector 39">
              <a:extLst>
                <a:ext uri="{FF2B5EF4-FFF2-40B4-BE49-F238E27FC236}">
                  <a16:creationId xmlns:a16="http://schemas.microsoft.com/office/drawing/2014/main" id="{C8712E9D-B9C1-9403-3F60-E744E30E53C5}"/>
                </a:ext>
              </a:extLst>
            </p:cNvPr>
            <p:cNvCxnSpPr>
              <a:cxnSpLocks/>
            </p:cNvCxnSpPr>
            <p:nvPr/>
          </p:nvCxnSpPr>
          <p:spPr>
            <a:xfrm>
              <a:off x="6327641" y="2763865"/>
              <a:ext cx="250361" cy="3250"/>
            </a:xfrm>
            <a:prstGeom prst="straightConnector1">
              <a:avLst/>
            </a:prstGeom>
            <a:noFill/>
            <a:ln w="12700" cap="flat" cmpd="sng" algn="ctr">
              <a:solidFill>
                <a:srgbClr val="C039C4"/>
              </a:solidFill>
              <a:prstDash val="solid"/>
              <a:headEnd type="none" w="med" len="med"/>
              <a:tailEnd type="arrow" w="med" len="med"/>
            </a:ln>
            <a:effectLst/>
          </p:spPr>
        </p:cxnSp>
        <p:sp>
          <p:nvSpPr>
            <p:cNvPr id="41" name="Rounded Rectangle 209">
              <a:extLst>
                <a:ext uri="{FF2B5EF4-FFF2-40B4-BE49-F238E27FC236}">
                  <a16:creationId xmlns:a16="http://schemas.microsoft.com/office/drawing/2014/main" id="{F323F2A9-AA36-A4F8-C4F8-05AA307D2D25}"/>
                </a:ext>
              </a:extLst>
            </p:cNvPr>
            <p:cNvSpPr/>
            <p:nvPr/>
          </p:nvSpPr>
          <p:spPr>
            <a:xfrm>
              <a:off x="4984621" y="3905082"/>
              <a:ext cx="2646150" cy="563736"/>
            </a:xfrm>
            <a:prstGeom prst="roundRect">
              <a:avLst>
                <a:gd name="adj" fmla="val 7331"/>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42" name="Rounded Rectangle 213">
              <a:extLst>
                <a:ext uri="{FF2B5EF4-FFF2-40B4-BE49-F238E27FC236}">
                  <a16:creationId xmlns:a16="http://schemas.microsoft.com/office/drawing/2014/main" id="{FA7F9ABD-0ECB-FBD2-25D6-988000181B9A}"/>
                </a:ext>
              </a:extLst>
            </p:cNvPr>
            <p:cNvSpPr/>
            <p:nvPr/>
          </p:nvSpPr>
          <p:spPr>
            <a:xfrm>
              <a:off x="6583862" y="4164402"/>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Text" lastClr="000000"/>
                </a:solidFill>
                <a:effectLst/>
                <a:uLnTx/>
                <a:uFillTx/>
                <a:latin typeface="Segoe UI Semibold"/>
                <a:ea typeface="+mn-ea"/>
                <a:cs typeface="+mn-cs"/>
              </a:endParaRPr>
            </a:p>
          </p:txBody>
        </p:sp>
        <p:pic>
          <p:nvPicPr>
            <p:cNvPr id="43" name="Graphic 42">
              <a:extLst>
                <a:ext uri="{FF2B5EF4-FFF2-40B4-BE49-F238E27FC236}">
                  <a16:creationId xmlns:a16="http://schemas.microsoft.com/office/drawing/2014/main" id="{A884C6DE-012B-9D41-81C8-143F2C37A0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61667" y="4203075"/>
              <a:ext cx="158044" cy="161576"/>
            </a:xfrm>
            <a:prstGeom prst="rect">
              <a:avLst/>
            </a:prstGeom>
          </p:spPr>
        </p:pic>
        <p:sp>
          <p:nvSpPr>
            <p:cNvPr id="44" name="TextBox 43">
              <a:extLst>
                <a:ext uri="{FF2B5EF4-FFF2-40B4-BE49-F238E27FC236}">
                  <a16:creationId xmlns:a16="http://schemas.microsoft.com/office/drawing/2014/main" id="{1CFD851F-20D8-575B-FF83-3B9708448D1C}"/>
                </a:ext>
              </a:extLst>
            </p:cNvPr>
            <p:cNvSpPr txBox="1"/>
            <p:nvPr/>
          </p:nvSpPr>
          <p:spPr>
            <a:xfrm>
              <a:off x="6821946" y="4176141"/>
              <a:ext cx="510811"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Semibold"/>
                  <a:cs typeface="Calibri" panose="020F0502020204030204" pitchFamily="34" charset="0"/>
                </a:rPr>
                <a:t>Redis</a:t>
              </a:r>
            </a:p>
          </p:txBody>
        </p:sp>
        <p:sp>
          <p:nvSpPr>
            <p:cNvPr id="45" name="TextBox 44">
              <a:extLst>
                <a:ext uri="{FF2B5EF4-FFF2-40B4-BE49-F238E27FC236}">
                  <a16:creationId xmlns:a16="http://schemas.microsoft.com/office/drawing/2014/main" id="{A190E74F-A57E-EE6E-DF93-66FAF8641C43}"/>
                </a:ext>
              </a:extLst>
            </p:cNvPr>
            <p:cNvSpPr txBox="1"/>
            <p:nvPr/>
          </p:nvSpPr>
          <p:spPr>
            <a:xfrm>
              <a:off x="5634252" y="3921254"/>
              <a:ext cx="1357537"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Basket Service</a:t>
              </a:r>
            </a:p>
          </p:txBody>
        </p:sp>
        <p:sp>
          <p:nvSpPr>
            <p:cNvPr id="46" name="Rounded Rectangle 208">
              <a:extLst>
                <a:ext uri="{FF2B5EF4-FFF2-40B4-BE49-F238E27FC236}">
                  <a16:creationId xmlns:a16="http://schemas.microsoft.com/office/drawing/2014/main" id="{0A650C34-0D91-DE9E-C2BE-8231F531FC45}"/>
                </a:ext>
              </a:extLst>
            </p:cNvPr>
            <p:cNvSpPr/>
            <p:nvPr/>
          </p:nvSpPr>
          <p:spPr>
            <a:xfrm>
              <a:off x="5116578" y="4158260"/>
              <a:ext cx="1211063" cy="239082"/>
            </a:xfrm>
            <a:prstGeom prst="roundRect">
              <a:avLst>
                <a:gd name="adj" fmla="val 28128"/>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    Basket API</a:t>
              </a:r>
            </a:p>
          </p:txBody>
        </p:sp>
        <p:sp>
          <p:nvSpPr>
            <p:cNvPr id="47" name="Oval 46">
              <a:extLst>
                <a:ext uri="{FF2B5EF4-FFF2-40B4-BE49-F238E27FC236}">
                  <a16:creationId xmlns:a16="http://schemas.microsoft.com/office/drawing/2014/main" id="{055ED25C-9FE8-3B10-A566-D0F74476664C}"/>
                </a:ext>
              </a:extLst>
            </p:cNvPr>
            <p:cNvSpPr/>
            <p:nvPr/>
          </p:nvSpPr>
          <p:spPr>
            <a:xfrm>
              <a:off x="5160701" y="4155029"/>
              <a:ext cx="237236" cy="242538"/>
            </a:xfrm>
            <a:prstGeom prst="ellipse">
              <a:avLst/>
            </a:prstGeom>
            <a:solidFill>
              <a:srgbClr val="ECE9EF"/>
            </a:solidFill>
            <a:ln w="12700" cap="flat" cmpd="sng" algn="ctr">
              <a:solidFill>
                <a:srgbClr val="3802DB"/>
              </a:solidFill>
              <a:prstDash val="solid"/>
            </a:ln>
            <a:effectLst>
              <a:outerShdw blurRad="88900" dist="508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pic>
          <p:nvPicPr>
            <p:cNvPr id="48" name="Graphic 47">
              <a:extLst>
                <a:ext uri="{FF2B5EF4-FFF2-40B4-BE49-F238E27FC236}">
                  <a16:creationId xmlns:a16="http://schemas.microsoft.com/office/drawing/2014/main" id="{7D3D5DD2-0A03-54A3-8D4C-F7BEBA4E13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89993" y="4234284"/>
              <a:ext cx="185615" cy="77092"/>
            </a:xfrm>
            <a:prstGeom prst="rect">
              <a:avLst/>
            </a:prstGeom>
          </p:spPr>
        </p:pic>
        <p:cxnSp>
          <p:nvCxnSpPr>
            <p:cNvPr id="49" name="Straight Arrow Connector 48">
              <a:extLst>
                <a:ext uri="{FF2B5EF4-FFF2-40B4-BE49-F238E27FC236}">
                  <a16:creationId xmlns:a16="http://schemas.microsoft.com/office/drawing/2014/main" id="{1358AEAF-6657-9E10-3444-D2CEEC47A55A}"/>
                </a:ext>
              </a:extLst>
            </p:cNvPr>
            <p:cNvCxnSpPr>
              <a:cxnSpLocks/>
            </p:cNvCxnSpPr>
            <p:nvPr/>
          </p:nvCxnSpPr>
          <p:spPr>
            <a:xfrm>
              <a:off x="6321245" y="4277802"/>
              <a:ext cx="256757" cy="0"/>
            </a:xfrm>
            <a:prstGeom prst="straightConnector1">
              <a:avLst/>
            </a:prstGeom>
            <a:noFill/>
            <a:ln w="12700" cap="flat" cmpd="sng" algn="ctr">
              <a:solidFill>
                <a:srgbClr val="C039C4"/>
              </a:solidFill>
              <a:prstDash val="solid"/>
              <a:headEnd type="none" w="med" len="med"/>
              <a:tailEnd type="arrow" w="med" len="med"/>
            </a:ln>
            <a:effectLst/>
          </p:spPr>
        </p:cxnSp>
        <p:sp>
          <p:nvSpPr>
            <p:cNvPr id="50" name="Rounded Rectangle 96">
              <a:extLst>
                <a:ext uri="{FF2B5EF4-FFF2-40B4-BE49-F238E27FC236}">
                  <a16:creationId xmlns:a16="http://schemas.microsoft.com/office/drawing/2014/main" id="{14A26276-8F93-3543-153E-33B16ADBF089}"/>
                </a:ext>
              </a:extLst>
            </p:cNvPr>
            <p:cNvSpPr/>
            <p:nvPr/>
          </p:nvSpPr>
          <p:spPr>
            <a:xfrm>
              <a:off x="4986607" y="5638298"/>
              <a:ext cx="2646150" cy="563736"/>
            </a:xfrm>
            <a:prstGeom prst="roundRect">
              <a:avLst>
                <a:gd name="adj" fmla="val 8095"/>
              </a:avLst>
            </a:prstGeom>
            <a:solidFill>
              <a:srgbClr val="FFFFFF"/>
            </a:solidFill>
            <a:ln w="12700"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51" name="Rounded Rectangle 100">
              <a:extLst>
                <a:ext uri="{FF2B5EF4-FFF2-40B4-BE49-F238E27FC236}">
                  <a16:creationId xmlns:a16="http://schemas.microsoft.com/office/drawing/2014/main" id="{05077EE2-CAAD-732F-6526-EC8BD012D6CC}"/>
                </a:ext>
              </a:extLst>
            </p:cNvPr>
            <p:cNvSpPr/>
            <p:nvPr/>
          </p:nvSpPr>
          <p:spPr>
            <a:xfrm>
              <a:off x="6578002" y="5894469"/>
              <a:ext cx="945128" cy="238923"/>
            </a:xfrm>
            <a:prstGeom prst="roundRect">
              <a:avLst>
                <a:gd name="adj" fmla="val 20736"/>
              </a:avLst>
            </a:prstGeom>
            <a:solidFill>
              <a:srgbClr val="ECE9EF"/>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ysClr val="windowText" lastClr="000000"/>
                </a:solidFill>
                <a:effectLst/>
                <a:uLnTx/>
                <a:uFillTx/>
                <a:latin typeface="Segoe UI Semibold"/>
                <a:ea typeface="+mn-ea"/>
                <a:cs typeface="+mn-cs"/>
              </a:endParaRPr>
            </a:p>
          </p:txBody>
        </p:sp>
        <p:sp>
          <p:nvSpPr>
            <p:cNvPr id="52" name="TextBox 51">
              <a:extLst>
                <a:ext uri="{FF2B5EF4-FFF2-40B4-BE49-F238E27FC236}">
                  <a16:creationId xmlns:a16="http://schemas.microsoft.com/office/drawing/2014/main" id="{4E4DD777-8AC4-12E5-C03B-A7D5818FBAEF}"/>
                </a:ext>
              </a:extLst>
            </p:cNvPr>
            <p:cNvSpPr txBox="1"/>
            <p:nvPr/>
          </p:nvSpPr>
          <p:spPr>
            <a:xfrm>
              <a:off x="6801024" y="5906208"/>
              <a:ext cx="748265" cy="215444"/>
            </a:xfrm>
            <a:prstGeom prst="rect">
              <a:avLst/>
            </a:prstGeom>
            <a:noFill/>
          </p:spPr>
          <p:txBody>
            <a:bodyPr wrap="square" rtlCol="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Semibold"/>
                  <a:cs typeface="Calibri" panose="020F0502020204030204" pitchFamily="34" charset="0"/>
                </a:rPr>
                <a:t>SQL Server</a:t>
              </a:r>
            </a:p>
          </p:txBody>
        </p:sp>
        <p:pic>
          <p:nvPicPr>
            <p:cNvPr id="53" name="Picture 4">
              <a:extLst>
                <a:ext uri="{FF2B5EF4-FFF2-40B4-BE49-F238E27FC236}">
                  <a16:creationId xmlns:a16="http://schemas.microsoft.com/office/drawing/2014/main" id="{0CC3A541-F13F-0782-E400-F80AD78906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49" y="5932357"/>
              <a:ext cx="154703" cy="163146"/>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2F080AC8-8EED-9B0B-35D0-B868C81C0F0A}"/>
                </a:ext>
              </a:extLst>
            </p:cNvPr>
            <p:cNvSpPr txBox="1"/>
            <p:nvPr/>
          </p:nvSpPr>
          <p:spPr>
            <a:xfrm>
              <a:off x="5160701" y="5647845"/>
              <a:ext cx="2416681" cy="230832"/>
            </a:xfrm>
            <a:prstGeom prst="rect">
              <a:avLst/>
            </a:prstGeom>
            <a:noFill/>
            <a:ln>
              <a:noFill/>
            </a:ln>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ysClr val="windowText" lastClr="000000"/>
                  </a:solidFill>
                  <a:effectLst/>
                  <a:uLnTx/>
                  <a:uFillTx/>
                  <a:latin typeface="Segoe UI Semibold"/>
                </a:rPr>
                <a:t>Webhooks Service</a:t>
              </a:r>
            </a:p>
          </p:txBody>
        </p:sp>
        <p:sp>
          <p:nvSpPr>
            <p:cNvPr id="55" name="Rounded Rectangle 93">
              <a:extLst>
                <a:ext uri="{FF2B5EF4-FFF2-40B4-BE49-F238E27FC236}">
                  <a16:creationId xmlns:a16="http://schemas.microsoft.com/office/drawing/2014/main" id="{57ED721A-81AB-9214-A428-8CFC54129C68}"/>
                </a:ext>
              </a:extLst>
            </p:cNvPr>
            <p:cNvSpPr/>
            <p:nvPr/>
          </p:nvSpPr>
          <p:spPr>
            <a:xfrm>
              <a:off x="5116578" y="5889618"/>
              <a:ext cx="1211063" cy="239082"/>
            </a:xfrm>
            <a:prstGeom prst="roundRect">
              <a:avLst>
                <a:gd name="adj" fmla="val 26229"/>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Webhooks API</a:t>
              </a:r>
            </a:p>
          </p:txBody>
        </p:sp>
        <p:cxnSp>
          <p:nvCxnSpPr>
            <p:cNvPr id="56" name="Straight Arrow Connector 55">
              <a:extLst>
                <a:ext uri="{FF2B5EF4-FFF2-40B4-BE49-F238E27FC236}">
                  <a16:creationId xmlns:a16="http://schemas.microsoft.com/office/drawing/2014/main" id="{42DEDB21-40E8-6073-B49A-4D8023AEE78D}"/>
                </a:ext>
              </a:extLst>
            </p:cNvPr>
            <p:cNvCxnSpPr>
              <a:cxnSpLocks/>
              <a:endCxn id="51" idx="1"/>
            </p:cNvCxnSpPr>
            <p:nvPr/>
          </p:nvCxnSpPr>
          <p:spPr>
            <a:xfrm flipV="1">
              <a:off x="6327641" y="6013931"/>
              <a:ext cx="250361" cy="1984"/>
            </a:xfrm>
            <a:prstGeom prst="straightConnector1">
              <a:avLst/>
            </a:prstGeom>
            <a:noFill/>
            <a:ln w="12700" cap="flat" cmpd="sng" algn="ctr">
              <a:solidFill>
                <a:srgbClr val="C039C4"/>
              </a:solidFill>
              <a:prstDash val="solid"/>
              <a:headEnd type="none" w="med" len="med"/>
              <a:tailEnd type="arrow" w="med" len="med"/>
            </a:ln>
            <a:effectLst/>
          </p:spPr>
        </p:cxnSp>
        <p:grpSp>
          <p:nvGrpSpPr>
            <p:cNvPr id="57" name="Group 56">
              <a:extLst>
                <a:ext uri="{FF2B5EF4-FFF2-40B4-BE49-F238E27FC236}">
                  <a16:creationId xmlns:a16="http://schemas.microsoft.com/office/drawing/2014/main" id="{97F1B4E1-EA45-CE39-A972-B23CACEB648E}"/>
                </a:ext>
              </a:extLst>
            </p:cNvPr>
            <p:cNvGrpSpPr/>
            <p:nvPr/>
          </p:nvGrpSpPr>
          <p:grpSpPr>
            <a:xfrm>
              <a:off x="3566150" y="5639891"/>
              <a:ext cx="1025866" cy="562143"/>
              <a:chOff x="3546073" y="5639891"/>
              <a:chExt cx="1025866" cy="562143"/>
            </a:xfrm>
          </p:grpSpPr>
          <p:pic>
            <p:nvPicPr>
              <p:cNvPr id="118" name="Graphic 117">
                <a:extLst>
                  <a:ext uri="{FF2B5EF4-FFF2-40B4-BE49-F238E27FC236}">
                    <a16:creationId xmlns:a16="http://schemas.microsoft.com/office/drawing/2014/main" id="{177AD41E-F503-CD68-FB63-CE382C3754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41054" y="5899920"/>
                <a:ext cx="234261" cy="234514"/>
              </a:xfrm>
              <a:prstGeom prst="rect">
                <a:avLst/>
              </a:prstGeom>
            </p:spPr>
          </p:pic>
          <p:sp>
            <p:nvSpPr>
              <p:cNvPr id="119" name="TextBox 118">
                <a:extLst>
                  <a:ext uri="{FF2B5EF4-FFF2-40B4-BE49-F238E27FC236}">
                    <a16:creationId xmlns:a16="http://schemas.microsoft.com/office/drawing/2014/main" id="{20548E7C-21BB-7FD0-109A-7A0FDF012370}"/>
                  </a:ext>
                </a:extLst>
              </p:cNvPr>
              <p:cNvSpPr txBox="1"/>
              <p:nvPr/>
            </p:nvSpPr>
            <p:spPr>
              <a:xfrm>
                <a:off x="3546073" y="5657675"/>
                <a:ext cx="1025866" cy="215444"/>
              </a:xfrm>
              <a:prstGeom prst="rect">
                <a:avLst/>
              </a:prstGeom>
              <a:noFill/>
            </p:spPr>
            <p:txBody>
              <a:bodyPr wrap="square" rtlCol="0">
                <a:spAutoFit/>
              </a:bodyPr>
              <a:lstStyle>
                <a:defPPr>
                  <a:defRPr lang="en-US"/>
                </a:defPPr>
                <a:lvl1pPr algn="ctr">
                  <a:defRPr sz="1073">
                    <a:latin typeface="+mj-lt"/>
                    <a:cs typeface="Calibri" panose="020F0502020204030204" pitchFamily="34" charset="0"/>
                  </a:defRPr>
                </a:lvl1p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Webhook Client</a:t>
                </a:r>
              </a:p>
            </p:txBody>
          </p:sp>
          <p:sp>
            <p:nvSpPr>
              <p:cNvPr id="120" name="Rounded Rectangle 121">
                <a:extLst>
                  <a:ext uri="{FF2B5EF4-FFF2-40B4-BE49-F238E27FC236}">
                    <a16:creationId xmlns:a16="http://schemas.microsoft.com/office/drawing/2014/main" id="{EFB567DD-A060-54DE-71D8-8B72517833E3}"/>
                  </a:ext>
                </a:extLst>
              </p:cNvPr>
              <p:cNvSpPr/>
              <p:nvPr/>
            </p:nvSpPr>
            <p:spPr>
              <a:xfrm>
                <a:off x="3585739" y="5639891"/>
                <a:ext cx="946865" cy="562143"/>
              </a:xfrm>
              <a:prstGeom prst="roundRect">
                <a:avLst>
                  <a:gd name="adj" fmla="val 14755"/>
                </a:avLst>
              </a:prstGeom>
              <a:no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grpSp>
        <p:sp>
          <p:nvSpPr>
            <p:cNvPr id="58" name="TextBox 57">
              <a:extLst>
                <a:ext uri="{FF2B5EF4-FFF2-40B4-BE49-F238E27FC236}">
                  <a16:creationId xmlns:a16="http://schemas.microsoft.com/office/drawing/2014/main" id="{00E8D119-EF94-7CC4-4F58-3935C9E676C2}"/>
                </a:ext>
              </a:extLst>
            </p:cNvPr>
            <p:cNvSpPr txBox="1"/>
            <p:nvPr/>
          </p:nvSpPr>
          <p:spPr>
            <a:xfrm>
              <a:off x="3516941" y="5395513"/>
              <a:ext cx="5506441" cy="230832"/>
            </a:xfrm>
            <a:prstGeom prst="rect">
              <a:avLst/>
            </a:prstGeom>
            <a:noFill/>
          </p:spPr>
          <p:txBody>
            <a:bodyPr wrap="square" rtlCol="0">
              <a:spAutoFit/>
            </a:bodyPr>
            <a:lstStyle>
              <a:defPPr>
                <a:defRPr lang="en-US"/>
              </a:defPPr>
              <a:lvl1pPr algn="ctr">
                <a:defRPr sz="1200" b="1">
                  <a:latin typeface="+mj-lt"/>
                </a:defRPr>
              </a:lvl1p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Admin Services</a:t>
              </a:r>
            </a:p>
          </p:txBody>
        </p:sp>
        <p:cxnSp>
          <p:nvCxnSpPr>
            <p:cNvPr id="59" name="Elbow Connector 25">
              <a:extLst>
                <a:ext uri="{FF2B5EF4-FFF2-40B4-BE49-F238E27FC236}">
                  <a16:creationId xmlns:a16="http://schemas.microsoft.com/office/drawing/2014/main" id="{89665E93-C048-5660-9C18-30AAACFFE633}"/>
                </a:ext>
              </a:extLst>
            </p:cNvPr>
            <p:cNvCxnSpPr>
              <a:cxnSpLocks/>
            </p:cNvCxnSpPr>
            <p:nvPr/>
          </p:nvCxnSpPr>
          <p:spPr>
            <a:xfrm rot="5400000">
              <a:off x="7305756" y="4297458"/>
              <a:ext cx="1370415" cy="1262200"/>
            </a:xfrm>
            <a:prstGeom prst="bentConnector3">
              <a:avLst>
                <a:gd name="adj1" fmla="val 80005"/>
              </a:avLst>
            </a:prstGeom>
            <a:noFill/>
            <a:ln w="9525" cap="flat" cmpd="sng" algn="ctr">
              <a:solidFill>
                <a:srgbClr val="C039C4"/>
              </a:solidFill>
              <a:prstDash val="dash"/>
              <a:headEnd type="none" w="med" len="med"/>
              <a:tailEnd type="arrow" w="med" len="med"/>
            </a:ln>
            <a:effectLst/>
          </p:spPr>
        </p:cxnSp>
        <p:cxnSp>
          <p:nvCxnSpPr>
            <p:cNvPr id="60" name="Straight Arrow Connector 59">
              <a:extLst>
                <a:ext uri="{FF2B5EF4-FFF2-40B4-BE49-F238E27FC236}">
                  <a16:creationId xmlns:a16="http://schemas.microsoft.com/office/drawing/2014/main" id="{D0A3C750-BC19-2635-90C7-708356639FD4}"/>
                </a:ext>
              </a:extLst>
            </p:cNvPr>
            <p:cNvCxnSpPr>
              <a:cxnSpLocks/>
            </p:cNvCxnSpPr>
            <p:nvPr/>
          </p:nvCxnSpPr>
          <p:spPr>
            <a:xfrm flipV="1">
              <a:off x="4555696" y="6009159"/>
              <a:ext cx="566928" cy="0"/>
            </a:xfrm>
            <a:prstGeom prst="straightConnector1">
              <a:avLst/>
            </a:prstGeom>
            <a:noFill/>
            <a:ln w="12700" cap="flat" cmpd="sng" algn="ctr">
              <a:solidFill>
                <a:srgbClr val="C039C4"/>
              </a:solidFill>
              <a:prstDash val="solid"/>
              <a:headEnd type="none" w="med" len="med"/>
              <a:tailEnd type="arrow" w="med" len="med"/>
            </a:ln>
            <a:effectLst/>
          </p:spPr>
        </p:cxnSp>
        <p:grpSp>
          <p:nvGrpSpPr>
            <p:cNvPr id="61" name="Group 60">
              <a:extLst>
                <a:ext uri="{FF2B5EF4-FFF2-40B4-BE49-F238E27FC236}">
                  <a16:creationId xmlns:a16="http://schemas.microsoft.com/office/drawing/2014/main" id="{191F84D2-20D6-6765-38A4-CF954599161E}"/>
                </a:ext>
              </a:extLst>
            </p:cNvPr>
            <p:cNvGrpSpPr/>
            <p:nvPr/>
          </p:nvGrpSpPr>
          <p:grpSpPr>
            <a:xfrm>
              <a:off x="7956303" y="5638298"/>
              <a:ext cx="991033" cy="563736"/>
              <a:chOff x="7936226" y="5638298"/>
              <a:chExt cx="991033" cy="563736"/>
            </a:xfrm>
          </p:grpSpPr>
          <p:pic>
            <p:nvPicPr>
              <p:cNvPr id="115" name="Graphic 114">
                <a:extLst>
                  <a:ext uri="{FF2B5EF4-FFF2-40B4-BE49-F238E27FC236}">
                    <a16:creationId xmlns:a16="http://schemas.microsoft.com/office/drawing/2014/main" id="{12139A6C-5A5A-9984-0A78-BC7E39BF6D8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337344" y="5908172"/>
                <a:ext cx="221316" cy="226262"/>
              </a:xfrm>
              <a:prstGeom prst="rect">
                <a:avLst/>
              </a:prstGeom>
            </p:spPr>
          </p:pic>
          <p:sp>
            <p:nvSpPr>
              <p:cNvPr id="116" name="TextBox 115">
                <a:extLst>
                  <a:ext uri="{FF2B5EF4-FFF2-40B4-BE49-F238E27FC236}">
                    <a16:creationId xmlns:a16="http://schemas.microsoft.com/office/drawing/2014/main" id="{E8346625-1C5D-8018-8BA5-290CEE04C220}"/>
                  </a:ext>
                </a:extLst>
              </p:cNvPr>
              <p:cNvSpPr txBox="1"/>
              <p:nvPr/>
            </p:nvSpPr>
            <p:spPr>
              <a:xfrm>
                <a:off x="7936226" y="5673510"/>
                <a:ext cx="991033"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rPr>
                  <a:t>Observability</a:t>
                </a:r>
              </a:p>
            </p:txBody>
          </p:sp>
          <p:sp>
            <p:nvSpPr>
              <p:cNvPr id="117" name="Rounded Rectangle 165">
                <a:extLst>
                  <a:ext uri="{FF2B5EF4-FFF2-40B4-BE49-F238E27FC236}">
                    <a16:creationId xmlns:a16="http://schemas.microsoft.com/office/drawing/2014/main" id="{38B9BD13-5AA5-DEC6-AFA2-9FCA23129376}"/>
                  </a:ext>
                </a:extLst>
              </p:cNvPr>
              <p:cNvSpPr/>
              <p:nvPr/>
            </p:nvSpPr>
            <p:spPr>
              <a:xfrm>
                <a:off x="7956525" y="5638298"/>
                <a:ext cx="952481" cy="563736"/>
              </a:xfrm>
              <a:prstGeom prst="roundRect">
                <a:avLst>
                  <a:gd name="adj" fmla="val 11682"/>
                </a:avLst>
              </a:prstGeom>
              <a:no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grpSp>
        <p:cxnSp>
          <p:nvCxnSpPr>
            <p:cNvPr id="62" name="Straight Arrow Connector 61">
              <a:extLst>
                <a:ext uri="{FF2B5EF4-FFF2-40B4-BE49-F238E27FC236}">
                  <a16:creationId xmlns:a16="http://schemas.microsoft.com/office/drawing/2014/main" id="{E376CF12-999E-1E3E-F30D-3F124FA9FBC1}"/>
                </a:ext>
              </a:extLst>
            </p:cNvPr>
            <p:cNvCxnSpPr>
              <a:cxnSpLocks/>
            </p:cNvCxnSpPr>
            <p:nvPr/>
          </p:nvCxnSpPr>
          <p:spPr>
            <a:xfrm flipV="1">
              <a:off x="7638255" y="2616947"/>
              <a:ext cx="2034025" cy="0"/>
            </a:xfrm>
            <a:prstGeom prst="straightConnector1">
              <a:avLst/>
            </a:prstGeom>
            <a:noFill/>
            <a:ln w="12700" cap="flat" cmpd="sng" algn="ctr">
              <a:solidFill>
                <a:srgbClr val="C039C4"/>
              </a:solidFill>
              <a:prstDash val="sysDot"/>
              <a:headEnd type="none" w="med" len="med"/>
              <a:tailEnd type="arrow" w="med" len="med"/>
            </a:ln>
            <a:effectLst/>
          </p:spPr>
        </p:cxnSp>
        <p:cxnSp>
          <p:nvCxnSpPr>
            <p:cNvPr id="63" name="Straight Connector 62">
              <a:extLst>
                <a:ext uri="{FF2B5EF4-FFF2-40B4-BE49-F238E27FC236}">
                  <a16:creationId xmlns:a16="http://schemas.microsoft.com/office/drawing/2014/main" id="{4ED4FD98-BB0E-1043-2519-5ED9C42E53A6}"/>
                </a:ext>
              </a:extLst>
            </p:cNvPr>
            <p:cNvCxnSpPr>
              <a:cxnSpLocks/>
            </p:cNvCxnSpPr>
            <p:nvPr/>
          </p:nvCxnSpPr>
          <p:spPr>
            <a:xfrm flipH="1" flipV="1">
              <a:off x="7854344" y="2735579"/>
              <a:ext cx="904" cy="1006961"/>
            </a:xfrm>
            <a:prstGeom prst="line">
              <a:avLst/>
            </a:prstGeom>
            <a:noFill/>
            <a:ln w="9525" cap="flat" cmpd="sng" algn="ctr">
              <a:solidFill>
                <a:srgbClr val="C039C4"/>
              </a:solidFill>
              <a:prstDash val="dash"/>
              <a:headEnd type="none" w="med" len="med"/>
              <a:tailEnd type="none" w="med" len="med"/>
            </a:ln>
            <a:effectLst/>
          </p:spPr>
        </p:cxnSp>
        <p:cxnSp>
          <p:nvCxnSpPr>
            <p:cNvPr id="64" name="Straight Arrow Connector 63">
              <a:extLst>
                <a:ext uri="{FF2B5EF4-FFF2-40B4-BE49-F238E27FC236}">
                  <a16:creationId xmlns:a16="http://schemas.microsoft.com/office/drawing/2014/main" id="{40E440D2-7D9A-801E-8FA7-D78240BC0B46}"/>
                </a:ext>
              </a:extLst>
            </p:cNvPr>
            <p:cNvCxnSpPr>
              <a:cxnSpLocks/>
            </p:cNvCxnSpPr>
            <p:nvPr/>
          </p:nvCxnSpPr>
          <p:spPr>
            <a:xfrm>
              <a:off x="7626542" y="2735579"/>
              <a:ext cx="229304" cy="0"/>
            </a:xfrm>
            <a:prstGeom prst="straightConnector1">
              <a:avLst/>
            </a:prstGeom>
            <a:noFill/>
            <a:ln w="12700" cap="flat" cmpd="sng" algn="ctr">
              <a:solidFill>
                <a:srgbClr val="C039C4"/>
              </a:solidFill>
              <a:prstDash val="dash"/>
              <a:headEnd type="arrow" w="med" len="med"/>
              <a:tailEnd type="none" w="med" len="med"/>
            </a:ln>
            <a:effectLst/>
          </p:spPr>
        </p:cxnSp>
        <p:cxnSp>
          <p:nvCxnSpPr>
            <p:cNvPr id="65" name="Straight Arrow Connector 64">
              <a:extLst>
                <a:ext uri="{FF2B5EF4-FFF2-40B4-BE49-F238E27FC236}">
                  <a16:creationId xmlns:a16="http://schemas.microsoft.com/office/drawing/2014/main" id="{5151BFE1-D460-06DE-FA99-A5BD980B5511}"/>
                </a:ext>
              </a:extLst>
            </p:cNvPr>
            <p:cNvCxnSpPr>
              <a:cxnSpLocks/>
            </p:cNvCxnSpPr>
            <p:nvPr/>
          </p:nvCxnSpPr>
          <p:spPr>
            <a:xfrm>
              <a:off x="7626542" y="3429935"/>
              <a:ext cx="229304" cy="0"/>
            </a:xfrm>
            <a:prstGeom prst="straightConnector1">
              <a:avLst/>
            </a:prstGeom>
            <a:noFill/>
            <a:ln w="9525" cap="flat" cmpd="sng" algn="ctr">
              <a:solidFill>
                <a:srgbClr val="C039C4"/>
              </a:solidFill>
              <a:prstDash val="dash"/>
              <a:headEnd type="arrow" w="med" len="med"/>
              <a:tailEnd type="none" w="med" len="med"/>
            </a:ln>
            <a:effectLst/>
          </p:spPr>
        </p:cxnSp>
        <p:cxnSp>
          <p:nvCxnSpPr>
            <p:cNvPr id="66" name="Straight Arrow Connector 65">
              <a:extLst>
                <a:ext uri="{FF2B5EF4-FFF2-40B4-BE49-F238E27FC236}">
                  <a16:creationId xmlns:a16="http://schemas.microsoft.com/office/drawing/2014/main" id="{B6829AB3-F9D0-CF3D-B7E4-0B684DAAF04B}"/>
                </a:ext>
              </a:extLst>
            </p:cNvPr>
            <p:cNvCxnSpPr>
              <a:cxnSpLocks/>
            </p:cNvCxnSpPr>
            <p:nvPr/>
          </p:nvCxnSpPr>
          <p:spPr>
            <a:xfrm flipH="1">
              <a:off x="7851432" y="3745650"/>
              <a:ext cx="212486" cy="65"/>
            </a:xfrm>
            <a:prstGeom prst="straightConnector1">
              <a:avLst/>
            </a:prstGeom>
            <a:noFill/>
            <a:ln w="12700" cap="flat" cmpd="sng" algn="ctr">
              <a:solidFill>
                <a:srgbClr val="C039C4"/>
              </a:solidFill>
              <a:prstDash val="dash"/>
              <a:headEnd type="arrow" w="med" len="med"/>
              <a:tailEnd type="none" w="med" len="med"/>
            </a:ln>
            <a:effectLst/>
          </p:spPr>
        </p:cxnSp>
        <p:cxnSp>
          <p:nvCxnSpPr>
            <p:cNvPr id="67" name="Elbow Connector 175">
              <a:extLst>
                <a:ext uri="{FF2B5EF4-FFF2-40B4-BE49-F238E27FC236}">
                  <a16:creationId xmlns:a16="http://schemas.microsoft.com/office/drawing/2014/main" id="{E0D247E8-F4AF-8227-FE86-89D876749C4F}"/>
                </a:ext>
              </a:extLst>
            </p:cNvPr>
            <p:cNvCxnSpPr>
              <a:cxnSpLocks/>
            </p:cNvCxnSpPr>
            <p:nvPr/>
          </p:nvCxnSpPr>
          <p:spPr>
            <a:xfrm rot="5400000">
              <a:off x="8144349" y="4540038"/>
              <a:ext cx="586091" cy="1"/>
            </a:xfrm>
            <a:prstGeom prst="bentConnector3">
              <a:avLst>
                <a:gd name="adj1" fmla="val 50000"/>
              </a:avLst>
            </a:prstGeom>
            <a:noFill/>
            <a:ln w="9525" cap="flat" cmpd="sng" algn="ctr">
              <a:solidFill>
                <a:srgbClr val="C039C4"/>
              </a:solidFill>
              <a:prstDash val="dash"/>
              <a:headEnd type="arrow" w="med" len="med"/>
              <a:tailEnd type="none" w="med" len="med"/>
            </a:ln>
            <a:effectLst/>
          </p:spPr>
        </p:cxnSp>
        <p:cxnSp>
          <p:nvCxnSpPr>
            <p:cNvPr id="68" name="Elbow Connector 182">
              <a:extLst>
                <a:ext uri="{FF2B5EF4-FFF2-40B4-BE49-F238E27FC236}">
                  <a16:creationId xmlns:a16="http://schemas.microsoft.com/office/drawing/2014/main" id="{03883955-D63D-61A2-218D-7BD27D89AB3F}"/>
                </a:ext>
              </a:extLst>
            </p:cNvPr>
            <p:cNvCxnSpPr>
              <a:cxnSpLocks/>
              <a:stCxn id="126" idx="1"/>
              <a:endCxn id="41" idx="3"/>
            </p:cNvCxnSpPr>
            <p:nvPr/>
          </p:nvCxnSpPr>
          <p:spPr>
            <a:xfrm rot="10800000" flipV="1">
              <a:off x="7630771" y="3854794"/>
              <a:ext cx="441324" cy="332156"/>
            </a:xfrm>
            <a:prstGeom prst="bentConnector3">
              <a:avLst>
                <a:gd name="adj1" fmla="val 50000"/>
              </a:avLst>
            </a:prstGeom>
            <a:noFill/>
            <a:ln w="9525" cap="flat" cmpd="sng" algn="ctr">
              <a:solidFill>
                <a:srgbClr val="C039C4"/>
              </a:solidFill>
              <a:prstDash val="dash"/>
              <a:headEnd type="none" w="med" len="med"/>
              <a:tailEnd type="arrow" w="med" len="med"/>
            </a:ln>
            <a:effectLst/>
          </p:spPr>
        </p:cxnSp>
        <p:cxnSp>
          <p:nvCxnSpPr>
            <p:cNvPr id="69" name="Straight Arrow Connector 68">
              <a:extLst>
                <a:ext uri="{FF2B5EF4-FFF2-40B4-BE49-F238E27FC236}">
                  <a16:creationId xmlns:a16="http://schemas.microsoft.com/office/drawing/2014/main" id="{A53A3F5D-3601-A8F8-FC74-EECE1802DF29}"/>
                </a:ext>
              </a:extLst>
            </p:cNvPr>
            <p:cNvCxnSpPr>
              <a:cxnSpLocks/>
            </p:cNvCxnSpPr>
            <p:nvPr/>
          </p:nvCxnSpPr>
          <p:spPr>
            <a:xfrm>
              <a:off x="7625040" y="4818524"/>
              <a:ext cx="812354" cy="0"/>
            </a:xfrm>
            <a:prstGeom prst="straightConnector1">
              <a:avLst/>
            </a:prstGeom>
            <a:noFill/>
            <a:ln w="9525" cap="flat" cmpd="sng" algn="ctr">
              <a:solidFill>
                <a:srgbClr val="C039C4"/>
              </a:solidFill>
              <a:prstDash val="dash"/>
              <a:headEnd type="arrow" w="med" len="med"/>
              <a:tailEnd type="none" w="med" len="med"/>
            </a:ln>
            <a:effectLst/>
          </p:spPr>
        </p:cxnSp>
        <p:sp>
          <p:nvSpPr>
            <p:cNvPr id="70" name="Rounded Rectangle 94">
              <a:extLst>
                <a:ext uri="{FF2B5EF4-FFF2-40B4-BE49-F238E27FC236}">
                  <a16:creationId xmlns:a16="http://schemas.microsoft.com/office/drawing/2014/main" id="{9B9E7E0F-DF87-07CC-EF0E-F82CDC2D6F94}"/>
                </a:ext>
              </a:extLst>
            </p:cNvPr>
            <p:cNvSpPr/>
            <p:nvPr/>
          </p:nvSpPr>
          <p:spPr>
            <a:xfrm>
              <a:off x="3502622" y="1970133"/>
              <a:ext cx="1143000" cy="1143000"/>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71" name="Rounded Rectangle 14">
              <a:extLst>
                <a:ext uri="{FF2B5EF4-FFF2-40B4-BE49-F238E27FC236}">
                  <a16:creationId xmlns:a16="http://schemas.microsoft.com/office/drawing/2014/main" id="{78BEE6E6-97D0-002C-A388-A0E8C01EA371}"/>
                </a:ext>
              </a:extLst>
            </p:cNvPr>
            <p:cNvSpPr/>
            <p:nvPr/>
          </p:nvSpPr>
          <p:spPr>
            <a:xfrm>
              <a:off x="3605816" y="2462060"/>
              <a:ext cx="960120" cy="492047"/>
            </a:xfrm>
            <a:prstGeom prst="roundRect">
              <a:avLst>
                <a:gd name="adj" fmla="val 15507"/>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ea typeface="+mn-ea"/>
                  <a:cs typeface="+mn-cs"/>
                </a:rPr>
                <a:t>Mobile API</a:t>
              </a:r>
            </a:p>
          </p:txBody>
        </p:sp>
        <p:sp>
          <p:nvSpPr>
            <p:cNvPr id="72" name="Oval 71">
              <a:extLst>
                <a:ext uri="{FF2B5EF4-FFF2-40B4-BE49-F238E27FC236}">
                  <a16:creationId xmlns:a16="http://schemas.microsoft.com/office/drawing/2014/main" id="{B941210A-C826-4483-6475-84F6F363AA68}"/>
                </a:ext>
              </a:extLst>
            </p:cNvPr>
            <p:cNvSpPr/>
            <p:nvPr/>
          </p:nvSpPr>
          <p:spPr>
            <a:xfrm>
              <a:off x="3959644" y="2305240"/>
              <a:ext cx="237236" cy="242538"/>
            </a:xfrm>
            <a:prstGeom prst="ellipse">
              <a:avLst/>
            </a:prstGeom>
            <a:solidFill>
              <a:srgbClr val="F5F3F6"/>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pic>
          <p:nvPicPr>
            <p:cNvPr id="73" name="Picture 2">
              <a:extLst>
                <a:ext uri="{FF2B5EF4-FFF2-40B4-BE49-F238E27FC236}">
                  <a16:creationId xmlns:a16="http://schemas.microsoft.com/office/drawing/2014/main" id="{E450AE13-B341-58FF-118E-732AFC59E94F}"/>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3988918" y="2339803"/>
              <a:ext cx="186019" cy="186019"/>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8D9F35DC-9E39-6BCB-E624-47AFF48AFB1A}"/>
                </a:ext>
              </a:extLst>
            </p:cNvPr>
            <p:cNvGrpSpPr/>
            <p:nvPr/>
          </p:nvGrpSpPr>
          <p:grpSpPr>
            <a:xfrm>
              <a:off x="3502622" y="3354467"/>
              <a:ext cx="1143000" cy="1143000"/>
              <a:chOff x="3482545" y="3354467"/>
              <a:chExt cx="1143000" cy="1143000"/>
            </a:xfrm>
          </p:grpSpPr>
          <p:sp>
            <p:nvSpPr>
              <p:cNvPr id="110" name="Rounded Rectangle 92">
                <a:extLst>
                  <a:ext uri="{FF2B5EF4-FFF2-40B4-BE49-F238E27FC236}">
                    <a16:creationId xmlns:a16="http://schemas.microsoft.com/office/drawing/2014/main" id="{2ADD28FF-B53A-62D0-C708-9D1930422B96}"/>
                  </a:ext>
                </a:extLst>
              </p:cNvPr>
              <p:cNvSpPr/>
              <p:nvPr/>
            </p:nvSpPr>
            <p:spPr>
              <a:xfrm>
                <a:off x="3482545" y="3354467"/>
                <a:ext cx="1143000" cy="1143000"/>
              </a:xfrm>
              <a:prstGeom prst="roundRect">
                <a:avLst>
                  <a:gd name="adj" fmla="val 6599"/>
                </a:avLst>
              </a:prstGeom>
              <a:solidFill>
                <a:srgbClr val="F5F3F6"/>
              </a:soli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E74FE3AA-65EE-0747-276D-865866B31DAD}"/>
                  </a:ext>
                </a:extLst>
              </p:cNvPr>
              <p:cNvSpPr txBox="1"/>
              <p:nvPr/>
            </p:nvSpPr>
            <p:spPr>
              <a:xfrm>
                <a:off x="3485774" y="3392349"/>
                <a:ext cx="1113517" cy="230832"/>
              </a:xfrm>
              <a:prstGeom prst="rect">
                <a:avLst/>
              </a:prstGeom>
              <a:solidFill>
                <a:srgbClr val="F5F3F6"/>
              </a:solid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C039C4"/>
                    </a:solidFill>
                    <a:effectLst/>
                    <a:uLnTx/>
                    <a:uFillTx/>
                    <a:latin typeface="Segoe UI Semibold"/>
                  </a:rPr>
                  <a:t>Web App</a:t>
                </a:r>
              </a:p>
            </p:txBody>
          </p:sp>
          <p:sp>
            <p:nvSpPr>
              <p:cNvPr id="112" name="Rounded Rectangle 137">
                <a:extLst>
                  <a:ext uri="{FF2B5EF4-FFF2-40B4-BE49-F238E27FC236}">
                    <a16:creationId xmlns:a16="http://schemas.microsoft.com/office/drawing/2014/main" id="{1C890BE9-C421-F854-E2A4-ECC06E5030DF}"/>
                  </a:ext>
                </a:extLst>
              </p:cNvPr>
              <p:cNvSpPr/>
              <p:nvPr/>
            </p:nvSpPr>
            <p:spPr>
              <a:xfrm>
                <a:off x="3585963" y="3836624"/>
                <a:ext cx="960120" cy="527747"/>
              </a:xfrm>
              <a:prstGeom prst="roundRect">
                <a:avLst>
                  <a:gd name="adj" fmla="val 15470"/>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ea typeface="+mn-ea"/>
                    <a:cs typeface="+mn-cs"/>
                  </a:rPr>
                  <a:t>Blazor App</a:t>
                </a:r>
              </a:p>
            </p:txBody>
          </p:sp>
          <p:sp>
            <p:nvSpPr>
              <p:cNvPr id="113" name="Oval 112">
                <a:extLst>
                  <a:ext uri="{FF2B5EF4-FFF2-40B4-BE49-F238E27FC236}">
                    <a16:creationId xmlns:a16="http://schemas.microsoft.com/office/drawing/2014/main" id="{128A49FE-770C-B7F5-C41F-2DE6765EFF5A}"/>
                  </a:ext>
                </a:extLst>
              </p:cNvPr>
              <p:cNvSpPr/>
              <p:nvPr/>
            </p:nvSpPr>
            <p:spPr>
              <a:xfrm>
                <a:off x="3947329" y="3673153"/>
                <a:ext cx="237236" cy="242538"/>
              </a:xfrm>
              <a:prstGeom prst="ellipse">
                <a:avLst/>
              </a:prstGeom>
              <a:solidFill>
                <a:srgbClr val="F5F3F6"/>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114" name="Graphic 23" descr="Blazor logo">
                <a:extLst>
                  <a:ext uri="{FF2B5EF4-FFF2-40B4-BE49-F238E27FC236}">
                    <a16:creationId xmlns:a16="http://schemas.microsoft.com/office/drawing/2014/main" id="{3D6956FE-C3EF-C72B-1C93-9E82832F1A75}"/>
                  </a:ext>
                  <a:ext uri="{C183D7F6-B498-43B3-948B-1728B52AA6E4}">
                    <adec:decorative xmlns:adec="http://schemas.microsoft.com/office/drawing/2017/decorative" val="0"/>
                  </a:ext>
                </a:extLst>
              </p:cNvPr>
              <p:cNvSpPr/>
              <p:nvPr/>
            </p:nvSpPr>
            <p:spPr>
              <a:xfrm>
                <a:off x="3998416" y="3725087"/>
                <a:ext cx="137838" cy="131799"/>
              </a:xfrm>
              <a:custGeom>
                <a:avLst/>
                <a:gdLst>
                  <a:gd name="connsiteX0" fmla="*/ 514915 w 518508"/>
                  <a:gd name="connsiteY0" fmla="*/ 134249 h 419189"/>
                  <a:gd name="connsiteX1" fmla="*/ 413965 w 518508"/>
                  <a:gd name="connsiteY1" fmla="*/ 295831 h 419189"/>
                  <a:gd name="connsiteX2" fmla="*/ 220179 w 518508"/>
                  <a:gd name="connsiteY2" fmla="*/ 360751 h 419189"/>
                  <a:gd name="connsiteX3" fmla="*/ 177098 w 518508"/>
                  <a:gd name="connsiteY3" fmla="*/ 358412 h 419189"/>
                  <a:gd name="connsiteX4" fmla="*/ 67296 w 518508"/>
                  <a:gd name="connsiteY4" fmla="*/ 247081 h 419189"/>
                  <a:gd name="connsiteX5" fmla="*/ 104911 w 518508"/>
                  <a:gd name="connsiteY5" fmla="*/ 166906 h 419189"/>
                  <a:gd name="connsiteX6" fmla="*/ 284801 w 518508"/>
                  <a:gd name="connsiteY6" fmla="*/ 165769 h 419189"/>
                  <a:gd name="connsiteX7" fmla="*/ 323679 w 518508"/>
                  <a:gd name="connsiteY7" fmla="*/ 245459 h 419189"/>
                  <a:gd name="connsiteX8" fmla="*/ 296090 w 518508"/>
                  <a:gd name="connsiteY8" fmla="*/ 281625 h 419189"/>
                  <a:gd name="connsiteX9" fmla="*/ 266398 w 518508"/>
                  <a:gd name="connsiteY9" fmla="*/ 251334 h 419189"/>
                  <a:gd name="connsiteX10" fmla="*/ 266398 w 518508"/>
                  <a:gd name="connsiteY10" fmla="*/ 203016 h 419189"/>
                  <a:gd name="connsiteX11" fmla="*/ 233570 w 518508"/>
                  <a:gd name="connsiteY11" fmla="*/ 173394 h 419189"/>
                  <a:gd name="connsiteX12" fmla="*/ 188289 w 518508"/>
                  <a:gd name="connsiteY12" fmla="*/ 173394 h 419189"/>
                  <a:gd name="connsiteX13" fmla="*/ 121828 w 518508"/>
                  <a:gd name="connsiteY13" fmla="*/ 205246 h 419189"/>
                  <a:gd name="connsiteX14" fmla="*/ 144548 w 518508"/>
                  <a:gd name="connsiteY14" fmla="*/ 302864 h 419189"/>
                  <a:gd name="connsiteX15" fmla="*/ 175492 w 518508"/>
                  <a:gd name="connsiteY15" fmla="*/ 313541 h 419189"/>
                  <a:gd name="connsiteX16" fmla="*/ 246507 w 518508"/>
                  <a:gd name="connsiteY16" fmla="*/ 290883 h 419189"/>
                  <a:gd name="connsiteX17" fmla="*/ 248091 w 518508"/>
                  <a:gd name="connsiteY17" fmla="*/ 288771 h 419189"/>
                  <a:gd name="connsiteX18" fmla="*/ 249676 w 518508"/>
                  <a:gd name="connsiteY18" fmla="*/ 291116 h 419189"/>
                  <a:gd name="connsiteX19" fmla="*/ 297222 w 518508"/>
                  <a:gd name="connsiteY19" fmla="*/ 311368 h 419189"/>
                  <a:gd name="connsiteX20" fmla="*/ 355441 w 518508"/>
                  <a:gd name="connsiteY20" fmla="*/ 252606 h 419189"/>
                  <a:gd name="connsiteX21" fmla="*/ 350750 w 518508"/>
                  <a:gd name="connsiteY21" fmla="*/ 215260 h 419189"/>
                  <a:gd name="connsiteX22" fmla="*/ 287876 w 518508"/>
                  <a:gd name="connsiteY22" fmla="*/ 129522 h 419189"/>
                  <a:gd name="connsiteX23" fmla="*/ 75110 w 518508"/>
                  <a:gd name="connsiteY23" fmla="*/ 150367 h 419189"/>
                  <a:gd name="connsiteX24" fmla="*/ 34472 w 518508"/>
                  <a:gd name="connsiteY24" fmla="*/ 246246 h 419189"/>
                  <a:gd name="connsiteX25" fmla="*/ 81146 w 518508"/>
                  <a:gd name="connsiteY25" fmla="*/ 346270 h 419189"/>
                  <a:gd name="connsiteX26" fmla="*/ 192337 w 518508"/>
                  <a:gd name="connsiteY26" fmla="*/ 389340 h 419189"/>
                  <a:gd name="connsiteX27" fmla="*/ 217565 w 518508"/>
                  <a:gd name="connsiteY27" fmla="*/ 390030 h 419189"/>
                  <a:gd name="connsiteX28" fmla="*/ 400656 w 518508"/>
                  <a:gd name="connsiteY28" fmla="*/ 341168 h 419189"/>
                  <a:gd name="connsiteX29" fmla="*/ 401692 w 518508"/>
                  <a:gd name="connsiteY29" fmla="*/ 342354 h 419189"/>
                  <a:gd name="connsiteX30" fmla="*/ 192342 w 518508"/>
                  <a:gd name="connsiteY30" fmla="*/ 418933 h 419189"/>
                  <a:gd name="connsiteX31" fmla="*/ 54796 w 518508"/>
                  <a:gd name="connsiteY31" fmla="*/ 368984 h 419189"/>
                  <a:gd name="connsiteX32" fmla="*/ 65 w 518508"/>
                  <a:gd name="connsiteY32" fmla="*/ 245547 h 419189"/>
                  <a:gd name="connsiteX33" fmla="*/ 78594 w 518508"/>
                  <a:gd name="connsiteY33" fmla="*/ 105490 h 419189"/>
                  <a:gd name="connsiteX34" fmla="*/ 191568 w 518508"/>
                  <a:gd name="connsiteY34" fmla="*/ 72131 h 419189"/>
                  <a:gd name="connsiteX35" fmla="*/ 252341 w 518508"/>
                  <a:gd name="connsiteY35" fmla="*/ 72131 h 419189"/>
                  <a:gd name="connsiteX36" fmla="*/ 378481 w 518508"/>
                  <a:gd name="connsiteY36" fmla="*/ 22314 h 419189"/>
                  <a:gd name="connsiteX37" fmla="*/ 379764 w 518508"/>
                  <a:gd name="connsiteY37" fmla="*/ 21659 h 419189"/>
                  <a:gd name="connsiteX38" fmla="*/ 382347 w 518508"/>
                  <a:gd name="connsiteY38" fmla="*/ 22666 h 419189"/>
                  <a:gd name="connsiteX39" fmla="*/ 382681 w 518508"/>
                  <a:gd name="connsiteY39" fmla="*/ 23964 h 419189"/>
                  <a:gd name="connsiteX40" fmla="*/ 356164 w 518508"/>
                  <a:gd name="connsiteY40" fmla="*/ 92557 h 419189"/>
                  <a:gd name="connsiteX41" fmla="*/ 356360 w 518508"/>
                  <a:gd name="connsiteY41" fmla="*/ 94853 h 419189"/>
                  <a:gd name="connsiteX42" fmla="*/ 358779 w 518508"/>
                  <a:gd name="connsiteY42" fmla="*/ 95623 h 419189"/>
                  <a:gd name="connsiteX43" fmla="*/ 486535 w 518508"/>
                  <a:gd name="connsiteY43" fmla="*/ 1391 h 419189"/>
                  <a:gd name="connsiteX44" fmla="*/ 487715 w 518508"/>
                  <a:gd name="connsiteY44" fmla="*/ 373 h 419189"/>
                  <a:gd name="connsiteX45" fmla="*/ 490891 w 518508"/>
                  <a:gd name="connsiteY45" fmla="*/ 373 h 419189"/>
                  <a:gd name="connsiteX46" fmla="*/ 492070 w 518508"/>
                  <a:gd name="connsiteY46" fmla="*/ 1391 h 419189"/>
                  <a:gd name="connsiteX47" fmla="*/ 514915 w 518508"/>
                  <a:gd name="connsiteY47" fmla="*/ 134249 h 419189"/>
                  <a:gd name="connsiteX48" fmla="*/ 192181 w 518508"/>
                  <a:gd name="connsiteY48" fmla="*/ 202413 h 419189"/>
                  <a:gd name="connsiteX49" fmla="*/ 144903 w 518508"/>
                  <a:gd name="connsiteY49" fmla="*/ 244684 h 419189"/>
                  <a:gd name="connsiteX50" fmla="*/ 145812 w 518508"/>
                  <a:gd name="connsiteY50" fmla="*/ 252946 h 419189"/>
                  <a:gd name="connsiteX51" fmla="*/ 182954 w 518508"/>
                  <a:gd name="connsiteY51" fmla="*/ 286171 h 419189"/>
                  <a:gd name="connsiteX52" fmla="*/ 238538 w 518508"/>
                  <a:gd name="connsiteY52" fmla="*/ 252949 h 419189"/>
                  <a:gd name="connsiteX53" fmla="*/ 239445 w 518508"/>
                  <a:gd name="connsiteY53" fmla="*/ 244693 h 419189"/>
                  <a:gd name="connsiteX54" fmla="*/ 239445 w 518508"/>
                  <a:gd name="connsiteY54" fmla="*/ 205220 h 419189"/>
                  <a:gd name="connsiteX55" fmla="*/ 236210 w 518508"/>
                  <a:gd name="connsiteY55" fmla="*/ 202327 h 419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18508" h="419189">
                    <a:moveTo>
                      <a:pt x="514915" y="134249"/>
                    </a:moveTo>
                    <a:cubicBezTo>
                      <a:pt x="503706" y="197101"/>
                      <a:pt x="467935" y="254356"/>
                      <a:pt x="413965" y="295831"/>
                    </a:cubicBezTo>
                    <a:cubicBezTo>
                      <a:pt x="359995" y="337306"/>
                      <a:pt x="291328" y="360310"/>
                      <a:pt x="220179" y="360751"/>
                    </a:cubicBezTo>
                    <a:cubicBezTo>
                      <a:pt x="205767" y="361246"/>
                      <a:pt x="191337" y="360462"/>
                      <a:pt x="177098" y="358412"/>
                    </a:cubicBezTo>
                    <a:cubicBezTo>
                      <a:pt x="115735" y="349087"/>
                      <a:pt x="69986" y="302699"/>
                      <a:pt x="67296" y="247081"/>
                    </a:cubicBezTo>
                    <a:cubicBezTo>
                      <a:pt x="67584" y="216977"/>
                      <a:pt x="81094" y="188180"/>
                      <a:pt x="104911" y="166906"/>
                    </a:cubicBezTo>
                    <a:cubicBezTo>
                      <a:pt x="154462" y="122645"/>
                      <a:pt x="234555" y="122139"/>
                      <a:pt x="284801" y="165769"/>
                    </a:cubicBezTo>
                    <a:cubicBezTo>
                      <a:pt x="308951" y="186739"/>
                      <a:pt x="322915" y="215361"/>
                      <a:pt x="323679" y="245459"/>
                    </a:cubicBezTo>
                    <a:cubicBezTo>
                      <a:pt x="324218" y="264469"/>
                      <a:pt x="315011" y="281143"/>
                      <a:pt x="296090" y="281625"/>
                    </a:cubicBezTo>
                    <a:cubicBezTo>
                      <a:pt x="275875" y="281625"/>
                      <a:pt x="266398" y="268722"/>
                      <a:pt x="266398" y="251334"/>
                    </a:cubicBezTo>
                    <a:lnTo>
                      <a:pt x="266398" y="203016"/>
                    </a:lnTo>
                    <a:cubicBezTo>
                      <a:pt x="266414" y="186753"/>
                      <a:pt x="251754" y="173523"/>
                      <a:pt x="233570" y="173394"/>
                    </a:cubicBezTo>
                    <a:lnTo>
                      <a:pt x="188289" y="173394"/>
                    </a:lnTo>
                    <a:cubicBezTo>
                      <a:pt x="161526" y="173229"/>
                      <a:pt x="136497" y="185224"/>
                      <a:pt x="121828" y="205246"/>
                    </a:cubicBezTo>
                    <a:cubicBezTo>
                      <a:pt x="97964" y="237813"/>
                      <a:pt x="108136" y="281518"/>
                      <a:pt x="144548" y="302864"/>
                    </a:cubicBezTo>
                    <a:cubicBezTo>
                      <a:pt x="153899" y="308346"/>
                      <a:pt x="164447" y="311985"/>
                      <a:pt x="175492" y="313541"/>
                    </a:cubicBezTo>
                    <a:cubicBezTo>
                      <a:pt x="201929" y="317263"/>
                      <a:pt x="228672" y="308731"/>
                      <a:pt x="246507" y="290883"/>
                    </a:cubicBezTo>
                    <a:lnTo>
                      <a:pt x="248091" y="288771"/>
                    </a:lnTo>
                    <a:lnTo>
                      <a:pt x="249676" y="291116"/>
                    </a:lnTo>
                    <a:cubicBezTo>
                      <a:pt x="260738" y="304558"/>
                      <a:pt x="278583" y="312159"/>
                      <a:pt x="297222" y="311368"/>
                    </a:cubicBezTo>
                    <a:cubicBezTo>
                      <a:pt x="331241" y="309158"/>
                      <a:pt x="357078" y="283079"/>
                      <a:pt x="355441" y="252606"/>
                    </a:cubicBezTo>
                    <a:cubicBezTo>
                      <a:pt x="355600" y="240031"/>
                      <a:pt x="354024" y="227489"/>
                      <a:pt x="350750" y="215260"/>
                    </a:cubicBezTo>
                    <a:cubicBezTo>
                      <a:pt x="342352" y="180714"/>
                      <a:pt x="319955" y="150171"/>
                      <a:pt x="287876" y="129522"/>
                    </a:cubicBezTo>
                    <a:cubicBezTo>
                      <a:pt x="221438" y="86755"/>
                      <a:pt x="129622" y="95750"/>
                      <a:pt x="75110" y="150367"/>
                    </a:cubicBezTo>
                    <a:cubicBezTo>
                      <a:pt x="48788" y="176740"/>
                      <a:pt x="34311" y="210894"/>
                      <a:pt x="34472" y="246246"/>
                    </a:cubicBezTo>
                    <a:cubicBezTo>
                      <a:pt x="34977" y="283732"/>
                      <a:pt x="51706" y="319585"/>
                      <a:pt x="81146" y="346270"/>
                    </a:cubicBezTo>
                    <a:cubicBezTo>
                      <a:pt x="110583" y="372953"/>
                      <a:pt x="150439" y="388392"/>
                      <a:pt x="192337" y="389340"/>
                    </a:cubicBezTo>
                    <a:cubicBezTo>
                      <a:pt x="192337" y="389340"/>
                      <a:pt x="204196" y="390305"/>
                      <a:pt x="217565" y="390030"/>
                    </a:cubicBezTo>
                    <a:cubicBezTo>
                      <a:pt x="282550" y="389662"/>
                      <a:pt x="346069" y="372711"/>
                      <a:pt x="400656" y="341168"/>
                    </a:cubicBezTo>
                    <a:cubicBezTo>
                      <a:pt x="401432" y="340685"/>
                      <a:pt x="402209" y="341650"/>
                      <a:pt x="401692" y="342354"/>
                    </a:cubicBezTo>
                    <a:cubicBezTo>
                      <a:pt x="347903" y="394183"/>
                      <a:pt x="271324" y="422196"/>
                      <a:pt x="192342" y="418933"/>
                    </a:cubicBezTo>
                    <a:cubicBezTo>
                      <a:pt x="140793" y="419771"/>
                      <a:pt x="91102" y="401726"/>
                      <a:pt x="54796" y="368984"/>
                    </a:cubicBezTo>
                    <a:cubicBezTo>
                      <a:pt x="18486" y="336241"/>
                      <a:pt x="-1286" y="291649"/>
                      <a:pt x="65" y="245547"/>
                    </a:cubicBezTo>
                    <a:cubicBezTo>
                      <a:pt x="90" y="190398"/>
                      <a:pt x="29194" y="138491"/>
                      <a:pt x="78594" y="105490"/>
                    </a:cubicBezTo>
                    <a:cubicBezTo>
                      <a:pt x="111336" y="83923"/>
                      <a:pt x="150905" y="72239"/>
                      <a:pt x="191568" y="72131"/>
                    </a:cubicBezTo>
                    <a:lnTo>
                      <a:pt x="252341" y="72131"/>
                    </a:lnTo>
                    <a:cubicBezTo>
                      <a:pt x="300343" y="72099"/>
                      <a:pt x="346117" y="54021"/>
                      <a:pt x="378481" y="22314"/>
                    </a:cubicBezTo>
                    <a:cubicBezTo>
                      <a:pt x="378820" y="21978"/>
                      <a:pt x="379270" y="21749"/>
                      <a:pt x="379764" y="21659"/>
                    </a:cubicBezTo>
                    <a:cubicBezTo>
                      <a:pt x="380778" y="21463"/>
                      <a:pt x="381818" y="21868"/>
                      <a:pt x="382347" y="22666"/>
                    </a:cubicBezTo>
                    <a:cubicBezTo>
                      <a:pt x="382606" y="23057"/>
                      <a:pt x="382724" y="23510"/>
                      <a:pt x="382681" y="23964"/>
                    </a:cubicBezTo>
                    <a:cubicBezTo>
                      <a:pt x="380106" y="48397"/>
                      <a:pt x="371011" y="71919"/>
                      <a:pt x="356164" y="92557"/>
                    </a:cubicBezTo>
                    <a:cubicBezTo>
                      <a:pt x="355714" y="93289"/>
                      <a:pt x="355791" y="94190"/>
                      <a:pt x="356360" y="94853"/>
                    </a:cubicBezTo>
                    <a:cubicBezTo>
                      <a:pt x="356926" y="95515"/>
                      <a:pt x="357874" y="95817"/>
                      <a:pt x="358779" y="95623"/>
                    </a:cubicBezTo>
                    <a:cubicBezTo>
                      <a:pt x="415671" y="84128"/>
                      <a:pt x="463084" y="49157"/>
                      <a:pt x="486535" y="1391"/>
                    </a:cubicBezTo>
                    <a:cubicBezTo>
                      <a:pt x="486829" y="970"/>
                      <a:pt x="487233" y="621"/>
                      <a:pt x="487715" y="373"/>
                    </a:cubicBezTo>
                    <a:cubicBezTo>
                      <a:pt x="488701" y="-124"/>
                      <a:pt x="489905" y="-124"/>
                      <a:pt x="490891" y="373"/>
                    </a:cubicBezTo>
                    <a:cubicBezTo>
                      <a:pt x="491373" y="619"/>
                      <a:pt x="491779" y="969"/>
                      <a:pt x="492070" y="1391"/>
                    </a:cubicBezTo>
                    <a:cubicBezTo>
                      <a:pt x="515889" y="42203"/>
                      <a:pt x="523921" y="88922"/>
                      <a:pt x="514915" y="134249"/>
                    </a:cubicBezTo>
                    <a:close/>
                    <a:moveTo>
                      <a:pt x="192181" y="202413"/>
                    </a:moveTo>
                    <a:cubicBezTo>
                      <a:pt x="166075" y="202409"/>
                      <a:pt x="144908" y="221333"/>
                      <a:pt x="144903" y="244684"/>
                    </a:cubicBezTo>
                    <a:cubicBezTo>
                      <a:pt x="144902" y="247457"/>
                      <a:pt x="145207" y="250225"/>
                      <a:pt x="145812" y="252946"/>
                    </a:cubicBezTo>
                    <a:cubicBezTo>
                      <a:pt x="149543" y="269719"/>
                      <a:pt x="164201" y="282833"/>
                      <a:pt x="182954" y="286171"/>
                    </a:cubicBezTo>
                    <a:cubicBezTo>
                      <a:pt x="208560" y="290725"/>
                      <a:pt x="233444" y="275852"/>
                      <a:pt x="238538" y="252949"/>
                    </a:cubicBezTo>
                    <a:cubicBezTo>
                      <a:pt x="239141" y="250231"/>
                      <a:pt x="239445" y="247465"/>
                      <a:pt x="239445" y="244693"/>
                    </a:cubicBezTo>
                    <a:lnTo>
                      <a:pt x="239445" y="205220"/>
                    </a:lnTo>
                    <a:cubicBezTo>
                      <a:pt x="239357" y="203656"/>
                      <a:pt x="237958" y="202406"/>
                      <a:pt x="236210" y="202327"/>
                    </a:cubicBezTo>
                    <a:close/>
                  </a:path>
                </a:pathLst>
              </a:custGeom>
              <a:gradFill flip="none" rotWithShape="1">
                <a:gsLst>
                  <a:gs pos="35000">
                    <a:srgbClr val="3802DB"/>
                  </a:gs>
                  <a:gs pos="10000">
                    <a:srgbClr val="D59ED7"/>
                  </a:gs>
                </a:gsLst>
                <a:path path="circle">
                  <a:fillToRect l="100000" t="100000"/>
                </a:path>
                <a:tileRect r="-100000" b="-100000"/>
              </a:gra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eaLnBrk="1" fontAlgn="base" latinLnBrk="0" hangingPunct="1">
                  <a:lnSpc>
                    <a:spcPct val="90000"/>
                  </a:lnSpc>
                  <a:spcBef>
                    <a:spcPct val="0"/>
                  </a:spcBef>
                  <a:spcAft>
                    <a:spcPct val="0"/>
                  </a:spcAft>
                  <a:buClrTx/>
                  <a:buSzTx/>
                  <a:buFontTx/>
                  <a:buNone/>
                  <a:tabLst/>
                  <a:defRPr/>
                </a:pPr>
                <a:endParaRPr kumimoji="0" lang="en-US" sz="1600" b="1" i="0" u="none" strike="noStrike" kern="0" cap="none" spc="0" normalizeH="0" baseline="0" noProof="0">
                  <a:ln w="3175">
                    <a:noFill/>
                  </a:ln>
                  <a:gradFill>
                    <a:gsLst>
                      <a:gs pos="77528">
                        <a:srgbClr val="000000"/>
                      </a:gs>
                      <a:gs pos="53933">
                        <a:srgbClr val="000000"/>
                      </a:gs>
                    </a:gsLst>
                    <a:path path="circle">
                      <a:fillToRect l="100000" b="100000"/>
                    </a:path>
                  </a:gradFill>
                  <a:effectLst/>
                  <a:uLnTx/>
                  <a:uFillTx/>
                  <a:latin typeface="Segoe UI Semibold"/>
                  <a:ea typeface="+mn-ea"/>
                  <a:cs typeface="Segoe UI" pitchFamily="34" charset="0"/>
                </a:endParaRPr>
              </a:p>
            </p:txBody>
          </p:sp>
        </p:grpSp>
        <p:grpSp>
          <p:nvGrpSpPr>
            <p:cNvPr id="75" name="Group 74">
              <a:extLst>
                <a:ext uri="{FF2B5EF4-FFF2-40B4-BE49-F238E27FC236}">
                  <a16:creationId xmlns:a16="http://schemas.microsoft.com/office/drawing/2014/main" id="{C140E45F-3A00-69AF-7A38-D9CCBFF47DD0}"/>
                </a:ext>
              </a:extLst>
            </p:cNvPr>
            <p:cNvGrpSpPr/>
            <p:nvPr/>
          </p:nvGrpSpPr>
          <p:grpSpPr>
            <a:xfrm>
              <a:off x="1631518" y="1973231"/>
              <a:ext cx="1143000" cy="1143000"/>
              <a:chOff x="1611441" y="1973231"/>
              <a:chExt cx="1143000" cy="1143000"/>
            </a:xfrm>
          </p:grpSpPr>
          <p:sp>
            <p:nvSpPr>
              <p:cNvPr id="102" name="Rounded Rectangle 34">
                <a:extLst>
                  <a:ext uri="{FF2B5EF4-FFF2-40B4-BE49-F238E27FC236}">
                    <a16:creationId xmlns:a16="http://schemas.microsoft.com/office/drawing/2014/main" id="{C58B5D3C-FCF8-0BCF-A827-811D06FC9505}"/>
                  </a:ext>
                </a:extLst>
              </p:cNvPr>
              <p:cNvSpPr/>
              <p:nvPr/>
            </p:nvSpPr>
            <p:spPr>
              <a:xfrm>
                <a:off x="1611441" y="1973231"/>
                <a:ext cx="1143000" cy="1143000"/>
              </a:xfrm>
              <a:prstGeom prst="roundRect">
                <a:avLst>
                  <a:gd name="adj" fmla="val 6227"/>
                </a:avLst>
              </a:prstGeom>
              <a:no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103" name="Rounded Rectangle 45">
                <a:extLst>
                  <a:ext uri="{FF2B5EF4-FFF2-40B4-BE49-F238E27FC236}">
                    <a16:creationId xmlns:a16="http://schemas.microsoft.com/office/drawing/2014/main" id="{793F7C0F-D923-E868-AD06-A2F3AB9930E4}"/>
                  </a:ext>
                </a:extLst>
              </p:cNvPr>
              <p:cNvSpPr/>
              <p:nvPr/>
            </p:nvSpPr>
            <p:spPr>
              <a:xfrm>
                <a:off x="1702881" y="2190247"/>
                <a:ext cx="960120" cy="778126"/>
              </a:xfrm>
              <a:prstGeom prst="roundRect">
                <a:avLst>
                  <a:gd name="adj" fmla="val 7035"/>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104" name="Oval 103">
                <a:extLst>
                  <a:ext uri="{FF2B5EF4-FFF2-40B4-BE49-F238E27FC236}">
                    <a16:creationId xmlns:a16="http://schemas.microsoft.com/office/drawing/2014/main" id="{B5E5208F-1D3C-0D42-6679-E7FD45EA80B9}"/>
                  </a:ext>
                </a:extLst>
              </p:cNvPr>
              <p:cNvSpPr/>
              <p:nvPr/>
            </p:nvSpPr>
            <p:spPr>
              <a:xfrm>
                <a:off x="2057491" y="2039032"/>
                <a:ext cx="237236" cy="242538"/>
              </a:xfrm>
              <a:prstGeom prst="ellipse">
                <a:avLst/>
              </a:prstGeom>
              <a:solidFill>
                <a:srgbClr val="FFFFFF"/>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pic>
            <p:nvPicPr>
              <p:cNvPr id="105" name="Picture 6">
                <a:extLst>
                  <a:ext uri="{FF2B5EF4-FFF2-40B4-BE49-F238E27FC236}">
                    <a16:creationId xmlns:a16="http://schemas.microsoft.com/office/drawing/2014/main" id="{7E67D27B-F654-2F4A-A77E-7513F7AF882D}"/>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2102957" y="2087149"/>
                <a:ext cx="146304" cy="146304"/>
              </a:xfrm>
              <a:prstGeom prst="rect">
                <a:avLst/>
              </a:prstGeom>
              <a:solidFill>
                <a:srgbClr val="FFFFFF"/>
              </a:solidFill>
            </p:spPr>
          </p:pic>
          <p:grpSp>
            <p:nvGrpSpPr>
              <p:cNvPr id="106" name="Group 105">
                <a:extLst>
                  <a:ext uri="{FF2B5EF4-FFF2-40B4-BE49-F238E27FC236}">
                    <a16:creationId xmlns:a16="http://schemas.microsoft.com/office/drawing/2014/main" id="{3564334C-AD26-CDB7-0EF5-F3006E73880B}"/>
                  </a:ext>
                </a:extLst>
              </p:cNvPr>
              <p:cNvGrpSpPr/>
              <p:nvPr/>
            </p:nvGrpSpPr>
            <p:grpSpPr>
              <a:xfrm>
                <a:off x="2086659" y="2507906"/>
                <a:ext cx="179491" cy="340759"/>
                <a:chOff x="601580" y="1486552"/>
                <a:chExt cx="1014733" cy="1884331"/>
              </a:xfrm>
            </p:grpSpPr>
            <p:sp>
              <p:nvSpPr>
                <p:cNvPr id="108" name="Graphic 7305">
                  <a:extLst>
                    <a:ext uri="{FF2B5EF4-FFF2-40B4-BE49-F238E27FC236}">
                      <a16:creationId xmlns:a16="http://schemas.microsoft.com/office/drawing/2014/main" id="{B87CB0E3-AF39-4B3D-FCB7-D9D776135DE1}"/>
                    </a:ext>
                  </a:extLst>
                </p:cNvPr>
                <p:cNvSpPr/>
                <p:nvPr/>
              </p:nvSpPr>
              <p:spPr>
                <a:xfrm>
                  <a:off x="601580" y="1486552"/>
                  <a:ext cx="1014733" cy="1884331"/>
                </a:xfrm>
                <a:custGeom>
                  <a:avLst/>
                  <a:gdLst>
                    <a:gd name="connsiteX0" fmla="*/ 130047 w 1014733"/>
                    <a:gd name="connsiteY0" fmla="*/ 0 h 1884331"/>
                    <a:gd name="connsiteX1" fmla="*/ 884686 w 1014733"/>
                    <a:gd name="connsiteY1" fmla="*/ 0 h 1884331"/>
                    <a:gd name="connsiteX2" fmla="*/ 1014733 w 1014733"/>
                    <a:gd name="connsiteY2" fmla="*/ 131422 h 1884331"/>
                    <a:gd name="connsiteX3" fmla="*/ 1014733 w 1014733"/>
                    <a:gd name="connsiteY3" fmla="*/ 1752907 h 1884331"/>
                    <a:gd name="connsiteX4" fmla="*/ 884686 w 1014733"/>
                    <a:gd name="connsiteY4" fmla="*/ 1884332 h 1884331"/>
                    <a:gd name="connsiteX5" fmla="*/ 130047 w 1014733"/>
                    <a:gd name="connsiteY5" fmla="*/ 1884332 h 1884331"/>
                    <a:gd name="connsiteX6" fmla="*/ 0 w 1014733"/>
                    <a:gd name="connsiteY6" fmla="*/ 1752907 h 1884331"/>
                    <a:gd name="connsiteX7" fmla="*/ 0 w 1014733"/>
                    <a:gd name="connsiteY7" fmla="*/ 131422 h 1884331"/>
                    <a:gd name="connsiteX8" fmla="*/ 130047 w 1014733"/>
                    <a:gd name="connsiteY8" fmla="*/ 0 h 188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733" h="1884331">
                      <a:moveTo>
                        <a:pt x="130047" y="0"/>
                      </a:moveTo>
                      <a:lnTo>
                        <a:pt x="884686" y="0"/>
                      </a:lnTo>
                      <a:cubicBezTo>
                        <a:pt x="956484" y="0"/>
                        <a:pt x="1014733" y="58862"/>
                        <a:pt x="1014733" y="131422"/>
                      </a:cubicBezTo>
                      <a:lnTo>
                        <a:pt x="1014733" y="1752907"/>
                      </a:lnTo>
                      <a:cubicBezTo>
                        <a:pt x="1014733" y="1825470"/>
                        <a:pt x="956484" y="1884332"/>
                        <a:pt x="884686" y="1884332"/>
                      </a:cubicBezTo>
                      <a:lnTo>
                        <a:pt x="130047" y="1884332"/>
                      </a:lnTo>
                      <a:cubicBezTo>
                        <a:pt x="58246" y="1884332"/>
                        <a:pt x="0" y="1825470"/>
                        <a:pt x="0" y="1752907"/>
                      </a:cubicBezTo>
                      <a:lnTo>
                        <a:pt x="0" y="131422"/>
                      </a:lnTo>
                      <a:cubicBezTo>
                        <a:pt x="0" y="58862"/>
                        <a:pt x="58246" y="0"/>
                        <a:pt x="130047" y="0"/>
                      </a:cubicBezTo>
                      <a:close/>
                    </a:path>
                  </a:pathLst>
                </a:custGeom>
                <a:gradFill>
                  <a:gsLst>
                    <a:gs pos="2000">
                      <a:srgbClr val="3802DB"/>
                    </a:gs>
                    <a:gs pos="100000">
                      <a:srgbClr val="C039C4"/>
                    </a:gs>
                  </a:gsLst>
                  <a:lin ang="2400000" scaled="0"/>
                </a:gradFill>
                <a:ln w="94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ndParaRPr>
                </a:p>
              </p:txBody>
            </p:sp>
            <p:pic>
              <p:nvPicPr>
                <p:cNvPr id="109" name="Graphic 108">
                  <a:extLst>
                    <a:ext uri="{FF2B5EF4-FFF2-40B4-BE49-F238E27FC236}">
                      <a16:creationId xmlns:a16="http://schemas.microsoft.com/office/drawing/2014/main" id="{281D0FBA-D64B-159B-897E-24C004D0706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3585" y="3153807"/>
                  <a:ext cx="228600" cy="76200"/>
                </a:xfrm>
                <a:prstGeom prst="rect">
                  <a:avLst/>
                </a:prstGeom>
              </p:spPr>
            </p:pic>
          </p:grpSp>
          <p:sp>
            <p:nvSpPr>
              <p:cNvPr id="107" name="TextBox 106">
                <a:extLst>
                  <a:ext uri="{FF2B5EF4-FFF2-40B4-BE49-F238E27FC236}">
                    <a16:creationId xmlns:a16="http://schemas.microsoft.com/office/drawing/2014/main" id="{EC4A74FF-26FF-6665-E96E-7A2A400B6364}"/>
                  </a:ext>
                </a:extLst>
              </p:cNvPr>
              <p:cNvSpPr txBox="1"/>
              <p:nvPr/>
            </p:nvSpPr>
            <p:spPr>
              <a:xfrm>
                <a:off x="1806243" y="2288156"/>
                <a:ext cx="748633"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Mobile App</a:t>
                </a:r>
              </a:p>
            </p:txBody>
          </p:sp>
        </p:grpSp>
        <p:grpSp>
          <p:nvGrpSpPr>
            <p:cNvPr id="76" name="Group 75">
              <a:extLst>
                <a:ext uri="{FF2B5EF4-FFF2-40B4-BE49-F238E27FC236}">
                  <a16:creationId xmlns:a16="http://schemas.microsoft.com/office/drawing/2014/main" id="{AE66BE09-1BD3-F908-591E-AB0EEA0D5DE5}"/>
                </a:ext>
              </a:extLst>
            </p:cNvPr>
            <p:cNvGrpSpPr/>
            <p:nvPr/>
          </p:nvGrpSpPr>
          <p:grpSpPr>
            <a:xfrm>
              <a:off x="1631221" y="3358995"/>
              <a:ext cx="1143000" cy="1143000"/>
              <a:chOff x="1611144" y="3358995"/>
              <a:chExt cx="1143000" cy="1143000"/>
            </a:xfrm>
          </p:grpSpPr>
          <p:sp>
            <p:nvSpPr>
              <p:cNvPr id="89" name="Rounded Rectangle 257">
                <a:extLst>
                  <a:ext uri="{FF2B5EF4-FFF2-40B4-BE49-F238E27FC236}">
                    <a16:creationId xmlns:a16="http://schemas.microsoft.com/office/drawing/2014/main" id="{BD3E2AB8-D584-54F2-0880-3EEFEBD89F45}"/>
                  </a:ext>
                </a:extLst>
              </p:cNvPr>
              <p:cNvSpPr/>
              <p:nvPr/>
            </p:nvSpPr>
            <p:spPr>
              <a:xfrm>
                <a:off x="1611144" y="3358995"/>
                <a:ext cx="1143000" cy="1143000"/>
              </a:xfrm>
              <a:prstGeom prst="roundRect">
                <a:avLst>
                  <a:gd name="adj" fmla="val 6227"/>
                </a:avLst>
              </a:prstGeom>
              <a:no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91F2C"/>
                  </a:solidFill>
                  <a:effectLst/>
                  <a:uLnTx/>
                  <a:uFillTx/>
                  <a:latin typeface="Segoe UI"/>
                  <a:ea typeface="+mn-ea"/>
                  <a:cs typeface="+mn-cs"/>
                </a:endParaRPr>
              </a:p>
            </p:txBody>
          </p:sp>
          <p:sp>
            <p:nvSpPr>
              <p:cNvPr id="90" name="Rounded Rectangle 50">
                <a:extLst>
                  <a:ext uri="{FF2B5EF4-FFF2-40B4-BE49-F238E27FC236}">
                    <a16:creationId xmlns:a16="http://schemas.microsoft.com/office/drawing/2014/main" id="{6AE70DE7-4B8D-4DE7-C2C8-4BCFD2FF9D68}"/>
                  </a:ext>
                </a:extLst>
              </p:cNvPr>
              <p:cNvSpPr/>
              <p:nvPr/>
            </p:nvSpPr>
            <p:spPr>
              <a:xfrm>
                <a:off x="1702584" y="3586252"/>
                <a:ext cx="960120" cy="778126"/>
              </a:xfrm>
              <a:prstGeom prst="roundRect">
                <a:avLst>
                  <a:gd name="adj" fmla="val 6940"/>
                </a:avLst>
              </a:prstGeom>
              <a:solidFill>
                <a:srgbClr val="F5F3F6"/>
              </a:solidFill>
              <a:ln w="12700" cap="flat" cmpd="sng" algn="ctr">
                <a:solidFill>
                  <a:srgbClr val="3802DB"/>
                </a:solid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073" b="0" i="0" u="none" strike="noStrike" kern="0" cap="none" spc="0" normalizeH="0" baseline="0" noProof="0">
                  <a:ln>
                    <a:noFill/>
                  </a:ln>
                  <a:solidFill>
                    <a:srgbClr val="091F2C"/>
                  </a:solidFill>
                  <a:effectLst/>
                  <a:uLnTx/>
                  <a:uFillTx/>
                  <a:latin typeface="Segoe UI Semibold"/>
                  <a:ea typeface="+mn-ea"/>
                  <a:cs typeface="+mn-cs"/>
                </a:endParaRPr>
              </a:p>
            </p:txBody>
          </p:sp>
          <p:sp>
            <p:nvSpPr>
              <p:cNvPr id="91" name="Oval 90">
                <a:extLst>
                  <a:ext uri="{FF2B5EF4-FFF2-40B4-BE49-F238E27FC236}">
                    <a16:creationId xmlns:a16="http://schemas.microsoft.com/office/drawing/2014/main" id="{9C3D7578-FF29-CA33-2798-2AB8905AD63E}"/>
                  </a:ext>
                </a:extLst>
              </p:cNvPr>
              <p:cNvSpPr/>
              <p:nvPr/>
            </p:nvSpPr>
            <p:spPr>
              <a:xfrm>
                <a:off x="2045492" y="3464983"/>
                <a:ext cx="237236" cy="242538"/>
              </a:xfrm>
              <a:prstGeom prst="ellipse">
                <a:avLst/>
              </a:prstGeom>
              <a:solidFill>
                <a:srgbClr val="FFFFFF"/>
              </a:solidFill>
              <a:ln w="12700" cap="flat" cmpd="sng" algn="ctr">
                <a:solidFill>
                  <a:srgbClr val="3802DB"/>
                </a:solidFill>
                <a:prstDash val="solid"/>
              </a:ln>
              <a:effectLst>
                <a:outerShdw blurRad="127000" dist="127000" dir="2700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a typeface="+mn-ea"/>
                  <a:cs typeface="+mn-cs"/>
                </a:endParaRPr>
              </a:p>
            </p:txBody>
          </p:sp>
          <p:sp>
            <p:nvSpPr>
              <p:cNvPr id="92" name="Graphic 153" descr="World with solid fill">
                <a:extLst>
                  <a:ext uri="{FF2B5EF4-FFF2-40B4-BE49-F238E27FC236}">
                    <a16:creationId xmlns:a16="http://schemas.microsoft.com/office/drawing/2014/main" id="{E8472F93-ED5F-796A-9311-6332A46A028E}"/>
                  </a:ext>
                </a:extLst>
              </p:cNvPr>
              <p:cNvSpPr/>
              <p:nvPr/>
            </p:nvSpPr>
            <p:spPr>
              <a:xfrm rot="1419658">
                <a:off x="2098272" y="3521993"/>
                <a:ext cx="132704" cy="132704"/>
              </a:xfrm>
              <a:custGeom>
                <a:avLst/>
                <a:gdLst>
                  <a:gd name="connsiteX0" fmla="*/ 292673 w 511336"/>
                  <a:gd name="connsiteY0" fmla="*/ 467604 h 511336"/>
                  <a:gd name="connsiteX1" fmla="*/ 389558 w 511336"/>
                  <a:gd name="connsiteY1" fmla="*/ 269125 h 511336"/>
                  <a:gd name="connsiteX2" fmla="*/ 470295 w 511336"/>
                  <a:gd name="connsiteY2" fmla="*/ 269125 h 511336"/>
                  <a:gd name="connsiteX3" fmla="*/ 292673 w 511336"/>
                  <a:gd name="connsiteY3" fmla="*/ 467604 h 511336"/>
                  <a:gd name="connsiteX4" fmla="*/ 41042 w 511336"/>
                  <a:gd name="connsiteY4" fmla="*/ 269125 h 511336"/>
                  <a:gd name="connsiteX5" fmla="*/ 121779 w 511336"/>
                  <a:gd name="connsiteY5" fmla="*/ 269125 h 511336"/>
                  <a:gd name="connsiteX6" fmla="*/ 218664 w 511336"/>
                  <a:gd name="connsiteY6" fmla="*/ 467604 h 511336"/>
                  <a:gd name="connsiteX7" fmla="*/ 41042 w 511336"/>
                  <a:gd name="connsiteY7" fmla="*/ 269125 h 511336"/>
                  <a:gd name="connsiteX8" fmla="*/ 218664 w 511336"/>
                  <a:gd name="connsiteY8" fmla="*/ 43733 h 511336"/>
                  <a:gd name="connsiteX9" fmla="*/ 121779 w 511336"/>
                  <a:gd name="connsiteY9" fmla="*/ 242212 h 511336"/>
                  <a:gd name="connsiteX10" fmla="*/ 41042 w 511336"/>
                  <a:gd name="connsiteY10" fmla="*/ 242212 h 511336"/>
                  <a:gd name="connsiteX11" fmla="*/ 218664 w 511336"/>
                  <a:gd name="connsiteY11" fmla="*/ 43733 h 511336"/>
                  <a:gd name="connsiteX12" fmla="*/ 269125 w 511336"/>
                  <a:gd name="connsiteY12" fmla="*/ 269125 h 511336"/>
                  <a:gd name="connsiteX13" fmla="*/ 362645 w 511336"/>
                  <a:gd name="connsiteY13" fmla="*/ 269125 h 511336"/>
                  <a:gd name="connsiteX14" fmla="*/ 269125 w 511336"/>
                  <a:gd name="connsiteY14" fmla="*/ 454148 h 511336"/>
                  <a:gd name="connsiteX15" fmla="*/ 269125 w 511336"/>
                  <a:gd name="connsiteY15" fmla="*/ 269125 h 511336"/>
                  <a:gd name="connsiteX16" fmla="*/ 242212 w 511336"/>
                  <a:gd name="connsiteY16" fmla="*/ 269125 h 511336"/>
                  <a:gd name="connsiteX17" fmla="*/ 242212 w 511336"/>
                  <a:gd name="connsiteY17" fmla="*/ 454148 h 511336"/>
                  <a:gd name="connsiteX18" fmla="*/ 148691 w 511336"/>
                  <a:gd name="connsiteY18" fmla="*/ 269125 h 511336"/>
                  <a:gd name="connsiteX19" fmla="*/ 242212 w 511336"/>
                  <a:gd name="connsiteY19" fmla="*/ 269125 h 511336"/>
                  <a:gd name="connsiteX20" fmla="*/ 269125 w 511336"/>
                  <a:gd name="connsiteY20" fmla="*/ 57189 h 511336"/>
                  <a:gd name="connsiteX21" fmla="*/ 362645 w 511336"/>
                  <a:gd name="connsiteY21" fmla="*/ 242212 h 511336"/>
                  <a:gd name="connsiteX22" fmla="*/ 269125 w 511336"/>
                  <a:gd name="connsiteY22" fmla="*/ 242212 h 511336"/>
                  <a:gd name="connsiteX23" fmla="*/ 269125 w 511336"/>
                  <a:gd name="connsiteY23" fmla="*/ 57189 h 511336"/>
                  <a:gd name="connsiteX24" fmla="*/ 242212 w 511336"/>
                  <a:gd name="connsiteY24" fmla="*/ 242212 h 511336"/>
                  <a:gd name="connsiteX25" fmla="*/ 148691 w 511336"/>
                  <a:gd name="connsiteY25" fmla="*/ 242212 h 511336"/>
                  <a:gd name="connsiteX26" fmla="*/ 242212 w 511336"/>
                  <a:gd name="connsiteY26" fmla="*/ 57189 h 511336"/>
                  <a:gd name="connsiteX27" fmla="*/ 242212 w 511336"/>
                  <a:gd name="connsiteY27" fmla="*/ 242212 h 511336"/>
                  <a:gd name="connsiteX28" fmla="*/ 470295 w 511336"/>
                  <a:gd name="connsiteY28" fmla="*/ 242212 h 511336"/>
                  <a:gd name="connsiteX29" fmla="*/ 389558 w 511336"/>
                  <a:gd name="connsiteY29" fmla="*/ 242212 h 511336"/>
                  <a:gd name="connsiteX30" fmla="*/ 292673 w 511336"/>
                  <a:gd name="connsiteY30" fmla="*/ 43733 h 511336"/>
                  <a:gd name="connsiteX31" fmla="*/ 470295 w 511336"/>
                  <a:gd name="connsiteY31" fmla="*/ 242212 h 511336"/>
                  <a:gd name="connsiteX32" fmla="*/ 255668 w 511336"/>
                  <a:gd name="connsiteY32" fmla="*/ 0 h 511336"/>
                  <a:gd name="connsiteX33" fmla="*/ 0 w 511336"/>
                  <a:gd name="connsiteY33" fmla="*/ 255668 h 511336"/>
                  <a:gd name="connsiteX34" fmla="*/ 255668 w 511336"/>
                  <a:gd name="connsiteY34" fmla="*/ 511337 h 511336"/>
                  <a:gd name="connsiteX35" fmla="*/ 511337 w 511336"/>
                  <a:gd name="connsiteY35" fmla="*/ 255668 h 511336"/>
                  <a:gd name="connsiteX36" fmla="*/ 255668 w 511336"/>
                  <a:gd name="connsiteY36" fmla="*/ 0 h 51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1336" h="511336">
                    <a:moveTo>
                      <a:pt x="292673" y="467604"/>
                    </a:moveTo>
                    <a:cubicBezTo>
                      <a:pt x="336406" y="413779"/>
                      <a:pt x="384848" y="345825"/>
                      <a:pt x="389558" y="269125"/>
                    </a:cubicBezTo>
                    <a:lnTo>
                      <a:pt x="470295" y="269125"/>
                    </a:lnTo>
                    <a:cubicBezTo>
                      <a:pt x="464240" y="369374"/>
                      <a:pt x="389558" y="450784"/>
                      <a:pt x="292673" y="467604"/>
                    </a:cubicBezTo>
                    <a:close/>
                    <a:moveTo>
                      <a:pt x="41042" y="269125"/>
                    </a:moveTo>
                    <a:lnTo>
                      <a:pt x="121779" y="269125"/>
                    </a:lnTo>
                    <a:cubicBezTo>
                      <a:pt x="127161" y="345825"/>
                      <a:pt x="174931" y="413779"/>
                      <a:pt x="218664" y="467604"/>
                    </a:cubicBezTo>
                    <a:cubicBezTo>
                      <a:pt x="121779" y="450784"/>
                      <a:pt x="47097" y="369374"/>
                      <a:pt x="41042" y="269125"/>
                    </a:cubicBezTo>
                    <a:close/>
                    <a:moveTo>
                      <a:pt x="218664" y="43733"/>
                    </a:moveTo>
                    <a:cubicBezTo>
                      <a:pt x="174931" y="97558"/>
                      <a:pt x="126489" y="165512"/>
                      <a:pt x="121779" y="242212"/>
                    </a:cubicBezTo>
                    <a:lnTo>
                      <a:pt x="41042" y="242212"/>
                    </a:lnTo>
                    <a:cubicBezTo>
                      <a:pt x="47097" y="141963"/>
                      <a:pt x="121779" y="60553"/>
                      <a:pt x="218664" y="43733"/>
                    </a:cubicBezTo>
                    <a:close/>
                    <a:moveTo>
                      <a:pt x="269125" y="269125"/>
                    </a:moveTo>
                    <a:lnTo>
                      <a:pt x="362645" y="269125"/>
                    </a:lnTo>
                    <a:cubicBezTo>
                      <a:pt x="357263" y="338424"/>
                      <a:pt x="312185" y="400996"/>
                      <a:pt x="269125" y="454148"/>
                    </a:cubicBezTo>
                    <a:lnTo>
                      <a:pt x="269125" y="269125"/>
                    </a:lnTo>
                    <a:close/>
                    <a:moveTo>
                      <a:pt x="242212" y="269125"/>
                    </a:moveTo>
                    <a:lnTo>
                      <a:pt x="242212" y="454148"/>
                    </a:lnTo>
                    <a:cubicBezTo>
                      <a:pt x="199152" y="400996"/>
                      <a:pt x="154074" y="338424"/>
                      <a:pt x="148691" y="269125"/>
                    </a:cubicBezTo>
                    <a:lnTo>
                      <a:pt x="242212" y="269125"/>
                    </a:lnTo>
                    <a:close/>
                    <a:moveTo>
                      <a:pt x="269125" y="57189"/>
                    </a:moveTo>
                    <a:cubicBezTo>
                      <a:pt x="312185" y="110341"/>
                      <a:pt x="357263" y="172240"/>
                      <a:pt x="362645" y="242212"/>
                    </a:cubicBezTo>
                    <a:lnTo>
                      <a:pt x="269125" y="242212"/>
                    </a:lnTo>
                    <a:lnTo>
                      <a:pt x="269125" y="57189"/>
                    </a:lnTo>
                    <a:close/>
                    <a:moveTo>
                      <a:pt x="242212" y="242212"/>
                    </a:moveTo>
                    <a:lnTo>
                      <a:pt x="148691" y="242212"/>
                    </a:lnTo>
                    <a:cubicBezTo>
                      <a:pt x="154074" y="172913"/>
                      <a:pt x="199152" y="110341"/>
                      <a:pt x="242212" y="57189"/>
                    </a:cubicBezTo>
                    <a:lnTo>
                      <a:pt x="242212" y="242212"/>
                    </a:lnTo>
                    <a:close/>
                    <a:moveTo>
                      <a:pt x="470295" y="242212"/>
                    </a:moveTo>
                    <a:lnTo>
                      <a:pt x="389558" y="242212"/>
                    </a:lnTo>
                    <a:cubicBezTo>
                      <a:pt x="384848" y="165512"/>
                      <a:pt x="336406" y="97558"/>
                      <a:pt x="292673" y="43733"/>
                    </a:cubicBezTo>
                    <a:cubicBezTo>
                      <a:pt x="389558" y="60553"/>
                      <a:pt x="464240" y="141963"/>
                      <a:pt x="470295" y="242212"/>
                    </a:cubicBezTo>
                    <a:close/>
                    <a:moveTo>
                      <a:pt x="255668" y="0"/>
                    </a:moveTo>
                    <a:cubicBezTo>
                      <a:pt x="114378" y="0"/>
                      <a:pt x="0" y="114378"/>
                      <a:pt x="0" y="255668"/>
                    </a:cubicBezTo>
                    <a:cubicBezTo>
                      <a:pt x="0" y="396959"/>
                      <a:pt x="114378" y="511337"/>
                      <a:pt x="255668" y="511337"/>
                    </a:cubicBezTo>
                    <a:cubicBezTo>
                      <a:pt x="396959" y="511337"/>
                      <a:pt x="511337" y="396959"/>
                      <a:pt x="511337" y="255668"/>
                    </a:cubicBezTo>
                    <a:cubicBezTo>
                      <a:pt x="511337" y="114378"/>
                      <a:pt x="396959" y="0"/>
                      <a:pt x="255668" y="0"/>
                    </a:cubicBezTo>
                    <a:close/>
                  </a:path>
                </a:pathLst>
              </a:custGeom>
              <a:gradFill>
                <a:gsLst>
                  <a:gs pos="67000">
                    <a:srgbClr val="3802DB"/>
                  </a:gs>
                  <a:gs pos="100000">
                    <a:srgbClr val="C039C4"/>
                  </a:gs>
                </a:gsLst>
                <a:lin ang="0" scaled="0"/>
              </a:gra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67" eaLnBrk="1" fontAlgn="base" latinLnBrk="0" hangingPunct="1">
                  <a:lnSpc>
                    <a:spcPct val="90000"/>
                  </a:lnSpc>
                  <a:spcBef>
                    <a:spcPct val="0"/>
                  </a:spcBef>
                  <a:spcAft>
                    <a:spcPct val="0"/>
                  </a:spcAft>
                  <a:buClrTx/>
                  <a:buSzTx/>
                  <a:buFontTx/>
                  <a:buNone/>
                  <a:tabLst/>
                  <a:defRPr/>
                </a:pPr>
                <a:endParaRPr kumimoji="0" lang="en-US" sz="1600" b="1" i="0" u="none" strike="noStrike" kern="0" cap="none" spc="0" normalizeH="0" baseline="0" noProof="0">
                  <a:ln w="3175">
                    <a:noFill/>
                  </a:ln>
                  <a:solidFill>
                    <a:srgbClr val="091F2C"/>
                  </a:solidFill>
                  <a:effectLst/>
                  <a:uLnTx/>
                  <a:uFillTx/>
                  <a:latin typeface="Segoe UI Semibold"/>
                  <a:ea typeface="+mn-ea"/>
                  <a:cs typeface="Segoe UI" pitchFamily="34" charset="0"/>
                </a:endParaRPr>
              </a:p>
            </p:txBody>
          </p:sp>
          <p:sp>
            <p:nvSpPr>
              <p:cNvPr id="93" name="TextBox 92">
                <a:extLst>
                  <a:ext uri="{FF2B5EF4-FFF2-40B4-BE49-F238E27FC236}">
                    <a16:creationId xmlns:a16="http://schemas.microsoft.com/office/drawing/2014/main" id="{42860439-F0D1-790D-CAE7-717DBBB40D0B}"/>
                  </a:ext>
                </a:extLst>
              </p:cNvPr>
              <p:cNvSpPr txBox="1"/>
              <p:nvPr/>
            </p:nvSpPr>
            <p:spPr>
              <a:xfrm>
                <a:off x="1813668" y="3733625"/>
                <a:ext cx="748633" cy="215444"/>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91F2C"/>
                    </a:solidFill>
                    <a:effectLst/>
                    <a:uLnTx/>
                    <a:uFillTx/>
                    <a:latin typeface="Segoe UI Semibold"/>
                    <a:cs typeface="Calibri" panose="020F0502020204030204" pitchFamily="34" charset="0"/>
                  </a:rPr>
                  <a:t>Browser</a:t>
                </a:r>
              </a:p>
            </p:txBody>
          </p:sp>
          <p:grpSp>
            <p:nvGrpSpPr>
              <p:cNvPr id="94" name="Group 93">
                <a:extLst>
                  <a:ext uri="{FF2B5EF4-FFF2-40B4-BE49-F238E27FC236}">
                    <a16:creationId xmlns:a16="http://schemas.microsoft.com/office/drawing/2014/main" id="{02FD3D89-5AB8-BDA1-C777-325DCC707C74}"/>
                  </a:ext>
                </a:extLst>
              </p:cNvPr>
              <p:cNvGrpSpPr/>
              <p:nvPr/>
            </p:nvGrpSpPr>
            <p:grpSpPr>
              <a:xfrm>
                <a:off x="2017036" y="3955939"/>
                <a:ext cx="316015" cy="277060"/>
                <a:chOff x="925971" y="7461417"/>
                <a:chExt cx="469862" cy="402939"/>
              </a:xfrm>
            </p:grpSpPr>
            <p:sp>
              <p:nvSpPr>
                <p:cNvPr id="95" name="Freeform 127">
                  <a:extLst>
                    <a:ext uri="{FF2B5EF4-FFF2-40B4-BE49-F238E27FC236}">
                      <a16:creationId xmlns:a16="http://schemas.microsoft.com/office/drawing/2014/main" id="{5898C8B8-27D1-51A9-348D-8E00B7D5E3B1}"/>
                    </a:ext>
                  </a:extLst>
                </p:cNvPr>
                <p:cNvSpPr/>
                <p:nvPr/>
              </p:nvSpPr>
              <p:spPr>
                <a:xfrm>
                  <a:off x="925979" y="7461417"/>
                  <a:ext cx="469854" cy="122410"/>
                </a:xfrm>
                <a:custGeom>
                  <a:avLst/>
                  <a:gdLst>
                    <a:gd name="connsiteX0" fmla="*/ 481902 w 481902"/>
                    <a:gd name="connsiteY0" fmla="*/ 125550 h 125549"/>
                    <a:gd name="connsiteX1" fmla="*/ 481902 w 481902"/>
                    <a:gd name="connsiteY1" fmla="*/ 47081 h 125549"/>
                    <a:gd name="connsiteX2" fmla="*/ 434759 w 481902"/>
                    <a:gd name="connsiteY2" fmla="*/ 0 h 125549"/>
                    <a:gd name="connsiteX3" fmla="*/ 47143 w 481902"/>
                    <a:gd name="connsiteY3" fmla="*/ 0 h 125549"/>
                    <a:gd name="connsiteX4" fmla="*/ 0 w 481902"/>
                    <a:gd name="connsiteY4" fmla="*/ 47081 h 125549"/>
                    <a:gd name="connsiteX5" fmla="*/ 0 w 481902"/>
                    <a:gd name="connsiteY5" fmla="*/ 125550 h 125549"/>
                    <a:gd name="connsiteX6" fmla="*/ 481902 w 481902"/>
                    <a:gd name="connsiteY6" fmla="*/ 125550 h 12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902" h="125549">
                      <a:moveTo>
                        <a:pt x="481902" y="125550"/>
                      </a:moveTo>
                      <a:lnTo>
                        <a:pt x="481902" y="47081"/>
                      </a:lnTo>
                      <a:cubicBezTo>
                        <a:pt x="481902" y="12558"/>
                        <a:pt x="469336" y="0"/>
                        <a:pt x="434759" y="0"/>
                      </a:cubicBezTo>
                      <a:lnTo>
                        <a:pt x="47143" y="0"/>
                      </a:lnTo>
                      <a:cubicBezTo>
                        <a:pt x="12575" y="0"/>
                        <a:pt x="0" y="12558"/>
                        <a:pt x="0" y="47081"/>
                      </a:cubicBezTo>
                      <a:lnTo>
                        <a:pt x="0" y="125550"/>
                      </a:lnTo>
                      <a:lnTo>
                        <a:pt x="481902" y="125550"/>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6" name="Freeform 128">
                  <a:extLst>
                    <a:ext uri="{FF2B5EF4-FFF2-40B4-BE49-F238E27FC236}">
                      <a16:creationId xmlns:a16="http://schemas.microsoft.com/office/drawing/2014/main" id="{221CBE83-7A6C-6ED5-B15C-2AFFF27351D0}"/>
                    </a:ext>
                  </a:extLst>
                </p:cNvPr>
                <p:cNvSpPr/>
                <p:nvPr/>
              </p:nvSpPr>
              <p:spPr>
                <a:xfrm>
                  <a:off x="925979" y="7583828"/>
                  <a:ext cx="469854" cy="280528"/>
                </a:xfrm>
                <a:custGeom>
                  <a:avLst/>
                  <a:gdLst>
                    <a:gd name="connsiteX0" fmla="*/ 0 w 481902"/>
                    <a:gd name="connsiteY0" fmla="*/ 0 h 287721"/>
                    <a:gd name="connsiteX1" fmla="*/ 0 w 481902"/>
                    <a:gd name="connsiteY1" fmla="*/ 240640 h 287721"/>
                    <a:gd name="connsiteX2" fmla="*/ 47151 w 481902"/>
                    <a:gd name="connsiteY2" fmla="*/ 287721 h 287721"/>
                    <a:gd name="connsiteX3" fmla="*/ 434767 w 481902"/>
                    <a:gd name="connsiteY3" fmla="*/ 287721 h 287721"/>
                    <a:gd name="connsiteX4" fmla="*/ 481902 w 481902"/>
                    <a:gd name="connsiteY4" fmla="*/ 240640 h 287721"/>
                    <a:gd name="connsiteX5" fmla="*/ 481902 w 481902"/>
                    <a:gd name="connsiteY5" fmla="*/ 0 h 287721"/>
                    <a:gd name="connsiteX6" fmla="*/ 0 w 481902"/>
                    <a:gd name="connsiteY6" fmla="*/ 0 h 28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902" h="287721">
                      <a:moveTo>
                        <a:pt x="0" y="0"/>
                      </a:moveTo>
                      <a:lnTo>
                        <a:pt x="0" y="240640"/>
                      </a:lnTo>
                      <a:cubicBezTo>
                        <a:pt x="0" y="275171"/>
                        <a:pt x="12575" y="287721"/>
                        <a:pt x="47151" y="287721"/>
                      </a:cubicBezTo>
                      <a:lnTo>
                        <a:pt x="434767" y="287721"/>
                      </a:lnTo>
                      <a:cubicBezTo>
                        <a:pt x="469336" y="287721"/>
                        <a:pt x="481902" y="275171"/>
                        <a:pt x="481902" y="240640"/>
                      </a:cubicBezTo>
                      <a:lnTo>
                        <a:pt x="481902" y="0"/>
                      </a:lnTo>
                      <a:lnTo>
                        <a:pt x="0" y="0"/>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7" name="Freeform 129">
                  <a:extLst>
                    <a:ext uri="{FF2B5EF4-FFF2-40B4-BE49-F238E27FC236}">
                      <a16:creationId xmlns:a16="http://schemas.microsoft.com/office/drawing/2014/main" id="{9C6448E1-BF76-1E05-BD33-6A61C7783350}"/>
                    </a:ext>
                  </a:extLst>
                </p:cNvPr>
                <p:cNvSpPr/>
                <p:nvPr/>
              </p:nvSpPr>
              <p:spPr>
                <a:xfrm>
                  <a:off x="925979" y="7461418"/>
                  <a:ext cx="411131" cy="122410"/>
                </a:xfrm>
                <a:custGeom>
                  <a:avLst/>
                  <a:gdLst>
                    <a:gd name="connsiteX0" fmla="*/ 421674 w 421673"/>
                    <a:gd name="connsiteY0" fmla="*/ 0 h 125549"/>
                    <a:gd name="connsiteX1" fmla="*/ 47151 w 421673"/>
                    <a:gd name="connsiteY1" fmla="*/ 0 h 125549"/>
                    <a:gd name="connsiteX2" fmla="*/ 0 w 421673"/>
                    <a:gd name="connsiteY2" fmla="*/ 47081 h 125549"/>
                    <a:gd name="connsiteX3" fmla="*/ 0 w 421673"/>
                    <a:gd name="connsiteY3" fmla="*/ 125550 h 125549"/>
                    <a:gd name="connsiteX4" fmla="*/ 303812 w 421673"/>
                    <a:gd name="connsiteY4" fmla="*/ 125550 h 125549"/>
                    <a:gd name="connsiteX5" fmla="*/ 421674 w 421673"/>
                    <a:gd name="connsiteY5" fmla="*/ 0 h 12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673" h="125549">
                      <a:moveTo>
                        <a:pt x="421674" y="0"/>
                      </a:moveTo>
                      <a:lnTo>
                        <a:pt x="47151" y="0"/>
                      </a:lnTo>
                      <a:cubicBezTo>
                        <a:pt x="12575" y="0"/>
                        <a:pt x="0" y="12550"/>
                        <a:pt x="0" y="47081"/>
                      </a:cubicBezTo>
                      <a:lnTo>
                        <a:pt x="0" y="125550"/>
                      </a:lnTo>
                      <a:lnTo>
                        <a:pt x="303812" y="125550"/>
                      </a:lnTo>
                      <a:lnTo>
                        <a:pt x="421674" y="0"/>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8" name="Freeform 130">
                  <a:extLst>
                    <a:ext uri="{FF2B5EF4-FFF2-40B4-BE49-F238E27FC236}">
                      <a16:creationId xmlns:a16="http://schemas.microsoft.com/office/drawing/2014/main" id="{7EC54C5B-2851-B762-74BB-840EE0723FB9}"/>
                    </a:ext>
                  </a:extLst>
                </p:cNvPr>
                <p:cNvSpPr/>
                <p:nvPr/>
              </p:nvSpPr>
              <p:spPr>
                <a:xfrm>
                  <a:off x="925971" y="7583828"/>
                  <a:ext cx="296217" cy="280528"/>
                </a:xfrm>
                <a:custGeom>
                  <a:avLst/>
                  <a:gdLst>
                    <a:gd name="connsiteX0" fmla="*/ 47151 w 303812"/>
                    <a:gd name="connsiteY0" fmla="*/ 287721 h 287721"/>
                    <a:gd name="connsiteX1" fmla="*/ 40172 w 303812"/>
                    <a:gd name="connsiteY1" fmla="*/ 287532 h 287721"/>
                    <a:gd name="connsiteX2" fmla="*/ 0 w 303812"/>
                    <a:gd name="connsiteY2" fmla="*/ 240640 h 287721"/>
                    <a:gd name="connsiteX3" fmla="*/ 0 w 303812"/>
                    <a:gd name="connsiteY3" fmla="*/ 0 h 287721"/>
                    <a:gd name="connsiteX4" fmla="*/ 303812 w 303812"/>
                    <a:gd name="connsiteY4" fmla="*/ 0 h 287721"/>
                    <a:gd name="connsiteX5" fmla="*/ 47151 w 303812"/>
                    <a:gd name="connsiteY5" fmla="*/ 287721 h 28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12" h="287721">
                      <a:moveTo>
                        <a:pt x="47151" y="287721"/>
                      </a:moveTo>
                      <a:cubicBezTo>
                        <a:pt x="44712" y="287721"/>
                        <a:pt x="42396" y="287664"/>
                        <a:pt x="40172" y="287532"/>
                      </a:cubicBezTo>
                      <a:cubicBezTo>
                        <a:pt x="10869" y="285845"/>
                        <a:pt x="0" y="272735"/>
                        <a:pt x="0" y="240640"/>
                      </a:cubicBezTo>
                      <a:lnTo>
                        <a:pt x="0" y="0"/>
                      </a:lnTo>
                      <a:lnTo>
                        <a:pt x="303812" y="0"/>
                      </a:lnTo>
                      <a:lnTo>
                        <a:pt x="47151" y="287721"/>
                      </a:lnTo>
                      <a:close/>
                    </a:path>
                  </a:pathLst>
                </a:custGeom>
                <a:gradFill>
                  <a:gsLst>
                    <a:gs pos="2000">
                      <a:srgbClr val="3802DB"/>
                    </a:gs>
                    <a:gs pos="100000">
                      <a:srgbClr val="C039C4"/>
                    </a:gs>
                  </a:gsLst>
                  <a:lin ang="2400000" scaled="0"/>
                </a:gra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99" name="Freeform 131">
                  <a:extLst>
                    <a:ext uri="{FF2B5EF4-FFF2-40B4-BE49-F238E27FC236}">
                      <a16:creationId xmlns:a16="http://schemas.microsoft.com/office/drawing/2014/main" id="{56F639FA-4A88-D400-8273-5868E0411318}"/>
                    </a:ext>
                  </a:extLst>
                </p:cNvPr>
                <p:cNvSpPr/>
                <p:nvPr/>
              </p:nvSpPr>
              <p:spPr>
                <a:xfrm>
                  <a:off x="1043449" y="7507327"/>
                  <a:ext cx="321749" cy="40801"/>
                </a:xfrm>
                <a:custGeom>
                  <a:avLst/>
                  <a:gdLst>
                    <a:gd name="connsiteX0" fmla="*/ 0 w 329999"/>
                    <a:gd name="connsiteY0" fmla="*/ 41847 h 41847"/>
                    <a:gd name="connsiteX1" fmla="*/ 330000 w 329999"/>
                    <a:gd name="connsiteY1" fmla="*/ 41847 h 41847"/>
                    <a:gd name="connsiteX2" fmla="*/ 330000 w 329999"/>
                    <a:gd name="connsiteY2" fmla="*/ 0 h 41847"/>
                    <a:gd name="connsiteX3" fmla="*/ 0 w 329999"/>
                    <a:gd name="connsiteY3" fmla="*/ 0 h 41847"/>
                  </a:gdLst>
                  <a:ahLst/>
                  <a:cxnLst>
                    <a:cxn ang="0">
                      <a:pos x="connsiteX0" y="connsiteY0"/>
                    </a:cxn>
                    <a:cxn ang="0">
                      <a:pos x="connsiteX1" y="connsiteY1"/>
                    </a:cxn>
                    <a:cxn ang="0">
                      <a:pos x="connsiteX2" y="connsiteY2"/>
                    </a:cxn>
                    <a:cxn ang="0">
                      <a:pos x="connsiteX3" y="connsiteY3"/>
                    </a:cxn>
                  </a:cxnLst>
                  <a:rect l="l" t="t" r="r" b="b"/>
                  <a:pathLst>
                    <a:path w="329999" h="41847">
                      <a:moveTo>
                        <a:pt x="0" y="41847"/>
                      </a:moveTo>
                      <a:lnTo>
                        <a:pt x="330000" y="41847"/>
                      </a:lnTo>
                      <a:lnTo>
                        <a:pt x="330000" y="0"/>
                      </a:lnTo>
                      <a:lnTo>
                        <a:pt x="0" y="0"/>
                      </a:lnTo>
                      <a:close/>
                    </a:path>
                  </a:pathLst>
                </a:custGeom>
                <a:solidFill>
                  <a:srgbClr val="FFFFFF"/>
                </a:soli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100" name="Freeform 132">
                  <a:extLst>
                    <a:ext uri="{FF2B5EF4-FFF2-40B4-BE49-F238E27FC236}">
                      <a16:creationId xmlns:a16="http://schemas.microsoft.com/office/drawing/2014/main" id="{6BE3DD36-D8FE-73C8-28BE-C5144259A881}"/>
                    </a:ext>
                  </a:extLst>
                </p:cNvPr>
                <p:cNvSpPr/>
                <p:nvPr/>
              </p:nvSpPr>
              <p:spPr>
                <a:xfrm>
                  <a:off x="941301" y="7481821"/>
                  <a:ext cx="91928" cy="91808"/>
                </a:xfrm>
                <a:custGeom>
                  <a:avLst/>
                  <a:gdLst>
                    <a:gd name="connsiteX0" fmla="*/ 94286 w 94285"/>
                    <a:gd name="connsiteY0" fmla="*/ 47081 h 94162"/>
                    <a:gd name="connsiteX1" fmla="*/ 47135 w 94285"/>
                    <a:gd name="connsiteY1" fmla="*/ 94162 h 94162"/>
                    <a:gd name="connsiteX2" fmla="*/ 0 w 94285"/>
                    <a:gd name="connsiteY2" fmla="*/ 47081 h 94162"/>
                    <a:gd name="connsiteX3" fmla="*/ 47135 w 94285"/>
                    <a:gd name="connsiteY3" fmla="*/ 0 h 94162"/>
                    <a:gd name="connsiteX4" fmla="*/ 94286 w 94285"/>
                    <a:gd name="connsiteY4" fmla="*/ 47081 h 9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85" h="94162">
                      <a:moveTo>
                        <a:pt x="94286" y="47081"/>
                      </a:moveTo>
                      <a:cubicBezTo>
                        <a:pt x="94286" y="73087"/>
                        <a:pt x="73174" y="94162"/>
                        <a:pt x="47135" y="94162"/>
                      </a:cubicBezTo>
                      <a:cubicBezTo>
                        <a:pt x="21103" y="94162"/>
                        <a:pt x="0" y="73087"/>
                        <a:pt x="0" y="47081"/>
                      </a:cubicBezTo>
                      <a:cubicBezTo>
                        <a:pt x="0" y="21076"/>
                        <a:pt x="21103" y="0"/>
                        <a:pt x="47135" y="0"/>
                      </a:cubicBezTo>
                      <a:cubicBezTo>
                        <a:pt x="73174" y="0"/>
                        <a:pt x="94286" y="21076"/>
                        <a:pt x="94286" y="47081"/>
                      </a:cubicBezTo>
                    </a:path>
                  </a:pathLst>
                </a:custGeom>
                <a:solidFill>
                  <a:srgbClr val="3802DB"/>
                </a:soli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sp>
              <p:nvSpPr>
                <p:cNvPr id="101" name="Freeform 133">
                  <a:extLst>
                    <a:ext uri="{FF2B5EF4-FFF2-40B4-BE49-F238E27FC236}">
                      <a16:creationId xmlns:a16="http://schemas.microsoft.com/office/drawing/2014/main" id="{F5C9BCCC-2640-A966-16E6-0B81C911BD41}"/>
                    </a:ext>
                  </a:extLst>
                </p:cNvPr>
                <p:cNvSpPr/>
                <p:nvPr/>
              </p:nvSpPr>
              <p:spPr>
                <a:xfrm>
                  <a:off x="963009" y="7502227"/>
                  <a:ext cx="70219" cy="50999"/>
                </a:xfrm>
                <a:custGeom>
                  <a:avLst/>
                  <a:gdLst>
                    <a:gd name="connsiteX0" fmla="*/ 72020 w 72020"/>
                    <a:gd name="connsiteY0" fmla="*/ 20919 h 52307"/>
                    <a:gd name="connsiteX1" fmla="*/ 24869 w 72020"/>
                    <a:gd name="connsiteY1" fmla="*/ 20919 h 52307"/>
                    <a:gd name="connsiteX2" fmla="*/ 40592 w 72020"/>
                    <a:gd name="connsiteY2" fmla="*/ 5226 h 52307"/>
                    <a:gd name="connsiteX3" fmla="*/ 40592 w 72020"/>
                    <a:gd name="connsiteY3" fmla="*/ 0 h 52307"/>
                    <a:gd name="connsiteX4" fmla="*/ 24869 w 72020"/>
                    <a:gd name="connsiteY4" fmla="*/ 0 h 52307"/>
                    <a:gd name="connsiteX5" fmla="*/ 0 w 72020"/>
                    <a:gd name="connsiteY5" fmla="*/ 27462 h 52307"/>
                    <a:gd name="connsiteX6" fmla="*/ 24869 w 72020"/>
                    <a:gd name="connsiteY6" fmla="*/ 52307 h 52307"/>
                    <a:gd name="connsiteX7" fmla="*/ 40592 w 72020"/>
                    <a:gd name="connsiteY7" fmla="*/ 52307 h 52307"/>
                    <a:gd name="connsiteX8" fmla="*/ 40592 w 72020"/>
                    <a:gd name="connsiteY8" fmla="*/ 47073 h 52307"/>
                    <a:gd name="connsiteX9" fmla="*/ 24869 w 72020"/>
                    <a:gd name="connsiteY9" fmla="*/ 31379 h 52307"/>
                    <a:gd name="connsiteX10" fmla="*/ 72020 w 72020"/>
                    <a:gd name="connsiteY10" fmla="*/ 31379 h 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20" h="52307">
                      <a:moveTo>
                        <a:pt x="72020" y="20919"/>
                      </a:moveTo>
                      <a:lnTo>
                        <a:pt x="24869" y="20919"/>
                      </a:lnTo>
                      <a:lnTo>
                        <a:pt x="40592" y="5226"/>
                      </a:lnTo>
                      <a:lnTo>
                        <a:pt x="40592" y="0"/>
                      </a:lnTo>
                      <a:lnTo>
                        <a:pt x="24869" y="0"/>
                      </a:lnTo>
                      <a:lnTo>
                        <a:pt x="0" y="27462"/>
                      </a:lnTo>
                      <a:lnTo>
                        <a:pt x="24869" y="52307"/>
                      </a:lnTo>
                      <a:lnTo>
                        <a:pt x="40592" y="52307"/>
                      </a:lnTo>
                      <a:lnTo>
                        <a:pt x="40592" y="47073"/>
                      </a:lnTo>
                      <a:lnTo>
                        <a:pt x="24869" y="31379"/>
                      </a:lnTo>
                      <a:lnTo>
                        <a:pt x="72020" y="31379"/>
                      </a:lnTo>
                      <a:close/>
                    </a:path>
                  </a:pathLst>
                </a:custGeom>
                <a:solidFill>
                  <a:srgbClr val="FFFFFF"/>
                </a:solidFill>
                <a:ln w="8239" cap="flat">
                  <a:noFill/>
                  <a:prstDash val="solid"/>
                  <a:miter/>
                </a:ln>
              </p:spPr>
              <p:txBody>
                <a:bodyPr rot="0" spcFirstLastPara="0" vertOverflow="overflow" horzOverflow="overflow" vert="horz" wrap="square" lIns="89154" tIns="44576" rIns="89154" bIns="44576"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54" b="0" i="0" u="none" strike="noStrike" kern="0" cap="none" spc="0" normalizeH="0" baseline="0" noProof="0">
                    <a:ln>
                      <a:noFill/>
                    </a:ln>
                    <a:solidFill>
                      <a:srgbClr val="091F2C"/>
                    </a:solidFill>
                    <a:effectLst/>
                    <a:uLnTx/>
                    <a:uFillTx/>
                    <a:latin typeface="Segoe UI"/>
                  </a:endParaRPr>
                </a:p>
              </p:txBody>
            </p:sp>
          </p:grpSp>
        </p:grpSp>
        <p:cxnSp>
          <p:nvCxnSpPr>
            <p:cNvPr id="77" name="Elbow Connector 144">
              <a:extLst>
                <a:ext uri="{FF2B5EF4-FFF2-40B4-BE49-F238E27FC236}">
                  <a16:creationId xmlns:a16="http://schemas.microsoft.com/office/drawing/2014/main" id="{D3A7980C-060D-6FBE-AFCC-B6EBBF8424A3}"/>
                </a:ext>
              </a:extLst>
            </p:cNvPr>
            <p:cNvCxnSpPr>
              <a:cxnSpLocks/>
            </p:cNvCxnSpPr>
            <p:nvPr/>
          </p:nvCxnSpPr>
          <p:spPr>
            <a:xfrm rot="5400000" flipH="1" flipV="1">
              <a:off x="6239598" y="2070865"/>
              <a:ext cx="120957" cy="4466055"/>
            </a:xfrm>
            <a:prstGeom prst="bentConnector3">
              <a:avLst>
                <a:gd name="adj1" fmla="val -744733"/>
              </a:avLst>
            </a:prstGeom>
            <a:noFill/>
            <a:ln w="9525" cap="flat" cmpd="sng" algn="ctr">
              <a:solidFill>
                <a:srgbClr val="C039C4"/>
              </a:solidFill>
              <a:prstDash val="dash"/>
              <a:headEnd type="arrow" w="med" len="med"/>
              <a:tailEnd type="none" w="med" len="med"/>
            </a:ln>
            <a:effectLst/>
          </p:spPr>
        </p:cxnSp>
        <p:cxnSp>
          <p:nvCxnSpPr>
            <p:cNvPr id="78" name="Elbow Connector 1">
              <a:extLst>
                <a:ext uri="{FF2B5EF4-FFF2-40B4-BE49-F238E27FC236}">
                  <a16:creationId xmlns:a16="http://schemas.microsoft.com/office/drawing/2014/main" id="{A8B63A9F-931E-792C-6CAA-C823A05EC03F}"/>
                </a:ext>
              </a:extLst>
            </p:cNvPr>
            <p:cNvCxnSpPr>
              <a:cxnSpLocks/>
            </p:cNvCxnSpPr>
            <p:nvPr/>
          </p:nvCxnSpPr>
          <p:spPr>
            <a:xfrm rot="5400000" flipH="1" flipV="1">
              <a:off x="6467079" y="628688"/>
              <a:ext cx="1409704" cy="6061662"/>
            </a:xfrm>
            <a:prstGeom prst="bentConnector3">
              <a:avLst>
                <a:gd name="adj1" fmla="val -57671"/>
              </a:avLst>
            </a:prstGeom>
            <a:noFill/>
            <a:ln w="9525" cap="flat" cmpd="sng" algn="ctr">
              <a:solidFill>
                <a:srgbClr val="C039C4"/>
              </a:solidFill>
              <a:prstDash val="sysDot"/>
              <a:headEnd type="none" w="med" len="med"/>
              <a:tailEnd type="arrow" w="med" len="med"/>
            </a:ln>
            <a:effectLst/>
          </p:spPr>
        </p:cxnSp>
        <p:cxnSp>
          <p:nvCxnSpPr>
            <p:cNvPr id="79" name="Straight Arrow Connector 78">
              <a:extLst>
                <a:ext uri="{FF2B5EF4-FFF2-40B4-BE49-F238E27FC236}">
                  <a16:creationId xmlns:a16="http://schemas.microsoft.com/office/drawing/2014/main" id="{55474B91-7B5A-A340-9971-D537F3C855FA}"/>
                </a:ext>
              </a:extLst>
            </p:cNvPr>
            <p:cNvCxnSpPr>
              <a:cxnSpLocks/>
            </p:cNvCxnSpPr>
            <p:nvPr/>
          </p:nvCxnSpPr>
          <p:spPr>
            <a:xfrm>
              <a:off x="2683902" y="2766836"/>
              <a:ext cx="914400" cy="0"/>
            </a:xfrm>
            <a:prstGeom prst="straightConnector1">
              <a:avLst/>
            </a:prstGeom>
            <a:noFill/>
            <a:ln w="12700" cap="flat" cmpd="sng" algn="ctr">
              <a:solidFill>
                <a:srgbClr val="C039C4"/>
              </a:solidFill>
              <a:prstDash val="solid"/>
              <a:headEnd type="none" w="med" len="med"/>
              <a:tailEnd type="arrow" w="med" len="med"/>
            </a:ln>
            <a:effectLst/>
          </p:spPr>
        </p:cxnSp>
        <p:cxnSp>
          <p:nvCxnSpPr>
            <p:cNvPr id="80" name="Straight Arrow Connector 79">
              <a:extLst>
                <a:ext uri="{FF2B5EF4-FFF2-40B4-BE49-F238E27FC236}">
                  <a16:creationId xmlns:a16="http://schemas.microsoft.com/office/drawing/2014/main" id="{AF6460E1-61D3-D52A-06D9-3015A187FC7B}"/>
                </a:ext>
              </a:extLst>
            </p:cNvPr>
            <p:cNvCxnSpPr>
              <a:cxnSpLocks/>
            </p:cNvCxnSpPr>
            <p:nvPr/>
          </p:nvCxnSpPr>
          <p:spPr>
            <a:xfrm>
              <a:off x="2682781" y="4154714"/>
              <a:ext cx="914400" cy="0"/>
            </a:xfrm>
            <a:prstGeom prst="straightConnector1">
              <a:avLst/>
            </a:prstGeom>
            <a:noFill/>
            <a:ln w="12700" cap="flat" cmpd="sng" algn="ctr">
              <a:solidFill>
                <a:srgbClr val="C039C4"/>
              </a:solidFill>
              <a:prstDash val="solid"/>
              <a:headEnd type="none" w="med" len="med"/>
              <a:tailEnd type="arrow" w="med" len="med"/>
            </a:ln>
            <a:effectLst/>
          </p:spPr>
        </p:cxnSp>
        <p:cxnSp>
          <p:nvCxnSpPr>
            <p:cNvPr id="81" name="Straight Connector 80">
              <a:extLst>
                <a:ext uri="{FF2B5EF4-FFF2-40B4-BE49-F238E27FC236}">
                  <a16:creationId xmlns:a16="http://schemas.microsoft.com/office/drawing/2014/main" id="{867EFCC3-C943-6608-DA8D-E429B4C786A0}"/>
                </a:ext>
              </a:extLst>
            </p:cNvPr>
            <p:cNvCxnSpPr>
              <a:cxnSpLocks/>
            </p:cNvCxnSpPr>
            <p:nvPr/>
          </p:nvCxnSpPr>
          <p:spPr>
            <a:xfrm>
              <a:off x="4566160" y="4154714"/>
              <a:ext cx="189656" cy="0"/>
            </a:xfrm>
            <a:prstGeom prst="line">
              <a:avLst/>
            </a:prstGeom>
            <a:noFill/>
            <a:ln w="12700" cap="flat" cmpd="sng" algn="ctr">
              <a:solidFill>
                <a:srgbClr val="C039C4"/>
              </a:solidFill>
              <a:prstDash val="solid"/>
              <a:headEnd type="none" w="med" len="med"/>
              <a:tailEnd type="none" w="med" len="med"/>
            </a:ln>
            <a:effectLst/>
          </p:spPr>
        </p:cxnSp>
        <p:cxnSp>
          <p:nvCxnSpPr>
            <p:cNvPr id="82" name="Straight Connector 81">
              <a:extLst>
                <a:ext uri="{FF2B5EF4-FFF2-40B4-BE49-F238E27FC236}">
                  <a16:creationId xmlns:a16="http://schemas.microsoft.com/office/drawing/2014/main" id="{56CA3C57-995E-2709-BA1F-82A31A8355BA}"/>
                </a:ext>
              </a:extLst>
            </p:cNvPr>
            <p:cNvCxnSpPr>
              <a:cxnSpLocks/>
            </p:cNvCxnSpPr>
            <p:nvPr/>
          </p:nvCxnSpPr>
          <p:spPr>
            <a:xfrm>
              <a:off x="4562046" y="2766836"/>
              <a:ext cx="189656" cy="0"/>
            </a:xfrm>
            <a:prstGeom prst="line">
              <a:avLst/>
            </a:prstGeom>
            <a:noFill/>
            <a:ln w="12700" cap="flat" cmpd="sng" algn="ctr">
              <a:solidFill>
                <a:srgbClr val="C039C4"/>
              </a:solidFill>
              <a:prstDash val="solid"/>
              <a:headEnd type="none" w="med" len="med"/>
              <a:tailEnd type="none" w="med" len="med"/>
            </a:ln>
            <a:effectLst/>
          </p:spPr>
        </p:cxnSp>
        <p:sp>
          <p:nvSpPr>
            <p:cNvPr id="83" name="TextBox 82">
              <a:extLst>
                <a:ext uri="{FF2B5EF4-FFF2-40B4-BE49-F238E27FC236}">
                  <a16:creationId xmlns:a16="http://schemas.microsoft.com/office/drawing/2014/main" id="{AFAA9978-7B5F-5EA3-5961-37393D32D7E9}"/>
                </a:ext>
              </a:extLst>
            </p:cNvPr>
            <p:cNvSpPr txBox="1"/>
            <p:nvPr/>
          </p:nvSpPr>
          <p:spPr>
            <a:xfrm>
              <a:off x="3533907" y="2019466"/>
              <a:ext cx="1151505" cy="230832"/>
            </a:xfrm>
            <a:prstGeom prst="rect">
              <a:avLst/>
            </a:prstGeom>
            <a:noFill/>
          </p:spPr>
          <p:txBody>
            <a:bodyPr wrap="square" rtlCol="0">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C039C4"/>
                  </a:solidFill>
                  <a:effectLst/>
                  <a:uLnTx/>
                  <a:uFillTx/>
                  <a:latin typeface="Segoe UI Semibold"/>
                </a:rPr>
                <a:t>Mobile BFF</a:t>
              </a:r>
            </a:p>
          </p:txBody>
        </p:sp>
        <p:cxnSp>
          <p:nvCxnSpPr>
            <p:cNvPr id="84" name="Straight Arrow Connector 83">
              <a:extLst>
                <a:ext uri="{FF2B5EF4-FFF2-40B4-BE49-F238E27FC236}">
                  <a16:creationId xmlns:a16="http://schemas.microsoft.com/office/drawing/2014/main" id="{ABBF7E6A-0234-32B4-B059-401A39470652}"/>
                </a:ext>
              </a:extLst>
            </p:cNvPr>
            <p:cNvCxnSpPr>
              <a:cxnSpLocks/>
              <a:endCxn id="34" idx="1"/>
            </p:cNvCxnSpPr>
            <p:nvPr/>
          </p:nvCxnSpPr>
          <p:spPr>
            <a:xfrm flipV="1">
              <a:off x="4758669" y="2145731"/>
              <a:ext cx="357909" cy="2493"/>
            </a:xfrm>
            <a:prstGeom prst="straightConnector1">
              <a:avLst/>
            </a:prstGeom>
            <a:noFill/>
            <a:ln w="12700" cap="flat" cmpd="sng" algn="ctr">
              <a:solidFill>
                <a:srgbClr val="C039C4"/>
              </a:solidFill>
              <a:prstDash val="solid"/>
              <a:headEnd type="none" w="med" len="med"/>
              <a:tailEnd type="arrow" w="med" len="med"/>
            </a:ln>
            <a:effectLst/>
          </p:spPr>
        </p:cxnSp>
        <p:cxnSp>
          <p:nvCxnSpPr>
            <p:cNvPr id="85" name="Straight Arrow Connector 84">
              <a:extLst>
                <a:ext uri="{FF2B5EF4-FFF2-40B4-BE49-F238E27FC236}">
                  <a16:creationId xmlns:a16="http://schemas.microsoft.com/office/drawing/2014/main" id="{C06E3DC3-8377-C2C7-728C-EFA019B89794}"/>
                </a:ext>
              </a:extLst>
            </p:cNvPr>
            <p:cNvCxnSpPr>
              <a:cxnSpLocks/>
            </p:cNvCxnSpPr>
            <p:nvPr/>
          </p:nvCxnSpPr>
          <p:spPr>
            <a:xfrm flipV="1">
              <a:off x="4758669" y="2767114"/>
              <a:ext cx="357909" cy="1"/>
            </a:xfrm>
            <a:prstGeom prst="straightConnector1">
              <a:avLst/>
            </a:prstGeom>
            <a:noFill/>
            <a:ln w="12700" cap="flat" cmpd="sng" algn="ctr">
              <a:solidFill>
                <a:srgbClr val="C039C4"/>
              </a:solidFill>
              <a:prstDash val="solid"/>
              <a:headEnd type="none" w="med" len="med"/>
              <a:tailEnd type="arrow" w="med" len="med"/>
            </a:ln>
            <a:effectLst/>
          </p:spPr>
        </p:cxnSp>
        <p:cxnSp>
          <p:nvCxnSpPr>
            <p:cNvPr id="86" name="Straight Arrow Connector 85">
              <a:extLst>
                <a:ext uri="{FF2B5EF4-FFF2-40B4-BE49-F238E27FC236}">
                  <a16:creationId xmlns:a16="http://schemas.microsoft.com/office/drawing/2014/main" id="{890A24B4-F2EB-92B9-1B1D-B9F5377BD8C8}"/>
                </a:ext>
              </a:extLst>
            </p:cNvPr>
            <p:cNvCxnSpPr>
              <a:cxnSpLocks/>
            </p:cNvCxnSpPr>
            <p:nvPr/>
          </p:nvCxnSpPr>
          <p:spPr>
            <a:xfrm flipV="1">
              <a:off x="4758669" y="3388496"/>
              <a:ext cx="357909" cy="0"/>
            </a:xfrm>
            <a:prstGeom prst="straightConnector1">
              <a:avLst/>
            </a:prstGeom>
            <a:noFill/>
            <a:ln w="12700" cap="flat" cmpd="sng" algn="ctr">
              <a:solidFill>
                <a:srgbClr val="C039C4"/>
              </a:solidFill>
              <a:prstDash val="solid"/>
              <a:headEnd type="none" w="med" len="med"/>
              <a:tailEnd type="arrow" w="med" len="med"/>
            </a:ln>
            <a:effectLst/>
          </p:spPr>
        </p:cxnSp>
        <p:sp>
          <p:nvSpPr>
            <p:cNvPr id="87" name="Rounded Rectangle 40">
              <a:extLst>
                <a:ext uri="{FF2B5EF4-FFF2-40B4-BE49-F238E27FC236}">
                  <a16:creationId xmlns:a16="http://schemas.microsoft.com/office/drawing/2014/main" id="{189B4D27-5BC0-0951-795D-410829C41FCA}"/>
                </a:ext>
              </a:extLst>
            </p:cNvPr>
            <p:cNvSpPr/>
            <p:nvPr/>
          </p:nvSpPr>
          <p:spPr>
            <a:xfrm>
              <a:off x="5115980" y="3268395"/>
              <a:ext cx="1211063" cy="239082"/>
            </a:xfrm>
            <a:prstGeom prst="roundRect">
              <a:avLst>
                <a:gd name="adj" fmla="val 26451"/>
              </a:avLst>
            </a:prstGeom>
            <a:gradFill flip="none" rotWithShape="1">
              <a:gsLst>
                <a:gs pos="49000">
                  <a:srgbClr val="3802DB"/>
                </a:gs>
                <a:gs pos="0">
                  <a:srgbClr val="C039C4"/>
                </a:gs>
              </a:gsLst>
              <a:lin ang="12600000" scaled="0"/>
              <a:tileRect/>
            </a:gradFill>
            <a:ln w="10795" cap="flat" cmpd="sng" algn="ctr">
              <a:noFill/>
              <a:prstDash val="solid"/>
            </a:ln>
            <a:effectLst/>
          </p:spPr>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FFFFFF"/>
                  </a:solidFill>
                  <a:effectLst/>
                  <a:uLnTx/>
                  <a:uFillTx/>
                  <a:latin typeface="Segoe UI Semibold"/>
                  <a:ea typeface="+mn-ea"/>
                  <a:cs typeface="+mn-cs"/>
                </a:rPr>
                <a:t>Ordering API</a:t>
              </a:r>
            </a:p>
          </p:txBody>
        </p:sp>
        <p:cxnSp>
          <p:nvCxnSpPr>
            <p:cNvPr id="88" name="Straight Arrow Connector 87">
              <a:extLst>
                <a:ext uri="{FF2B5EF4-FFF2-40B4-BE49-F238E27FC236}">
                  <a16:creationId xmlns:a16="http://schemas.microsoft.com/office/drawing/2014/main" id="{E343CEBC-9CC4-4D05-F4B3-325969430FD9}"/>
                </a:ext>
              </a:extLst>
            </p:cNvPr>
            <p:cNvCxnSpPr>
              <a:cxnSpLocks/>
            </p:cNvCxnSpPr>
            <p:nvPr/>
          </p:nvCxnSpPr>
          <p:spPr>
            <a:xfrm flipV="1">
              <a:off x="4758668" y="4286488"/>
              <a:ext cx="357909" cy="0"/>
            </a:xfrm>
            <a:prstGeom prst="straightConnector1">
              <a:avLst/>
            </a:prstGeom>
            <a:noFill/>
            <a:ln w="12700" cap="flat" cmpd="sng" algn="ctr">
              <a:solidFill>
                <a:srgbClr val="C039C4"/>
              </a:solidFill>
              <a:prstDash val="solid"/>
              <a:headEnd type="none" w="med" len="med"/>
              <a:tailEnd type="arrow" w="med" len="med"/>
            </a:ln>
            <a:effectLst/>
          </p:spPr>
        </p:cxnSp>
      </p:grpSp>
    </p:spTree>
    <p:extLst>
      <p:ext uri="{BB962C8B-B14F-4D97-AF65-F5344CB8AC3E}">
        <p14:creationId xmlns:p14="http://schemas.microsoft.com/office/powerpoint/2010/main" val="400189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0 0.04606 L 0 0 " pathEditMode="relative" rAng="0" ptsTypes="AA">
                                      <p:cBhvr>
                                        <p:cTn id="9" dur="500" fill="hold"/>
                                        <p:tgtEl>
                                          <p:spTgt spid="3"/>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0E93F-3424-BCEB-18A3-3226DF479D13}"/>
              </a:ext>
            </a:extLst>
          </p:cNvPr>
          <p:cNvSpPr txBox="1"/>
          <p:nvPr/>
        </p:nvSpPr>
        <p:spPr>
          <a:xfrm>
            <a:off x="2120899" y="4438934"/>
            <a:ext cx="7950200" cy="954212"/>
          </a:xfrm>
          <a:prstGeom prst="roundRect">
            <a:avLst>
              <a:gd name="adj" fmla="val 50000"/>
            </a:avLst>
          </a:prstGeom>
          <a:gradFill flip="none" rotWithShape="1">
            <a:gsLst>
              <a:gs pos="85000">
                <a:srgbClr val="3803DB"/>
              </a:gs>
              <a:gs pos="0">
                <a:srgbClr val="C03BC4"/>
              </a:gs>
            </a:gsLst>
            <a:path path="circle">
              <a:fillToRect l="100000" t="100000"/>
            </a:path>
            <a:tileRect r="-100000" b="-100000"/>
          </a:gradFill>
          <a:ln w="9525" cap="flat" cmpd="sng" algn="ctr">
            <a:noFill/>
            <a:prstDash val="solid"/>
            <a:headEnd type="none" w="med" len="med"/>
            <a:tailEnd type="none" w="med" len="med"/>
          </a:ln>
          <a:effectLst>
            <a:outerShdw blurRad="63500" dist="127000" dir="2700000" algn="tl" rotWithShape="0">
              <a:srgbClr val="454142">
                <a:alpha val="2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R="0" lvl="0" indent="0" algn="ctr" defTabSz="914367" fontAlgn="base">
              <a:lnSpc>
                <a:spcPct val="100000"/>
              </a:lnSpc>
              <a:spcBef>
                <a:spcPct val="0"/>
              </a:spcBef>
              <a:spcAft>
                <a:spcPct val="0"/>
              </a:spcAft>
              <a:buClrTx/>
              <a:buSzTx/>
              <a:buFontTx/>
              <a:buNone/>
              <a:tabLst/>
              <a:defRPr kumimoji="0" sz="1600" b="1" i="0" u="none" strike="noStrike" kern="0" cap="none" spc="0" normalizeH="0" baseline="0">
                <a:ln w="3175">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w="3175">
                  <a:noFill/>
                </a:ln>
                <a:solidFill>
                  <a:srgbClr val="FFFFFF"/>
                </a:solidFill>
                <a:effectLst/>
                <a:uLnTx/>
                <a:uFillTx/>
                <a:latin typeface="Open Sans"/>
                <a:ea typeface="Open Sans"/>
                <a:cs typeface="Open Sans"/>
              </a:rPr>
              <a:t>Works with</a:t>
            </a:r>
            <a:r>
              <a:rPr kumimoji="0" lang="en-US" sz="2000" b="1" i="0" u="none" strike="noStrike" kern="0" cap="none" spc="0" normalizeH="0" noProof="0">
                <a:ln w="3175">
                  <a:noFill/>
                </a:ln>
                <a:solidFill>
                  <a:srgbClr val="FFFFFF"/>
                </a:solidFill>
                <a:effectLst/>
                <a:uLnTx/>
                <a:uFillTx/>
                <a:latin typeface="Open Sans"/>
                <a:ea typeface="Open Sans"/>
                <a:cs typeface="Open Sans"/>
              </a:rPr>
              <a:t> ALL scale of applications and grows with you!</a:t>
            </a:r>
            <a:endParaRPr kumimoji="0" lang="en-US" sz="2000" b="1" i="0" u="none" strike="noStrike" kern="0" cap="none" spc="0" normalizeH="0" baseline="0" noProof="0">
              <a:ln w="3175">
                <a:noFill/>
              </a:ln>
              <a:solidFill>
                <a:srgbClr val="FFFFFF"/>
              </a:solidFill>
              <a:effectLst/>
              <a:uLnTx/>
              <a:uFillTx/>
              <a:latin typeface="Open Sans"/>
              <a:ea typeface="Open Sans"/>
              <a:cs typeface="Open Sans"/>
            </a:endParaRPr>
          </a:p>
        </p:txBody>
      </p:sp>
      <p:sp>
        <p:nvSpPr>
          <p:cNvPr id="2" name="Title 1">
            <a:extLst>
              <a:ext uri="{FF2B5EF4-FFF2-40B4-BE49-F238E27FC236}">
                <a16:creationId xmlns:a16="http://schemas.microsoft.com/office/drawing/2014/main" id="{E87F2EDA-1517-6AF3-E0F3-807A2557C4C1}"/>
              </a:ext>
              <a:ext uri="{C183D7F6-B498-43B3-948B-1728B52AA6E4}">
                <adec:decorative xmlns:adec="http://schemas.microsoft.com/office/drawing/2017/decorative" val="1"/>
              </a:ext>
            </a:extLst>
          </p:cNvPr>
          <p:cNvSpPr>
            <a:spLocks noGrp="1"/>
          </p:cNvSpPr>
          <p:nvPr>
            <p:ph type="title"/>
          </p:nvPr>
        </p:nvSpPr>
        <p:spPr>
          <a:xfrm>
            <a:off x="635000" y="0"/>
            <a:ext cx="10515600" cy="1325563"/>
          </a:xfrm>
        </p:spPr>
        <p:txBody>
          <a:bodyPr vert="horz" lIns="91440" tIns="45720" rIns="91440" bIns="45720" rtlCol="0" anchor="b">
            <a:normAutofit/>
          </a:bodyPr>
          <a:lstStyle/>
          <a:p>
            <a:r>
              <a:rPr lang="en-US" dirty="0"/>
              <a:t>.NET Aspire for every app</a:t>
            </a:r>
          </a:p>
        </p:txBody>
      </p:sp>
      <p:pic>
        <p:nvPicPr>
          <p:cNvPr id="5" name="Picture 4">
            <a:extLst>
              <a:ext uri="{FF2B5EF4-FFF2-40B4-BE49-F238E27FC236}">
                <a16:creationId xmlns:a16="http://schemas.microsoft.com/office/drawing/2014/main" id="{0DB6510D-B7FF-4CF0-B848-B94D7BE2B479}"/>
              </a:ext>
            </a:extLst>
          </p:cNvPr>
          <p:cNvPicPr>
            <a:picLocks noChangeAspect="1"/>
          </p:cNvPicPr>
          <p:nvPr/>
        </p:nvPicPr>
        <p:blipFill>
          <a:blip r:embed="rId3"/>
          <a:stretch>
            <a:fillRect/>
          </a:stretch>
        </p:blipFill>
        <p:spPr>
          <a:xfrm>
            <a:off x="2375281" y="2226901"/>
            <a:ext cx="7222095" cy="2031591"/>
          </a:xfrm>
          <a:prstGeom prst="rect">
            <a:avLst/>
          </a:prstGeom>
        </p:spPr>
      </p:pic>
    </p:spTree>
    <p:extLst>
      <p:ext uri="{BB962C8B-B14F-4D97-AF65-F5344CB8AC3E}">
        <p14:creationId xmlns:p14="http://schemas.microsoft.com/office/powerpoint/2010/main" val="96988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0"/>
                                  </p:stCondLst>
                                  <p:childTnLst>
                                    <p:animMotion origin="layout" path="M 0 0.04606 L 0 3.33333E-6 " pathEditMode="relative" rAng="0" ptsTypes="AA">
                                      <p:cBhvr>
                                        <p:cTn id="9" dur="500" fill="hold"/>
                                        <p:tgtEl>
                                          <p:spTgt spid="3"/>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723FA5-0F9E-5CC6-BE60-567BB941AB19}"/>
              </a:ext>
              <a:ext uri="{C183D7F6-B498-43B3-948B-1728B52AA6E4}">
                <adec:decorative xmlns:adec="http://schemas.microsoft.com/office/drawing/2017/decorative" val="1"/>
              </a:ext>
            </a:extLst>
          </p:cNvPr>
          <p:cNvSpPr txBox="1"/>
          <p:nvPr/>
        </p:nvSpPr>
        <p:spPr>
          <a:xfrm>
            <a:off x="2882518" y="731801"/>
            <a:ext cx="6182770" cy="228251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endParaRPr lang="en-US" sz="9948" b="1" kern="0" spc="-75">
              <a:latin typeface="Segoe UI Semibold" panose="020B0502040204020203" pitchFamily="34" charset="0"/>
              <a:cs typeface="Segoe UI Semibold" panose="020B0502040204020203" pitchFamily="34" charset="0"/>
            </a:endParaRPr>
          </a:p>
        </p:txBody>
      </p:sp>
      <p:sp>
        <p:nvSpPr>
          <p:cNvPr id="57" name="TextBox 56">
            <a:extLst>
              <a:ext uri="{FF2B5EF4-FFF2-40B4-BE49-F238E27FC236}">
                <a16:creationId xmlns:a16="http://schemas.microsoft.com/office/drawing/2014/main" id="{6F0696DA-AD91-A9CC-C02C-2715E0DD8C45}"/>
              </a:ext>
            </a:extLst>
          </p:cNvPr>
          <p:cNvSpPr txBox="1"/>
          <p:nvPr/>
        </p:nvSpPr>
        <p:spPr>
          <a:xfrm>
            <a:off x="2237682" y="3428939"/>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rgbClr val="3A20A0"/>
                </a:solidFill>
                <a:latin typeface="Segoe UI Semibold" panose="020B0502040204020203" pitchFamily="34" charset="0"/>
                <a:cs typeface="Segoe UI Semibold" panose="020B0502040204020203" pitchFamily="34" charset="0"/>
              </a:rPr>
              <a:t>Smart Defaults</a:t>
            </a:r>
          </a:p>
        </p:txBody>
      </p:sp>
      <p:sp>
        <p:nvSpPr>
          <p:cNvPr id="58" name="TextBox 57">
            <a:extLst>
              <a:ext uri="{FF2B5EF4-FFF2-40B4-BE49-F238E27FC236}">
                <a16:creationId xmlns:a16="http://schemas.microsoft.com/office/drawing/2014/main" id="{BDDFFCEE-376A-7227-C67A-E7F8E9C0343A}"/>
              </a:ext>
            </a:extLst>
          </p:cNvPr>
          <p:cNvSpPr txBox="1"/>
          <p:nvPr/>
        </p:nvSpPr>
        <p:spPr>
          <a:xfrm>
            <a:off x="6287359" y="3428939"/>
            <a:ext cx="3736223"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rgbClr val="3A20A0"/>
                </a:solidFill>
                <a:latin typeface="Segoe UI Semibold" panose="020B0502040204020203" pitchFamily="34" charset="0"/>
                <a:cs typeface="Segoe UI Semibold" panose="020B0502040204020203" pitchFamily="34" charset="0"/>
              </a:rPr>
              <a:t>Developer Dashboard</a:t>
            </a:r>
          </a:p>
        </p:txBody>
      </p:sp>
      <p:sp>
        <p:nvSpPr>
          <p:cNvPr id="59" name="TextBox 58">
            <a:extLst>
              <a:ext uri="{FF2B5EF4-FFF2-40B4-BE49-F238E27FC236}">
                <a16:creationId xmlns:a16="http://schemas.microsoft.com/office/drawing/2014/main" id="{8EAECDA8-2113-EF21-90C4-37414A2EB1C2}"/>
              </a:ext>
            </a:extLst>
          </p:cNvPr>
          <p:cNvSpPr txBox="1"/>
          <p:nvPr/>
        </p:nvSpPr>
        <p:spPr>
          <a:xfrm>
            <a:off x="2237682" y="4276415"/>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rgbClr val="3A20A0"/>
                </a:solidFill>
                <a:latin typeface="Segoe UI Semibold" panose="020B0502040204020203" pitchFamily="34" charset="0"/>
                <a:cs typeface="Segoe UI Semibold" panose="020B0502040204020203" pitchFamily="34" charset="0"/>
              </a:rPr>
              <a:t>Orchestration</a:t>
            </a:r>
          </a:p>
        </p:txBody>
      </p:sp>
      <p:sp>
        <p:nvSpPr>
          <p:cNvPr id="60" name="TextBox 59">
            <a:extLst>
              <a:ext uri="{FF2B5EF4-FFF2-40B4-BE49-F238E27FC236}">
                <a16:creationId xmlns:a16="http://schemas.microsoft.com/office/drawing/2014/main" id="{3AE55DF2-574F-2C71-6B87-4E7A8FA65F6E}"/>
              </a:ext>
            </a:extLst>
          </p:cNvPr>
          <p:cNvSpPr txBox="1"/>
          <p:nvPr/>
        </p:nvSpPr>
        <p:spPr>
          <a:xfrm>
            <a:off x="6287360" y="4276415"/>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rgbClr val="3A20A0"/>
                </a:solidFill>
                <a:latin typeface="Segoe UI Semibold" panose="020B0502040204020203" pitchFamily="34" charset="0"/>
                <a:cs typeface="Segoe UI Semibold" panose="020B0502040204020203" pitchFamily="34" charset="0"/>
              </a:rPr>
              <a:t>Service Discovery</a:t>
            </a:r>
          </a:p>
        </p:txBody>
      </p:sp>
      <p:sp>
        <p:nvSpPr>
          <p:cNvPr id="61" name="TextBox 60">
            <a:extLst>
              <a:ext uri="{FF2B5EF4-FFF2-40B4-BE49-F238E27FC236}">
                <a16:creationId xmlns:a16="http://schemas.microsoft.com/office/drawing/2014/main" id="{6B1DB59E-D497-2683-30BD-1600A87AC873}"/>
              </a:ext>
            </a:extLst>
          </p:cNvPr>
          <p:cNvSpPr txBox="1"/>
          <p:nvPr/>
        </p:nvSpPr>
        <p:spPr>
          <a:xfrm>
            <a:off x="6287360" y="5123891"/>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a:solidFill>
                  <a:srgbClr val="3A20A0"/>
                </a:solidFill>
                <a:latin typeface="Segoe UI Semibold" panose="020B0502040204020203" pitchFamily="34" charset="0"/>
                <a:cs typeface="Segoe UI Semibold" panose="020B0502040204020203" pitchFamily="34" charset="0"/>
              </a:rPr>
              <a:t>Deployment</a:t>
            </a:r>
          </a:p>
        </p:txBody>
      </p:sp>
      <p:sp>
        <p:nvSpPr>
          <p:cNvPr id="2" name="TextBox 1">
            <a:extLst>
              <a:ext uri="{FF2B5EF4-FFF2-40B4-BE49-F238E27FC236}">
                <a16:creationId xmlns:a16="http://schemas.microsoft.com/office/drawing/2014/main" id="{8D8F07D5-626B-DDA9-CD00-771AC86161F3}"/>
              </a:ext>
            </a:extLst>
          </p:cNvPr>
          <p:cNvSpPr txBox="1"/>
          <p:nvPr/>
        </p:nvSpPr>
        <p:spPr>
          <a:xfrm>
            <a:off x="2237682" y="5123891"/>
            <a:ext cx="3736222" cy="605892"/>
          </a:xfrm>
          <a:prstGeom prst="roundRect">
            <a:avLst>
              <a:gd name="adj" fmla="val 50000"/>
            </a:avLst>
          </a:prstGeom>
          <a:solidFill>
            <a:schemeClr val="bg1"/>
          </a:solidFill>
          <a:ln w="38100">
            <a:noFill/>
          </a:ln>
          <a:effectLst>
            <a:outerShdw blurRad="101600" dist="76200" dir="2700000" algn="tl" rotWithShape="0">
              <a:srgbClr val="562920">
                <a:alpha val="14902"/>
              </a:srgbClr>
            </a:outerShdw>
          </a:effectLst>
        </p:spPr>
        <p:txBody>
          <a:bodyPr wrap="square" lIns="0" tIns="45714" rIns="0" bIns="45714" anchor="b" anchorCtr="0">
            <a:spAutoFit/>
          </a:bodyPr>
          <a:lstStyle/>
          <a:p>
            <a:pPr algn="ctr" defTabSz="457109">
              <a:defRPr/>
            </a:pPr>
            <a:r>
              <a:rPr lang="en-US" sz="2200" b="1" kern="0" spc="-75" dirty="0">
                <a:solidFill>
                  <a:srgbClr val="3A20A0"/>
                </a:solidFill>
                <a:latin typeface="Segoe UI Semibold" panose="020B0502040204020203" pitchFamily="34" charset="0"/>
                <a:cs typeface="Segoe UI Semibold" panose="020B0502040204020203" pitchFamily="34" charset="0"/>
              </a:rPr>
              <a:t>Integrations</a:t>
            </a:r>
          </a:p>
        </p:txBody>
      </p:sp>
      <p:pic>
        <p:nvPicPr>
          <p:cNvPr id="7" name="Picture 6">
            <a:extLst>
              <a:ext uri="{FF2B5EF4-FFF2-40B4-BE49-F238E27FC236}">
                <a16:creationId xmlns:a16="http://schemas.microsoft.com/office/drawing/2014/main" id="{F27E0473-0572-C907-ED09-739943A29C53}"/>
              </a:ext>
            </a:extLst>
          </p:cNvPr>
          <p:cNvPicPr>
            <a:picLocks noChangeAspect="1"/>
          </p:cNvPicPr>
          <p:nvPr/>
        </p:nvPicPr>
        <p:blipFill>
          <a:blip r:embed="rId3"/>
          <a:stretch>
            <a:fillRect/>
          </a:stretch>
        </p:blipFill>
        <p:spPr>
          <a:xfrm>
            <a:off x="3305127" y="882908"/>
            <a:ext cx="5337552" cy="1501465"/>
          </a:xfrm>
          <a:prstGeom prst="rect">
            <a:avLst/>
          </a:prstGeom>
        </p:spPr>
      </p:pic>
    </p:spTree>
    <p:extLst>
      <p:ext uri="{BB962C8B-B14F-4D97-AF65-F5344CB8AC3E}">
        <p14:creationId xmlns:p14="http://schemas.microsoft.com/office/powerpoint/2010/main" val="53846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7" grpId="0" animBg="1"/>
      <p:bldP spid="58" grpId="0" animBg="1"/>
      <p:bldP spid="59" grpId="0" animBg="1"/>
      <p:bldP spid="60" grpId="0" animBg="1"/>
      <p:bldP spid="61" grpId="0" animBg="1"/>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1218</Words>
  <Application>Microsoft Office PowerPoint</Application>
  <PresentationFormat>Widescreen</PresentationFormat>
  <Paragraphs>126</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Aptos Display</vt:lpstr>
      <vt:lpstr>Arial</vt:lpstr>
      <vt:lpstr>Calibri</vt:lpstr>
      <vt:lpstr>Open Sans</vt:lpstr>
      <vt:lpstr>Open Sans SemiBold</vt:lpstr>
      <vt:lpstr>Segoe UI</vt:lpstr>
      <vt:lpstr>Segoe UI Semibold</vt:lpstr>
      <vt:lpstr>Wingdings</vt:lpstr>
      <vt:lpstr>office theme</vt:lpstr>
      <vt:lpstr>PowerPoint Presentation</vt:lpstr>
      <vt:lpstr>Medhat Elmasry</vt:lpstr>
      <vt:lpstr>PowerPoint Presentation</vt:lpstr>
      <vt:lpstr>PowerPoint Presentation</vt:lpstr>
      <vt:lpstr>What is .NET Aspire?</vt:lpstr>
      <vt:lpstr>PowerPoint Presentation</vt:lpstr>
      <vt:lpstr>Full architecture reference</vt:lpstr>
      <vt:lpstr>.NET Aspire for every app</vt:lpstr>
      <vt:lpstr>PowerPoint Presentation</vt:lpstr>
      <vt:lpstr>DEMO</vt:lpstr>
      <vt:lpstr>Environment variables &amp; connection strings 😀</vt:lpstr>
      <vt:lpstr>DEMO</vt:lpstr>
      <vt:lpstr>PowerPoint Presentation</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2024-06-14T18:40:01Z</dcterms:created>
  <dcterms:modified xsi:type="dcterms:W3CDTF">2024-10-22T20:39:05Z</dcterms:modified>
</cp:coreProperties>
</file>