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xml" ContentType="application/vnd.openxmlformats-officedocument.presentationml.comments+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96" r:id="rId4"/>
  </p:sldMasterIdLst>
  <p:notesMasterIdLst>
    <p:notesMasterId r:id="rId43"/>
  </p:notesMasterIdLst>
  <p:handoutMasterIdLst>
    <p:handoutMasterId r:id="rId44"/>
  </p:handoutMasterIdLst>
  <p:sldIdLst>
    <p:sldId id="1661" r:id="rId5"/>
    <p:sldId id="1806" r:id="rId6"/>
    <p:sldId id="300" r:id="rId7"/>
    <p:sldId id="2301" r:id="rId8"/>
    <p:sldId id="2303" r:id="rId9"/>
    <p:sldId id="2344" r:id="rId10"/>
    <p:sldId id="1874" r:id="rId11"/>
    <p:sldId id="2293" r:id="rId12"/>
    <p:sldId id="2294" r:id="rId13"/>
    <p:sldId id="2295" r:id="rId14"/>
    <p:sldId id="1863" r:id="rId15"/>
    <p:sldId id="2232" r:id="rId16"/>
    <p:sldId id="2347" r:id="rId17"/>
    <p:sldId id="1878" r:id="rId18"/>
    <p:sldId id="2250" r:id="rId19"/>
    <p:sldId id="2346" r:id="rId20"/>
    <p:sldId id="1821" r:id="rId21"/>
    <p:sldId id="2366" r:id="rId22"/>
    <p:sldId id="2368" r:id="rId23"/>
    <p:sldId id="2325" r:id="rId24"/>
    <p:sldId id="2343" r:id="rId25"/>
    <p:sldId id="1890" r:id="rId26"/>
    <p:sldId id="2305" r:id="rId27"/>
    <p:sldId id="2367" r:id="rId28"/>
    <p:sldId id="2322" r:id="rId29"/>
    <p:sldId id="2310" r:id="rId30"/>
    <p:sldId id="2316" r:id="rId31"/>
    <p:sldId id="2351" r:id="rId32"/>
    <p:sldId id="2342" r:id="rId33"/>
    <p:sldId id="2341" r:id="rId34"/>
    <p:sldId id="2340" r:id="rId35"/>
    <p:sldId id="2318" r:id="rId36"/>
    <p:sldId id="2320" r:id="rId37"/>
    <p:sldId id="2321" r:id="rId38"/>
    <p:sldId id="2324" r:id="rId39"/>
    <p:sldId id="2353" r:id="rId40"/>
    <p:sldId id="1843" r:id="rId41"/>
    <p:sldId id="2369" r:id="rId4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F71F8A-758D-45A2-BF5A-F94D8BD384DF}">
          <p14:sldIdLst>
            <p14:sldId id="1661"/>
            <p14:sldId id="1806"/>
          </p14:sldIdLst>
        </p14:section>
        <p14:section name="What is ML.NET" id="{BB263093-3E1A-4AD6-A613-79730DD600A6}">
          <p14:sldIdLst>
            <p14:sldId id="300"/>
          </p14:sldIdLst>
        </p14:section>
        <p14:section name="Transition 1" id="{181DBAC6-FC0B-4D4C-B314-4F514C779C04}">
          <p14:sldIdLst>
            <p14:sldId id="2301"/>
            <p14:sldId id="2303"/>
            <p14:sldId id="2344"/>
            <p14:sldId id="1874"/>
            <p14:sldId id="2293"/>
            <p14:sldId id="2294"/>
            <p14:sldId id="2295"/>
            <p14:sldId id="1863"/>
            <p14:sldId id="2232"/>
            <p14:sldId id="2347"/>
            <p14:sldId id="1878"/>
            <p14:sldId id="2250"/>
            <p14:sldId id="2346"/>
            <p14:sldId id="1821"/>
          </p14:sldIdLst>
        </p14:section>
        <p14:section name="Transition" id="{F9D89B26-4EF9-48C2-89FD-E303806364AD}">
          <p14:sldIdLst>
            <p14:sldId id="2366"/>
            <p14:sldId id="2368"/>
            <p14:sldId id="2325"/>
            <p14:sldId id="2343"/>
            <p14:sldId id="1890"/>
            <p14:sldId id="2305"/>
            <p14:sldId id="2367"/>
          </p14:sldIdLst>
        </p14:section>
        <p14:section name="Question for Gal" id="{09DE3404-BEFF-4652-A7F1-9EA5C656A66B}">
          <p14:sldIdLst>
            <p14:sldId id="2322"/>
            <p14:sldId id="2310"/>
            <p14:sldId id="2316"/>
            <p14:sldId id="2351"/>
            <p14:sldId id="2342"/>
          </p14:sldIdLst>
        </p14:section>
        <p14:section name="Question: Dictionarizer vs. TextFeaturizer" id="{32555E13-33D4-4630-816A-23207C550A30}">
          <p14:sldIdLst>
            <p14:sldId id="2341"/>
            <p14:sldId id="2340"/>
            <p14:sldId id="2318"/>
            <p14:sldId id="2320"/>
          </p14:sldIdLst>
        </p14:section>
        <p14:section name="Why is area-meta" id="{6CA0DCD1-1D5A-4187-AB39-047A5F2151D2}">
          <p14:sldIdLst>
            <p14:sldId id="2321"/>
            <p14:sldId id="2324"/>
          </p14:sldIdLst>
        </p14:section>
        <p14:section name="Interaction - How many folks feel that they can do this?" id="{89FCC4AD-3ED5-499C-9815-843BCE840CA8}">
          <p14:sldIdLst>
            <p14:sldId id="2353"/>
            <p14:sldId id="1843"/>
            <p14:sldId id="2369"/>
          </p14:sldIdLst>
        </p14:section>
        <p14:section name="Default Section" id="{B6056977-A55C-4C7E-A1B0-8D263633882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Unknown User2" initials="Unknown User2" lastIdx="21" clrIdx="1"/>
  <p:cmAuthor id="5" name="Unknown User1" initials="Unknown User1"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1A1A1A"/>
    <a:srgbClr val="FFFFFF"/>
    <a:srgbClr val="0078D4"/>
    <a:srgbClr val="107C10"/>
    <a:srgbClr val="EAEAEA"/>
    <a:srgbClr val="004B50"/>
    <a:srgbClr val="008272"/>
    <a:srgbClr val="00BCF2"/>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70639" autoAdjust="0"/>
  </p:normalViewPr>
  <p:slideViewPr>
    <p:cSldViewPr snapToGrid="0">
      <p:cViewPr varScale="1">
        <p:scale>
          <a:sx n="62" d="100"/>
          <a:sy n="62" d="100"/>
        </p:scale>
        <p:origin x="1258" y="4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75" d="100"/>
          <a:sy n="75" d="100"/>
        </p:scale>
        <p:origin x="276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8-05-05T21:01:56.297" idx="21">
    <p:pos x="4006" y="1283"/>
    <p:text/>
    <p:extLst>
      <p:ext uri="{C676402C-5697-4E1C-873F-D02D1690AC5C}">
        <p15:threadingInfo xmlns:p15="http://schemas.microsoft.com/office/powerpoint/2012/main" timeZoneBias="420"/>
      </p:ext>
    </p:extLst>
  </p:cm>
  <p:cm authorId="5" dt="2018-05-05T21:02:17.812" idx="3">
    <p:pos x="6623" y="867"/>
    <p:text>Right, good catch</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0E633-DE53-464A-86EF-9D46CC3E2FF8}" type="doc">
      <dgm:prSet loTypeId="urn:microsoft.com/office/officeart/2005/8/layout/process1" loCatId="process" qsTypeId="urn:microsoft.com/office/officeart/2005/8/quickstyle/simple1" qsCatId="simple" csTypeId="urn:microsoft.com/office/officeart/2005/8/colors/accent1_2" csCatId="accent1" phldr="1"/>
      <dgm:spPr/>
    </dgm:pt>
    <dgm:pt modelId="{CD6D1E61-534C-4BDB-B37A-A22CD783E86A}">
      <dgm:prSet phldrT="[Text]" cust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t>
        <a:bodyPr/>
        <a:lstStyle/>
        <a:p>
          <a:r>
            <a:rPr lang="en-US" sz="1400" dirty="0"/>
            <a:t>Load Data</a:t>
          </a:r>
        </a:p>
      </dgm:t>
    </dgm:pt>
    <dgm:pt modelId="{CF37578B-8A63-4F50-9A95-CCCDB25C2DB8}" type="parTrans" cxnId="{085E3713-E977-4A15-914D-FA30FA52DCDA}">
      <dgm:prSet/>
      <dgm:spPr/>
      <dgm:t>
        <a:bodyPr/>
        <a:lstStyle/>
        <a:p>
          <a:endParaRPr lang="en-US" sz="2000"/>
        </a:p>
      </dgm:t>
    </dgm:pt>
    <dgm:pt modelId="{3702F958-8CF0-43A3-9F08-A47842F6F979}" type="sibTrans" cxnId="{085E3713-E977-4A15-914D-FA30FA52DCDA}">
      <dgm:prSet/>
      <dgm:spPr/>
      <dgm:t>
        <a:bodyPr/>
        <a:lstStyle/>
        <a:p>
          <a:endParaRPr lang="en-US" sz="2000"/>
        </a:p>
      </dgm:t>
    </dgm:pt>
    <dgm:pt modelId="{0AAD163A-6A13-44FA-9EE4-BCFC8D0770B1}">
      <dgm:prSet phldrT="[Text]" cust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t>
        <a:bodyPr/>
        <a:lstStyle/>
        <a:p>
          <a:r>
            <a:rPr lang="en-US" sz="1400" dirty="0"/>
            <a:t>Extract</a:t>
          </a:r>
          <a:r>
            <a:rPr lang="en-US" sz="1400" baseline="0" dirty="0"/>
            <a:t> Features </a:t>
          </a:r>
          <a:endParaRPr lang="en-US" sz="1400" dirty="0"/>
        </a:p>
      </dgm:t>
    </dgm:pt>
    <dgm:pt modelId="{9F1B34C6-C82D-488A-BEDF-95E7BE7275E6}" type="parTrans" cxnId="{58785F71-A03A-44AA-B2F6-553F467C9495}">
      <dgm:prSet/>
      <dgm:spPr/>
      <dgm:t>
        <a:bodyPr/>
        <a:lstStyle/>
        <a:p>
          <a:endParaRPr lang="en-US" sz="2000"/>
        </a:p>
      </dgm:t>
    </dgm:pt>
    <dgm:pt modelId="{14EC41B3-2281-47E4-9E4D-C10F173DC302}" type="sibTrans" cxnId="{58785F71-A03A-44AA-B2F6-553F467C9495}">
      <dgm:prSet/>
      <dgm:spPr/>
      <dgm:t>
        <a:bodyPr/>
        <a:lstStyle/>
        <a:p>
          <a:endParaRPr lang="en-US" sz="2000"/>
        </a:p>
      </dgm:t>
    </dgm:pt>
    <dgm:pt modelId="{B14B51ED-634C-4AD1-B292-0C6B272A2EC9}">
      <dgm:prSet phldrT="[Text]" cust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t>
        <a:bodyPr/>
        <a:lstStyle/>
        <a:p>
          <a:r>
            <a:rPr lang="en-US" sz="1400" dirty="0"/>
            <a:t>Train</a:t>
          </a:r>
          <a:r>
            <a:rPr lang="en-US" sz="1400" baseline="0" dirty="0"/>
            <a:t> Model </a:t>
          </a:r>
          <a:endParaRPr lang="en-US" sz="1400" dirty="0"/>
        </a:p>
      </dgm:t>
    </dgm:pt>
    <dgm:pt modelId="{85089105-4BB1-44B4-A1D7-8CB067F5B5BC}" type="parTrans" cxnId="{CB2752BD-2876-404C-B587-E1F118B77816}">
      <dgm:prSet/>
      <dgm:spPr/>
      <dgm:t>
        <a:bodyPr/>
        <a:lstStyle/>
        <a:p>
          <a:endParaRPr lang="en-US" sz="2000"/>
        </a:p>
      </dgm:t>
    </dgm:pt>
    <dgm:pt modelId="{70B53FA1-5562-4F69-8DDE-1C2AB458E00B}" type="sibTrans" cxnId="{CB2752BD-2876-404C-B587-E1F118B77816}">
      <dgm:prSet/>
      <dgm:spPr/>
      <dgm:t>
        <a:bodyPr/>
        <a:lstStyle/>
        <a:p>
          <a:endParaRPr lang="en-US" sz="2000"/>
        </a:p>
      </dgm:t>
    </dgm:pt>
    <dgm:pt modelId="{9C4EFFE0-5996-4348-A4B3-F21F856DF93E}">
      <dgm:prSet phldrT="[Text]" cust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t>
        <a:bodyPr/>
        <a:lstStyle/>
        <a:p>
          <a:r>
            <a:rPr lang="en-US" sz="1400"/>
            <a:t>Evaluate Model  </a:t>
          </a:r>
        </a:p>
      </dgm:t>
    </dgm:pt>
    <dgm:pt modelId="{EE8B7A4D-EB7C-4B84-BB5E-9D6B5E3714A3}" type="parTrans" cxnId="{506DF3D5-0DA5-4F11-B382-BB28D35DC3D7}">
      <dgm:prSet/>
      <dgm:spPr/>
      <dgm:t>
        <a:bodyPr/>
        <a:lstStyle/>
        <a:p>
          <a:endParaRPr lang="en-US" sz="2000"/>
        </a:p>
      </dgm:t>
    </dgm:pt>
    <dgm:pt modelId="{1802F4EE-8CC6-4FB1-BD83-9225B52FCCDD}" type="sibTrans" cxnId="{506DF3D5-0DA5-4F11-B382-BB28D35DC3D7}">
      <dgm:prSet/>
      <dgm:spPr/>
      <dgm:t>
        <a:bodyPr/>
        <a:lstStyle/>
        <a:p>
          <a:endParaRPr lang="en-US" sz="2000"/>
        </a:p>
      </dgm:t>
    </dgm:pt>
    <dgm:pt modelId="{88A19324-2210-4C50-8035-2C6831AB1EDC}">
      <dgm:prSet cust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t>
        <a:bodyPr/>
        <a:lstStyle/>
        <a:p>
          <a:r>
            <a:rPr lang="en-US" sz="1400"/>
            <a:t>Model consumption </a:t>
          </a:r>
        </a:p>
      </dgm:t>
    </dgm:pt>
    <dgm:pt modelId="{B08157DA-1B6B-4E9D-96DF-DB7BF01A2915}" type="parTrans" cxnId="{0F27D0BD-F482-429C-9A18-2DE23C95CD98}">
      <dgm:prSet/>
      <dgm:spPr/>
      <dgm:t>
        <a:bodyPr/>
        <a:lstStyle/>
        <a:p>
          <a:endParaRPr lang="en-US"/>
        </a:p>
      </dgm:t>
    </dgm:pt>
    <dgm:pt modelId="{0D3D3487-DD81-4111-921C-693D072BF8BE}" type="sibTrans" cxnId="{0F27D0BD-F482-429C-9A18-2DE23C95CD98}">
      <dgm:prSet/>
      <dgm:spPr/>
      <dgm:t>
        <a:bodyPr/>
        <a:lstStyle/>
        <a:p>
          <a:endParaRPr lang="en-US"/>
        </a:p>
      </dgm:t>
    </dgm:pt>
    <dgm:pt modelId="{B067680A-4B58-46B2-9619-5D166B7CE76F}" type="pres">
      <dgm:prSet presAssocID="{FAA0E633-DE53-464A-86EF-9D46CC3E2FF8}" presName="Name0" presStyleCnt="0">
        <dgm:presLayoutVars>
          <dgm:dir/>
          <dgm:resizeHandles val="exact"/>
        </dgm:presLayoutVars>
      </dgm:prSet>
      <dgm:spPr/>
    </dgm:pt>
    <dgm:pt modelId="{AE19F727-B4C8-40AE-A927-32B867C8043B}" type="pres">
      <dgm:prSet presAssocID="{CD6D1E61-534C-4BDB-B37A-A22CD783E86A}" presName="node" presStyleLbl="node1" presStyleIdx="0" presStyleCnt="5">
        <dgm:presLayoutVars>
          <dgm:bulletEnabled val="1"/>
        </dgm:presLayoutVars>
      </dgm:prSet>
      <dgm:spPr/>
      <dgm:t>
        <a:bodyPr/>
        <a:lstStyle/>
        <a:p>
          <a:endParaRPr lang="en-US"/>
        </a:p>
      </dgm:t>
    </dgm:pt>
    <dgm:pt modelId="{60F576CC-0CE3-4075-BE5F-84F1EB8FB206}" type="pres">
      <dgm:prSet presAssocID="{3702F958-8CF0-43A3-9F08-A47842F6F979}" presName="sibTrans" presStyleLbl="sibTrans2D1" presStyleIdx="0" presStyleCnt="4"/>
      <dgm:spPr/>
      <dgm:t>
        <a:bodyPr/>
        <a:lstStyle/>
        <a:p>
          <a:endParaRPr lang="en-US"/>
        </a:p>
      </dgm:t>
    </dgm:pt>
    <dgm:pt modelId="{6F320F47-E3F7-4EF1-825A-E492B9259FE1}" type="pres">
      <dgm:prSet presAssocID="{3702F958-8CF0-43A3-9F08-A47842F6F979}" presName="connectorText" presStyleLbl="sibTrans2D1" presStyleIdx="0" presStyleCnt="4"/>
      <dgm:spPr/>
      <dgm:t>
        <a:bodyPr/>
        <a:lstStyle/>
        <a:p>
          <a:endParaRPr lang="en-US"/>
        </a:p>
      </dgm:t>
    </dgm:pt>
    <dgm:pt modelId="{8F33CAC6-4A67-4A0C-A26E-F9855DBE4113}" type="pres">
      <dgm:prSet presAssocID="{0AAD163A-6A13-44FA-9EE4-BCFC8D0770B1}" presName="node" presStyleLbl="node1" presStyleIdx="1" presStyleCnt="5">
        <dgm:presLayoutVars>
          <dgm:bulletEnabled val="1"/>
        </dgm:presLayoutVars>
      </dgm:prSet>
      <dgm:spPr/>
      <dgm:t>
        <a:bodyPr/>
        <a:lstStyle/>
        <a:p>
          <a:endParaRPr lang="en-US"/>
        </a:p>
      </dgm:t>
    </dgm:pt>
    <dgm:pt modelId="{84D63799-CE0E-4710-B40B-79E8860CA4B7}" type="pres">
      <dgm:prSet presAssocID="{14EC41B3-2281-47E4-9E4D-C10F173DC302}" presName="sibTrans" presStyleLbl="sibTrans2D1" presStyleIdx="1" presStyleCnt="4"/>
      <dgm:spPr/>
      <dgm:t>
        <a:bodyPr/>
        <a:lstStyle/>
        <a:p>
          <a:endParaRPr lang="en-US"/>
        </a:p>
      </dgm:t>
    </dgm:pt>
    <dgm:pt modelId="{FB592C6F-BBBB-41EF-92B0-916CAF6040D3}" type="pres">
      <dgm:prSet presAssocID="{14EC41B3-2281-47E4-9E4D-C10F173DC302}" presName="connectorText" presStyleLbl="sibTrans2D1" presStyleIdx="1" presStyleCnt="4"/>
      <dgm:spPr/>
      <dgm:t>
        <a:bodyPr/>
        <a:lstStyle/>
        <a:p>
          <a:endParaRPr lang="en-US"/>
        </a:p>
      </dgm:t>
    </dgm:pt>
    <dgm:pt modelId="{4D4DD813-2603-4ED3-BE87-F4B649C7AF9F}" type="pres">
      <dgm:prSet presAssocID="{B14B51ED-634C-4AD1-B292-0C6B272A2EC9}" presName="node" presStyleLbl="node1" presStyleIdx="2" presStyleCnt="5">
        <dgm:presLayoutVars>
          <dgm:bulletEnabled val="1"/>
        </dgm:presLayoutVars>
      </dgm:prSet>
      <dgm:spPr/>
      <dgm:t>
        <a:bodyPr/>
        <a:lstStyle/>
        <a:p>
          <a:endParaRPr lang="en-US"/>
        </a:p>
      </dgm:t>
    </dgm:pt>
    <dgm:pt modelId="{611A43A3-2900-4EAE-8896-C6FC80A44456}" type="pres">
      <dgm:prSet presAssocID="{70B53FA1-5562-4F69-8DDE-1C2AB458E00B}" presName="sibTrans" presStyleLbl="sibTrans2D1" presStyleIdx="2" presStyleCnt="4"/>
      <dgm:spPr/>
      <dgm:t>
        <a:bodyPr/>
        <a:lstStyle/>
        <a:p>
          <a:endParaRPr lang="en-US"/>
        </a:p>
      </dgm:t>
    </dgm:pt>
    <dgm:pt modelId="{580545E4-E735-45CC-A474-7C4C96DC6AE0}" type="pres">
      <dgm:prSet presAssocID="{70B53FA1-5562-4F69-8DDE-1C2AB458E00B}" presName="connectorText" presStyleLbl="sibTrans2D1" presStyleIdx="2" presStyleCnt="4"/>
      <dgm:spPr/>
      <dgm:t>
        <a:bodyPr/>
        <a:lstStyle/>
        <a:p>
          <a:endParaRPr lang="en-US"/>
        </a:p>
      </dgm:t>
    </dgm:pt>
    <dgm:pt modelId="{44AA6DD7-4412-46FA-86A1-E66843CD770F}" type="pres">
      <dgm:prSet presAssocID="{9C4EFFE0-5996-4348-A4B3-F21F856DF93E}" presName="node" presStyleLbl="node1" presStyleIdx="3" presStyleCnt="5">
        <dgm:presLayoutVars>
          <dgm:bulletEnabled val="1"/>
        </dgm:presLayoutVars>
      </dgm:prSet>
      <dgm:spPr/>
      <dgm:t>
        <a:bodyPr/>
        <a:lstStyle/>
        <a:p>
          <a:endParaRPr lang="en-US"/>
        </a:p>
      </dgm:t>
    </dgm:pt>
    <dgm:pt modelId="{F4A7F592-3D8B-485C-B0A2-D2CC98442514}" type="pres">
      <dgm:prSet presAssocID="{1802F4EE-8CC6-4FB1-BD83-9225B52FCCDD}" presName="sibTrans" presStyleLbl="sibTrans2D1" presStyleIdx="3" presStyleCnt="4"/>
      <dgm:spPr/>
      <dgm:t>
        <a:bodyPr/>
        <a:lstStyle/>
        <a:p>
          <a:endParaRPr lang="en-US"/>
        </a:p>
      </dgm:t>
    </dgm:pt>
    <dgm:pt modelId="{5BFB7336-D4B0-40F6-AA53-89168B366CEB}" type="pres">
      <dgm:prSet presAssocID="{1802F4EE-8CC6-4FB1-BD83-9225B52FCCDD}" presName="connectorText" presStyleLbl="sibTrans2D1" presStyleIdx="3" presStyleCnt="4"/>
      <dgm:spPr/>
      <dgm:t>
        <a:bodyPr/>
        <a:lstStyle/>
        <a:p>
          <a:endParaRPr lang="en-US"/>
        </a:p>
      </dgm:t>
    </dgm:pt>
    <dgm:pt modelId="{B97B3CB1-0486-48A7-9F7C-087E300158BC}" type="pres">
      <dgm:prSet presAssocID="{88A19324-2210-4C50-8035-2C6831AB1EDC}" presName="node" presStyleLbl="node1" presStyleIdx="4" presStyleCnt="5">
        <dgm:presLayoutVars>
          <dgm:bulletEnabled val="1"/>
        </dgm:presLayoutVars>
      </dgm:prSet>
      <dgm:spPr/>
      <dgm:t>
        <a:bodyPr/>
        <a:lstStyle/>
        <a:p>
          <a:endParaRPr lang="en-US"/>
        </a:p>
      </dgm:t>
    </dgm:pt>
  </dgm:ptLst>
  <dgm:cxnLst>
    <dgm:cxn modelId="{3EA614B9-8D63-457D-A89B-C9E7FD112E91}" type="presOf" srcId="{CD6D1E61-534C-4BDB-B37A-A22CD783E86A}" destId="{AE19F727-B4C8-40AE-A927-32B867C8043B}" srcOrd="0" destOrd="0" presId="urn:microsoft.com/office/officeart/2005/8/layout/process1"/>
    <dgm:cxn modelId="{7A29E722-E4EA-463E-9320-75C3B3DC7836}" type="presOf" srcId="{0AAD163A-6A13-44FA-9EE4-BCFC8D0770B1}" destId="{8F33CAC6-4A67-4A0C-A26E-F9855DBE4113}" srcOrd="0" destOrd="0" presId="urn:microsoft.com/office/officeart/2005/8/layout/process1"/>
    <dgm:cxn modelId="{CB2752BD-2876-404C-B587-E1F118B77816}" srcId="{FAA0E633-DE53-464A-86EF-9D46CC3E2FF8}" destId="{B14B51ED-634C-4AD1-B292-0C6B272A2EC9}" srcOrd="2" destOrd="0" parTransId="{85089105-4BB1-44B4-A1D7-8CB067F5B5BC}" sibTransId="{70B53FA1-5562-4F69-8DDE-1C2AB458E00B}"/>
    <dgm:cxn modelId="{576E0B4D-ADDB-404D-8354-58617A9A90EB}" type="presOf" srcId="{70B53FA1-5562-4F69-8DDE-1C2AB458E00B}" destId="{580545E4-E735-45CC-A474-7C4C96DC6AE0}" srcOrd="1" destOrd="0" presId="urn:microsoft.com/office/officeart/2005/8/layout/process1"/>
    <dgm:cxn modelId="{794F99C1-1740-4257-81E2-EA31A5144B63}" type="presOf" srcId="{1802F4EE-8CC6-4FB1-BD83-9225B52FCCDD}" destId="{5BFB7336-D4B0-40F6-AA53-89168B366CEB}" srcOrd="1" destOrd="0" presId="urn:microsoft.com/office/officeart/2005/8/layout/process1"/>
    <dgm:cxn modelId="{8C7B2AD2-B593-4DF2-82EA-EAACFF701591}" type="presOf" srcId="{14EC41B3-2281-47E4-9E4D-C10F173DC302}" destId="{FB592C6F-BBBB-41EF-92B0-916CAF6040D3}" srcOrd="1" destOrd="0" presId="urn:microsoft.com/office/officeart/2005/8/layout/process1"/>
    <dgm:cxn modelId="{C6D95E32-FAD8-450B-9D47-B65ADC4C0D23}" type="presOf" srcId="{70B53FA1-5562-4F69-8DDE-1C2AB458E00B}" destId="{611A43A3-2900-4EAE-8896-C6FC80A44456}" srcOrd="0" destOrd="0" presId="urn:microsoft.com/office/officeart/2005/8/layout/process1"/>
    <dgm:cxn modelId="{65331BA3-B007-4766-8A28-B075E5BC4E02}" type="presOf" srcId="{3702F958-8CF0-43A3-9F08-A47842F6F979}" destId="{6F320F47-E3F7-4EF1-825A-E492B9259FE1}" srcOrd="1" destOrd="0" presId="urn:microsoft.com/office/officeart/2005/8/layout/process1"/>
    <dgm:cxn modelId="{B88CB355-FF69-45C9-9400-1221C1532189}" type="presOf" srcId="{B14B51ED-634C-4AD1-B292-0C6B272A2EC9}" destId="{4D4DD813-2603-4ED3-BE87-F4B649C7AF9F}" srcOrd="0" destOrd="0" presId="urn:microsoft.com/office/officeart/2005/8/layout/process1"/>
    <dgm:cxn modelId="{25C71C2D-338E-4DAC-B69C-8E1BFFF3860B}" type="presOf" srcId="{14EC41B3-2281-47E4-9E4D-C10F173DC302}" destId="{84D63799-CE0E-4710-B40B-79E8860CA4B7}" srcOrd="0" destOrd="0" presId="urn:microsoft.com/office/officeart/2005/8/layout/process1"/>
    <dgm:cxn modelId="{26CDB1CB-BDFC-43BE-833B-1043F1230F81}" type="presOf" srcId="{1802F4EE-8CC6-4FB1-BD83-9225B52FCCDD}" destId="{F4A7F592-3D8B-485C-B0A2-D2CC98442514}" srcOrd="0" destOrd="0" presId="urn:microsoft.com/office/officeart/2005/8/layout/process1"/>
    <dgm:cxn modelId="{0F27D0BD-F482-429C-9A18-2DE23C95CD98}" srcId="{FAA0E633-DE53-464A-86EF-9D46CC3E2FF8}" destId="{88A19324-2210-4C50-8035-2C6831AB1EDC}" srcOrd="4" destOrd="0" parTransId="{B08157DA-1B6B-4E9D-96DF-DB7BF01A2915}" sibTransId="{0D3D3487-DD81-4111-921C-693D072BF8BE}"/>
    <dgm:cxn modelId="{3242F56F-E127-49C7-91DC-A101812B76BE}" type="presOf" srcId="{88A19324-2210-4C50-8035-2C6831AB1EDC}" destId="{B97B3CB1-0486-48A7-9F7C-087E300158BC}" srcOrd="0" destOrd="0" presId="urn:microsoft.com/office/officeart/2005/8/layout/process1"/>
    <dgm:cxn modelId="{085E3713-E977-4A15-914D-FA30FA52DCDA}" srcId="{FAA0E633-DE53-464A-86EF-9D46CC3E2FF8}" destId="{CD6D1E61-534C-4BDB-B37A-A22CD783E86A}" srcOrd="0" destOrd="0" parTransId="{CF37578B-8A63-4F50-9A95-CCCDB25C2DB8}" sibTransId="{3702F958-8CF0-43A3-9F08-A47842F6F979}"/>
    <dgm:cxn modelId="{E02AC60A-32B0-49AF-BF5C-B35291D908CE}" type="presOf" srcId="{FAA0E633-DE53-464A-86EF-9D46CC3E2FF8}" destId="{B067680A-4B58-46B2-9619-5D166B7CE76F}" srcOrd="0" destOrd="0" presId="urn:microsoft.com/office/officeart/2005/8/layout/process1"/>
    <dgm:cxn modelId="{382A09B1-83D4-4A7D-9F87-C08B6692AB2F}" type="presOf" srcId="{9C4EFFE0-5996-4348-A4B3-F21F856DF93E}" destId="{44AA6DD7-4412-46FA-86A1-E66843CD770F}" srcOrd="0" destOrd="0" presId="urn:microsoft.com/office/officeart/2005/8/layout/process1"/>
    <dgm:cxn modelId="{9E001874-EFA4-4C08-B35C-01344AFFFBBA}" type="presOf" srcId="{3702F958-8CF0-43A3-9F08-A47842F6F979}" destId="{60F576CC-0CE3-4075-BE5F-84F1EB8FB206}" srcOrd="0" destOrd="0" presId="urn:microsoft.com/office/officeart/2005/8/layout/process1"/>
    <dgm:cxn modelId="{506DF3D5-0DA5-4F11-B382-BB28D35DC3D7}" srcId="{FAA0E633-DE53-464A-86EF-9D46CC3E2FF8}" destId="{9C4EFFE0-5996-4348-A4B3-F21F856DF93E}" srcOrd="3" destOrd="0" parTransId="{EE8B7A4D-EB7C-4B84-BB5E-9D6B5E3714A3}" sibTransId="{1802F4EE-8CC6-4FB1-BD83-9225B52FCCDD}"/>
    <dgm:cxn modelId="{58785F71-A03A-44AA-B2F6-553F467C9495}" srcId="{FAA0E633-DE53-464A-86EF-9D46CC3E2FF8}" destId="{0AAD163A-6A13-44FA-9EE4-BCFC8D0770B1}" srcOrd="1" destOrd="0" parTransId="{9F1B34C6-C82D-488A-BEDF-95E7BE7275E6}" sibTransId="{14EC41B3-2281-47E4-9E4D-C10F173DC302}"/>
    <dgm:cxn modelId="{B5F87AA2-A647-4BDF-B33F-D4EA5575865C}" type="presParOf" srcId="{B067680A-4B58-46B2-9619-5D166B7CE76F}" destId="{AE19F727-B4C8-40AE-A927-32B867C8043B}" srcOrd="0" destOrd="0" presId="urn:microsoft.com/office/officeart/2005/8/layout/process1"/>
    <dgm:cxn modelId="{FA56DE50-3E92-438C-A5BE-B3CDEEC1D58E}" type="presParOf" srcId="{B067680A-4B58-46B2-9619-5D166B7CE76F}" destId="{60F576CC-0CE3-4075-BE5F-84F1EB8FB206}" srcOrd="1" destOrd="0" presId="urn:microsoft.com/office/officeart/2005/8/layout/process1"/>
    <dgm:cxn modelId="{0597A340-CFAA-4F5D-BA6B-27612BBA176D}" type="presParOf" srcId="{60F576CC-0CE3-4075-BE5F-84F1EB8FB206}" destId="{6F320F47-E3F7-4EF1-825A-E492B9259FE1}" srcOrd="0" destOrd="0" presId="urn:microsoft.com/office/officeart/2005/8/layout/process1"/>
    <dgm:cxn modelId="{19BAA422-C13D-49F8-9928-A89755AE1DE6}" type="presParOf" srcId="{B067680A-4B58-46B2-9619-5D166B7CE76F}" destId="{8F33CAC6-4A67-4A0C-A26E-F9855DBE4113}" srcOrd="2" destOrd="0" presId="urn:microsoft.com/office/officeart/2005/8/layout/process1"/>
    <dgm:cxn modelId="{CEAA5ACB-A439-498A-8087-B9F7CB0CFFBF}" type="presParOf" srcId="{B067680A-4B58-46B2-9619-5D166B7CE76F}" destId="{84D63799-CE0E-4710-B40B-79E8860CA4B7}" srcOrd="3" destOrd="0" presId="urn:microsoft.com/office/officeart/2005/8/layout/process1"/>
    <dgm:cxn modelId="{89E118D3-0325-417D-9D90-E4EE35379C40}" type="presParOf" srcId="{84D63799-CE0E-4710-B40B-79E8860CA4B7}" destId="{FB592C6F-BBBB-41EF-92B0-916CAF6040D3}" srcOrd="0" destOrd="0" presId="urn:microsoft.com/office/officeart/2005/8/layout/process1"/>
    <dgm:cxn modelId="{5B8992A7-9846-434F-B271-AB93B1E49799}" type="presParOf" srcId="{B067680A-4B58-46B2-9619-5D166B7CE76F}" destId="{4D4DD813-2603-4ED3-BE87-F4B649C7AF9F}" srcOrd="4" destOrd="0" presId="urn:microsoft.com/office/officeart/2005/8/layout/process1"/>
    <dgm:cxn modelId="{98A34447-97F8-41A9-9012-6FF9776E2C4E}" type="presParOf" srcId="{B067680A-4B58-46B2-9619-5D166B7CE76F}" destId="{611A43A3-2900-4EAE-8896-C6FC80A44456}" srcOrd="5" destOrd="0" presId="urn:microsoft.com/office/officeart/2005/8/layout/process1"/>
    <dgm:cxn modelId="{B00E354B-D06F-4E65-A1D3-1785A6D5B79F}" type="presParOf" srcId="{611A43A3-2900-4EAE-8896-C6FC80A44456}" destId="{580545E4-E735-45CC-A474-7C4C96DC6AE0}" srcOrd="0" destOrd="0" presId="urn:microsoft.com/office/officeart/2005/8/layout/process1"/>
    <dgm:cxn modelId="{341BC04A-6024-4E39-A5C9-C77D6BCA0095}" type="presParOf" srcId="{B067680A-4B58-46B2-9619-5D166B7CE76F}" destId="{44AA6DD7-4412-46FA-86A1-E66843CD770F}" srcOrd="6" destOrd="0" presId="urn:microsoft.com/office/officeart/2005/8/layout/process1"/>
    <dgm:cxn modelId="{76A79B70-CAC1-4EE7-AF80-B485F3F86F23}" type="presParOf" srcId="{B067680A-4B58-46B2-9619-5D166B7CE76F}" destId="{F4A7F592-3D8B-485C-B0A2-D2CC98442514}" srcOrd="7" destOrd="0" presId="urn:microsoft.com/office/officeart/2005/8/layout/process1"/>
    <dgm:cxn modelId="{DB65F6D8-C291-40FE-86D3-8E1C325610BF}" type="presParOf" srcId="{F4A7F592-3D8B-485C-B0A2-D2CC98442514}" destId="{5BFB7336-D4B0-40F6-AA53-89168B366CEB}" srcOrd="0" destOrd="0" presId="urn:microsoft.com/office/officeart/2005/8/layout/process1"/>
    <dgm:cxn modelId="{916BD28D-5998-4AD8-A8C0-4200590F8FC9}" type="presParOf" srcId="{B067680A-4B58-46B2-9619-5D166B7CE76F}" destId="{B97B3CB1-0486-48A7-9F7C-087E300158BC}"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A0E633-DE53-464A-86EF-9D46CC3E2FF8}" type="doc">
      <dgm:prSet loTypeId="urn:microsoft.com/office/officeart/2005/8/layout/process1" loCatId="process" qsTypeId="urn:microsoft.com/office/officeart/2005/8/quickstyle/simple1" qsCatId="simple" csTypeId="urn:microsoft.com/office/officeart/2005/8/colors/accent1_2" csCatId="accent1" phldr="1"/>
      <dgm:spPr/>
    </dgm:pt>
    <dgm:pt modelId="{CD6D1E61-534C-4BDB-B37A-A22CD783E86A}">
      <dgm:prSet phldrT="[Text]" cust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t>
        <a:bodyPr/>
        <a:lstStyle/>
        <a:p>
          <a:r>
            <a:rPr lang="en-US" sz="1400"/>
            <a:t>Load Data</a:t>
          </a:r>
        </a:p>
      </dgm:t>
    </dgm:pt>
    <dgm:pt modelId="{CF37578B-8A63-4F50-9A95-CCCDB25C2DB8}" type="parTrans" cxnId="{085E3713-E977-4A15-914D-FA30FA52DCDA}">
      <dgm:prSet/>
      <dgm:spPr/>
      <dgm:t>
        <a:bodyPr/>
        <a:lstStyle/>
        <a:p>
          <a:endParaRPr lang="en-US" sz="2000"/>
        </a:p>
      </dgm:t>
    </dgm:pt>
    <dgm:pt modelId="{3702F958-8CF0-43A3-9F08-A47842F6F979}" type="sibTrans" cxnId="{085E3713-E977-4A15-914D-FA30FA52DCDA}">
      <dgm:prSet/>
      <dgm:spPr/>
      <dgm:t>
        <a:bodyPr/>
        <a:lstStyle/>
        <a:p>
          <a:endParaRPr lang="en-US" sz="2000"/>
        </a:p>
      </dgm:t>
    </dgm:pt>
    <dgm:pt modelId="{0AAD163A-6A13-44FA-9EE4-BCFC8D0770B1}">
      <dgm:prSet phldrT="[Text]" cust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t>
        <a:bodyPr/>
        <a:lstStyle/>
        <a:p>
          <a:r>
            <a:rPr lang="en-US" sz="1400"/>
            <a:t>Extract</a:t>
          </a:r>
          <a:r>
            <a:rPr lang="en-US" sz="1400" baseline="0"/>
            <a:t> Features </a:t>
          </a:r>
          <a:endParaRPr lang="en-US" sz="1400"/>
        </a:p>
      </dgm:t>
    </dgm:pt>
    <dgm:pt modelId="{9F1B34C6-C82D-488A-BEDF-95E7BE7275E6}" type="parTrans" cxnId="{58785F71-A03A-44AA-B2F6-553F467C9495}">
      <dgm:prSet/>
      <dgm:spPr/>
      <dgm:t>
        <a:bodyPr/>
        <a:lstStyle/>
        <a:p>
          <a:endParaRPr lang="en-US" sz="2000"/>
        </a:p>
      </dgm:t>
    </dgm:pt>
    <dgm:pt modelId="{14EC41B3-2281-47E4-9E4D-C10F173DC302}" type="sibTrans" cxnId="{58785F71-A03A-44AA-B2F6-553F467C9495}">
      <dgm:prSet/>
      <dgm:spPr/>
      <dgm:t>
        <a:bodyPr/>
        <a:lstStyle/>
        <a:p>
          <a:endParaRPr lang="en-US" sz="2000"/>
        </a:p>
      </dgm:t>
    </dgm:pt>
    <dgm:pt modelId="{B14B51ED-634C-4AD1-B292-0C6B272A2EC9}">
      <dgm:prSet phldrT="[Text]" cust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t>
        <a:bodyPr/>
        <a:lstStyle/>
        <a:p>
          <a:r>
            <a:rPr lang="en-US" sz="1400"/>
            <a:t>Train</a:t>
          </a:r>
          <a:r>
            <a:rPr lang="en-US" sz="1400" baseline="0"/>
            <a:t> Model </a:t>
          </a:r>
          <a:endParaRPr lang="en-US" sz="1400"/>
        </a:p>
      </dgm:t>
    </dgm:pt>
    <dgm:pt modelId="{85089105-4BB1-44B4-A1D7-8CB067F5B5BC}" type="parTrans" cxnId="{CB2752BD-2876-404C-B587-E1F118B77816}">
      <dgm:prSet/>
      <dgm:spPr/>
      <dgm:t>
        <a:bodyPr/>
        <a:lstStyle/>
        <a:p>
          <a:endParaRPr lang="en-US" sz="2000"/>
        </a:p>
      </dgm:t>
    </dgm:pt>
    <dgm:pt modelId="{70B53FA1-5562-4F69-8DDE-1C2AB458E00B}" type="sibTrans" cxnId="{CB2752BD-2876-404C-B587-E1F118B77816}">
      <dgm:prSet/>
      <dgm:spPr/>
      <dgm:t>
        <a:bodyPr/>
        <a:lstStyle/>
        <a:p>
          <a:endParaRPr lang="en-US" sz="2000"/>
        </a:p>
      </dgm:t>
    </dgm:pt>
    <dgm:pt modelId="{9C4EFFE0-5996-4348-A4B3-F21F856DF93E}">
      <dgm:prSet phldrT="[Text]" cust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t>
        <a:bodyPr/>
        <a:lstStyle/>
        <a:p>
          <a:r>
            <a:rPr lang="en-US" sz="1400"/>
            <a:t>Evaluate Model  </a:t>
          </a:r>
        </a:p>
      </dgm:t>
    </dgm:pt>
    <dgm:pt modelId="{EE8B7A4D-EB7C-4B84-BB5E-9D6B5E3714A3}" type="parTrans" cxnId="{506DF3D5-0DA5-4F11-B382-BB28D35DC3D7}">
      <dgm:prSet/>
      <dgm:spPr/>
      <dgm:t>
        <a:bodyPr/>
        <a:lstStyle/>
        <a:p>
          <a:endParaRPr lang="en-US" sz="2000"/>
        </a:p>
      </dgm:t>
    </dgm:pt>
    <dgm:pt modelId="{1802F4EE-8CC6-4FB1-BD83-9225B52FCCDD}" type="sibTrans" cxnId="{506DF3D5-0DA5-4F11-B382-BB28D35DC3D7}">
      <dgm:prSet/>
      <dgm:spPr/>
      <dgm:t>
        <a:bodyPr/>
        <a:lstStyle/>
        <a:p>
          <a:endParaRPr lang="en-US" sz="2000"/>
        </a:p>
      </dgm:t>
    </dgm:pt>
    <dgm:pt modelId="{88A19324-2210-4C50-8035-2C6831AB1EDC}">
      <dgm:prSet cust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t>
        <a:bodyPr/>
        <a:lstStyle/>
        <a:p>
          <a:r>
            <a:rPr lang="en-US" sz="1400"/>
            <a:t>Model consumption </a:t>
          </a:r>
        </a:p>
      </dgm:t>
    </dgm:pt>
    <dgm:pt modelId="{B08157DA-1B6B-4E9D-96DF-DB7BF01A2915}" type="parTrans" cxnId="{0F27D0BD-F482-429C-9A18-2DE23C95CD98}">
      <dgm:prSet/>
      <dgm:spPr/>
      <dgm:t>
        <a:bodyPr/>
        <a:lstStyle/>
        <a:p>
          <a:endParaRPr lang="en-US"/>
        </a:p>
      </dgm:t>
    </dgm:pt>
    <dgm:pt modelId="{0D3D3487-DD81-4111-921C-693D072BF8BE}" type="sibTrans" cxnId="{0F27D0BD-F482-429C-9A18-2DE23C95CD98}">
      <dgm:prSet/>
      <dgm:spPr/>
      <dgm:t>
        <a:bodyPr/>
        <a:lstStyle/>
        <a:p>
          <a:endParaRPr lang="en-US"/>
        </a:p>
      </dgm:t>
    </dgm:pt>
    <dgm:pt modelId="{B067680A-4B58-46B2-9619-5D166B7CE76F}" type="pres">
      <dgm:prSet presAssocID="{FAA0E633-DE53-464A-86EF-9D46CC3E2FF8}" presName="Name0" presStyleCnt="0">
        <dgm:presLayoutVars>
          <dgm:dir/>
          <dgm:resizeHandles val="exact"/>
        </dgm:presLayoutVars>
      </dgm:prSet>
      <dgm:spPr/>
    </dgm:pt>
    <dgm:pt modelId="{AE19F727-B4C8-40AE-A927-32B867C8043B}" type="pres">
      <dgm:prSet presAssocID="{CD6D1E61-534C-4BDB-B37A-A22CD783E86A}" presName="node" presStyleLbl="node1" presStyleIdx="0" presStyleCnt="5">
        <dgm:presLayoutVars>
          <dgm:bulletEnabled val="1"/>
        </dgm:presLayoutVars>
      </dgm:prSet>
      <dgm:spPr/>
      <dgm:t>
        <a:bodyPr/>
        <a:lstStyle/>
        <a:p>
          <a:endParaRPr lang="en-US"/>
        </a:p>
      </dgm:t>
    </dgm:pt>
    <dgm:pt modelId="{60F576CC-0CE3-4075-BE5F-84F1EB8FB206}" type="pres">
      <dgm:prSet presAssocID="{3702F958-8CF0-43A3-9F08-A47842F6F979}" presName="sibTrans" presStyleLbl="sibTrans2D1" presStyleIdx="0" presStyleCnt="4"/>
      <dgm:spPr/>
      <dgm:t>
        <a:bodyPr/>
        <a:lstStyle/>
        <a:p>
          <a:endParaRPr lang="en-US"/>
        </a:p>
      </dgm:t>
    </dgm:pt>
    <dgm:pt modelId="{6F320F47-E3F7-4EF1-825A-E492B9259FE1}" type="pres">
      <dgm:prSet presAssocID="{3702F958-8CF0-43A3-9F08-A47842F6F979}" presName="connectorText" presStyleLbl="sibTrans2D1" presStyleIdx="0" presStyleCnt="4"/>
      <dgm:spPr/>
      <dgm:t>
        <a:bodyPr/>
        <a:lstStyle/>
        <a:p>
          <a:endParaRPr lang="en-US"/>
        </a:p>
      </dgm:t>
    </dgm:pt>
    <dgm:pt modelId="{8F33CAC6-4A67-4A0C-A26E-F9855DBE4113}" type="pres">
      <dgm:prSet presAssocID="{0AAD163A-6A13-44FA-9EE4-BCFC8D0770B1}" presName="node" presStyleLbl="node1" presStyleIdx="1" presStyleCnt="5">
        <dgm:presLayoutVars>
          <dgm:bulletEnabled val="1"/>
        </dgm:presLayoutVars>
      </dgm:prSet>
      <dgm:spPr/>
      <dgm:t>
        <a:bodyPr/>
        <a:lstStyle/>
        <a:p>
          <a:endParaRPr lang="en-US"/>
        </a:p>
      </dgm:t>
    </dgm:pt>
    <dgm:pt modelId="{84D63799-CE0E-4710-B40B-79E8860CA4B7}" type="pres">
      <dgm:prSet presAssocID="{14EC41B3-2281-47E4-9E4D-C10F173DC302}" presName="sibTrans" presStyleLbl="sibTrans2D1" presStyleIdx="1" presStyleCnt="4"/>
      <dgm:spPr/>
      <dgm:t>
        <a:bodyPr/>
        <a:lstStyle/>
        <a:p>
          <a:endParaRPr lang="en-US"/>
        </a:p>
      </dgm:t>
    </dgm:pt>
    <dgm:pt modelId="{FB592C6F-BBBB-41EF-92B0-916CAF6040D3}" type="pres">
      <dgm:prSet presAssocID="{14EC41B3-2281-47E4-9E4D-C10F173DC302}" presName="connectorText" presStyleLbl="sibTrans2D1" presStyleIdx="1" presStyleCnt="4"/>
      <dgm:spPr/>
      <dgm:t>
        <a:bodyPr/>
        <a:lstStyle/>
        <a:p>
          <a:endParaRPr lang="en-US"/>
        </a:p>
      </dgm:t>
    </dgm:pt>
    <dgm:pt modelId="{4D4DD813-2603-4ED3-BE87-F4B649C7AF9F}" type="pres">
      <dgm:prSet presAssocID="{B14B51ED-634C-4AD1-B292-0C6B272A2EC9}" presName="node" presStyleLbl="node1" presStyleIdx="2" presStyleCnt="5">
        <dgm:presLayoutVars>
          <dgm:bulletEnabled val="1"/>
        </dgm:presLayoutVars>
      </dgm:prSet>
      <dgm:spPr/>
      <dgm:t>
        <a:bodyPr/>
        <a:lstStyle/>
        <a:p>
          <a:endParaRPr lang="en-US"/>
        </a:p>
      </dgm:t>
    </dgm:pt>
    <dgm:pt modelId="{611A43A3-2900-4EAE-8896-C6FC80A44456}" type="pres">
      <dgm:prSet presAssocID="{70B53FA1-5562-4F69-8DDE-1C2AB458E00B}" presName="sibTrans" presStyleLbl="sibTrans2D1" presStyleIdx="2" presStyleCnt="4"/>
      <dgm:spPr/>
      <dgm:t>
        <a:bodyPr/>
        <a:lstStyle/>
        <a:p>
          <a:endParaRPr lang="en-US"/>
        </a:p>
      </dgm:t>
    </dgm:pt>
    <dgm:pt modelId="{580545E4-E735-45CC-A474-7C4C96DC6AE0}" type="pres">
      <dgm:prSet presAssocID="{70B53FA1-5562-4F69-8DDE-1C2AB458E00B}" presName="connectorText" presStyleLbl="sibTrans2D1" presStyleIdx="2" presStyleCnt="4"/>
      <dgm:spPr/>
      <dgm:t>
        <a:bodyPr/>
        <a:lstStyle/>
        <a:p>
          <a:endParaRPr lang="en-US"/>
        </a:p>
      </dgm:t>
    </dgm:pt>
    <dgm:pt modelId="{44AA6DD7-4412-46FA-86A1-E66843CD770F}" type="pres">
      <dgm:prSet presAssocID="{9C4EFFE0-5996-4348-A4B3-F21F856DF93E}" presName="node" presStyleLbl="node1" presStyleIdx="3" presStyleCnt="5">
        <dgm:presLayoutVars>
          <dgm:bulletEnabled val="1"/>
        </dgm:presLayoutVars>
      </dgm:prSet>
      <dgm:spPr/>
      <dgm:t>
        <a:bodyPr/>
        <a:lstStyle/>
        <a:p>
          <a:endParaRPr lang="en-US"/>
        </a:p>
      </dgm:t>
    </dgm:pt>
    <dgm:pt modelId="{F4A7F592-3D8B-485C-B0A2-D2CC98442514}" type="pres">
      <dgm:prSet presAssocID="{1802F4EE-8CC6-4FB1-BD83-9225B52FCCDD}" presName="sibTrans" presStyleLbl="sibTrans2D1" presStyleIdx="3" presStyleCnt="4"/>
      <dgm:spPr/>
      <dgm:t>
        <a:bodyPr/>
        <a:lstStyle/>
        <a:p>
          <a:endParaRPr lang="en-US"/>
        </a:p>
      </dgm:t>
    </dgm:pt>
    <dgm:pt modelId="{5BFB7336-D4B0-40F6-AA53-89168B366CEB}" type="pres">
      <dgm:prSet presAssocID="{1802F4EE-8CC6-4FB1-BD83-9225B52FCCDD}" presName="connectorText" presStyleLbl="sibTrans2D1" presStyleIdx="3" presStyleCnt="4"/>
      <dgm:spPr/>
      <dgm:t>
        <a:bodyPr/>
        <a:lstStyle/>
        <a:p>
          <a:endParaRPr lang="en-US"/>
        </a:p>
      </dgm:t>
    </dgm:pt>
    <dgm:pt modelId="{B97B3CB1-0486-48A7-9F7C-087E300158BC}" type="pres">
      <dgm:prSet presAssocID="{88A19324-2210-4C50-8035-2C6831AB1EDC}" presName="node" presStyleLbl="node1" presStyleIdx="4" presStyleCnt="5">
        <dgm:presLayoutVars>
          <dgm:bulletEnabled val="1"/>
        </dgm:presLayoutVars>
      </dgm:prSet>
      <dgm:spPr/>
      <dgm:t>
        <a:bodyPr/>
        <a:lstStyle/>
        <a:p>
          <a:endParaRPr lang="en-US"/>
        </a:p>
      </dgm:t>
    </dgm:pt>
  </dgm:ptLst>
  <dgm:cxnLst>
    <dgm:cxn modelId="{3EA614B9-8D63-457D-A89B-C9E7FD112E91}" type="presOf" srcId="{CD6D1E61-534C-4BDB-B37A-A22CD783E86A}" destId="{AE19F727-B4C8-40AE-A927-32B867C8043B}" srcOrd="0" destOrd="0" presId="urn:microsoft.com/office/officeart/2005/8/layout/process1"/>
    <dgm:cxn modelId="{7A29E722-E4EA-463E-9320-75C3B3DC7836}" type="presOf" srcId="{0AAD163A-6A13-44FA-9EE4-BCFC8D0770B1}" destId="{8F33CAC6-4A67-4A0C-A26E-F9855DBE4113}" srcOrd="0" destOrd="0" presId="urn:microsoft.com/office/officeart/2005/8/layout/process1"/>
    <dgm:cxn modelId="{CB2752BD-2876-404C-B587-E1F118B77816}" srcId="{FAA0E633-DE53-464A-86EF-9D46CC3E2FF8}" destId="{B14B51ED-634C-4AD1-B292-0C6B272A2EC9}" srcOrd="2" destOrd="0" parTransId="{85089105-4BB1-44B4-A1D7-8CB067F5B5BC}" sibTransId="{70B53FA1-5562-4F69-8DDE-1C2AB458E00B}"/>
    <dgm:cxn modelId="{576E0B4D-ADDB-404D-8354-58617A9A90EB}" type="presOf" srcId="{70B53FA1-5562-4F69-8DDE-1C2AB458E00B}" destId="{580545E4-E735-45CC-A474-7C4C96DC6AE0}" srcOrd="1" destOrd="0" presId="urn:microsoft.com/office/officeart/2005/8/layout/process1"/>
    <dgm:cxn modelId="{794F99C1-1740-4257-81E2-EA31A5144B63}" type="presOf" srcId="{1802F4EE-8CC6-4FB1-BD83-9225B52FCCDD}" destId="{5BFB7336-D4B0-40F6-AA53-89168B366CEB}" srcOrd="1" destOrd="0" presId="urn:microsoft.com/office/officeart/2005/8/layout/process1"/>
    <dgm:cxn modelId="{8C7B2AD2-B593-4DF2-82EA-EAACFF701591}" type="presOf" srcId="{14EC41B3-2281-47E4-9E4D-C10F173DC302}" destId="{FB592C6F-BBBB-41EF-92B0-916CAF6040D3}" srcOrd="1" destOrd="0" presId="urn:microsoft.com/office/officeart/2005/8/layout/process1"/>
    <dgm:cxn modelId="{C6D95E32-FAD8-450B-9D47-B65ADC4C0D23}" type="presOf" srcId="{70B53FA1-5562-4F69-8DDE-1C2AB458E00B}" destId="{611A43A3-2900-4EAE-8896-C6FC80A44456}" srcOrd="0" destOrd="0" presId="urn:microsoft.com/office/officeart/2005/8/layout/process1"/>
    <dgm:cxn modelId="{65331BA3-B007-4766-8A28-B075E5BC4E02}" type="presOf" srcId="{3702F958-8CF0-43A3-9F08-A47842F6F979}" destId="{6F320F47-E3F7-4EF1-825A-E492B9259FE1}" srcOrd="1" destOrd="0" presId="urn:microsoft.com/office/officeart/2005/8/layout/process1"/>
    <dgm:cxn modelId="{B88CB355-FF69-45C9-9400-1221C1532189}" type="presOf" srcId="{B14B51ED-634C-4AD1-B292-0C6B272A2EC9}" destId="{4D4DD813-2603-4ED3-BE87-F4B649C7AF9F}" srcOrd="0" destOrd="0" presId="urn:microsoft.com/office/officeart/2005/8/layout/process1"/>
    <dgm:cxn modelId="{25C71C2D-338E-4DAC-B69C-8E1BFFF3860B}" type="presOf" srcId="{14EC41B3-2281-47E4-9E4D-C10F173DC302}" destId="{84D63799-CE0E-4710-B40B-79E8860CA4B7}" srcOrd="0" destOrd="0" presId="urn:microsoft.com/office/officeart/2005/8/layout/process1"/>
    <dgm:cxn modelId="{26CDB1CB-BDFC-43BE-833B-1043F1230F81}" type="presOf" srcId="{1802F4EE-8CC6-4FB1-BD83-9225B52FCCDD}" destId="{F4A7F592-3D8B-485C-B0A2-D2CC98442514}" srcOrd="0" destOrd="0" presId="urn:microsoft.com/office/officeart/2005/8/layout/process1"/>
    <dgm:cxn modelId="{0F27D0BD-F482-429C-9A18-2DE23C95CD98}" srcId="{FAA0E633-DE53-464A-86EF-9D46CC3E2FF8}" destId="{88A19324-2210-4C50-8035-2C6831AB1EDC}" srcOrd="4" destOrd="0" parTransId="{B08157DA-1B6B-4E9D-96DF-DB7BF01A2915}" sibTransId="{0D3D3487-DD81-4111-921C-693D072BF8BE}"/>
    <dgm:cxn modelId="{3242F56F-E127-49C7-91DC-A101812B76BE}" type="presOf" srcId="{88A19324-2210-4C50-8035-2C6831AB1EDC}" destId="{B97B3CB1-0486-48A7-9F7C-087E300158BC}" srcOrd="0" destOrd="0" presId="urn:microsoft.com/office/officeart/2005/8/layout/process1"/>
    <dgm:cxn modelId="{085E3713-E977-4A15-914D-FA30FA52DCDA}" srcId="{FAA0E633-DE53-464A-86EF-9D46CC3E2FF8}" destId="{CD6D1E61-534C-4BDB-B37A-A22CD783E86A}" srcOrd="0" destOrd="0" parTransId="{CF37578B-8A63-4F50-9A95-CCCDB25C2DB8}" sibTransId="{3702F958-8CF0-43A3-9F08-A47842F6F979}"/>
    <dgm:cxn modelId="{E02AC60A-32B0-49AF-BF5C-B35291D908CE}" type="presOf" srcId="{FAA0E633-DE53-464A-86EF-9D46CC3E2FF8}" destId="{B067680A-4B58-46B2-9619-5D166B7CE76F}" srcOrd="0" destOrd="0" presId="urn:microsoft.com/office/officeart/2005/8/layout/process1"/>
    <dgm:cxn modelId="{382A09B1-83D4-4A7D-9F87-C08B6692AB2F}" type="presOf" srcId="{9C4EFFE0-5996-4348-A4B3-F21F856DF93E}" destId="{44AA6DD7-4412-46FA-86A1-E66843CD770F}" srcOrd="0" destOrd="0" presId="urn:microsoft.com/office/officeart/2005/8/layout/process1"/>
    <dgm:cxn modelId="{9E001874-EFA4-4C08-B35C-01344AFFFBBA}" type="presOf" srcId="{3702F958-8CF0-43A3-9F08-A47842F6F979}" destId="{60F576CC-0CE3-4075-BE5F-84F1EB8FB206}" srcOrd="0" destOrd="0" presId="urn:microsoft.com/office/officeart/2005/8/layout/process1"/>
    <dgm:cxn modelId="{506DF3D5-0DA5-4F11-B382-BB28D35DC3D7}" srcId="{FAA0E633-DE53-464A-86EF-9D46CC3E2FF8}" destId="{9C4EFFE0-5996-4348-A4B3-F21F856DF93E}" srcOrd="3" destOrd="0" parTransId="{EE8B7A4D-EB7C-4B84-BB5E-9D6B5E3714A3}" sibTransId="{1802F4EE-8CC6-4FB1-BD83-9225B52FCCDD}"/>
    <dgm:cxn modelId="{58785F71-A03A-44AA-B2F6-553F467C9495}" srcId="{FAA0E633-DE53-464A-86EF-9D46CC3E2FF8}" destId="{0AAD163A-6A13-44FA-9EE4-BCFC8D0770B1}" srcOrd="1" destOrd="0" parTransId="{9F1B34C6-C82D-488A-BEDF-95E7BE7275E6}" sibTransId="{14EC41B3-2281-47E4-9E4D-C10F173DC302}"/>
    <dgm:cxn modelId="{B5F87AA2-A647-4BDF-B33F-D4EA5575865C}" type="presParOf" srcId="{B067680A-4B58-46B2-9619-5D166B7CE76F}" destId="{AE19F727-B4C8-40AE-A927-32B867C8043B}" srcOrd="0" destOrd="0" presId="urn:microsoft.com/office/officeart/2005/8/layout/process1"/>
    <dgm:cxn modelId="{FA56DE50-3E92-438C-A5BE-B3CDEEC1D58E}" type="presParOf" srcId="{B067680A-4B58-46B2-9619-5D166B7CE76F}" destId="{60F576CC-0CE3-4075-BE5F-84F1EB8FB206}" srcOrd="1" destOrd="0" presId="urn:microsoft.com/office/officeart/2005/8/layout/process1"/>
    <dgm:cxn modelId="{0597A340-CFAA-4F5D-BA6B-27612BBA176D}" type="presParOf" srcId="{60F576CC-0CE3-4075-BE5F-84F1EB8FB206}" destId="{6F320F47-E3F7-4EF1-825A-E492B9259FE1}" srcOrd="0" destOrd="0" presId="urn:microsoft.com/office/officeart/2005/8/layout/process1"/>
    <dgm:cxn modelId="{19BAA422-C13D-49F8-9928-A89755AE1DE6}" type="presParOf" srcId="{B067680A-4B58-46B2-9619-5D166B7CE76F}" destId="{8F33CAC6-4A67-4A0C-A26E-F9855DBE4113}" srcOrd="2" destOrd="0" presId="urn:microsoft.com/office/officeart/2005/8/layout/process1"/>
    <dgm:cxn modelId="{CEAA5ACB-A439-498A-8087-B9F7CB0CFFBF}" type="presParOf" srcId="{B067680A-4B58-46B2-9619-5D166B7CE76F}" destId="{84D63799-CE0E-4710-B40B-79E8860CA4B7}" srcOrd="3" destOrd="0" presId="urn:microsoft.com/office/officeart/2005/8/layout/process1"/>
    <dgm:cxn modelId="{89E118D3-0325-417D-9D90-E4EE35379C40}" type="presParOf" srcId="{84D63799-CE0E-4710-B40B-79E8860CA4B7}" destId="{FB592C6F-BBBB-41EF-92B0-916CAF6040D3}" srcOrd="0" destOrd="0" presId="urn:microsoft.com/office/officeart/2005/8/layout/process1"/>
    <dgm:cxn modelId="{5B8992A7-9846-434F-B271-AB93B1E49799}" type="presParOf" srcId="{B067680A-4B58-46B2-9619-5D166B7CE76F}" destId="{4D4DD813-2603-4ED3-BE87-F4B649C7AF9F}" srcOrd="4" destOrd="0" presId="urn:microsoft.com/office/officeart/2005/8/layout/process1"/>
    <dgm:cxn modelId="{98A34447-97F8-41A9-9012-6FF9776E2C4E}" type="presParOf" srcId="{B067680A-4B58-46B2-9619-5D166B7CE76F}" destId="{611A43A3-2900-4EAE-8896-C6FC80A44456}" srcOrd="5" destOrd="0" presId="urn:microsoft.com/office/officeart/2005/8/layout/process1"/>
    <dgm:cxn modelId="{B00E354B-D06F-4E65-A1D3-1785A6D5B79F}" type="presParOf" srcId="{611A43A3-2900-4EAE-8896-C6FC80A44456}" destId="{580545E4-E735-45CC-A474-7C4C96DC6AE0}" srcOrd="0" destOrd="0" presId="urn:microsoft.com/office/officeart/2005/8/layout/process1"/>
    <dgm:cxn modelId="{341BC04A-6024-4E39-A5C9-C77D6BCA0095}" type="presParOf" srcId="{B067680A-4B58-46B2-9619-5D166B7CE76F}" destId="{44AA6DD7-4412-46FA-86A1-E66843CD770F}" srcOrd="6" destOrd="0" presId="urn:microsoft.com/office/officeart/2005/8/layout/process1"/>
    <dgm:cxn modelId="{76A79B70-CAC1-4EE7-AF80-B485F3F86F23}" type="presParOf" srcId="{B067680A-4B58-46B2-9619-5D166B7CE76F}" destId="{F4A7F592-3D8B-485C-B0A2-D2CC98442514}" srcOrd="7" destOrd="0" presId="urn:microsoft.com/office/officeart/2005/8/layout/process1"/>
    <dgm:cxn modelId="{DB65F6D8-C291-40FE-86D3-8E1C325610BF}" type="presParOf" srcId="{F4A7F592-3D8B-485C-B0A2-D2CC98442514}" destId="{5BFB7336-D4B0-40F6-AA53-89168B366CEB}" srcOrd="0" destOrd="0" presId="urn:microsoft.com/office/officeart/2005/8/layout/process1"/>
    <dgm:cxn modelId="{916BD28D-5998-4AD8-A8C0-4200590F8FC9}" type="presParOf" srcId="{B067680A-4B58-46B2-9619-5D166B7CE76F}" destId="{B97B3CB1-0486-48A7-9F7C-087E300158BC}"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A0E633-DE53-464A-86EF-9D46CC3E2FF8}" type="doc">
      <dgm:prSet loTypeId="urn:microsoft.com/office/officeart/2005/8/layout/chevron1" loCatId="process" qsTypeId="urn:microsoft.com/office/officeart/2005/8/quickstyle/simple1" qsCatId="simple" csTypeId="urn:microsoft.com/office/officeart/2005/8/colors/accent1_2" csCatId="accent1" phldr="1"/>
      <dgm:spPr/>
    </dgm:pt>
    <dgm:pt modelId="{BDFFD794-36B8-45B7-B822-56ED98EAD99E}" type="pres">
      <dgm:prSet presAssocID="{FAA0E633-DE53-464A-86EF-9D46CC3E2FF8}" presName="Name0" presStyleCnt="0">
        <dgm:presLayoutVars>
          <dgm:dir/>
          <dgm:animLvl val="lvl"/>
          <dgm:resizeHandles val="exact"/>
        </dgm:presLayoutVars>
      </dgm:prSet>
      <dgm:spPr/>
    </dgm:pt>
  </dgm:ptLst>
  <dgm:cxnLst>
    <dgm:cxn modelId="{747FA937-278A-4FD9-9A40-4A6732CF7507}" type="presOf" srcId="{FAA0E633-DE53-464A-86EF-9D46CC3E2FF8}" destId="{BDFFD794-36B8-45B7-B822-56ED98EAD99E}"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A0E633-DE53-464A-86EF-9D46CC3E2FF8}" type="doc">
      <dgm:prSet loTypeId="urn:microsoft.com/office/officeart/2005/8/layout/chevron1" loCatId="process" qsTypeId="urn:microsoft.com/office/officeart/2005/8/quickstyle/simple1" qsCatId="simple" csTypeId="urn:microsoft.com/office/officeart/2005/8/colors/accent1_2" csCatId="accent1" phldr="1"/>
      <dgm:spPr/>
    </dgm:pt>
    <dgm:pt modelId="{BDFFD794-36B8-45B7-B822-56ED98EAD99E}" type="pres">
      <dgm:prSet presAssocID="{FAA0E633-DE53-464A-86EF-9D46CC3E2FF8}" presName="Name0" presStyleCnt="0">
        <dgm:presLayoutVars>
          <dgm:dir/>
          <dgm:animLvl val="lvl"/>
          <dgm:resizeHandles val="exact"/>
        </dgm:presLayoutVars>
      </dgm:prSet>
      <dgm:spPr/>
    </dgm:pt>
  </dgm:ptLst>
  <dgm:cxnLst>
    <dgm:cxn modelId="{747FA937-278A-4FD9-9A40-4A6732CF7507}" type="presOf" srcId="{FAA0E633-DE53-464A-86EF-9D46CC3E2FF8}" destId="{BDFFD794-36B8-45B7-B822-56ED98EAD99E}"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A0E633-DE53-464A-86EF-9D46CC3E2FF8}" type="doc">
      <dgm:prSet loTypeId="urn:microsoft.com/office/officeart/2005/8/layout/process1" loCatId="process" qsTypeId="urn:microsoft.com/office/officeart/2005/8/quickstyle/simple1" qsCatId="simple" csTypeId="urn:microsoft.com/office/officeart/2005/8/colors/accent1_2" csCatId="accent1" phldr="1"/>
      <dgm:spPr/>
    </dgm:pt>
    <dgm:pt modelId="{CD6D1E61-534C-4BDB-B37A-A22CD783E86A}">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US" sz="1400"/>
            <a:t>Load Data</a:t>
          </a:r>
        </a:p>
      </dgm:t>
    </dgm:pt>
    <dgm:pt modelId="{CF37578B-8A63-4F50-9A95-CCCDB25C2DB8}" type="parTrans" cxnId="{085E3713-E977-4A15-914D-FA30FA52DCDA}">
      <dgm:prSet/>
      <dgm:spPr/>
      <dgm:t>
        <a:bodyPr/>
        <a:lstStyle/>
        <a:p>
          <a:endParaRPr lang="en-US" sz="2000"/>
        </a:p>
      </dgm:t>
    </dgm:pt>
    <dgm:pt modelId="{3702F958-8CF0-43A3-9F08-A47842F6F979}" type="sibTrans" cxnId="{085E3713-E977-4A15-914D-FA30FA52DCDA}">
      <dgm:prSet/>
      <dgm:spPr/>
      <dgm:t>
        <a:bodyPr/>
        <a:lstStyle/>
        <a:p>
          <a:endParaRPr lang="en-US" sz="2000"/>
        </a:p>
      </dgm:t>
    </dgm:pt>
    <dgm:pt modelId="{0AAD163A-6A13-44FA-9EE4-BCFC8D0770B1}">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US" sz="1400"/>
            <a:t>Extract</a:t>
          </a:r>
          <a:r>
            <a:rPr lang="en-US" sz="1400" baseline="0"/>
            <a:t> Features </a:t>
          </a:r>
          <a:endParaRPr lang="en-US" sz="1400"/>
        </a:p>
      </dgm:t>
    </dgm:pt>
    <dgm:pt modelId="{9F1B34C6-C82D-488A-BEDF-95E7BE7275E6}" type="parTrans" cxnId="{58785F71-A03A-44AA-B2F6-553F467C9495}">
      <dgm:prSet/>
      <dgm:spPr/>
      <dgm:t>
        <a:bodyPr/>
        <a:lstStyle/>
        <a:p>
          <a:endParaRPr lang="en-US" sz="2000"/>
        </a:p>
      </dgm:t>
    </dgm:pt>
    <dgm:pt modelId="{14EC41B3-2281-47E4-9E4D-C10F173DC302}" type="sibTrans" cxnId="{58785F71-A03A-44AA-B2F6-553F467C9495}">
      <dgm:prSet/>
      <dgm:spPr/>
      <dgm:t>
        <a:bodyPr/>
        <a:lstStyle/>
        <a:p>
          <a:endParaRPr lang="en-US" sz="2000"/>
        </a:p>
      </dgm:t>
    </dgm:pt>
    <dgm:pt modelId="{B14B51ED-634C-4AD1-B292-0C6B272A2EC9}">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US" sz="1400"/>
            <a:t>Train</a:t>
          </a:r>
          <a:r>
            <a:rPr lang="en-US" sz="1400" baseline="0"/>
            <a:t> Model </a:t>
          </a:r>
          <a:endParaRPr lang="en-US" sz="1400"/>
        </a:p>
      </dgm:t>
    </dgm:pt>
    <dgm:pt modelId="{85089105-4BB1-44B4-A1D7-8CB067F5B5BC}" type="parTrans" cxnId="{CB2752BD-2876-404C-B587-E1F118B77816}">
      <dgm:prSet/>
      <dgm:spPr/>
      <dgm:t>
        <a:bodyPr/>
        <a:lstStyle/>
        <a:p>
          <a:endParaRPr lang="en-US" sz="2000"/>
        </a:p>
      </dgm:t>
    </dgm:pt>
    <dgm:pt modelId="{70B53FA1-5562-4F69-8DDE-1C2AB458E00B}" type="sibTrans" cxnId="{CB2752BD-2876-404C-B587-E1F118B77816}">
      <dgm:prSet/>
      <dgm:spPr/>
      <dgm:t>
        <a:bodyPr/>
        <a:lstStyle/>
        <a:p>
          <a:endParaRPr lang="en-US" sz="2000"/>
        </a:p>
      </dgm:t>
    </dgm:pt>
    <dgm:pt modelId="{9C4EFFE0-5996-4348-A4B3-F21F856DF93E}">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r>
            <a:rPr lang="en-US" sz="1400"/>
            <a:t>Evaluate Model  </a:t>
          </a:r>
        </a:p>
      </dgm:t>
    </dgm:pt>
    <dgm:pt modelId="{EE8B7A4D-EB7C-4B84-BB5E-9D6B5E3714A3}" type="parTrans" cxnId="{506DF3D5-0DA5-4F11-B382-BB28D35DC3D7}">
      <dgm:prSet/>
      <dgm:spPr/>
      <dgm:t>
        <a:bodyPr/>
        <a:lstStyle/>
        <a:p>
          <a:endParaRPr lang="en-US" sz="2000"/>
        </a:p>
      </dgm:t>
    </dgm:pt>
    <dgm:pt modelId="{1802F4EE-8CC6-4FB1-BD83-9225B52FCCDD}" type="sibTrans" cxnId="{506DF3D5-0DA5-4F11-B382-BB28D35DC3D7}">
      <dgm:prSet/>
      <dgm:spPr/>
      <dgm:t>
        <a:bodyPr/>
        <a:lstStyle/>
        <a:p>
          <a:endParaRPr lang="en-US" sz="2000"/>
        </a:p>
      </dgm:t>
    </dgm:pt>
    <dgm:pt modelId="{88A19324-2210-4C50-8035-2C6831AB1EDC}">
      <dgm:prSet custT="1">
        <dgm:style>
          <a:lnRef idx="2">
            <a:schemeClr val="dk1">
              <a:shade val="50000"/>
            </a:schemeClr>
          </a:lnRef>
          <a:fillRef idx="1">
            <a:schemeClr val="dk1"/>
          </a:fillRef>
          <a:effectRef idx="0">
            <a:schemeClr val="dk1"/>
          </a:effectRef>
          <a:fontRef idx="minor">
            <a:schemeClr val="lt1"/>
          </a:fontRef>
        </dgm:style>
      </dgm:prSet>
      <dgm:spPr/>
      <dgm:t>
        <a:bodyPr/>
        <a:lstStyle/>
        <a:p>
          <a:r>
            <a:rPr lang="en-US" sz="1400"/>
            <a:t>Model consumption </a:t>
          </a:r>
        </a:p>
      </dgm:t>
    </dgm:pt>
    <dgm:pt modelId="{B08157DA-1B6B-4E9D-96DF-DB7BF01A2915}" type="parTrans" cxnId="{0F27D0BD-F482-429C-9A18-2DE23C95CD98}">
      <dgm:prSet/>
      <dgm:spPr/>
      <dgm:t>
        <a:bodyPr/>
        <a:lstStyle/>
        <a:p>
          <a:endParaRPr lang="en-US"/>
        </a:p>
      </dgm:t>
    </dgm:pt>
    <dgm:pt modelId="{0D3D3487-DD81-4111-921C-693D072BF8BE}" type="sibTrans" cxnId="{0F27D0BD-F482-429C-9A18-2DE23C95CD98}">
      <dgm:prSet/>
      <dgm:spPr/>
      <dgm:t>
        <a:bodyPr/>
        <a:lstStyle/>
        <a:p>
          <a:endParaRPr lang="en-US"/>
        </a:p>
      </dgm:t>
    </dgm:pt>
    <dgm:pt modelId="{B067680A-4B58-46B2-9619-5D166B7CE76F}" type="pres">
      <dgm:prSet presAssocID="{FAA0E633-DE53-464A-86EF-9D46CC3E2FF8}" presName="Name0" presStyleCnt="0">
        <dgm:presLayoutVars>
          <dgm:dir/>
          <dgm:resizeHandles val="exact"/>
        </dgm:presLayoutVars>
      </dgm:prSet>
      <dgm:spPr/>
    </dgm:pt>
    <dgm:pt modelId="{AE19F727-B4C8-40AE-A927-32B867C8043B}" type="pres">
      <dgm:prSet presAssocID="{CD6D1E61-534C-4BDB-B37A-A22CD783E86A}" presName="node" presStyleLbl="node1" presStyleIdx="0" presStyleCnt="5">
        <dgm:presLayoutVars>
          <dgm:bulletEnabled val="1"/>
        </dgm:presLayoutVars>
      </dgm:prSet>
      <dgm:spPr/>
      <dgm:t>
        <a:bodyPr/>
        <a:lstStyle/>
        <a:p>
          <a:endParaRPr lang="en-US"/>
        </a:p>
      </dgm:t>
    </dgm:pt>
    <dgm:pt modelId="{60F576CC-0CE3-4075-BE5F-84F1EB8FB206}" type="pres">
      <dgm:prSet presAssocID="{3702F958-8CF0-43A3-9F08-A47842F6F979}" presName="sibTrans" presStyleLbl="sibTrans2D1" presStyleIdx="0" presStyleCnt="4"/>
      <dgm:spPr/>
      <dgm:t>
        <a:bodyPr/>
        <a:lstStyle/>
        <a:p>
          <a:endParaRPr lang="en-US"/>
        </a:p>
      </dgm:t>
    </dgm:pt>
    <dgm:pt modelId="{6F320F47-E3F7-4EF1-825A-E492B9259FE1}" type="pres">
      <dgm:prSet presAssocID="{3702F958-8CF0-43A3-9F08-A47842F6F979}" presName="connectorText" presStyleLbl="sibTrans2D1" presStyleIdx="0" presStyleCnt="4"/>
      <dgm:spPr/>
      <dgm:t>
        <a:bodyPr/>
        <a:lstStyle/>
        <a:p>
          <a:endParaRPr lang="en-US"/>
        </a:p>
      </dgm:t>
    </dgm:pt>
    <dgm:pt modelId="{8F33CAC6-4A67-4A0C-A26E-F9855DBE4113}" type="pres">
      <dgm:prSet presAssocID="{0AAD163A-6A13-44FA-9EE4-BCFC8D0770B1}" presName="node" presStyleLbl="node1" presStyleIdx="1" presStyleCnt="5">
        <dgm:presLayoutVars>
          <dgm:bulletEnabled val="1"/>
        </dgm:presLayoutVars>
      </dgm:prSet>
      <dgm:spPr/>
      <dgm:t>
        <a:bodyPr/>
        <a:lstStyle/>
        <a:p>
          <a:endParaRPr lang="en-US"/>
        </a:p>
      </dgm:t>
    </dgm:pt>
    <dgm:pt modelId="{84D63799-CE0E-4710-B40B-79E8860CA4B7}" type="pres">
      <dgm:prSet presAssocID="{14EC41B3-2281-47E4-9E4D-C10F173DC302}" presName="sibTrans" presStyleLbl="sibTrans2D1" presStyleIdx="1" presStyleCnt="4"/>
      <dgm:spPr/>
      <dgm:t>
        <a:bodyPr/>
        <a:lstStyle/>
        <a:p>
          <a:endParaRPr lang="en-US"/>
        </a:p>
      </dgm:t>
    </dgm:pt>
    <dgm:pt modelId="{FB592C6F-BBBB-41EF-92B0-916CAF6040D3}" type="pres">
      <dgm:prSet presAssocID="{14EC41B3-2281-47E4-9E4D-C10F173DC302}" presName="connectorText" presStyleLbl="sibTrans2D1" presStyleIdx="1" presStyleCnt="4"/>
      <dgm:spPr/>
      <dgm:t>
        <a:bodyPr/>
        <a:lstStyle/>
        <a:p>
          <a:endParaRPr lang="en-US"/>
        </a:p>
      </dgm:t>
    </dgm:pt>
    <dgm:pt modelId="{4D4DD813-2603-4ED3-BE87-F4B649C7AF9F}" type="pres">
      <dgm:prSet presAssocID="{B14B51ED-634C-4AD1-B292-0C6B272A2EC9}" presName="node" presStyleLbl="node1" presStyleIdx="2" presStyleCnt="5">
        <dgm:presLayoutVars>
          <dgm:bulletEnabled val="1"/>
        </dgm:presLayoutVars>
      </dgm:prSet>
      <dgm:spPr/>
      <dgm:t>
        <a:bodyPr/>
        <a:lstStyle/>
        <a:p>
          <a:endParaRPr lang="en-US"/>
        </a:p>
      </dgm:t>
    </dgm:pt>
    <dgm:pt modelId="{611A43A3-2900-4EAE-8896-C6FC80A44456}" type="pres">
      <dgm:prSet presAssocID="{70B53FA1-5562-4F69-8DDE-1C2AB458E00B}" presName="sibTrans" presStyleLbl="sibTrans2D1" presStyleIdx="2" presStyleCnt="4"/>
      <dgm:spPr/>
      <dgm:t>
        <a:bodyPr/>
        <a:lstStyle/>
        <a:p>
          <a:endParaRPr lang="en-US"/>
        </a:p>
      </dgm:t>
    </dgm:pt>
    <dgm:pt modelId="{580545E4-E735-45CC-A474-7C4C96DC6AE0}" type="pres">
      <dgm:prSet presAssocID="{70B53FA1-5562-4F69-8DDE-1C2AB458E00B}" presName="connectorText" presStyleLbl="sibTrans2D1" presStyleIdx="2" presStyleCnt="4"/>
      <dgm:spPr/>
      <dgm:t>
        <a:bodyPr/>
        <a:lstStyle/>
        <a:p>
          <a:endParaRPr lang="en-US"/>
        </a:p>
      </dgm:t>
    </dgm:pt>
    <dgm:pt modelId="{44AA6DD7-4412-46FA-86A1-E66843CD770F}" type="pres">
      <dgm:prSet presAssocID="{9C4EFFE0-5996-4348-A4B3-F21F856DF93E}" presName="node" presStyleLbl="node1" presStyleIdx="3" presStyleCnt="5">
        <dgm:presLayoutVars>
          <dgm:bulletEnabled val="1"/>
        </dgm:presLayoutVars>
      </dgm:prSet>
      <dgm:spPr/>
      <dgm:t>
        <a:bodyPr/>
        <a:lstStyle/>
        <a:p>
          <a:endParaRPr lang="en-US"/>
        </a:p>
      </dgm:t>
    </dgm:pt>
    <dgm:pt modelId="{F4A7F592-3D8B-485C-B0A2-D2CC98442514}" type="pres">
      <dgm:prSet presAssocID="{1802F4EE-8CC6-4FB1-BD83-9225B52FCCDD}" presName="sibTrans" presStyleLbl="sibTrans2D1" presStyleIdx="3" presStyleCnt="4"/>
      <dgm:spPr/>
      <dgm:t>
        <a:bodyPr/>
        <a:lstStyle/>
        <a:p>
          <a:endParaRPr lang="en-US"/>
        </a:p>
      </dgm:t>
    </dgm:pt>
    <dgm:pt modelId="{5BFB7336-D4B0-40F6-AA53-89168B366CEB}" type="pres">
      <dgm:prSet presAssocID="{1802F4EE-8CC6-4FB1-BD83-9225B52FCCDD}" presName="connectorText" presStyleLbl="sibTrans2D1" presStyleIdx="3" presStyleCnt="4"/>
      <dgm:spPr/>
      <dgm:t>
        <a:bodyPr/>
        <a:lstStyle/>
        <a:p>
          <a:endParaRPr lang="en-US"/>
        </a:p>
      </dgm:t>
    </dgm:pt>
    <dgm:pt modelId="{B97B3CB1-0486-48A7-9F7C-087E300158BC}" type="pres">
      <dgm:prSet presAssocID="{88A19324-2210-4C50-8035-2C6831AB1EDC}" presName="node" presStyleLbl="node1" presStyleIdx="4" presStyleCnt="5">
        <dgm:presLayoutVars>
          <dgm:bulletEnabled val="1"/>
        </dgm:presLayoutVars>
      </dgm:prSet>
      <dgm:spPr/>
      <dgm:t>
        <a:bodyPr/>
        <a:lstStyle/>
        <a:p>
          <a:endParaRPr lang="en-US"/>
        </a:p>
      </dgm:t>
    </dgm:pt>
  </dgm:ptLst>
  <dgm:cxnLst>
    <dgm:cxn modelId="{3EA614B9-8D63-457D-A89B-C9E7FD112E91}" type="presOf" srcId="{CD6D1E61-534C-4BDB-B37A-A22CD783E86A}" destId="{AE19F727-B4C8-40AE-A927-32B867C8043B}" srcOrd="0" destOrd="0" presId="urn:microsoft.com/office/officeart/2005/8/layout/process1"/>
    <dgm:cxn modelId="{7A29E722-E4EA-463E-9320-75C3B3DC7836}" type="presOf" srcId="{0AAD163A-6A13-44FA-9EE4-BCFC8D0770B1}" destId="{8F33CAC6-4A67-4A0C-A26E-F9855DBE4113}" srcOrd="0" destOrd="0" presId="urn:microsoft.com/office/officeart/2005/8/layout/process1"/>
    <dgm:cxn modelId="{CB2752BD-2876-404C-B587-E1F118B77816}" srcId="{FAA0E633-DE53-464A-86EF-9D46CC3E2FF8}" destId="{B14B51ED-634C-4AD1-B292-0C6B272A2EC9}" srcOrd="2" destOrd="0" parTransId="{85089105-4BB1-44B4-A1D7-8CB067F5B5BC}" sibTransId="{70B53FA1-5562-4F69-8DDE-1C2AB458E00B}"/>
    <dgm:cxn modelId="{576E0B4D-ADDB-404D-8354-58617A9A90EB}" type="presOf" srcId="{70B53FA1-5562-4F69-8DDE-1C2AB458E00B}" destId="{580545E4-E735-45CC-A474-7C4C96DC6AE0}" srcOrd="1" destOrd="0" presId="urn:microsoft.com/office/officeart/2005/8/layout/process1"/>
    <dgm:cxn modelId="{794F99C1-1740-4257-81E2-EA31A5144B63}" type="presOf" srcId="{1802F4EE-8CC6-4FB1-BD83-9225B52FCCDD}" destId="{5BFB7336-D4B0-40F6-AA53-89168B366CEB}" srcOrd="1" destOrd="0" presId="urn:microsoft.com/office/officeart/2005/8/layout/process1"/>
    <dgm:cxn modelId="{8C7B2AD2-B593-4DF2-82EA-EAACFF701591}" type="presOf" srcId="{14EC41B3-2281-47E4-9E4D-C10F173DC302}" destId="{FB592C6F-BBBB-41EF-92B0-916CAF6040D3}" srcOrd="1" destOrd="0" presId="urn:microsoft.com/office/officeart/2005/8/layout/process1"/>
    <dgm:cxn modelId="{C6D95E32-FAD8-450B-9D47-B65ADC4C0D23}" type="presOf" srcId="{70B53FA1-5562-4F69-8DDE-1C2AB458E00B}" destId="{611A43A3-2900-4EAE-8896-C6FC80A44456}" srcOrd="0" destOrd="0" presId="urn:microsoft.com/office/officeart/2005/8/layout/process1"/>
    <dgm:cxn modelId="{65331BA3-B007-4766-8A28-B075E5BC4E02}" type="presOf" srcId="{3702F958-8CF0-43A3-9F08-A47842F6F979}" destId="{6F320F47-E3F7-4EF1-825A-E492B9259FE1}" srcOrd="1" destOrd="0" presId="urn:microsoft.com/office/officeart/2005/8/layout/process1"/>
    <dgm:cxn modelId="{B88CB355-FF69-45C9-9400-1221C1532189}" type="presOf" srcId="{B14B51ED-634C-4AD1-B292-0C6B272A2EC9}" destId="{4D4DD813-2603-4ED3-BE87-F4B649C7AF9F}" srcOrd="0" destOrd="0" presId="urn:microsoft.com/office/officeart/2005/8/layout/process1"/>
    <dgm:cxn modelId="{25C71C2D-338E-4DAC-B69C-8E1BFFF3860B}" type="presOf" srcId="{14EC41B3-2281-47E4-9E4D-C10F173DC302}" destId="{84D63799-CE0E-4710-B40B-79E8860CA4B7}" srcOrd="0" destOrd="0" presId="urn:microsoft.com/office/officeart/2005/8/layout/process1"/>
    <dgm:cxn modelId="{26CDB1CB-BDFC-43BE-833B-1043F1230F81}" type="presOf" srcId="{1802F4EE-8CC6-4FB1-BD83-9225B52FCCDD}" destId="{F4A7F592-3D8B-485C-B0A2-D2CC98442514}" srcOrd="0" destOrd="0" presId="urn:microsoft.com/office/officeart/2005/8/layout/process1"/>
    <dgm:cxn modelId="{0F27D0BD-F482-429C-9A18-2DE23C95CD98}" srcId="{FAA0E633-DE53-464A-86EF-9D46CC3E2FF8}" destId="{88A19324-2210-4C50-8035-2C6831AB1EDC}" srcOrd="4" destOrd="0" parTransId="{B08157DA-1B6B-4E9D-96DF-DB7BF01A2915}" sibTransId="{0D3D3487-DD81-4111-921C-693D072BF8BE}"/>
    <dgm:cxn modelId="{3242F56F-E127-49C7-91DC-A101812B76BE}" type="presOf" srcId="{88A19324-2210-4C50-8035-2C6831AB1EDC}" destId="{B97B3CB1-0486-48A7-9F7C-087E300158BC}" srcOrd="0" destOrd="0" presId="urn:microsoft.com/office/officeart/2005/8/layout/process1"/>
    <dgm:cxn modelId="{085E3713-E977-4A15-914D-FA30FA52DCDA}" srcId="{FAA0E633-DE53-464A-86EF-9D46CC3E2FF8}" destId="{CD6D1E61-534C-4BDB-B37A-A22CD783E86A}" srcOrd="0" destOrd="0" parTransId="{CF37578B-8A63-4F50-9A95-CCCDB25C2DB8}" sibTransId="{3702F958-8CF0-43A3-9F08-A47842F6F979}"/>
    <dgm:cxn modelId="{E02AC60A-32B0-49AF-BF5C-B35291D908CE}" type="presOf" srcId="{FAA0E633-DE53-464A-86EF-9D46CC3E2FF8}" destId="{B067680A-4B58-46B2-9619-5D166B7CE76F}" srcOrd="0" destOrd="0" presId="urn:microsoft.com/office/officeart/2005/8/layout/process1"/>
    <dgm:cxn modelId="{382A09B1-83D4-4A7D-9F87-C08B6692AB2F}" type="presOf" srcId="{9C4EFFE0-5996-4348-A4B3-F21F856DF93E}" destId="{44AA6DD7-4412-46FA-86A1-E66843CD770F}" srcOrd="0" destOrd="0" presId="urn:microsoft.com/office/officeart/2005/8/layout/process1"/>
    <dgm:cxn modelId="{9E001874-EFA4-4C08-B35C-01344AFFFBBA}" type="presOf" srcId="{3702F958-8CF0-43A3-9F08-A47842F6F979}" destId="{60F576CC-0CE3-4075-BE5F-84F1EB8FB206}" srcOrd="0" destOrd="0" presId="urn:microsoft.com/office/officeart/2005/8/layout/process1"/>
    <dgm:cxn modelId="{506DF3D5-0DA5-4F11-B382-BB28D35DC3D7}" srcId="{FAA0E633-DE53-464A-86EF-9D46CC3E2FF8}" destId="{9C4EFFE0-5996-4348-A4B3-F21F856DF93E}" srcOrd="3" destOrd="0" parTransId="{EE8B7A4D-EB7C-4B84-BB5E-9D6B5E3714A3}" sibTransId="{1802F4EE-8CC6-4FB1-BD83-9225B52FCCDD}"/>
    <dgm:cxn modelId="{58785F71-A03A-44AA-B2F6-553F467C9495}" srcId="{FAA0E633-DE53-464A-86EF-9D46CC3E2FF8}" destId="{0AAD163A-6A13-44FA-9EE4-BCFC8D0770B1}" srcOrd="1" destOrd="0" parTransId="{9F1B34C6-C82D-488A-BEDF-95E7BE7275E6}" sibTransId="{14EC41B3-2281-47E4-9E4D-C10F173DC302}"/>
    <dgm:cxn modelId="{B5F87AA2-A647-4BDF-B33F-D4EA5575865C}" type="presParOf" srcId="{B067680A-4B58-46B2-9619-5D166B7CE76F}" destId="{AE19F727-B4C8-40AE-A927-32B867C8043B}" srcOrd="0" destOrd="0" presId="urn:microsoft.com/office/officeart/2005/8/layout/process1"/>
    <dgm:cxn modelId="{FA56DE50-3E92-438C-A5BE-B3CDEEC1D58E}" type="presParOf" srcId="{B067680A-4B58-46B2-9619-5D166B7CE76F}" destId="{60F576CC-0CE3-4075-BE5F-84F1EB8FB206}" srcOrd="1" destOrd="0" presId="urn:microsoft.com/office/officeart/2005/8/layout/process1"/>
    <dgm:cxn modelId="{0597A340-CFAA-4F5D-BA6B-27612BBA176D}" type="presParOf" srcId="{60F576CC-0CE3-4075-BE5F-84F1EB8FB206}" destId="{6F320F47-E3F7-4EF1-825A-E492B9259FE1}" srcOrd="0" destOrd="0" presId="urn:microsoft.com/office/officeart/2005/8/layout/process1"/>
    <dgm:cxn modelId="{19BAA422-C13D-49F8-9928-A89755AE1DE6}" type="presParOf" srcId="{B067680A-4B58-46B2-9619-5D166B7CE76F}" destId="{8F33CAC6-4A67-4A0C-A26E-F9855DBE4113}" srcOrd="2" destOrd="0" presId="urn:microsoft.com/office/officeart/2005/8/layout/process1"/>
    <dgm:cxn modelId="{CEAA5ACB-A439-498A-8087-B9F7CB0CFFBF}" type="presParOf" srcId="{B067680A-4B58-46B2-9619-5D166B7CE76F}" destId="{84D63799-CE0E-4710-B40B-79E8860CA4B7}" srcOrd="3" destOrd="0" presId="urn:microsoft.com/office/officeart/2005/8/layout/process1"/>
    <dgm:cxn modelId="{89E118D3-0325-417D-9D90-E4EE35379C40}" type="presParOf" srcId="{84D63799-CE0E-4710-B40B-79E8860CA4B7}" destId="{FB592C6F-BBBB-41EF-92B0-916CAF6040D3}" srcOrd="0" destOrd="0" presId="urn:microsoft.com/office/officeart/2005/8/layout/process1"/>
    <dgm:cxn modelId="{5B8992A7-9846-434F-B271-AB93B1E49799}" type="presParOf" srcId="{B067680A-4B58-46B2-9619-5D166B7CE76F}" destId="{4D4DD813-2603-4ED3-BE87-F4B649C7AF9F}" srcOrd="4" destOrd="0" presId="urn:microsoft.com/office/officeart/2005/8/layout/process1"/>
    <dgm:cxn modelId="{98A34447-97F8-41A9-9012-6FF9776E2C4E}" type="presParOf" srcId="{B067680A-4B58-46B2-9619-5D166B7CE76F}" destId="{611A43A3-2900-4EAE-8896-C6FC80A44456}" srcOrd="5" destOrd="0" presId="urn:microsoft.com/office/officeart/2005/8/layout/process1"/>
    <dgm:cxn modelId="{B00E354B-D06F-4E65-A1D3-1785A6D5B79F}" type="presParOf" srcId="{611A43A3-2900-4EAE-8896-C6FC80A44456}" destId="{580545E4-E735-45CC-A474-7C4C96DC6AE0}" srcOrd="0" destOrd="0" presId="urn:microsoft.com/office/officeart/2005/8/layout/process1"/>
    <dgm:cxn modelId="{341BC04A-6024-4E39-A5C9-C77D6BCA0095}" type="presParOf" srcId="{B067680A-4B58-46B2-9619-5D166B7CE76F}" destId="{44AA6DD7-4412-46FA-86A1-E66843CD770F}" srcOrd="6" destOrd="0" presId="urn:microsoft.com/office/officeart/2005/8/layout/process1"/>
    <dgm:cxn modelId="{76A79B70-CAC1-4EE7-AF80-B485F3F86F23}" type="presParOf" srcId="{B067680A-4B58-46B2-9619-5D166B7CE76F}" destId="{F4A7F592-3D8B-485C-B0A2-D2CC98442514}" srcOrd="7" destOrd="0" presId="urn:microsoft.com/office/officeart/2005/8/layout/process1"/>
    <dgm:cxn modelId="{DB65F6D8-C291-40FE-86D3-8E1C325610BF}" type="presParOf" srcId="{F4A7F592-3D8B-485C-B0A2-D2CC98442514}" destId="{5BFB7336-D4B0-40F6-AA53-89168B366CEB}" srcOrd="0" destOrd="0" presId="urn:microsoft.com/office/officeart/2005/8/layout/process1"/>
    <dgm:cxn modelId="{916BD28D-5998-4AD8-A8C0-4200590F8FC9}" type="presParOf" srcId="{B067680A-4B58-46B2-9619-5D166B7CE76F}" destId="{B97B3CB1-0486-48A7-9F7C-087E300158BC}"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F2AF09-9C2E-4340-8FA5-2EE22B040A4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D9D46D9-2ED1-4A4B-9F41-3DAF0C2EF29A}">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More/different data</a:t>
          </a:r>
        </a:p>
      </dgm:t>
    </dgm:pt>
    <dgm:pt modelId="{215572C0-F8DA-49B4-BE14-A26022BCDEEE}" type="parTrans" cxnId="{33FF77A9-8743-4985-842F-DE42E4E6C1A5}">
      <dgm:prSet/>
      <dgm:spPr/>
      <dgm:t>
        <a:bodyPr/>
        <a:lstStyle/>
        <a:p>
          <a:endParaRPr lang="en-US"/>
        </a:p>
      </dgm:t>
    </dgm:pt>
    <dgm:pt modelId="{DB8C40B4-327A-47B9-92A1-3650493AB77B}" type="sibTrans" cxnId="{33FF77A9-8743-4985-842F-DE42E4E6C1A5}">
      <dgm:prSet/>
      <dgm:spPr/>
      <dgm:t>
        <a:bodyPr/>
        <a:lstStyle/>
        <a:p>
          <a:endParaRPr lang="en-US"/>
        </a:p>
      </dgm:t>
    </dgm:pt>
    <dgm:pt modelId="{14AB2249-1354-4DC0-9344-2AA643FFDA12}">
      <dgm:prSet phldrT="[Text]"/>
      <dgm:spPr>
        <a:solidFill>
          <a:schemeClr val="bg1">
            <a:lumMod val="85000"/>
            <a:alpha val="90000"/>
          </a:schemeClr>
        </a:solidFill>
      </dgm:spPr>
      <dgm:t>
        <a:bodyPr/>
        <a:lstStyle/>
        <a:p>
          <a:r>
            <a:rPr lang="en-US" dirty="0"/>
            <a:t>Larger dataset</a:t>
          </a:r>
        </a:p>
      </dgm:t>
    </dgm:pt>
    <dgm:pt modelId="{EA9EBF4F-0AA9-41FE-A0DA-B06459B3272D}" type="parTrans" cxnId="{BC8B1BD3-81B4-426E-8853-803D07FBA204}">
      <dgm:prSet/>
      <dgm:spPr/>
      <dgm:t>
        <a:bodyPr/>
        <a:lstStyle/>
        <a:p>
          <a:endParaRPr lang="en-US"/>
        </a:p>
      </dgm:t>
    </dgm:pt>
    <dgm:pt modelId="{32A303C8-3BDA-4C23-A077-42A8395B5DC0}" type="sibTrans" cxnId="{BC8B1BD3-81B4-426E-8853-803D07FBA204}">
      <dgm:prSet/>
      <dgm:spPr/>
      <dgm:t>
        <a:bodyPr/>
        <a:lstStyle/>
        <a:p>
          <a:endParaRPr lang="en-US"/>
        </a:p>
      </dgm:t>
    </dgm:pt>
    <dgm:pt modelId="{15239F0A-9936-4F94-8728-101D04CD758A}">
      <dgm:prSet phldrT="[Text]"/>
      <dgm:spPr>
        <a:solidFill>
          <a:schemeClr val="bg1">
            <a:lumMod val="85000"/>
            <a:alpha val="90000"/>
          </a:schemeClr>
        </a:solidFill>
      </dgm:spPr>
      <dgm:t>
        <a:bodyPr/>
        <a:lstStyle/>
        <a:p>
          <a:r>
            <a:rPr lang="en-US" dirty="0"/>
            <a:t>User profiles</a:t>
          </a:r>
        </a:p>
      </dgm:t>
    </dgm:pt>
    <dgm:pt modelId="{0C3AA008-7908-43B3-8C58-F5A9BD32980A}" type="parTrans" cxnId="{098A87DA-755C-4D00-A7E5-9D5B8072FA7C}">
      <dgm:prSet/>
      <dgm:spPr/>
      <dgm:t>
        <a:bodyPr/>
        <a:lstStyle/>
        <a:p>
          <a:endParaRPr lang="en-US"/>
        </a:p>
      </dgm:t>
    </dgm:pt>
    <dgm:pt modelId="{ACF2E18D-E980-48B3-B2E1-FD9B4217B210}" type="sibTrans" cxnId="{098A87DA-755C-4D00-A7E5-9D5B8072FA7C}">
      <dgm:prSet/>
      <dgm:spPr/>
      <dgm:t>
        <a:bodyPr/>
        <a:lstStyle/>
        <a:p>
          <a:endParaRPr lang="en-US"/>
        </a:p>
      </dgm:t>
    </dgm:pt>
    <dgm:pt modelId="{56EADA53-6D8C-4732-B52D-614DD2A10822}">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Different pipeline</a:t>
          </a:r>
        </a:p>
      </dgm:t>
    </dgm:pt>
    <dgm:pt modelId="{1A63AD4E-F5F3-4F2E-9DCD-815DC513E2EE}" type="parTrans" cxnId="{EE9144D6-F76D-472E-B314-21E17E30234F}">
      <dgm:prSet/>
      <dgm:spPr/>
      <dgm:t>
        <a:bodyPr/>
        <a:lstStyle/>
        <a:p>
          <a:endParaRPr lang="en-US"/>
        </a:p>
      </dgm:t>
    </dgm:pt>
    <dgm:pt modelId="{4EB0A4DB-284C-41A9-A059-CBA3DF8CA6CF}" type="sibTrans" cxnId="{EE9144D6-F76D-472E-B314-21E17E30234F}">
      <dgm:prSet/>
      <dgm:spPr/>
      <dgm:t>
        <a:bodyPr/>
        <a:lstStyle/>
        <a:p>
          <a:endParaRPr lang="en-US"/>
        </a:p>
      </dgm:t>
    </dgm:pt>
    <dgm:pt modelId="{6FED4310-B1F5-4D2F-A0B6-205322086EDB}">
      <dgm:prSet phldrT="[Text]"/>
      <dgm:spPr>
        <a:solidFill>
          <a:schemeClr val="bg1">
            <a:lumMod val="85000"/>
            <a:alpha val="90000"/>
          </a:schemeClr>
        </a:solidFill>
      </dgm:spPr>
      <dgm:t>
        <a:bodyPr/>
        <a:lstStyle/>
        <a:p>
          <a:r>
            <a:rPr lang="en-US" dirty="0"/>
            <a:t>Different learner</a:t>
          </a:r>
        </a:p>
      </dgm:t>
    </dgm:pt>
    <dgm:pt modelId="{89AB071A-A95C-4E51-B7CA-1A0218EF1510}" type="parTrans" cxnId="{535F6FE2-1C6C-48D8-B436-02F7A02A627A}">
      <dgm:prSet/>
      <dgm:spPr/>
      <dgm:t>
        <a:bodyPr/>
        <a:lstStyle/>
        <a:p>
          <a:endParaRPr lang="en-US"/>
        </a:p>
      </dgm:t>
    </dgm:pt>
    <dgm:pt modelId="{6FB715C4-5A48-4DBE-ABD3-2E8EFC968A8A}" type="sibTrans" cxnId="{535F6FE2-1C6C-48D8-B436-02F7A02A627A}">
      <dgm:prSet/>
      <dgm:spPr/>
      <dgm:t>
        <a:bodyPr/>
        <a:lstStyle/>
        <a:p>
          <a:endParaRPr lang="en-US"/>
        </a:p>
      </dgm:t>
    </dgm:pt>
    <dgm:pt modelId="{F0C59B75-EE0E-467D-B482-8B28C2A2C914}">
      <dgm:prSet phldrT="[Text]"/>
      <dgm:spPr>
        <a:solidFill>
          <a:schemeClr val="bg1">
            <a:lumMod val="85000"/>
            <a:alpha val="90000"/>
          </a:schemeClr>
        </a:solidFill>
      </dgm:spPr>
      <dgm:t>
        <a:bodyPr/>
        <a:lstStyle/>
        <a:p>
          <a:r>
            <a:rPr lang="en-US" dirty="0"/>
            <a:t>Different transforms</a:t>
          </a:r>
        </a:p>
      </dgm:t>
    </dgm:pt>
    <dgm:pt modelId="{3C301307-3B44-4038-8FDE-A1A714648AD7}" type="parTrans" cxnId="{2E412C66-A669-4A39-ABDE-20B6854D5DE3}">
      <dgm:prSet/>
      <dgm:spPr/>
      <dgm:t>
        <a:bodyPr/>
        <a:lstStyle/>
        <a:p>
          <a:endParaRPr lang="en-US"/>
        </a:p>
      </dgm:t>
    </dgm:pt>
    <dgm:pt modelId="{0CF63855-1730-4992-B5AC-D536B6901445}" type="sibTrans" cxnId="{2E412C66-A669-4A39-ABDE-20B6854D5DE3}">
      <dgm:prSet/>
      <dgm:spPr/>
      <dgm:t>
        <a:bodyPr/>
        <a:lstStyle/>
        <a:p>
          <a:endParaRPr lang="en-US"/>
        </a:p>
      </dgm:t>
    </dgm:pt>
    <dgm:pt modelId="{730EDF0E-468A-4FD9-BA5B-74AFD941A96F}">
      <dgm:prSet phldrT="[Text]"/>
      <dgm:spPr>
        <a:solidFill>
          <a:schemeClr val="bg1">
            <a:lumMod val="85000"/>
            <a:alpha val="90000"/>
          </a:schemeClr>
        </a:solidFill>
      </dgm:spPr>
      <dgm:t>
        <a:bodyPr/>
        <a:lstStyle/>
        <a:p>
          <a:r>
            <a:rPr lang="en-US" dirty="0"/>
            <a:t>Different repositories</a:t>
          </a:r>
        </a:p>
      </dgm:t>
    </dgm:pt>
    <dgm:pt modelId="{9C2B4B45-3A8A-4146-A55C-B08C68FC78D9}" type="parTrans" cxnId="{94F2CB28-A7C2-4E44-837F-6F5E83E5DFE4}">
      <dgm:prSet/>
      <dgm:spPr/>
      <dgm:t>
        <a:bodyPr/>
        <a:lstStyle/>
        <a:p>
          <a:endParaRPr lang="en-US"/>
        </a:p>
      </dgm:t>
    </dgm:pt>
    <dgm:pt modelId="{0A34DF56-A06F-4AC6-89D5-32C1F3819453}" type="sibTrans" cxnId="{94F2CB28-A7C2-4E44-837F-6F5E83E5DFE4}">
      <dgm:prSet/>
      <dgm:spPr/>
      <dgm:t>
        <a:bodyPr/>
        <a:lstStyle/>
        <a:p>
          <a:endParaRPr lang="en-US"/>
        </a:p>
      </dgm:t>
    </dgm:pt>
    <dgm:pt modelId="{A18FCEDA-0BFC-4513-950D-3988FB788B1A}">
      <dgm:prSet phldrT="[Text]"/>
      <dgm:spPr>
        <a:solidFill>
          <a:schemeClr val="bg1">
            <a:lumMod val="85000"/>
            <a:alpha val="90000"/>
          </a:schemeClr>
        </a:solidFill>
      </dgm:spPr>
      <dgm:t>
        <a:bodyPr/>
        <a:lstStyle/>
        <a:p>
          <a:r>
            <a:rPr lang="en-US" dirty="0"/>
            <a:t>Different hyperparameters</a:t>
          </a:r>
        </a:p>
      </dgm:t>
    </dgm:pt>
    <dgm:pt modelId="{C3324ECE-8DBA-4027-B8A2-ADDC8216D412}" type="parTrans" cxnId="{8BE4760E-94E1-4BA0-8A1C-D6F33D56E42D}">
      <dgm:prSet/>
      <dgm:spPr/>
      <dgm:t>
        <a:bodyPr/>
        <a:lstStyle/>
        <a:p>
          <a:endParaRPr lang="en-US"/>
        </a:p>
      </dgm:t>
    </dgm:pt>
    <dgm:pt modelId="{B9FD1011-8173-4AB5-A588-33CE48207FF0}" type="sibTrans" cxnId="{8BE4760E-94E1-4BA0-8A1C-D6F33D56E42D}">
      <dgm:prSet/>
      <dgm:spPr/>
      <dgm:t>
        <a:bodyPr/>
        <a:lstStyle/>
        <a:p>
          <a:endParaRPr lang="en-US"/>
        </a:p>
      </dgm:t>
    </dgm:pt>
    <dgm:pt modelId="{428DA2C9-A889-4680-A113-0B1259BEDE60}" type="pres">
      <dgm:prSet presAssocID="{75F2AF09-9C2E-4340-8FA5-2EE22B040A44}" presName="Name0" presStyleCnt="0">
        <dgm:presLayoutVars>
          <dgm:dir/>
          <dgm:animLvl val="lvl"/>
          <dgm:resizeHandles val="exact"/>
        </dgm:presLayoutVars>
      </dgm:prSet>
      <dgm:spPr/>
      <dgm:t>
        <a:bodyPr/>
        <a:lstStyle/>
        <a:p>
          <a:endParaRPr lang="en-US"/>
        </a:p>
      </dgm:t>
    </dgm:pt>
    <dgm:pt modelId="{A9AAB404-DE91-4FAE-9E61-A6F05E8959E7}" type="pres">
      <dgm:prSet presAssocID="{7D9D46D9-2ED1-4A4B-9F41-3DAF0C2EF29A}" presName="linNode" presStyleCnt="0"/>
      <dgm:spPr/>
    </dgm:pt>
    <dgm:pt modelId="{654139DB-05B2-47A5-9382-F9C6339A90B6}" type="pres">
      <dgm:prSet presAssocID="{7D9D46D9-2ED1-4A4B-9F41-3DAF0C2EF29A}" presName="parentText" presStyleLbl="node1" presStyleIdx="0" presStyleCnt="2">
        <dgm:presLayoutVars>
          <dgm:chMax val="1"/>
          <dgm:bulletEnabled val="1"/>
        </dgm:presLayoutVars>
      </dgm:prSet>
      <dgm:spPr/>
      <dgm:t>
        <a:bodyPr/>
        <a:lstStyle/>
        <a:p>
          <a:endParaRPr lang="en-US"/>
        </a:p>
      </dgm:t>
    </dgm:pt>
    <dgm:pt modelId="{4F65458C-0668-436B-9236-2F73E92BE8BA}" type="pres">
      <dgm:prSet presAssocID="{7D9D46D9-2ED1-4A4B-9F41-3DAF0C2EF29A}" presName="descendantText" presStyleLbl="alignAccFollowNode1" presStyleIdx="0" presStyleCnt="2">
        <dgm:presLayoutVars>
          <dgm:bulletEnabled val="1"/>
        </dgm:presLayoutVars>
      </dgm:prSet>
      <dgm:spPr/>
      <dgm:t>
        <a:bodyPr/>
        <a:lstStyle/>
        <a:p>
          <a:endParaRPr lang="en-US"/>
        </a:p>
      </dgm:t>
    </dgm:pt>
    <dgm:pt modelId="{85721C49-208C-4189-8A25-E74D0CA7B1BA}" type="pres">
      <dgm:prSet presAssocID="{DB8C40B4-327A-47B9-92A1-3650493AB77B}" presName="sp" presStyleCnt="0"/>
      <dgm:spPr/>
    </dgm:pt>
    <dgm:pt modelId="{64D94832-0C5A-4C59-9730-EFA3E484414A}" type="pres">
      <dgm:prSet presAssocID="{56EADA53-6D8C-4732-B52D-614DD2A10822}" presName="linNode" presStyleCnt="0"/>
      <dgm:spPr/>
    </dgm:pt>
    <dgm:pt modelId="{13D1DB92-3246-4116-8147-5FA90BA3575A}" type="pres">
      <dgm:prSet presAssocID="{56EADA53-6D8C-4732-B52D-614DD2A10822}" presName="parentText" presStyleLbl="node1" presStyleIdx="1" presStyleCnt="2">
        <dgm:presLayoutVars>
          <dgm:chMax val="1"/>
          <dgm:bulletEnabled val="1"/>
        </dgm:presLayoutVars>
      </dgm:prSet>
      <dgm:spPr/>
      <dgm:t>
        <a:bodyPr/>
        <a:lstStyle/>
        <a:p>
          <a:endParaRPr lang="en-US"/>
        </a:p>
      </dgm:t>
    </dgm:pt>
    <dgm:pt modelId="{6BDCA04C-7F0F-428C-A120-89BD61483323}" type="pres">
      <dgm:prSet presAssocID="{56EADA53-6D8C-4732-B52D-614DD2A10822}" presName="descendantText" presStyleLbl="alignAccFollowNode1" presStyleIdx="1" presStyleCnt="2">
        <dgm:presLayoutVars>
          <dgm:bulletEnabled val="1"/>
        </dgm:presLayoutVars>
      </dgm:prSet>
      <dgm:spPr/>
      <dgm:t>
        <a:bodyPr/>
        <a:lstStyle/>
        <a:p>
          <a:endParaRPr lang="en-US"/>
        </a:p>
      </dgm:t>
    </dgm:pt>
  </dgm:ptLst>
  <dgm:cxnLst>
    <dgm:cxn modelId="{65B08821-2CA7-4D5A-875C-6AB5574CA173}" type="presOf" srcId="{6FED4310-B1F5-4D2F-A0B6-205322086EDB}" destId="{6BDCA04C-7F0F-428C-A120-89BD61483323}" srcOrd="0" destOrd="0" presId="urn:microsoft.com/office/officeart/2005/8/layout/vList5"/>
    <dgm:cxn modelId="{90E6D539-3C37-4800-9C41-CFE506E16ED4}" type="presOf" srcId="{F0C59B75-EE0E-467D-B482-8B28C2A2C914}" destId="{6BDCA04C-7F0F-428C-A120-89BD61483323}" srcOrd="0" destOrd="1" presId="urn:microsoft.com/office/officeart/2005/8/layout/vList5"/>
    <dgm:cxn modelId="{EE9144D6-F76D-472E-B314-21E17E30234F}" srcId="{75F2AF09-9C2E-4340-8FA5-2EE22B040A44}" destId="{56EADA53-6D8C-4732-B52D-614DD2A10822}" srcOrd="1" destOrd="0" parTransId="{1A63AD4E-F5F3-4F2E-9DCD-815DC513E2EE}" sibTransId="{4EB0A4DB-284C-41A9-A059-CBA3DF8CA6CF}"/>
    <dgm:cxn modelId="{5CBEB758-E214-41BF-9417-F43A67D7DCC1}" type="presOf" srcId="{7D9D46D9-2ED1-4A4B-9F41-3DAF0C2EF29A}" destId="{654139DB-05B2-47A5-9382-F9C6339A90B6}" srcOrd="0" destOrd="0" presId="urn:microsoft.com/office/officeart/2005/8/layout/vList5"/>
    <dgm:cxn modelId="{8BE4760E-94E1-4BA0-8A1C-D6F33D56E42D}" srcId="{56EADA53-6D8C-4732-B52D-614DD2A10822}" destId="{A18FCEDA-0BFC-4513-950D-3988FB788B1A}" srcOrd="2" destOrd="0" parTransId="{C3324ECE-8DBA-4027-B8A2-ADDC8216D412}" sibTransId="{B9FD1011-8173-4AB5-A588-33CE48207FF0}"/>
    <dgm:cxn modelId="{46CB173E-497C-43EE-8568-2571F0FD8B22}" type="presOf" srcId="{A18FCEDA-0BFC-4513-950D-3988FB788B1A}" destId="{6BDCA04C-7F0F-428C-A120-89BD61483323}" srcOrd="0" destOrd="2" presId="urn:microsoft.com/office/officeart/2005/8/layout/vList5"/>
    <dgm:cxn modelId="{FD74E73B-20B7-4119-8230-F06994DEBEBB}" type="presOf" srcId="{15239F0A-9936-4F94-8728-101D04CD758A}" destId="{4F65458C-0668-436B-9236-2F73E92BE8BA}" srcOrd="0" destOrd="1" presId="urn:microsoft.com/office/officeart/2005/8/layout/vList5"/>
    <dgm:cxn modelId="{5C9ECBE1-8D1D-4E77-ADA6-C4917A32293F}" type="presOf" srcId="{730EDF0E-468A-4FD9-BA5B-74AFD941A96F}" destId="{4F65458C-0668-436B-9236-2F73E92BE8BA}" srcOrd="0" destOrd="2" presId="urn:microsoft.com/office/officeart/2005/8/layout/vList5"/>
    <dgm:cxn modelId="{94F2CB28-A7C2-4E44-837F-6F5E83E5DFE4}" srcId="{7D9D46D9-2ED1-4A4B-9F41-3DAF0C2EF29A}" destId="{730EDF0E-468A-4FD9-BA5B-74AFD941A96F}" srcOrd="2" destOrd="0" parTransId="{9C2B4B45-3A8A-4146-A55C-B08C68FC78D9}" sibTransId="{0A34DF56-A06F-4AC6-89D5-32C1F3819453}"/>
    <dgm:cxn modelId="{535F6FE2-1C6C-48D8-B436-02F7A02A627A}" srcId="{56EADA53-6D8C-4732-B52D-614DD2A10822}" destId="{6FED4310-B1F5-4D2F-A0B6-205322086EDB}" srcOrd="0" destOrd="0" parTransId="{89AB071A-A95C-4E51-B7CA-1A0218EF1510}" sibTransId="{6FB715C4-5A48-4DBE-ABD3-2E8EFC968A8A}"/>
    <dgm:cxn modelId="{BC8B1BD3-81B4-426E-8853-803D07FBA204}" srcId="{7D9D46D9-2ED1-4A4B-9F41-3DAF0C2EF29A}" destId="{14AB2249-1354-4DC0-9344-2AA643FFDA12}" srcOrd="0" destOrd="0" parTransId="{EA9EBF4F-0AA9-41FE-A0DA-B06459B3272D}" sibTransId="{32A303C8-3BDA-4C23-A077-42A8395B5DC0}"/>
    <dgm:cxn modelId="{33FF77A9-8743-4985-842F-DE42E4E6C1A5}" srcId="{75F2AF09-9C2E-4340-8FA5-2EE22B040A44}" destId="{7D9D46D9-2ED1-4A4B-9F41-3DAF0C2EF29A}" srcOrd="0" destOrd="0" parTransId="{215572C0-F8DA-49B4-BE14-A26022BCDEEE}" sibTransId="{DB8C40B4-327A-47B9-92A1-3650493AB77B}"/>
    <dgm:cxn modelId="{D70291E1-79CB-45BF-8E5C-3BE008A9A08C}" type="presOf" srcId="{14AB2249-1354-4DC0-9344-2AA643FFDA12}" destId="{4F65458C-0668-436B-9236-2F73E92BE8BA}" srcOrd="0" destOrd="0" presId="urn:microsoft.com/office/officeart/2005/8/layout/vList5"/>
    <dgm:cxn modelId="{4EF82F8F-9F25-4515-BC5D-4B0111A446EF}" type="presOf" srcId="{56EADA53-6D8C-4732-B52D-614DD2A10822}" destId="{13D1DB92-3246-4116-8147-5FA90BA3575A}" srcOrd="0" destOrd="0" presId="urn:microsoft.com/office/officeart/2005/8/layout/vList5"/>
    <dgm:cxn modelId="{2E412C66-A669-4A39-ABDE-20B6854D5DE3}" srcId="{56EADA53-6D8C-4732-B52D-614DD2A10822}" destId="{F0C59B75-EE0E-467D-B482-8B28C2A2C914}" srcOrd="1" destOrd="0" parTransId="{3C301307-3B44-4038-8FDE-A1A714648AD7}" sibTransId="{0CF63855-1730-4992-B5AC-D536B6901445}"/>
    <dgm:cxn modelId="{5AF6CDE5-8BCA-4786-942D-CA9E36325A84}" type="presOf" srcId="{75F2AF09-9C2E-4340-8FA5-2EE22B040A44}" destId="{428DA2C9-A889-4680-A113-0B1259BEDE60}" srcOrd="0" destOrd="0" presId="urn:microsoft.com/office/officeart/2005/8/layout/vList5"/>
    <dgm:cxn modelId="{098A87DA-755C-4D00-A7E5-9D5B8072FA7C}" srcId="{7D9D46D9-2ED1-4A4B-9F41-3DAF0C2EF29A}" destId="{15239F0A-9936-4F94-8728-101D04CD758A}" srcOrd="1" destOrd="0" parTransId="{0C3AA008-7908-43B3-8C58-F5A9BD32980A}" sibTransId="{ACF2E18D-E980-48B3-B2E1-FD9B4217B210}"/>
    <dgm:cxn modelId="{9E162C8A-2BC7-456C-9F84-605F952E5BCE}" type="presParOf" srcId="{428DA2C9-A889-4680-A113-0B1259BEDE60}" destId="{A9AAB404-DE91-4FAE-9E61-A6F05E8959E7}" srcOrd="0" destOrd="0" presId="urn:microsoft.com/office/officeart/2005/8/layout/vList5"/>
    <dgm:cxn modelId="{2705EA77-430F-4338-BE89-4F3412E89347}" type="presParOf" srcId="{A9AAB404-DE91-4FAE-9E61-A6F05E8959E7}" destId="{654139DB-05B2-47A5-9382-F9C6339A90B6}" srcOrd="0" destOrd="0" presId="urn:microsoft.com/office/officeart/2005/8/layout/vList5"/>
    <dgm:cxn modelId="{BF4FAA1F-8504-4389-B7D5-B8A6B39052BF}" type="presParOf" srcId="{A9AAB404-DE91-4FAE-9E61-A6F05E8959E7}" destId="{4F65458C-0668-436B-9236-2F73E92BE8BA}" srcOrd="1" destOrd="0" presId="urn:microsoft.com/office/officeart/2005/8/layout/vList5"/>
    <dgm:cxn modelId="{F9B2D0F7-D967-4C65-9AC4-C2FFAB3C33E3}" type="presParOf" srcId="{428DA2C9-A889-4680-A113-0B1259BEDE60}" destId="{85721C49-208C-4189-8A25-E74D0CA7B1BA}" srcOrd="1" destOrd="0" presId="urn:microsoft.com/office/officeart/2005/8/layout/vList5"/>
    <dgm:cxn modelId="{F6DD4DD6-188B-4CE2-8E20-D209FF9FC695}" type="presParOf" srcId="{428DA2C9-A889-4680-A113-0B1259BEDE60}" destId="{64D94832-0C5A-4C59-9730-EFA3E484414A}" srcOrd="2" destOrd="0" presId="urn:microsoft.com/office/officeart/2005/8/layout/vList5"/>
    <dgm:cxn modelId="{53E6CD48-66FB-4FAD-98A4-8AB5427E260E}" type="presParOf" srcId="{64D94832-0C5A-4C59-9730-EFA3E484414A}" destId="{13D1DB92-3246-4116-8147-5FA90BA3575A}" srcOrd="0" destOrd="0" presId="urn:microsoft.com/office/officeart/2005/8/layout/vList5"/>
    <dgm:cxn modelId="{2852CDCC-CD59-4857-94E9-08F45EC0FE4D}" type="presParOf" srcId="{64D94832-0C5A-4C59-9730-EFA3E484414A}" destId="{6BDCA04C-7F0F-428C-A120-89BD6148332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9F727-B4C8-40AE-A927-32B867C8043B}">
      <dsp:nvSpPr>
        <dsp:cNvPr id="0" name=""/>
        <dsp:cNvSpPr/>
      </dsp:nvSpPr>
      <dsp:spPr>
        <a:xfrm>
          <a:off x="5625" y="2095144"/>
          <a:ext cx="1743908" cy="1046344"/>
        </a:xfrm>
        <a:prstGeom prst="roundRect">
          <a:avLst>
            <a:gd name="adj" fmla="val 10000"/>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Load Data</a:t>
          </a:r>
        </a:p>
      </dsp:txBody>
      <dsp:txXfrm>
        <a:off x="36271" y="2125790"/>
        <a:ext cx="1682616" cy="985052"/>
      </dsp:txXfrm>
    </dsp:sp>
    <dsp:sp modelId="{60F576CC-0CE3-4075-BE5F-84F1EB8FB206}">
      <dsp:nvSpPr>
        <dsp:cNvPr id="0" name=""/>
        <dsp:cNvSpPr/>
      </dsp:nvSpPr>
      <dsp:spPr>
        <a:xfrm>
          <a:off x="1923924" y="2402071"/>
          <a:ext cx="369708" cy="432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1923924" y="2488569"/>
        <a:ext cx="258796" cy="259493"/>
      </dsp:txXfrm>
    </dsp:sp>
    <dsp:sp modelId="{8F33CAC6-4A67-4A0C-A26E-F9855DBE4113}">
      <dsp:nvSpPr>
        <dsp:cNvPr id="0" name=""/>
        <dsp:cNvSpPr/>
      </dsp:nvSpPr>
      <dsp:spPr>
        <a:xfrm>
          <a:off x="2447097" y="2095144"/>
          <a:ext cx="1743908" cy="1046344"/>
        </a:xfrm>
        <a:prstGeom prst="roundRect">
          <a:avLst>
            <a:gd name="adj" fmla="val 10000"/>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Extract</a:t>
          </a:r>
          <a:r>
            <a:rPr lang="en-US" sz="1400" kern="1200" baseline="0" dirty="0"/>
            <a:t> Features </a:t>
          </a:r>
          <a:endParaRPr lang="en-US" sz="1400" kern="1200" dirty="0"/>
        </a:p>
      </dsp:txBody>
      <dsp:txXfrm>
        <a:off x="2477743" y="2125790"/>
        <a:ext cx="1682616" cy="985052"/>
      </dsp:txXfrm>
    </dsp:sp>
    <dsp:sp modelId="{84D63799-CE0E-4710-B40B-79E8860CA4B7}">
      <dsp:nvSpPr>
        <dsp:cNvPr id="0" name=""/>
        <dsp:cNvSpPr/>
      </dsp:nvSpPr>
      <dsp:spPr>
        <a:xfrm>
          <a:off x="4365396" y="2402071"/>
          <a:ext cx="369708" cy="432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365396" y="2488569"/>
        <a:ext cx="258796" cy="259493"/>
      </dsp:txXfrm>
    </dsp:sp>
    <dsp:sp modelId="{4D4DD813-2603-4ED3-BE87-F4B649C7AF9F}">
      <dsp:nvSpPr>
        <dsp:cNvPr id="0" name=""/>
        <dsp:cNvSpPr/>
      </dsp:nvSpPr>
      <dsp:spPr>
        <a:xfrm>
          <a:off x="4888568" y="2095144"/>
          <a:ext cx="1743908" cy="1046344"/>
        </a:xfrm>
        <a:prstGeom prst="roundRect">
          <a:avLst>
            <a:gd name="adj" fmla="val 10000"/>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Train</a:t>
          </a:r>
          <a:r>
            <a:rPr lang="en-US" sz="1400" kern="1200" baseline="0" dirty="0"/>
            <a:t> Model </a:t>
          </a:r>
          <a:endParaRPr lang="en-US" sz="1400" kern="1200" dirty="0"/>
        </a:p>
      </dsp:txBody>
      <dsp:txXfrm>
        <a:off x="4919214" y="2125790"/>
        <a:ext cx="1682616" cy="985052"/>
      </dsp:txXfrm>
    </dsp:sp>
    <dsp:sp modelId="{611A43A3-2900-4EAE-8896-C6FC80A44456}">
      <dsp:nvSpPr>
        <dsp:cNvPr id="0" name=""/>
        <dsp:cNvSpPr/>
      </dsp:nvSpPr>
      <dsp:spPr>
        <a:xfrm>
          <a:off x="6806867" y="2402071"/>
          <a:ext cx="369708" cy="432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6806867" y="2488569"/>
        <a:ext cx="258796" cy="259493"/>
      </dsp:txXfrm>
    </dsp:sp>
    <dsp:sp modelId="{44AA6DD7-4412-46FA-86A1-E66843CD770F}">
      <dsp:nvSpPr>
        <dsp:cNvPr id="0" name=""/>
        <dsp:cNvSpPr/>
      </dsp:nvSpPr>
      <dsp:spPr>
        <a:xfrm>
          <a:off x="7330040" y="2095144"/>
          <a:ext cx="1743908" cy="1046344"/>
        </a:xfrm>
        <a:prstGeom prst="roundRect">
          <a:avLst>
            <a:gd name="adj" fmla="val 10000"/>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Evaluate Model  </a:t>
          </a:r>
        </a:p>
      </dsp:txBody>
      <dsp:txXfrm>
        <a:off x="7360686" y="2125790"/>
        <a:ext cx="1682616" cy="985052"/>
      </dsp:txXfrm>
    </dsp:sp>
    <dsp:sp modelId="{F4A7F592-3D8B-485C-B0A2-D2CC98442514}">
      <dsp:nvSpPr>
        <dsp:cNvPr id="0" name=""/>
        <dsp:cNvSpPr/>
      </dsp:nvSpPr>
      <dsp:spPr>
        <a:xfrm>
          <a:off x="9248339" y="2402071"/>
          <a:ext cx="369708" cy="432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9248339" y="2488569"/>
        <a:ext cx="258796" cy="259493"/>
      </dsp:txXfrm>
    </dsp:sp>
    <dsp:sp modelId="{B97B3CB1-0486-48A7-9F7C-087E300158BC}">
      <dsp:nvSpPr>
        <dsp:cNvPr id="0" name=""/>
        <dsp:cNvSpPr/>
      </dsp:nvSpPr>
      <dsp:spPr>
        <a:xfrm>
          <a:off x="9771512" y="2095144"/>
          <a:ext cx="1743908" cy="1046344"/>
        </a:xfrm>
        <a:prstGeom prst="roundRect">
          <a:avLst>
            <a:gd name="adj" fmla="val 10000"/>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Model consumption </a:t>
          </a:r>
        </a:p>
      </dsp:txBody>
      <dsp:txXfrm>
        <a:off x="9802158" y="2125790"/>
        <a:ext cx="1682616" cy="985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9F727-B4C8-40AE-A927-32B867C8043B}">
      <dsp:nvSpPr>
        <dsp:cNvPr id="0" name=""/>
        <dsp:cNvSpPr/>
      </dsp:nvSpPr>
      <dsp:spPr>
        <a:xfrm>
          <a:off x="5625" y="2095144"/>
          <a:ext cx="1743908" cy="1046344"/>
        </a:xfrm>
        <a:prstGeom prst="roundRect">
          <a:avLst>
            <a:gd name="adj" fmla="val 10000"/>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Load Data</a:t>
          </a:r>
        </a:p>
      </dsp:txBody>
      <dsp:txXfrm>
        <a:off x="36271" y="2125790"/>
        <a:ext cx="1682616" cy="985052"/>
      </dsp:txXfrm>
    </dsp:sp>
    <dsp:sp modelId="{60F576CC-0CE3-4075-BE5F-84F1EB8FB206}">
      <dsp:nvSpPr>
        <dsp:cNvPr id="0" name=""/>
        <dsp:cNvSpPr/>
      </dsp:nvSpPr>
      <dsp:spPr>
        <a:xfrm>
          <a:off x="1923924" y="2402071"/>
          <a:ext cx="369708" cy="432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1923924" y="2488569"/>
        <a:ext cx="258796" cy="259493"/>
      </dsp:txXfrm>
    </dsp:sp>
    <dsp:sp modelId="{8F33CAC6-4A67-4A0C-A26E-F9855DBE4113}">
      <dsp:nvSpPr>
        <dsp:cNvPr id="0" name=""/>
        <dsp:cNvSpPr/>
      </dsp:nvSpPr>
      <dsp:spPr>
        <a:xfrm>
          <a:off x="2447097" y="2095144"/>
          <a:ext cx="1743908" cy="1046344"/>
        </a:xfrm>
        <a:prstGeom prst="roundRect">
          <a:avLst>
            <a:gd name="adj" fmla="val 10000"/>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Extract</a:t>
          </a:r>
          <a:r>
            <a:rPr lang="en-US" sz="1400" kern="1200" baseline="0"/>
            <a:t> Features </a:t>
          </a:r>
          <a:endParaRPr lang="en-US" sz="1400" kern="1200"/>
        </a:p>
      </dsp:txBody>
      <dsp:txXfrm>
        <a:off x="2477743" y="2125790"/>
        <a:ext cx="1682616" cy="985052"/>
      </dsp:txXfrm>
    </dsp:sp>
    <dsp:sp modelId="{84D63799-CE0E-4710-B40B-79E8860CA4B7}">
      <dsp:nvSpPr>
        <dsp:cNvPr id="0" name=""/>
        <dsp:cNvSpPr/>
      </dsp:nvSpPr>
      <dsp:spPr>
        <a:xfrm>
          <a:off x="4365396" y="2402071"/>
          <a:ext cx="369708" cy="432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365396" y="2488569"/>
        <a:ext cx="258796" cy="259493"/>
      </dsp:txXfrm>
    </dsp:sp>
    <dsp:sp modelId="{4D4DD813-2603-4ED3-BE87-F4B649C7AF9F}">
      <dsp:nvSpPr>
        <dsp:cNvPr id="0" name=""/>
        <dsp:cNvSpPr/>
      </dsp:nvSpPr>
      <dsp:spPr>
        <a:xfrm>
          <a:off x="4888568" y="2095144"/>
          <a:ext cx="1743908" cy="1046344"/>
        </a:xfrm>
        <a:prstGeom prst="roundRect">
          <a:avLst>
            <a:gd name="adj" fmla="val 10000"/>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Train</a:t>
          </a:r>
          <a:r>
            <a:rPr lang="en-US" sz="1400" kern="1200" baseline="0"/>
            <a:t> Model </a:t>
          </a:r>
          <a:endParaRPr lang="en-US" sz="1400" kern="1200"/>
        </a:p>
      </dsp:txBody>
      <dsp:txXfrm>
        <a:off x="4919214" y="2125790"/>
        <a:ext cx="1682616" cy="985052"/>
      </dsp:txXfrm>
    </dsp:sp>
    <dsp:sp modelId="{611A43A3-2900-4EAE-8896-C6FC80A44456}">
      <dsp:nvSpPr>
        <dsp:cNvPr id="0" name=""/>
        <dsp:cNvSpPr/>
      </dsp:nvSpPr>
      <dsp:spPr>
        <a:xfrm>
          <a:off x="6806867" y="2402071"/>
          <a:ext cx="369708" cy="432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6806867" y="2488569"/>
        <a:ext cx="258796" cy="259493"/>
      </dsp:txXfrm>
    </dsp:sp>
    <dsp:sp modelId="{44AA6DD7-4412-46FA-86A1-E66843CD770F}">
      <dsp:nvSpPr>
        <dsp:cNvPr id="0" name=""/>
        <dsp:cNvSpPr/>
      </dsp:nvSpPr>
      <dsp:spPr>
        <a:xfrm>
          <a:off x="7330040" y="2095144"/>
          <a:ext cx="1743908" cy="1046344"/>
        </a:xfrm>
        <a:prstGeom prst="roundRect">
          <a:avLst>
            <a:gd name="adj" fmla="val 10000"/>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Evaluate Model  </a:t>
          </a:r>
        </a:p>
      </dsp:txBody>
      <dsp:txXfrm>
        <a:off x="7360686" y="2125790"/>
        <a:ext cx="1682616" cy="985052"/>
      </dsp:txXfrm>
    </dsp:sp>
    <dsp:sp modelId="{F4A7F592-3D8B-485C-B0A2-D2CC98442514}">
      <dsp:nvSpPr>
        <dsp:cNvPr id="0" name=""/>
        <dsp:cNvSpPr/>
      </dsp:nvSpPr>
      <dsp:spPr>
        <a:xfrm>
          <a:off x="9248339" y="2402071"/>
          <a:ext cx="369708" cy="432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9248339" y="2488569"/>
        <a:ext cx="258796" cy="259493"/>
      </dsp:txXfrm>
    </dsp:sp>
    <dsp:sp modelId="{B97B3CB1-0486-48A7-9F7C-087E300158BC}">
      <dsp:nvSpPr>
        <dsp:cNvPr id="0" name=""/>
        <dsp:cNvSpPr/>
      </dsp:nvSpPr>
      <dsp:spPr>
        <a:xfrm>
          <a:off x="9771512" y="2095144"/>
          <a:ext cx="1743908" cy="1046344"/>
        </a:xfrm>
        <a:prstGeom prst="roundRect">
          <a:avLst>
            <a:gd name="adj" fmla="val 10000"/>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Model consumption </a:t>
          </a:r>
        </a:p>
      </dsp:txBody>
      <dsp:txXfrm>
        <a:off x="9802158" y="2125790"/>
        <a:ext cx="1682616" cy="985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9F727-B4C8-40AE-A927-32B867C8043B}">
      <dsp:nvSpPr>
        <dsp:cNvPr id="0" name=""/>
        <dsp:cNvSpPr/>
      </dsp:nvSpPr>
      <dsp:spPr>
        <a:xfrm>
          <a:off x="5625" y="2095144"/>
          <a:ext cx="1743908" cy="1046344"/>
        </a:xfrm>
        <a:prstGeom prst="roundRect">
          <a:avLst>
            <a:gd name="adj" fmla="val 10000"/>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Load Data</a:t>
          </a:r>
        </a:p>
      </dsp:txBody>
      <dsp:txXfrm>
        <a:off x="36271" y="2125790"/>
        <a:ext cx="1682616" cy="985052"/>
      </dsp:txXfrm>
    </dsp:sp>
    <dsp:sp modelId="{60F576CC-0CE3-4075-BE5F-84F1EB8FB206}">
      <dsp:nvSpPr>
        <dsp:cNvPr id="0" name=""/>
        <dsp:cNvSpPr/>
      </dsp:nvSpPr>
      <dsp:spPr>
        <a:xfrm>
          <a:off x="1923924" y="2402071"/>
          <a:ext cx="369708" cy="432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1923924" y="2488569"/>
        <a:ext cx="258796" cy="259493"/>
      </dsp:txXfrm>
    </dsp:sp>
    <dsp:sp modelId="{8F33CAC6-4A67-4A0C-A26E-F9855DBE4113}">
      <dsp:nvSpPr>
        <dsp:cNvPr id="0" name=""/>
        <dsp:cNvSpPr/>
      </dsp:nvSpPr>
      <dsp:spPr>
        <a:xfrm>
          <a:off x="2447097" y="2095144"/>
          <a:ext cx="1743908" cy="1046344"/>
        </a:xfrm>
        <a:prstGeom prst="roundRect">
          <a:avLst>
            <a:gd name="adj" fmla="val 10000"/>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Extract</a:t>
          </a:r>
          <a:r>
            <a:rPr lang="en-US" sz="1400" kern="1200" baseline="0"/>
            <a:t> Features </a:t>
          </a:r>
          <a:endParaRPr lang="en-US" sz="1400" kern="1200"/>
        </a:p>
      </dsp:txBody>
      <dsp:txXfrm>
        <a:off x="2477743" y="2125790"/>
        <a:ext cx="1682616" cy="985052"/>
      </dsp:txXfrm>
    </dsp:sp>
    <dsp:sp modelId="{84D63799-CE0E-4710-B40B-79E8860CA4B7}">
      <dsp:nvSpPr>
        <dsp:cNvPr id="0" name=""/>
        <dsp:cNvSpPr/>
      </dsp:nvSpPr>
      <dsp:spPr>
        <a:xfrm>
          <a:off x="4365396" y="2402071"/>
          <a:ext cx="369708" cy="432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365396" y="2488569"/>
        <a:ext cx="258796" cy="259493"/>
      </dsp:txXfrm>
    </dsp:sp>
    <dsp:sp modelId="{4D4DD813-2603-4ED3-BE87-F4B649C7AF9F}">
      <dsp:nvSpPr>
        <dsp:cNvPr id="0" name=""/>
        <dsp:cNvSpPr/>
      </dsp:nvSpPr>
      <dsp:spPr>
        <a:xfrm>
          <a:off x="4888568" y="2095144"/>
          <a:ext cx="1743908" cy="1046344"/>
        </a:xfrm>
        <a:prstGeom prst="roundRect">
          <a:avLst>
            <a:gd name="adj" fmla="val 10000"/>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Train</a:t>
          </a:r>
          <a:r>
            <a:rPr lang="en-US" sz="1400" kern="1200" baseline="0"/>
            <a:t> Model </a:t>
          </a:r>
          <a:endParaRPr lang="en-US" sz="1400" kern="1200"/>
        </a:p>
      </dsp:txBody>
      <dsp:txXfrm>
        <a:off x="4919214" y="2125790"/>
        <a:ext cx="1682616" cy="985052"/>
      </dsp:txXfrm>
    </dsp:sp>
    <dsp:sp modelId="{611A43A3-2900-4EAE-8896-C6FC80A44456}">
      <dsp:nvSpPr>
        <dsp:cNvPr id="0" name=""/>
        <dsp:cNvSpPr/>
      </dsp:nvSpPr>
      <dsp:spPr>
        <a:xfrm>
          <a:off x="6806867" y="2402071"/>
          <a:ext cx="369708" cy="432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6806867" y="2488569"/>
        <a:ext cx="258796" cy="259493"/>
      </dsp:txXfrm>
    </dsp:sp>
    <dsp:sp modelId="{44AA6DD7-4412-46FA-86A1-E66843CD770F}">
      <dsp:nvSpPr>
        <dsp:cNvPr id="0" name=""/>
        <dsp:cNvSpPr/>
      </dsp:nvSpPr>
      <dsp:spPr>
        <a:xfrm>
          <a:off x="7330040" y="2095144"/>
          <a:ext cx="1743908" cy="1046344"/>
        </a:xfrm>
        <a:prstGeom prst="roundRect">
          <a:avLst>
            <a:gd name="adj" fmla="val 10000"/>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Evaluate Model  </a:t>
          </a:r>
        </a:p>
      </dsp:txBody>
      <dsp:txXfrm>
        <a:off x="7360686" y="2125790"/>
        <a:ext cx="1682616" cy="985052"/>
      </dsp:txXfrm>
    </dsp:sp>
    <dsp:sp modelId="{F4A7F592-3D8B-485C-B0A2-D2CC98442514}">
      <dsp:nvSpPr>
        <dsp:cNvPr id="0" name=""/>
        <dsp:cNvSpPr/>
      </dsp:nvSpPr>
      <dsp:spPr>
        <a:xfrm>
          <a:off x="9248339" y="2402071"/>
          <a:ext cx="369708" cy="432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9248339" y="2488569"/>
        <a:ext cx="258796" cy="259493"/>
      </dsp:txXfrm>
    </dsp:sp>
    <dsp:sp modelId="{B97B3CB1-0486-48A7-9F7C-087E300158BC}">
      <dsp:nvSpPr>
        <dsp:cNvPr id="0" name=""/>
        <dsp:cNvSpPr/>
      </dsp:nvSpPr>
      <dsp:spPr>
        <a:xfrm>
          <a:off x="9771512" y="2095144"/>
          <a:ext cx="1743908" cy="1046344"/>
        </a:xfrm>
        <a:prstGeom prst="roundRect">
          <a:avLst>
            <a:gd name="adj" fmla="val 10000"/>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Model consumption </a:t>
          </a:r>
        </a:p>
      </dsp:txBody>
      <dsp:txXfrm>
        <a:off x="9802158" y="2125790"/>
        <a:ext cx="1682616" cy="9850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5458C-0668-436B-9236-2F73E92BE8BA}">
      <dsp:nvSpPr>
        <dsp:cNvPr id="0" name=""/>
        <dsp:cNvSpPr/>
      </dsp:nvSpPr>
      <dsp:spPr>
        <a:xfrm rot="5400000">
          <a:off x="4469764" y="-1279300"/>
          <a:ext cx="2114550" cy="5201920"/>
        </a:xfrm>
        <a:prstGeom prst="round2SameRect">
          <a:avLst/>
        </a:prstGeom>
        <a:solidFill>
          <a:schemeClr val="bg1">
            <a:lumMod val="85000"/>
            <a:alpha val="90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Larger dataset</a:t>
          </a:r>
        </a:p>
        <a:p>
          <a:pPr marL="285750" lvl="1" indent="-285750" algn="l" defTabSz="1377950">
            <a:lnSpc>
              <a:spcPct val="90000"/>
            </a:lnSpc>
            <a:spcBef>
              <a:spcPct val="0"/>
            </a:spcBef>
            <a:spcAft>
              <a:spcPct val="15000"/>
            </a:spcAft>
            <a:buChar char="••"/>
          </a:pPr>
          <a:r>
            <a:rPr lang="en-US" sz="3100" kern="1200" dirty="0"/>
            <a:t>User profiles</a:t>
          </a:r>
        </a:p>
        <a:p>
          <a:pPr marL="285750" lvl="1" indent="-285750" algn="l" defTabSz="1377950">
            <a:lnSpc>
              <a:spcPct val="90000"/>
            </a:lnSpc>
            <a:spcBef>
              <a:spcPct val="0"/>
            </a:spcBef>
            <a:spcAft>
              <a:spcPct val="15000"/>
            </a:spcAft>
            <a:buChar char="••"/>
          </a:pPr>
          <a:r>
            <a:rPr lang="en-US" sz="3100" kern="1200" dirty="0"/>
            <a:t>Different repositories</a:t>
          </a:r>
        </a:p>
      </dsp:txBody>
      <dsp:txXfrm rot="-5400000">
        <a:off x="2926079" y="367609"/>
        <a:ext cx="5098696" cy="1908102"/>
      </dsp:txXfrm>
    </dsp:sp>
    <dsp:sp modelId="{654139DB-05B2-47A5-9382-F9C6339A90B6}">
      <dsp:nvSpPr>
        <dsp:cNvPr id="0" name=""/>
        <dsp:cNvSpPr/>
      </dsp:nvSpPr>
      <dsp:spPr>
        <a:xfrm>
          <a:off x="0" y="66"/>
          <a:ext cx="2926080" cy="2643187"/>
        </a:xfrm>
        <a:prstGeom prst="round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a:t>More/different data</a:t>
          </a:r>
        </a:p>
      </dsp:txBody>
      <dsp:txXfrm>
        <a:off x="129030" y="129096"/>
        <a:ext cx="2668020" cy="2385127"/>
      </dsp:txXfrm>
    </dsp:sp>
    <dsp:sp modelId="{6BDCA04C-7F0F-428C-A120-89BD61483323}">
      <dsp:nvSpPr>
        <dsp:cNvPr id="0" name=""/>
        <dsp:cNvSpPr/>
      </dsp:nvSpPr>
      <dsp:spPr>
        <a:xfrm rot="5400000">
          <a:off x="4469764" y="1496047"/>
          <a:ext cx="2114550" cy="5201920"/>
        </a:xfrm>
        <a:prstGeom prst="round2SameRect">
          <a:avLst/>
        </a:prstGeom>
        <a:solidFill>
          <a:schemeClr val="bg1">
            <a:lumMod val="85000"/>
            <a:alpha val="90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Different learner</a:t>
          </a:r>
        </a:p>
        <a:p>
          <a:pPr marL="285750" lvl="1" indent="-285750" algn="l" defTabSz="1377950">
            <a:lnSpc>
              <a:spcPct val="90000"/>
            </a:lnSpc>
            <a:spcBef>
              <a:spcPct val="0"/>
            </a:spcBef>
            <a:spcAft>
              <a:spcPct val="15000"/>
            </a:spcAft>
            <a:buChar char="••"/>
          </a:pPr>
          <a:r>
            <a:rPr lang="en-US" sz="3100" kern="1200" dirty="0"/>
            <a:t>Different transforms</a:t>
          </a:r>
        </a:p>
        <a:p>
          <a:pPr marL="285750" lvl="1" indent="-285750" algn="l" defTabSz="1377950">
            <a:lnSpc>
              <a:spcPct val="90000"/>
            </a:lnSpc>
            <a:spcBef>
              <a:spcPct val="0"/>
            </a:spcBef>
            <a:spcAft>
              <a:spcPct val="15000"/>
            </a:spcAft>
            <a:buChar char="••"/>
          </a:pPr>
          <a:r>
            <a:rPr lang="en-US" sz="3100" kern="1200" dirty="0"/>
            <a:t>Different hyperparameters</a:t>
          </a:r>
        </a:p>
      </dsp:txBody>
      <dsp:txXfrm rot="-5400000">
        <a:off x="2926079" y="3142956"/>
        <a:ext cx="5098696" cy="1908102"/>
      </dsp:txXfrm>
    </dsp:sp>
    <dsp:sp modelId="{13D1DB92-3246-4116-8147-5FA90BA3575A}">
      <dsp:nvSpPr>
        <dsp:cNvPr id="0" name=""/>
        <dsp:cNvSpPr/>
      </dsp:nvSpPr>
      <dsp:spPr>
        <a:xfrm>
          <a:off x="0" y="2775413"/>
          <a:ext cx="2926080" cy="2643187"/>
        </a:xfrm>
        <a:prstGeom prst="round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a:t>Different pipeline</a:t>
          </a:r>
        </a:p>
      </dsp:txBody>
      <dsp:txXfrm>
        <a:off x="129030" y="2904443"/>
        <a:ext cx="2668020" cy="23851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10/3/2018 11:20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5-05T18:49:01.903"/>
    </inkml:context>
    <inkml:brush xml:id="br0">
      <inkml:brushProperty name="width" value="0.05" units="cm"/>
      <inkml:brushProperty name="height" value="0.05" units="cm"/>
    </inkml:brush>
  </inkml:definitions>
  <inkml:trace contextRef="#ctx0" brushRef="#br0">82 850 8320,'-4'16'1121,"1"-7"-430,1-2-179,0-1-79,1-5-185,0 1-46,-1 1 89,-1 0-106,-5 2 171,5-4-190,1 0 61,0-1 88,0 1 105,2-2-164,-1 1 34,1 0 36,-1-1 40,1 0 33,-1-1-46,1 0-44,-1 0-42,1 0-38,0 0-35,0-3 100,0 2-170,1 1-33,0-4 13,0 0-73,2-6-15,-2 7 58,0 2 4,-1 1 36,5-19 393,-1 0-48,1 0-47,0 0-43,0 1-42,1-1-38,-1 0-37,1 0-35,1-4 3,0 0-42,0 0-37,0 0-34,2-5-16,0 0-34,2-6-25,6-17-31,16-57-10,-22 73 52,0 1 45,-3 9-55,10-35 3,-12 43-35,0-1 0,2 1 0,0 1 0,1-1 0,1 2 0,3-3-1,-12 18 5,0 0-1,0 0 1,1 0 0,-1 0 0,0 1-1,1-1 1,0 1 0,-1-1 0,1 1-1,0 0 1,-1-1 0,1 1 0,0 0-1,0 0 1,0 0 0,0 0 0,0 1-1,1-1 1,-1 1 0,2-1-5,-2 1 4,-1 0 0,1 1 0,0-1 0,0 1 0,-1 0 0,1-1 0,0 1 0,-1 0 0,1 0 0,0 0 0,-1 0 0,1 0 0,-1 0 0,0 0 0,1 1 0,-1-1 0,0 1 0,0-1 0,1 1-4,3 6 12,0-1-1,-1 0 1,0 1-1,2 6-11,11 30 3,-16-41-4,32 92 53,-1 2-35,71 196-57,-43-150 40,11-4 67,-58-118-28,15 30 93,-27-47-105,1 0-1,-1-1 1,0 1-1,0 0 1,0 0-1,-1 0 1,1 3-27,-1-6 9,0-1-1,0 1 1,0 0 0,0-1-1,-1 1 1,1-1 0,0 1-1,0 0 1,0-1 0,0 1-1,-1-1 1,1 1-1,0-1 1,-1 1 0,1-1-1,0 1 1,-1-1 0,1 1-1,-1-1 1,1 1-9,-13 3 84,-18-6-43,24 1-30,-22-2-72,0 0 37,-29-2 74,-12 0 144,-35 2 256,0 5 23,35 3-236,11 2-135,30-3-94,0 1-34,23-4 28,-4 1 44,-1 0 12,4-1-49,1 0-36,0 0-45,1-1-31,1 1-46,0-1-52,1 0-61,1 0 18,1 0-39,0-1-381,1-1-107,2 0-77,-1 0 297,1 1 40,0-1 37,0 0 35,2-1-339,1 0 118,-2 1 315,0 1 34,3-2-222,2-1 17,4 0-99,2 0 18,9-2-145,-23 6 737</inkml:trace>
  <inkml:trace contextRef="#ctx0" brushRef="#br0" timeOffset="1">121 1766 12032,'-3'-1'866,"0"0"-73,0 1-68,0 0-68,1 1-63,0-1-60,0 2-58,0-1-55,1 0-51,-1 1-49,1 0-45,0 0-44,0 1-39,0-1-37,0 4 58,0-2-141,1 0-35,-1 4-46,1 0-76,1 11-188,0-13 224,-1 0 42,0-2 38,1-1 41,-1 1 46,0-1 53,5 95 74,1 11-82,-1 56-41,-5-148-169,1 7 37,-1 8-33,0-10-98,-1-5-97,1-8 65,-1 0-41,-1-1-158,-2-3-109,0-6-116,-2-8-122,-1-5 15,1 0 106,0-2 101,0 1 95,1-2 92,0 1 85,0-1 82,0 0 74,1 0 72,0 0 65,0 0 60,0 0 56,0 0 51,1 1 44,0 0 41,0 0 35,-4-23 489,1 0-33,3 0-42,1-1-49,2 0-58,2 1-67,2 0-75,2 0-84,-4 29-301,0 1 0,1 0 0,0-1-1,2-3-135,-1 6 98,0 0 0,0-1 0,0 2 0,1-1 0,1-2-98,-1 4 59,-1 1 0,0-1 0,1 1-1,0 0 1,0 0 0,0 0 0,1 1 0,-1 0-1,1 0 1,0 0 0,-1 1 0,1-1-1,1 2 1,-1-1 0,4 0-59,24-2 166,1 2-39,34 7 31,-14 3-101,28 8-39,50 8 0,-96-20 28,53-1-18,-38-1 47,-27-1 6,1 1 41,-4 1 13,-2 2 53,1 5 86,5 10 178,-7 7-31,-8-5-200,-5-3-98,0 3-70,33 173 158,-1-2-14,-7-65-147,-25-106-46,13 50 41,-12-42 13,-1-1 1,0 18-59,-6-44 11,1-1 0,-1 1 1,0 0-1,0 0 0,0-1 1,0 1-1,-1 0 0,1-1 1,-1 1-1,1 0 0,-1-1 1,0 1-1,0-1 0,0 1 1,-1-1-1,1 0 0,0 1 1,-1-1-1,-1 1-11,2-1 8,-1-1 0,0 1-1,0-1 1,0 0 0,0 0 0,0 0 0,0 0 0,0 0 0,-2 0-8,-27 5 23,-38-5 19,-2-3 52,-71-10 207,4 0 73,115 11-453,0-1 97,0 1 65,-31-1 189,20 1-177,14 0-109,0 1-74,4 0-57,-1-1-74,1 1-87,-1 0-96,1 0-107,-1 0-117,9-1 265,0 1-33,0 0-35,0 0-35,1 1-281,-9-2-1133,9 0 886,1-3-49,4 3 616,2-2-83,0 3 507</inkml:trace>
  <inkml:trace contextRef="#ctx0" brushRef="#br0" timeOffset="2">548 4005 11904,'-7'1'750,"0"-1"-64,1 1-61,-1-1-56,1 1-51,-1-1-46,1 0-41,0-1-37,-5 0 238,1 0-76,-26-12 1072,19 4-847,-5-6-209,3-2-108,1-2-96,1-2-87,3-2-74,0-1-66,3-2-53,1 0-43,-3-20-38,7 19-34,1-1-1,-1-25 28,4 21 37,2 2 59,2 9-71,0-1 1,1 1 0,6-20-26,-3 19 11,1-1-1,2 1 1,7-14-11,-7 18-5,1 0 1,1 1-1,0 1 0,7-7 5,-9 12-13,1 0-1,1 1 1,0 0 0,0 0 0,1 2-1,2-2 14,22-8-31,1 9-56,-29 8 51,-1 1 0,1-1 0,0 2 0,0-1 0,-1 1 0,1 0 0,0 1 0,3 0 36,-3 1-49,1 0 0,-1 1 0,0 0 0,0 0 0,0 0 0,0 1-1,-1 0 1,0 1 0,0 0 0,3 3 49,20 27-180,-14-7 49,-2 1 39,-3 1 40,-2 2 38,-4 0 37,-2 1 37,-2 1 36,-3-1 35,-2 0 34,-2 0 34,-14 32 297,-8-5 124,-7-6 119,0-18-113,22-27-457,-2-1-34,-3-1-27,-2-4-84,0-5-99,0-6-117,14 4-27,0-1 1,1 0-1,-1 0 1,1 0 0,0 0-1,1-1 1,-1 0-1,1 0 1,-1 0 0,2 0-1,-1-1 1,-1-3 218,-13-27-1051,7 3 279,7 16 436,0 0 39,0 0 43,1 0 50,0 1 54,1 0 59,-4-37-283,-2-30-74</inkml:trace>
  <inkml:trace contextRef="#ctx0" brushRef="#br0" timeOffset="3">1940 117 5760,'5'-2'637,"-1"0"-104,0 1-51,0 0-44,-1-1-38,2-1 254,4-11 762,-8 11-971,1 1 39,5 2 1189,-3 2-1002,-3 0-308,1 0-39,0 1-46,-1-1-54,0 1-64,0-1-70,0 0-80,0 0-87,0 7 385,-1 1-44,0 0-39,-1 0-36,-1 2-3,0 0-36,-2 6 21,-1 0-41,-3 14 76,-5 26 32,-1 1-54,-9 40 38,-38 134 173,41-162-222,-1-1 60,9-29-175,9-28-63,2-7-41,2-8-55,2-8-72,4-9-88,8-31-406,0 0 96,0-2 113,-8 27 275,1-2 33,-1 1 36,0 0 36,0 0 39,-1-1 41,1 0 41,0 1 45,-1-1 45,1 1 48,5-29 214,0-2 80,18-80 794,-14 82-752,-3 21-212,4 3 68,-15 29-337,-1 0-1,1 0 1,-1 1-1,1-1 1,-1 1-1,1 0 1,0-1-1,0 1 0,0 0 1,-1 0-1,1 0 1,0 0-1,1 0-35,-1 1 36,0-1-1,0 1 1,0 0-1,0 0 1,0 0-1,0 0 0,0 0 1,0 0-1,0 1 1,0-1-1,0 0 1,0 1-1,0 0 1,0 0-1,0-1 1,0 2-36,31 15 291,-2 4-83,0 3-64,-2 2-47,47 52 84,-46-45-73,48 61 112,-7 8-71,-7 4-90,-38-55-108,0 7 49,-11-19-36,-3 1-34,-10-31 26,0 0-1,-1 0 0,0 1 0,-1 5 45,-4 16-181,-8-3-68,-10-4-79,-10-4-91,-7-6-148,-2-5 43,12-4 210,1-3 37,-9 0-8,0-1 81,1-2 96,-1 0 107,19 1 47,0-1 32,0 1 35,1 0 37,-66 0 757,-1 0 106,1 0 120,42 0-517,0 0 35,25-1-292,9-1-71,9-1-64,5-1-58,4 0-51,2 0-45,11-2-39,1 1 103,-1 0-85,1 0-82,1 0-82,-1 0-80,0 1-79,1-1-78,-1 1-76,0-1-47,-1 1-67,0 0-65,-1-1-65,1 1-63,-1-1-63,1 1-61,-2-1-60,-6 1 488,-1 1 44,0-1 39,0 1 36,4-2-32,-1 1 44,18-4-223,18-3-106</inkml:trace>
  <inkml:trace contextRef="#ctx0" brushRef="#br0" timeOffset="4">1823 2015 11136,'-4'-8'701,"0"1"-43,0-1-43,0 0-41,0 1-41,0-1-42,1 0-39,-1 0-40,0 0-39,1 0-38,0 0-38,0 0-38,1 0-36,-1 1-36,2 0-35,-1-1-36,-2-13 588,1 0-112,1 1-99,0 0-83,1-3-11,2 0-77,0-5-5,3-13 105,0 30-182,1 13 38,-1 10-60,-2-5-161,-1 1-50,4 35 120,-3 2-39,-1 0-43,-1 1-48,1 13-80,1 0-97,0-29 22,2 40-127,-2-49 160,0 0-46,0 3-89,1-1-96,-1 0-116,-1-12 186,0 1-38,-1-14-257,0-1 117,0 0 237,-1 0 36,1-5-88,-1-1 120,-1-2 102,1-2 92,-1-2 80,1 1 48,-4-21 280,2 14-234,2 10-142,-1 1-64,-6-37 562,3 7 841,0-31-1406,7 3 788,1 40-504,1 0-35,3 1-42,1 0-50,2 1-55,3 1-62,1 0-69,3 1-76,0 4 102,0 1 0,2 0-1,0 1 1,13-9 3,-4 6-47,24-13 47,-9 9-138,22-7 138,-9 7-115,0 3-36,-1 2 64,-45 17 81,0 1 0,1 0 0,0 0-1,6 1 7,-12 1 4,-1 0-1,1 0 1,-1 0-1,1 1 1,0 0-1,-1 0 1,1 0-1,-1 0 0,0 1 1,1 0-1,-1 0-3,-1 0 8,1 0-1,-1 0 0,0 0 0,0 1 0,0 0 0,0-1 1,-1 1-1,1 0 0,-1 1 0,0-1 0,1 0 1,-2 0-1,1 1 0,1 2-7,2 7 51,-1 0-1,0 1 1,-1-1 0,0 1 0,-1 0-1,0 13-50,0 26 309,-3 12-309,0-6 150,1 1 22,0 79 127,3-1-94,2-33 121,14 67-326,-16-158 82,2 21 74,-5-32-143,0 1 0,0-1 0,0 0 0,0 0 0,0 1 0,-1-1 0,0 0 0,0 2-13,1-4 3,-1-1 1,1 1 0,0-1-1,-1 1 1,1-1-1,0 1 1,-1-1 0,1 1-1,-1-1 1,1 0 0,-1 1-1,1-1 1,-1 1 0,1-1-1,-1 0 1,1 0 0,-1 1-1,0-1 1,1 0 0,-1 0-1,1 0 1,-1 1-1,0-1 1,1 0 0,-1 0-1,1 0 1,-1 0-4,-19-3 45,14 2-39,-39-6-191,-2 2 84,-9 1 64,-29-2 83,-13 0 26,32 0-96,54 4-147,0 0 96,-1 0 64,-19-6 53,13 1-98,7 3-52,2-1-78,-1 0-99,1-1-115,6 3 151,-1 0-37,1 0-38,0-1-40,0 1-44,0-1-44,1 0-49,0 1-49,0-2-99,1 1 43,0 0 40,1 0 40,0-1 37,0 1 37,1-1 35,0 1 34,1-5-290,0 1 117,1-1 105,0 1 94,-1 5 226,2-5-183,-1 0 38,4-16-419</inkml:trace>
  <inkml:trace contextRef="#ctx0" brushRef="#br0" timeOffset="5">1906 4038 12544,'-3'-2'832,"1"0"-74,-1 0-72,0 0-69,1 0-63,0 0-61,0 0-57,0-1-53,0 1-50,0 0-46,1-1-42,-1 0-38,-1-2 106,1-1-111,-1-3-50,-2-12 40,3 13-47,2 4-26,-1-1 36,0 0 44,0 1 50,1 2-121,-6-42 138,2-2-36,2-48 126,8-1-120,9 0-105,4 21-90,7 2-47,-15 48-19,1 0-1,1 1 1,3-4 25,-3 9-45,0 0 1,1 1 0,16-15 44,-2 8-72,2 4-75,3 5-76,1 5-73,0 8-74,0 8-72,-2 9-73,-3 11-71,-11-2 394,-4 0 54,-4 3 50,-2 0 48,-4 1 44,-3 1 41,-2 0 37,-3 1 35,-6 17 132,-4 0 67,-13 19 251,-4-7 74,15-32-313,-1 0 40,0-4 232,0-1 0,-10 10-600,-8 2 562,-3-5-91,11-13-233,-2-4-77,17-8-32,0-1-98,1-1-88,0-1-78,0-2-69,1 0-60,0-1-50,0-2-41,-5-4-306,12 5 456,-1 0 0,1 1 1,0-2-1,0 1 1,0 0-1,0-1 1,0 1-1,0-3 205,-4-7-461,0-2 48,1-5-54,1-1 75,2-2 64,1-1 53,1-16-81,4-21-72</inkml:trace>
  <inkml:trace contextRef="#ctx0" brushRef="#br0" timeOffset="6">4173 209 11264,'0'-1'815,"0"0"-80,-1 1-77,1 0-73,0 0-69,-1 0-65,1 0-62,0 1-56,-1-1-54,0 1-49,1 0-45,-1 0-41,1 0-38,-1 0-33,-1 1-11,0 1-108,-2 5-233,3-5 263,0-2 52,1 0 40,0-1 47,-1 1 53,-25 54-68,2 1-38,-42 111 26,19-47 4,30-77-2,4-11-48,5-11 18,1-4 30,0 0 53,1-3 26,0 0 54,-1-1 62,1 0 71,5-11-71,0-2-49,1 0-43,0-1-39,0-3 64,1-3-101,4-14 2,-3 13-27,25-74 116,50-112 118,-47 126-132,-14 32-51,1 0 40,0 1 46,-1 0 53,-5 12-123,15-31 186,-23 50-310,-1 1 0,0-1 0,1 0 0,0 1 0,0 0 0,0-1-1,0 1 1,1 0 0,-1 1 0,4-3-43,-6 5 12,0-1 0,0 1 0,-1-1 0,1 1 0,0 0 0,0-1 0,0 1 0,0 0 0,0 0-1,0 0 1,0 0 0,0 0 0,0 0 0,0 0 0,0 0 0,0 0 0,0 0 0,0 1 0,0-1-12,1 1 11,-1-1 1,1 1-1,-1 0 1,0 0 0,0 0-1,0 0 1,1 0-1,-1 0 1,0 0 0,0 0-1,1 2-11,2 3 28,-1 1-1,1 0 0,-1 0 0,2 8-27,-3-10 12,28 77 30,49 121 233,-56-154-235,1 0-37,4-1-49,2-2-60,19 22 349,38 40 276,-48-62-323,6 7-37,-22-28-124,-2 1-35,-11-10 61,-10-16-62,0 0 1,0 1-1,0-1 0,0 0 0,0 1 0,0-1 0,0 0 0,0 0 1,0 1-1,0-1 0,0 0 0,0 0 0,0 1 0,0-1 0,0 0 0,0 0 1,-1 1-1,1-1 0,0 0 0,0 0 0,0 1 0,0-1 0,-1 0 1,1 0-1,0 0 0,0 1 0,0-1 0,-1 0 0,1 0 0,0 0 1,0 0-1,-1 0 0,1 0 1,-4 1-24,0 0 1,0-1-1,0 0 0,0 0 1,0 0-1,0 0 0,-2-1 24,6 1 0,-125-15-526,71 7 328,0 2 68,-31-3 105,0 1 41,-129-14 86,123 13-83,45 4-47,30 3-21,1 1-38,4-1-22,0 1-39,3 0-45,2 0-51,12 2-639,0 0 75,0 1 70,0 0 67,0 0 65,0 0 60,0 0 56,-1 1 54,1 0 50,-1-1 47,1 1 42,-1 0 41,5 3-153,-1 1 117,6 4-167,5 6-90</inkml:trace>
  <inkml:trace contextRef="#ctx0" brushRef="#br0" timeOffset="7">3450 2774 13696,'-1'4'908,"-1"0"-62,0 0-63,1 0-63,-1 0-63,1 0-64,0-1-63,0 1-65,1-1-63,-1 1-65,1-1-64,0 1-65,0-1-66,0 1-64,0-1-66,1 1-65,0 5 207,0 3 6,1-2-76,0-1-50,4 10-15,0-7 51,-2-5 27,2 1 58,1-5 403,-3-9-82,-1-4-114,-2 5-232,0 0-40,1-19 243,-1 0-71,-1 0-65,0-1-55,-1-5-33,0 0-54,-1-7-39,-2-17-46,0 8 10,3 16 39,-5-55-41,-1 0 77,-1-6 61,0-44 116,8 0-3,6 46-119,-4 78-102,-1 0 0,1 0 0,1 1 0,0-1 0,0 1 0,1-1 0,1 1 0,-1 0 0,4-4-9,-3 8 0,-1-1 0,1 1 0,0 1 0,1-1 0,5-4 1,-4 4-18,1 0 1,0 1-1,1 0 1,-1 0-1,2 0 18,69-27-88,1 3 0,44-8 88,-40 13-12,-3-2 56,-39 14-58,-32 10 0,0 1 0,0 0 0,0 1 0,0 0 0,5 0 14,-8 1-9,-1 0 0,1 0 1,-1 1-1,1 0 0,-1 0 0,0 0 0,1 1 1,2 1 8,-4-1-3,0 1 0,0-1 1,0 1-1,0 0 0,-1 0 1,2 2 2,2 4 6,0 1 0,0 0 0,-1 0 0,-1 1 0,1 0 0,-2 0 0,0 0 0,3 13-6,5 23 50,6 40-50,-9-37-2,52 232 29,-18-93 34,-12-50 31,0 0 53,-9-54-167,-4-22 11,-9-21 34,-4-8 27,-4-1 38,-2-33-88,0 1-1,0-1 1,0 0-1,0 0 1,0 0 0,-1 0-1,1 0 1,0 0-1,-1 1 1,1-1 0,-1 0-1,1 0 1,-1 0 0,0 0-1,1 0 1,-1-1-1,0 1 1,0 0 0,1 0-1,-1 0 1,0-1 0,0 1-1,0 0 1,0-1-1,0 1 1,0-1 0,0 1-1,0-1 1,0 1-1,0-1 1,-1 0 0,1 1-1,0-1 1,0 0 0,-1 0 0,-4 1-5,-1-1 0,1 0 0,-1-1 0,1 1 0,-1-1 0,-1-1 5,-38-8 25,-33-12-25,-47-20 64,5 1 23,-139-29 359,147 44-324,47 10-112,-1 0-65,62 15-81,0 0 39,-6-2 0,-2 0 97,-16-5 111,19 5-144,0 0-75,1 1-100,2-1-61,0 0-100,-1 1-117,5 0 196,-1 1-36,1 0-35,0-1-38,-1 1-40,1-1-42,0 1-43,0-1-45,0 1-47,0-1-50,-1 0-960,2 1 77,1 1 578,1-1 65,0 2-119,1-1 564,-1 0 38,1 1 42,0-1 45,0 1 46,0 0 51,1 1-160,0-1 46,0 2-25,2 0-140</inkml:trace>
  <inkml:trace contextRef="#ctx0" brushRef="#br0" timeOffset="8">3506 4497 14208,'-7'5'851,"-4"5"678,4-5-566,0-2-215,0 0-62,1-2-172,-2-2-61,1 0-66,-2-1-76,-21-9 606,10 2-360,3 1-146,0-2-62,3 1-115,1-1-60,1-1-68,1-1-75,-2-5 53,1 0 0,-7-14-84,6 7 32,1-1-1,1 0 1,-3-13-32,5 8 34,1-1 0,-4-28-34,5-20 122,7 52-99,1 1 0,3-21-23,0 27-2,0 0-1,0 0 1,2 0-1,1 0 3,-2 7-15,0 2 1,1-1-1,0 0 0,1 1 0,0 0 1,7-7 14,-8 11-19,0 1 0,0-1 0,1 1 1,0 1-1,0-1 0,1 1 0,-1 0 0,1 1 1,0 0-1,1 0 19,-2 1-26,-1 1 0,1 0-1,-1 1 1,1-1 0,0 1 0,-1 1-1,1-1 1,0 1 26,3 0-51,-1 1-1,1 0 1,-1 1 0,0 0-1,1 0 1,-1 1 0,0 0-1,6 4 52,1 1-105,0 1 1,-1 1-1,0 0 0,0 1 0,-1 1 0,0 0 0,5 7 105,2 6-167,-3 2 71,-3 1 68,-3 2 60,-3 1 56,-4 1 49,-2 1 43,-4-1 38,-4 6 85,-5-1 36,7-26-222,-1-1 1,-1 0-1,0 0 1,0 0-1,-1-1 1,0 1-1,-1-2 1,0 1-1,0-1 1,-1 0-1,0 0 1,0-1-1,-1 0 1,0 0-1,-5 1-117,-1 1 103,-1-1-1,0-1 1,-1-1 0,1 0-1,-1-1 1,0-1 0,-1-1-1,-1 0-102,-16 1 140,-1-3-37,6-1-52,1-3-37,-1 0-45,1-2-50,1-1-55,0-2-63,2-1-68,0-1-73,18 6 154,0 1-56,0-1-49,1 0-45,-2-1-115,0-1-44,-1-1-140,-3-4-366,1-2 0,6 3 363,1 2 142,2-1 41,0 1 117,2-1 43,-1 1 49,2-2 56,2-12-264,3-13-95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5-05T18:49:01.912"/>
    </inkml:context>
    <inkml:brush xml:id="br0">
      <inkml:brushProperty name="width" value="0.05" units="cm"/>
      <inkml:brushProperty name="height" value="0.05" units="cm"/>
    </inkml:brush>
  </inkml:definitions>
  <inkml:trace contextRef="#ctx0" brushRef="#br0">618 1522 9856,'-2'-7'595,"1"0"-35,-2-7 510,2 12-890,1-1 0,-1 1 0,0-1 0,0 1 0,0 0 0,0-1 0,-1 1 0,1 0 0,-1 0 0,1 0 0,-1 0 0,0 0 0,0 0-180,-2-2 158,1 1 35,-5-2 278,1 0 69,-13-3 812,14 7-967,-1 0-38,-1 3-1,-1 0-96,-10 6 240,0 1-80,1 2-71,1 0-64,0 2-56,1 0-48,1 2-42,0 0-32,-9 12 11,-27 41 69,37-46-92,1-1 39,-15 27 53,-8 22-177,9-10 109,3 2-109,-13 48 162,-7 45-162,16-33 12,5 3 62,5 1 57,7 0 49,4 2 44,7 0 37,5-1 346,5 2-607,5-9 476,6 0-1,4-2 1,6 0 0,42 102-476,-15-79 369,9-3-39,26 26 46,8-7-41,-9-30 247,42 40-582,3-14 532,7-6 0,101 76-532,-67-71 311,1-1-90,0-2-69,1-3-47,-80-68-28,54 36-29,-95-76-13,45 21-35,-60-37 54,26 8-54,-60-27 11,1 1-1,-1-1 1,10 1-11,-4-3-36,1 0-51,-14-1 108,0-1-70,-1 1-66,-1-1-62,0-1-57,0 1-53,-1-1-50,0 0-45,-1-1-312,-1-1-88,1 2 148,-1-1-33,-1-3-736,-3-4-1774,5 6 2345,0 1 55,0 0 53,0-1 51,0 1 49,0-1 45,0 1 45,0-1 41,0-2-172,0 1 80,-1-1 74,1 0 66,1 1 58,-1-1 52,0 0 42,0 1 36,0-5-156,1 0 49,0-3-25,0-6-141</inkml:trace>
  <inkml:trace contextRef="#ctx0" brushRef="#br0" timeOffset="1">3820 348 9088,'-8'-5'610,"0"0"-66,0-1-55,-1 1-48,0-1 8,1 0-36,-21-16 843,17 12-685,-3-1 202,9 5-380,0 1 35,-1 0 42,1-1 47,3 4-168,-2-2 75,-2 0 159,-4-2 385,3 1 381,10 5-740,5 4-86,24 11-232,0-1-44,33 11 159,-6-3 261,6 6-667,-24-8 437,22 17-437,-17-6 374,5 5-374,40 40 320,-1 6-43,-32-24 148,24 34-425,-25-21 343,9 20-343,42 82 272,-14 9-59,33 122 34,23 164-3,16 204 78,-118-446-162,-6-2 51,-40-222-208,31 179 227,-3 0-51,-9-29 129,-4 53-308,-15-197-2,1 37 123,-4 41-121,-2-55-26,-2 0-70,-4-2-92,-3-1-117,10-22 147,-1-1-65,0 0-57,0-1-50,-1 1-119,-1-2-48,-10 1-1141,6-5 658,3-2 376,2-1 149,0 0 60,1-1 121,-1 0 57,1-1 65,0 0 74,-7-18-347,-5-19-84</inkml:trace>
  <inkml:trace contextRef="#ctx0" brushRef="#br0" timeOffset="2">3695 105 11008,'0'-2'1018,"0"0"-84,0 0-80,0 1-77,0 0 24,0 0-91,0 1-83,0 0-79,0 0-72,0 0-68,0 0-61,-1 1-56,1 0-23,0 1-56,-1-1-47,1 1-39,-1 1 28,-4 7 73,-2 4 27,0-1-49,-1 0-41,0 0-37,-9 15 51,-6 17-39,-3 21-8,4 1-35,1 9 12,4 0-1,3 1 0,2 20-107,11-90 15,0 3 22,0 0-1,0 0 1,1-1-1,0 1 1,1 1-37,-5-33-62,0-1-38,-5-49-288,5 31 219,1 21 120,0 0 33,-3-21 9,1-1 53,-1 0 50,1 0 43,-1-9 78,0 1 48,-1-26 200,1 2 58,4 59-403,-1-48 390,7 33-225,7 5 37,-3 15-150,3 5-33,14 2 63,-15 4-136,-1 1-1,1 0 1,-1 1 0,4 1-66,-8-2 29,55 17 211,0-1-42,60 19 92,25 3-71,73 12 8,-187-45-235,20 3 22,-18-2-52,-5-1-64,0 2-95,-9-2-345,-11-3 279,-4-2 83,0 1-37,0 0-43,-1 0-53,1 1-165,-1 1-111,-2-3 248,0 0-34,0 1-36,0 0-38,0-1-41,-1 1-41,0 0-45,0 1-45,-1-1-49,0 0-51,0 1-51,0-1-55,-2 4-492,-7 11-1820,5-11 2056,-1 0-21,0 1 79,2-2 396,-1 0 41,-5 6-482,-3 2-73,-6 9-413</inkml:trace>
  <inkml:trace contextRef="#ctx0" brushRef="#br0" timeOffset="3">3114 5726 6400,'-15'14'995,"7"-6"-537,0 0-37,-3 3 88,0 0-109,5-6-248,0 0-35,1 0-39,-1-1-40,-12 8 122</inkml:trace>
  <inkml:trace contextRef="#ctx0" brushRef="#br0" timeOffset="4">2600 5765 6272,'-18'-15'970,"3"-2"63,0-1 90,3-2 111,4 6-336,1 0 68,0-1 75,0 0 83,-11-26 1106,11 23-1297,-3-5 190,0 0-100,5 12-561,0 0-38,0 0-45,0 0-47,3 7 102,1 1-76,0 3-69,1 1-62,1 1-53,0 1-46,2 6 17,0 0-100,5 14-3,-5-17 5,-1-1 38,33 64 126,61 88 87,-68-113-183,57 84 290,-53-79-205,1 0 48,-2 0 61,-2 1 75,-23-40-288,-1 0 44,1 12 248,-7-6-3,1-15-349,0 0 0,-1 0 0,0 0-1,1 1 1,-1-1 0,0 0 0,1 0 0,-1 0-1,0 0 1,0 0 0,0 0 0,0 0 0,0-1-1,0 1 1,0 0 0,0-1 0,0 1 0,-2 0-36,-11 4 292,-2-2-54,-1-2-49,0-2-39,-11-3 25,-12-6 0,27 7-120,-46-13 126,1-4-49,19 4-85,1 0-43,-9-6-72,0-1-99,1 0-113,23 11 91,0 0-34,-11-6-190,25 14 515,1-1-125,-1 1-117,1-1-106,-1 0-99,1 1-89,0-1-80,-1 0-70,2 0 5,-1 0-43,-6-4-726,5 2 414,-27-21-2902,27 20 2863,1 0 58,3 3 576,0 0 41,0-1-22,-3-4-115</inkml:trace>
  <inkml:trace contextRef="#ctx0" brushRef="#br0" timeOffset="5">1920 3408 13952,'-6'0'857,"0"0"-78,0-1-71,0 1-68,-1 0-60,1 0-55,0 0-49,0 0-44,-6 1 254,1-1-89,-26 4 1138,29-2-1330,0-1 38,1 0-59,-2 2 139,-3 1 362</inkml:trace>
  <inkml:trace contextRef="#ctx0" brushRef="#br0" timeOffset="6">1767 3434 25343,'14'2'169,"15"2"112,-1-1-99,12 2-40,25-1-18,-36-3-46,104 0 4,65 2-60,-2 0-29,-64-2 38,-23-2 42,1-1 62,5-1-36,-1 1 98,-12 1 38,138 1 379,-84 1-282,-149-2-330,0 1-1,0-1 0,0 0 1,0 0-1,-1-1 0,1 0 1,0 0-1,-1-1 0,0 0 1,1 0-1,-1 0 0,0-1 1,0 0-2,6-5 2,-1 0 0,0-1-1,-1-1 1,0 1 0,6-10-2,-5 6 5,-1-2-1,-1 1 1,0-1 0,-1-1-1,-1 1 1,0-1 0,-2-1-1,1-1-4,1-11 18,0-1-1,-2 1 0,-2-2 1,0-8-18,-2-20 189,-4-22-189,-4 11 130,-2-1-130,-18-70 72,-11 6-53,20 80 31,-3 1 0,-16-29-50,19 49 11,-2 0 0,-15-19-11,20 33-14,-1 1 0,-1 1 0,-1 0 0,0 1 0,-18-12 14,21 18-29,-1 2-1,0 0 0,-10-4 30,10 7-33,0 0 0,0 1-1,-1 1 1,-1 0 33,4 2-23,1 1 1,-1 0 0,0 1-1,1 1 1,-1 0 0,0 0-1,1 2 1,-1-1 0,0 2-1,1 0 1,0 1 0,0 0-1,-1 1 23,-4 3-31,0 0 0,1 2 0,0 0 0,1 0 0,0 2 0,1 0 0,1 1 0,-13 13 31,4-2-51,1 2 1,2 1-1,-5 8 51,-10 27-21,28-46 38,1 0 0,0 0-1,1 2-16,3-15 12,1 1-1,0-1 1,1 0-1,-1 1 1,1-1-1,-1 1 0,1-1 1,0 1-1,0-1 1,0 1-1,1-1 1,0 1-1,-1-1 0,2 2-11,-2-4 3,0-1-1,0 0 0,0 0 0,0 0 0,0 1 0,0-1 0,0 0 0,0 0 0,0 0 1,0 1-1,0-1 0,1 0 0,-1 0 0,0 0 0,0 0 0,0 1 0,0-1 0,0 0 0,0 0 1,1 0-1,-1 0 0,0 0 0,0 1 0,0-1 0,1 0 0,-1 0 0,0 0 0,0 0 0,0 0 1,1 0-1,-1 0 0,0 0 0,0 0 0,0 0 0,1 0 0,-1 0 0,0 0 0,0 0 1,0 0-1,1 0 0,-1 0 0,0 0 0,0 0 0,0 0 0,1 0 0,-1 0 0,0-1 0,0 1 1,0 0-1,1 0 0,-1 0 0,0 0 0,0 0 0,0 0 0,0-1 0,0 1 0,1 0-2,5-13 83,2-26 74,-7-3-106,-3 15-88,-6-28 37,1 24-104,-1 0 1,-1 1-1,-2-2 104,-3-2-125,0 2 0,-15-22 125,11 24-97,-2 0-1,-17-19 98,18 26-48,-2 1-1,0 1 1,-7-4 48,14 14-13,0 0 1,0 1 0,-1 0 0,-1 1 0,1 1 0,-2 1 0,1 0 0,-1 1 0,0 1 0,0 0 0,0 1 0,-1 1 0,1 1 0,-1 0-1,0 2 1,0 0 0,1 0 0,-1 2 0,-15 3 12,5 1-31,1 0-1,-1 3 1,1 0-1,1 1 1,0 2-1,-2 2 32,-6 5-38,1 1-1,1 2 1,1 1 0,-6 8 38,-6 7-53,3 3 1,-21 26 52,7 0-43,-13 26 43,32-41-8,3 1 1,-18 44 7,12-8 17,16-22 37,3 3 50,16-57-61,-3 8 27,3-14 6,-1 2 54,3-8-26,-1-4-21,-11-24-104,-2 0-1,-2-1 22,-4-4-41,-1 2 0,-2 1 1,-1 1-1,-1 1 0,-6-4 41,-22-13-34,-2 7 38,45 31 0,0 0 1,-1 0 0,1 1-1,-1 1 1,0 0-1,0 1 1,-10-2-5,15 4-3,0 0 0,-1 1 0,1 0 0,-1 0 1,1 1-1,0 0 0,-1 0 0,1 1 0,0 0 0,0 0 0,0 1 0,0-1 1,-4 4 2,-1 1 0,0 0 1,1 0 0,0 1 0,1 1-1,-6 5 0,1 2-10,0 0 0,2 1 0,0 0 0,1 1 0,-4 9 10,-3 8-29,2 1-1,-6 21 30,-6 26-12,14-35 38,2 1-1,2 0 1,3 1-1,1 0 1,2 22-26,5-44-6,1-1 0,1 1 0,1-1 0,7 24 6,-5-31-35,2 0-1,6 16 36,-5-19-41,0-1 0,1 0 0,5 6 41,15 13-97,-7-18-65,-3-6-69,1-4-115,-1-3-48,0-2-111,-10-2 206,2 0-33,-1-1-35,0 0-36,3-1-341,-1-1-38,27-5-1874,-22 4 1552,-7 1 480,-1 0 33,-1 1 130,0 0 34,0-1 37,0 1 43,1-1 47,-1 1 50,0-1 57,0 1 59,16-6-384,13-4-94</inkml:trace>
  <inkml:trace contextRef="#ctx0" brushRef="#br0" timeOffset="7">1592 2878 13184,'0'-3'535,"0"-9"1290,1 3-648,0 1-247,0 0-64,0 1-207,1 1-68,1 1-79,0 1-88,0 4-132,0 2-90,0 3-73,0 1-54,6 19 54,-2-2-61,-2 0 0,0 6-68,1 24 54,-2-7-51,-1-1-52,0 5-81,1-2-97,-3-41 165,1 7-97,-1 1-34,2 13-283,0-4 2,0 0-49,9 53-1314,-5-44 1097,1-1 85,-3-16 382,0 0 44,4 9-141,4 8-76</inkml:trace>
  <inkml:trace contextRef="#ctx0" brushRef="#br0" timeOffset="8">1520 2839 11520,'-6'-2'885,"-1"0"-75,1 0-71,0-1-67,0 1-61,0-1-58,1-1-54,0 1-47,-1-4 180,0-1-95,3 1-184,1-1-36,0-11 244,2 14-577,1-1 0,-1 1 1,1 0-1,1-1 1,-1 1-1,1 0 0,-1 0 1,2 0-1,-1 0 0,1-1 16,2-2-33,0 0-1,0 0 0,1 1 1,0 0-1,0 0 0,1 0 34,2-2-62,1 1 0,0 1 0,0-1 0,5-1 62,-7 4-59,1 0 0,0 1 0,0 0 0,1 1 0,1 0 59,4 0-137,0 1 62,9 4 51,-4 5 73,-18-6-40,0 0-1,-1 0 0,1 0 0,0 0 0,-1 0 0,0 0 0,1 0 0,-1 1 0,0-1 1,1 0-1,-1 1 0,0-1 0,0 1 0,0 0 0,0-1 0,0 1 0,-1 0 0,1-1 1,0 1-1,-1 1-8,1-1 2,-1 1 1,0 0 0,0-1 0,0 1-1,0 0 1,0-1 0,-1 1 0,1-1-1,-1 1 1,0 0 0,0 1-3,-3 7-134,-2-1 49,1 1 43,-2 0 36,-10 14 88,-17 11 167,18-23-166,-3 1-55,1-4-101,9-6-9,0 0-34,6-4-205,1 1-44,-2-2-470,2 0 0,0-5-1203,3 4 1348,-1-1 56,1 0 77,1 0 99,-1 1 219,0 1 60,0-1 67,0 1 74,6-5-407,6-3-68,-13 9 511</inkml:trace>
  <inkml:trace contextRef="#ctx0" brushRef="#br0" timeOffset="9">2867 1750 12544,'-3'-3'829,"-1"0"-44,1 1-47,0 0-47,0 1-48,1 0-50,-1 1-50,1 0-52,-1 1-52,1 0-54,0 1-55,0 0-56,0 2-57,0 0-57,1 0-60,-1 1-60,-5 19 193,1 0-34,-5 25 107,3 1-109,1 1-92,3-11-76,1 1-42,0 8-42,0 24-83,-3 38-101,6-109 237,-2 22-67,1 0-52,-1 1-78,1 0-99,0-9 33,1 1-62,0-1-69,0 1-75,0-7 136,0 0-34,1 1-36,-1-1-37,1 0-38,0 0-42,-1 0-41,2 1-44,-1-1-45,0 0-48,1 0-49,-1 0-50,1 0-52,0 0-54,0 0-56,1-1-57,-2-2 733,1-1 35,5 12-383</inkml:trace>
  <inkml:trace contextRef="#ctx0" brushRef="#br0" timeOffset="10">2670 2865 10368,'-2'-9'1077,"0"0"-104,0 1-101,-1-1-95,1 1-122,0 0-75,0 0-72,0 0-66,0 0-61,1-1-58,0 1-53,0 0-47,2-5 46,0 0-92,4-3-58,7-9-64,5 1-2,-10 17-11,1-1 0,-1 1 0,1 1 0,1-1-1,8-4-41,24-10 54,-17 14-89,1 1-68,-1 4-81,0 4-98,2 4 44,-6 6 62,-7 4 65,-5 3 65,-6 2 66,-7 1 68,-5-1 69,-7-1 69,5-9-120,0-2 74,4-4 16,0 0-1,-1-1 1,1 0-1,-3 0-195,-9 3 265,10-4-182,-1 0-47,1-1-56,-1 1-68,3-1-30,0 0-51,0 0-53,0 1-59,0-1-63,0 1-67,0-1-72,0 1-76,1 0 118,-4-1-88</inkml:trace>
  <inkml:trace contextRef="#ctx0" brushRef="#br0" timeOffset="11">3756 3040 10368,'-3'2'726,"0"1"-46,-1-1-45,1 0-44,0 0-41,-1 0-41,0 0-38,1-1-38,-1 1-35,0-1-35,-4 2 267,0 0-117,0 0-107,1-2-149,0 1-54,0 0-47,0-1-41,-1 1-23,-1-1-38,-15 3-21,9-1-14,6-2 31,2 0 30,0 1 46,-58 6 396,31-7-310,1 0-42,-16 0-10,25 0-128,1 2-35,-68 3 39,67-5-68,0 1-61,1 0-83,0 0-108,20-1 346,0-1-64,1 0-65,-1 0-62,0 1-64,0-1-61,0 0-61,1 0-60,0-1-61,1 1-58,0 0-58,1-1-57,1 0-58,0 0-55,2 0-55,0 0-55,6-1-1368,-5 1 1298,0 0 94,0 0 188,-1 0 73,2-1-39,2 1-215</inkml:trace>
  <inkml:trace contextRef="#ctx0" brushRef="#br0" timeOffset="12">3136 3233 6784,'-5'7'928,"1"-2"-356,2-2-148,0-1-66,0-1 70,1 0-56,0-1-52,-1 0-45,0 0-41,1-1-35,-3-1 114,1 0-88,-4-4 225,6 5-248,0 0 87,-6-6 438,0 0-103,0-1-96,1 0-86,0-1-79,1 0-70,0-1-62,0 0-53,-1-2-22,1 0-51,-13-42 152,15 39-176,0-3-49,4-21-81,-1 38 42,0-1 0,1 1 1,-1-1-1,0 1 0,0 0 1,1-1-1,-1 1 0,1 0 0,-1-1 1,1 1-1,-1 0 0,1-1 1,0 1-1,0 0 0,0 0 1,-1 0-1,1 0 0,0 0 1,1 0-1,-1 0 0,0 0 0,0 0 1,0 0-1,0 1 0,1-1 1,-1 0-1,0 1 0,1-1 1,-1 1-1,0 0 0,1-1 1,-1 1-1,1 0 0,-1 0 0,0 0 1,1 0-1,-1 0 0,1 0 1,-1 0-1,1 0 0,-1 1 1,0-1-1,1 0 0,-1 1 1,0-1-1,1 1 0,-1 0 7,6 2-17,0 0 0,-1 0 0,0 1 0,1 0 0,-2 0 0,1 0 0,0 1 0,-1 0 0,2 2 17,9 13-23,-3 2 38,-4 7 76,-8 1 108,-4-16-51,-3 0 36,-3 0 41,-3-1 44,-8 2 126,-2-3-76,-3-2-88,0-4-98,0-3-110,-1-3-120,14-2 0,0 0-34,0-2-36,1-1-37,-1-2 72,4-1 40,8 6 78,-1 0 0,0 0 1,1 0-1,-1 1 0,1-1 0,0 0 0,0 0 0,0 0 0,0 0 0,0-2 14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5-05T18:49:01.925"/>
    </inkml:context>
    <inkml:brush xml:id="br0">
      <inkml:brushProperty name="width" value="0.05" units="cm"/>
      <inkml:brushProperty name="height" value="0.05" units="cm"/>
    </inkml:brush>
  </inkml:definitions>
  <inkml:trace contextRef="#ctx0" brushRef="#br0">2728 3145 3456,'-5'2'84,"-1"1"91,-1 0 81,1 0 69,-3 1 159,1 0 67,-20 10 1437,18-6-1187,6-4-435,0 0-40,0 1-48,1-1-56,0 3-146,0-3-68,2 0-68,0 0-71,2-1-73,0 1-75,1 1-76,0 0-78,0-1 136,0 2-140,1-1 93,-1 1 89,0 1 84,0-1 80,0 1 75,-1 0 72,1 1 66,-1-1 62,0 1 57,0-1 54,0 1 49,-1-1 45,0 1 39,-1 7 531,0-4-113,-2 0 49,2-8-544,0 0 0,0 0 0,-1 0 0,1 0 0,-1 0 0,1 0-1,-1-1 1,-2 3-351,-7 5 1359,4-6-718,-1-1-36,-3 0 134,-3-3-95,3 0-117,0-3-62,1 0-58,0-2-52,0 0-47,0-2-40,-9-9 166,-1-5-39,-8-16 144,17 22-280,-16-30 190,4-2-54,4-1-51,4-2-48,4 0-45,5-1-40,3-1-37,4 0-34,7-30 23,10 1-63,-8 47-44,12-27-56,-8 29 3,1 1-1,2 0 1,6-7-3,-1 5-142,25-27 142,-28 38-23,2 0-1,0 2 0,1 0 0,2 1 0,1 1 24,-10 8-15,0 0-1,1 2 0,0 0 1,0 0-1,1 2 0,0 0 1,2 1 15,-6 1-22,0 2 0,1 0 0,0 1 0,3 0 22,-4 1-31,0 0 0,0 2 0,0-1 0,9 3 31,-10-1-35,0 1-1,0 0 1,0 1-1,-1 0 1,1 0-1,-1 1 1,-1 1-1,1 0 1,-1 1-1,0-1 1,-1 2-1,8 7 36,-6-2-46,1 0 1,-2 1-1,0 0 1,-1 0-1,0 1 0,-1 1 1,-1-1-1,2 11 46,0-1-72,-2 1 0,1 7 72,3 56-110,-9-1 39,-8-7 46,-1-38 11,-2-1 0,-4 12 14,-3-5 44,-17 39-44,-8-1 93,-5-6 65,34-65-86,0 0 0,-1 0 0,-8 6-72,9-10 67,0-2-1,-1 0 1,0-1 0,-1 0 0,0 0 0,-14 5-67,15-8 63,-1-1-1,0-1 0,-5 1-62,4-2 49,0-1 0,0 0 0,-6-1-49,-24-1 64,-3-5-34,-14-11-115,39 7 64,1 0 0,-1-2 1,-9-6 20,-9-8-53,1-4-48,3-3-69,-2-7-129,22 18 98,0-1-40,2 0-44,0-1-47,3 0-51,0-1-56,9 14 144,-1 1-53,1-1-51,0 1-45,1-1-41,-1 1-38,-1-9-618,1-4-358,2 3 169,1-25-1827,2 30 2224,-1 0 37,1 3 357,-1 1 35,3-9-418,1-4-68,3-11-364</inkml:trace>
  <inkml:trace contextRef="#ctx0" brushRef="#br0" timeOffset="1">6375 3510 12160,'-7'5'631,"0"1"-37,-1 2 122,-1-1-38,7-5-502,-1-1-1,1 1 1,-1-1-1,1 0 1,-1 0 0,1 0-1,-1 0 1,0 0-1,1 0 1,-1-1-1,0 1 1,-1-1-176,-17-1 927,19 0-888,-7-1 209,-1 0 85,1 1-3,0-2 33,-21-7 906,18 4-761,-1-1-61,2-2-107,-21-20 192,6-4-115,5-2-103,5-1-92,4-3-80,4-1-68,4-1-57,3-1-46,3-5-43,2 8-74,2 1 1,6-18 145,2 2-101,1 7 57,0 3 63,8-14-112,1 2 0,3 1-1,34-51 94,-35 67-59,2 1-1,10-9 60,-12 19-16,0 0-1,2 3 1,2-1 16,-16 15 4,0 0 1,1 1-1,1 0 1,0 1-1,0 1 1,0 1-1,12-4-4,-22 9 6,1 0-1,-1 1 0,1-1 0,0 1 0,0 1 0,-1-1 0,1 1 0,0 0 0,0 1 0,0-1 1,-1 1-1,1 1 0,0-1 0,-1 1 0,1 1 0,-1-1 0,0 1 0,0 0 0,0 0 1,0 1-1,2 1-5,-1 1 5,0 0 1,-1 0 0,0 1 0,0 0-1,-1 0 1,0 0 0,0 1 0,-1-1-1,1 1 1,-2 0 0,3 8-6,1 3 19,-1 1 0,-1 0-1,-2 0 1,2 13-19,-2-4 30,-2 0 0,-1 0-1,-1 1 1,-2 1-30,-2 7 95,-1 0 0,-12 35-95,4-27 141,-2-1 1,-6 7-142,0-3 400,-23 33-400,32-62 73,0 0-1,-1-1 0,-1-1 0,0 0 1,-11 9-73,1-7 41,0-1-36,3-5-37,-1-2-39,-2-2-47,0-2-51,-1-1-59,-1-2-64,-1-3-72,-1-1-76,14-1 66,1-1-34,-16-2-497,-5-3-297,-17-6-719,0-3 29,17 4 742,7 1 308,13 5 471,1 0 40,-1 0 29,0 0 52,-1 0 59,1 0 63,-11-4-201,-1 0 39,-6-1-21,-17-6-113</inkml:trace>
  <inkml:trace contextRef="#ctx0" brushRef="#br0" timeOffset="2">3445 2999 13056,'-8'0'1232,"3"0"-72,2 1-76,2-1-77,2 1-81,2-1-85,0 1-86,2 0-90,1 0-92,0-1-96,0 1-98,1 0-102,-1-1-104,0 1-108,-1-1-109,-1 0-113,24 2 543,0-1-71,0 0-63,0-1-53,7 1-20,-1-2-49,70-1 107,-32 0-47,39-1 69,-1-1-49,1-2-44,0-1-40,112-10 29,0-2-94,434-30-32,-517 43 19,0 3 39,-80 3-79,82 4 108,-99 0-115,-1 0-42,-12 0-23,0 1-35,-1 1-41,0 0-46,-24-5-52,-1 1 67,0-1 57,0 0 46,1 1 31,9 4 56,-8-3-49,-1-1-63,0 0-93,-2 0 27,0-1-44,-1 0-50,1 0-55,0 1-60,0-1-66,0 0-71,-1 0-76,1 0-82,0 0-87,0 0-91,0 0-98,-1 0-102,1 0-108,0 0-113,0 0-119,-2-1 855,0 0 43,0 0 43,0 0 38,-1 0 36,1 0 33,0-1-247,1 0 186,-1-1 49,0 0-20,1-1-131</inkml:trace>
  <inkml:trace contextRef="#ctx0" brushRef="#br0" timeOffset="3">6686 2644 13568,'5'1'1110,"0"1"-119,0 0-113,0-1-104,-1 1-148,0-1-78,1 1-74,-1-1-69,0 0-62,-1 0-58,1 1-53,0-1-46,0 0-45,0 0-35,3 1 21,1 0-80,10 2-25,-12-3 16,0 0 39,1 0 56,0 0 69,0 0 84,1 0 98,48 4-11,1-2-64,-1-1-57,0-2-53,-1 0-45,1-2-41,54-6 18,-4-2-90,141-26-28,-159 20 40,-68 12-121,0 1 44,38-7 84,-21 4-27,-12 2-67,-4 0-50,-1 0-67,-3 1-37,0 0-66,-1-1-75,1 1-83,-17 3-320,-1-1 58,1 1 53,-1 0 49,0-1 45,-1 0 42,1 1 36,-1-1 33,-1-1-262,0 1 69,-6-3-1181,7 2 970,-2 1 80,0-2 118,-1 1 101,1-1 84,0 0 137,0 1 35,-8-7-407</inkml:trace>
  <inkml:trace contextRef="#ctx0" brushRef="#br0" timeOffset="4">7933 2691 7936,'1'3'501,"0"0"-57,1 7 834,-1-5-701,-1-2-195,0 0 43,1 0 88,-1 0 73,0 0 86,0 0 99,0-3-40</inkml:trace>
  <inkml:trace contextRef="#ctx0" brushRef="#br0" timeOffset="5">7945 2712 16288,'2'-15'628,"1"1"-112,-2-1-101,0 0-86,-1-3-31,0 0-84,0-4-34,-2-11 13,1 10-44,-2-26 29,-4-1-55,-4-9-29,-11-30-9,-6 2 3,6 31 13,3 11 30,-2 0 56,-14-22 129,-4 3-67,-6 3-62,-3 3-54,-16-5-37,-5 6-58,37 34-52,0 2 1,-18-8 13,17 13-48,-1 0 0,-24-6 48,10 7-39,0 2 0,-45-6 39,39 11 1,-21 2-1,-33 4 64,0 9 82,85-5-132,-33 4 67,0 0 81,0 1 96,0 1 111,28-4-138,0 1 33,1 0 36,-1 0 37,0 1 40,1 1 40,0 0 44,0 1 44,1-3-214,-2-2-110,-8-3-72,28 0-102,0-1 0,-1 0-1,1-1 1,-6-2-7,-2-3 8,4-4 43,10 9-28,0-1 1,0 0 0,0 0-1,0 1 1,1-1 0,-1 0-1,1-1 1,0 0-24,-2-7 116,0 0 1,1 0-1,1 0 0,0-12-116,-2-6 119,-4-20 18,-2 1 0,-3 1 0,-2 0 0,-1 0 1,-3 2-1,-8-13-137,-10-16 349,-11-10-349,-50-71 246,16 39-83,-9 5-49,-6 7-42,-9 7-38,52 54-44,-1 2 1,-3 3 0,-11-4 9,15 13-42,-1 2 0,-2 2 1,-44-12 41,38 18-70,-2 3 0,-38-4 70,23 10-52,1 3-1,-1 3 1,-42 5 52,27 5-78,0 4 0,-75 18 78,71-5-139,-33 15 139,-49 27-114,3 17 45,93-38 55,2 4 1,3 3-1,1 4 1,4 3-1,-8 12 14,53-43-22,1 2 0,2 1 0,0 1 0,2 2 0,-15 27 22,-3 19 11,7 5 46,0 28 99,14-39-57,5-25-73,0-10-46,-2-2-49,14-30 76,0 0 0,0 0 0,-1 0 1,0-1-1,0 0 0,-1 0 1,1 0-1,-4 2-7,-51 31 62,21-15-49,32-19 35,1 0-47,-6 4-100,-8 5-177,20-11 233,-4 13 25,2-11-44,2-3-60,-2 5 14,-2 6-43,5 0 10,10 10-82,16 8-32,0 2-8,-24-21 330,-3-10-59,-1-1-1,1 1 1,0-1-1,-1 1 1,1-1-1,-1 1 0,1-1 1,0 1-1,-1-1 1,1 0-1,-1 1 1,1-1-1,-1 0 0,1 1 1,-1-1-1,1 0 1,-1 1-1,0-1 1,1 0-1,-1 0 0,1 0 1,-2 0-8,-17 2 157,8-2-101,8 0-52,-53-4 208,6-6-91,-7-1-43,-74-9-22,-2 4-36,54 9-29,1 3 0,-33 4 9,26 5-95,0 4 0,1 3 1,-53 16 94,83-13-64,1 2 1,0 2 0,-9 8 63,22-8-88,1 3 0,-18 13 88,-72 56-282,98-65 234,-1 2 39,3 2 60,13-16 39,5-3-50,1 0-33,2 2-46,4 3-54,3-8 78,0 1 1,1 0-1,0-1 1,1 5 14,0-1-6,2 0 0,-1 0-1,1 0 1,4 9 6,23 46-22,-7-24-33,3 1 44,1-1 1,11 10 10,-6-13 14,1-1 0,2-2 1,38 32-15,-38-40 12,0-2 0,1-2-1,2-1 1,1-2 0,0-2 0,2-1 0,0-2 0,23 5-12,-26-11 188,1-1-122,0-1-111,0-1-98,1-2-87,0 0-75,0-2-64,0-1-53,28-1-372,-22-3-201,0-2-1,19-4 996,-18-2-567,-1-2 54,2-2 212,22-10-64,-70 23 364</inkml:trace>
  <inkml:trace contextRef="#ctx0" brushRef="#br0" timeOffset="6">920 1057 12544,'0'3'504,"0"4"490,1-2-74,0 1-84,1-2-93,1 0-104,2 0-113,2-1-123,-2-1-251,0 0-35,28 6 790,2-2-122,2-2-112,1-1-102,1-2-92,0 0-82,0-1-71,1-1-61,-23 1-167,54-1 222,0-2-41,0 0-38,1-1-36,70-5 109,1-3-109,-28 1-105,-1-1-44,24-4-32,67-8-36,32-3 5,-80 9 53,-114 14-152,0-1 46,44-5 29,66-6 51,-102 10-55,0 1-48,-9 1-35,1 0-54,0 0-63,-1 1-74,-7 0-10,1 0-64,-1 1-67,0 0-75,0 0-78,-1 0-85,1 0-91,-1 1-94,16 1-1266,-37 0 1467,-1 0 59,-1 1-46,-2 0 111,-4 1 94,-2 0 78,-4 3-108,-7 4-88</inkml:trace>
  <inkml:trace contextRef="#ctx0" brushRef="#br0" timeOffset="7">263 1660 12288,'-25'5'1619,"10"-2"-622,5 0-259,2-1-114,5-1-303,0 0-48,2 0-43,1 0-33,1 0 63,4 1 64,8 2 53,0-1-36,14 2 245,0-2-116,2-2-95,-6-1-132,1 0-41,5-1 1,14-1 53,27-2 147,45 0-16,2-1-99,2-1-82,0-1-66,24-2-36,259-20 51,-232 16-37,144-13-74,-178 13-53,15-2-75,-75 7 0,-1 0-34,50-7-173,-62 7 97,-1 0-39,0 0-39,-1-1-44,1 1-46,-1-1-50,-17 2 80,-22 3 125,0 1-37,7-2-154,-1 0-98,-5 1-8,0 0-91,0 0-103,0 0-114,-3 1 41,-1-1-93,0 1-98,0-1-106,0 1-110,1-1-117,-1 1-124,-9 1 661,0 0-33,4 0-187,-2-1 114,1 1-59,5-2-338</inkml:trace>
  <inkml:trace contextRef="#ctx0" brushRef="#br0" timeOffset="8">1 2649 15872,'8'2'863,"0"0"-81,1-1-69,-2 1-75,1 0-68,0-1-65,-1 1-61,0 0-54,1-1-51,-1 1-46,2-1 4,0 1-52,0 0-44,0-1-35,9 2 68,28 3 221,-29-4-346,68 8 417,-22-5-215,-2-3-90,8-2-49,-5-3-156,53-4-85,-42 2-53,1-2-108,-1 0-95,1-1-80,15-2-171,1-2-75,18-2-197,55-10-480,0-2 51,-55 8 521,-18 2 217,-1 0 107,-15 2 170,0 1 104,0-1 117,-39 7 68,1 0 34,105-20-199,73-14 37,-215 41 101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10/3/2018 11:20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10/3/2018 11:20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9104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B0F52-76F6-433A-8C22-607CC3A0C81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377319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6574EE-8191-4BCC-ABE6-D00A4F4D7690}"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10/3/2018 11:28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5526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p:cNvSpPr>
            <a:spLocks noGrp="1"/>
          </p:cNvSpPr>
          <p:nvPr>
            <p:ph type="body" idx="1"/>
          </p:nvPr>
        </p:nvSpPr>
        <p:spPr/>
        <p:txBody>
          <a:bodyPr/>
          <a:lstStyle/>
          <a:p>
            <a:r>
              <a:rPr lang="en-CA" dirty="0" smtClean="0"/>
              <a:t>ML.NET</a:t>
            </a:r>
            <a:r>
              <a:rPr lang="en-CA" baseline="0" dirty="0" smtClean="0"/>
              <a:t> gives you:</a:t>
            </a:r>
          </a:p>
          <a:p>
            <a:pPr marL="171450" indent="-171450">
              <a:buFont typeface="Arial" panose="020B0604020202020204" pitchFamily="34" charset="0"/>
              <a:buChar char="•"/>
            </a:pPr>
            <a:r>
              <a:rPr lang="en-CA" baseline="0" dirty="0" smtClean="0"/>
              <a:t>a built-in set of transformations</a:t>
            </a:r>
          </a:p>
          <a:p>
            <a:pPr marL="171450" indent="-171450">
              <a:buFont typeface="Arial" panose="020B0604020202020204" pitchFamily="34" charset="0"/>
              <a:buChar char="•"/>
            </a:pPr>
            <a:r>
              <a:rPr lang="en-CA" baseline="0" dirty="0" smtClean="0"/>
              <a:t>state-of-the-art learners for classification, regression &amp; clustering</a:t>
            </a:r>
          </a:p>
          <a:p>
            <a:pPr marL="171450" indent="-171450">
              <a:buFont typeface="Arial" panose="020B0604020202020204" pitchFamily="34" charset="0"/>
              <a:buChar char="•"/>
            </a:pPr>
            <a:r>
              <a:rPr lang="en-CA" baseline="0" dirty="0" smtClean="0"/>
              <a:t>The future plan is to make it all extensible</a:t>
            </a:r>
          </a:p>
          <a:p>
            <a:pPr marL="171450" indent="-171450">
              <a:buFont typeface="Arial" panose="020B0604020202020204" pitchFamily="34" charset="0"/>
              <a:buChar char="•"/>
            </a:pPr>
            <a:endParaRPr lang="en-CA" baseline="0" dirty="0" smtClean="0"/>
          </a:p>
          <a:p>
            <a:endParaRPr lang="en-CA" dirty="0"/>
          </a:p>
        </p:txBody>
      </p:sp>
    </p:spTree>
    <p:extLst>
      <p:ext uri="{BB962C8B-B14F-4D97-AF65-F5344CB8AC3E}">
        <p14:creationId xmlns:p14="http://schemas.microsoft.com/office/powerpoint/2010/main" val="49876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6574EE-8191-4BCC-ABE6-D00A4F4D7690}"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10/3/2018 11:29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p:cNvSpPr>
            <a:spLocks noGrp="1"/>
          </p:cNvSpPr>
          <p:nvPr>
            <p:ph type="body" idx="1"/>
          </p:nvPr>
        </p:nvSpPr>
        <p:spPr/>
        <p:txBody>
          <a:bodyPr/>
          <a:lstStyle/>
          <a:p>
            <a:r>
              <a:rPr lang="en-CA" dirty="0" smtClean="0"/>
              <a:t>ML.NET has been used by Microsoft</a:t>
            </a:r>
            <a:r>
              <a:rPr lang="en-CA" baseline="0" dirty="0" smtClean="0"/>
              <a:t> internally for almost a decade.</a:t>
            </a:r>
          </a:p>
          <a:p>
            <a:r>
              <a:rPr lang="en-CA" baseline="0" dirty="0" smtClean="0"/>
              <a:t>Made to support apps written in .NET and also .NET developers.</a:t>
            </a:r>
            <a:endParaRPr lang="en-CA" dirty="0"/>
          </a:p>
        </p:txBody>
      </p:sp>
    </p:spTree>
    <p:extLst>
      <p:ext uri="{BB962C8B-B14F-4D97-AF65-F5344CB8AC3E}">
        <p14:creationId xmlns:p14="http://schemas.microsoft.com/office/powerpoint/2010/main" val="1408592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5A956C-C3BA-49F1-8011-58CD3CCA02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5117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6574EE-8191-4BCC-ABE6-D00A4F4D7690}"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10/3/2018 11:29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617273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0E1954-42E9-4D15-8745-9DC56906405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38752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6574EE-8191-4BCC-ABE6-D00A4F4D7690}"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10/3/2018 11:36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1456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5A956C-C3BA-49F1-8011-58CD3CCA02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146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5A956C-C3BA-49F1-8011-58CD3CCA02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668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5192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5A956C-C3BA-49F1-8011-58CD3CCA02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0998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5A956C-C3BA-49F1-8011-58CD3CCA02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722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5A956C-C3BA-49F1-8011-58CD3CCA02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5254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D43BBE-C2B2-4901-B130-2DD513834F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599723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5A956C-C3BA-49F1-8011-58CD3CCA02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2775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5A956C-C3BA-49F1-8011-58CD3CCA02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7795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5A956C-C3BA-49F1-8011-58CD3CCA02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13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5A956C-C3BA-49F1-8011-58CD3CCA02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035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5A956C-C3BA-49F1-8011-58CD3CCA02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p:cNvSpPr>
            <a:spLocks noGrp="1"/>
          </p:cNvSpPr>
          <p:nvPr>
            <p:ph type="body" idx="1"/>
          </p:nvPr>
        </p:nvSpPr>
        <p:spPr/>
        <p:txBody>
          <a:bodyPr/>
          <a:lstStyle/>
          <a:p>
            <a:r>
              <a:rPr lang="en-CA" dirty="0" smtClean="0"/>
              <a:t>Create a function that takes</a:t>
            </a:r>
            <a:r>
              <a:rPr lang="en-CA" baseline="0" dirty="0" smtClean="0"/>
              <a:t> an image as input and tells you whether or not an image is a face or not.</a:t>
            </a:r>
            <a:endParaRPr lang="en-CA" dirty="0"/>
          </a:p>
        </p:txBody>
      </p:sp>
    </p:spTree>
    <p:extLst>
      <p:ext uri="{BB962C8B-B14F-4D97-AF65-F5344CB8AC3E}">
        <p14:creationId xmlns:p14="http://schemas.microsoft.com/office/powerpoint/2010/main" val="3213891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5A956C-C3BA-49F1-8011-58CD3CCA02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p:cNvSpPr>
            <a:spLocks noGrp="1"/>
          </p:cNvSpPr>
          <p:nvPr>
            <p:ph type="body" idx="1"/>
          </p:nvPr>
        </p:nvSpPr>
        <p:spPr/>
        <p:txBody>
          <a:bodyPr/>
          <a:lstStyle/>
          <a:p>
            <a:r>
              <a:rPr lang="en-CA" dirty="0" smtClean="0"/>
              <a:t>Classification:</a:t>
            </a:r>
            <a:r>
              <a:rPr lang="en-CA" baseline="0" dirty="0" smtClean="0"/>
              <a:t> Is A or B.</a:t>
            </a:r>
          </a:p>
          <a:p>
            <a:r>
              <a:rPr lang="en-CA" baseline="0" dirty="0" smtClean="0"/>
              <a:t>Regression: How much or how many. Example: try and predict the temperature tomorrow.</a:t>
            </a:r>
          </a:p>
          <a:p>
            <a:r>
              <a:rPr lang="en-CA" baseline="0" dirty="0" smtClean="0"/>
              <a:t>Clustering: Group similar data points into one cluster</a:t>
            </a:r>
          </a:p>
          <a:p>
            <a:endParaRPr lang="en-CA" dirty="0"/>
          </a:p>
        </p:txBody>
      </p:sp>
    </p:spTree>
    <p:extLst>
      <p:ext uri="{BB962C8B-B14F-4D97-AF65-F5344CB8AC3E}">
        <p14:creationId xmlns:p14="http://schemas.microsoft.com/office/powerpoint/2010/main" val="85628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6574EE-8191-4BCC-ABE6-D00A4F4D7690}"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10/3/2018 11:24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904752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B0F52-76F6-433A-8C22-607CC3A0C81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6068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B0F52-76F6-433A-8C22-607CC3A0C81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676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B0F52-76F6-433A-8C22-607CC3A0C81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7965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Build 2017">
    <p:bg>
      <p:bgPr>
        <a:solidFill>
          <a:schemeClr val="accent1"/>
        </a:solidFill>
        <a:effectLst/>
      </p:bgPr>
    </p:bg>
    <p:spTree>
      <p:nvGrpSpPr>
        <p:cNvPr id="1" name=""/>
        <p:cNvGrpSpPr/>
        <p:nvPr/>
      </p:nvGrpSpPr>
      <p:grpSpPr>
        <a:xfrm>
          <a:off x="0" y="0"/>
          <a:ext cx="0" cy="0"/>
          <a:chOff x="0" y="0"/>
          <a:chExt cx="0" cy="0"/>
        </a:xfrm>
      </p:grpSpPr>
      <p:pic>
        <p:nvPicPr>
          <p:cNvPr id="1026" name="Picture 2" descr="Image result for Vancou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 y="0"/>
            <a:ext cx="12203365" cy="59271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bwMode="auto">
          <a:xfrm>
            <a:off x="1648" y="4863467"/>
            <a:ext cx="12190352" cy="19945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rotWithShape="1">
          <a:blip r:embed="rId3" cstate="screen">
            <a:extLst>
              <a:ext uri="{28A0092B-C50C-407E-A947-70E740481C1C}">
                <a14:useLocalDpi xmlns:a14="http://schemas.microsoft.com/office/drawing/2010/main"/>
              </a:ext>
            </a:extLst>
          </a:blip>
          <a:srcRect l="-17523"/>
          <a:stretch/>
        </p:blipFill>
        <p:spPr>
          <a:xfrm>
            <a:off x="7599824" y="4863467"/>
            <a:ext cx="4592176" cy="1994533"/>
          </a:xfrm>
          <a:prstGeom prst="rect">
            <a:avLst/>
          </a:prstGeom>
        </p:spPr>
      </p:pic>
      <p:sp>
        <p:nvSpPr>
          <p:cNvPr id="2" name="Rectangle 1"/>
          <p:cNvSpPr/>
          <p:nvPr/>
        </p:nvSpPr>
        <p:spPr>
          <a:xfrm>
            <a:off x="343941" y="5000691"/>
            <a:ext cx="8666894" cy="1719938"/>
          </a:xfrm>
          <a:prstGeom prst="rect">
            <a:avLst/>
          </a:prstGeom>
          <a:noFill/>
        </p:spPr>
        <p:txBody>
          <a:bodyPr wrap="square" lIns="89642" tIns="44821" rIns="89642" bIns="44821">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294" b="1" cap="none" spc="0" dirty="0" smtClean="0">
                <a:ln/>
                <a:solidFill>
                  <a:schemeClr val="tx1"/>
                </a:solidFill>
                <a:effectLst/>
              </a:rPr>
              <a:t>.NET </a:t>
            </a:r>
            <a:r>
              <a:rPr lang="en-US" sz="5294" b="1" cap="none" spc="0" dirty="0" err="1" smtClean="0">
                <a:ln/>
                <a:solidFill>
                  <a:schemeClr val="tx1"/>
                </a:solidFill>
                <a:effectLst/>
              </a:rPr>
              <a:t>Conf</a:t>
            </a:r>
            <a:r>
              <a:rPr lang="en-US" sz="5294" b="1" cap="none" spc="0" baseline="0" dirty="0" smtClean="0">
                <a:ln/>
                <a:solidFill>
                  <a:schemeClr val="tx1"/>
                </a:solidFill>
                <a:effectLst/>
              </a:rPr>
              <a:t> 2018 Highlights</a:t>
            </a:r>
            <a:r>
              <a:rPr lang="en-US" sz="5294" b="1" cap="none" spc="0" dirty="0" smtClean="0">
                <a:ln/>
                <a:solidFill>
                  <a:schemeClr val="tx1"/>
                </a:solidFill>
                <a:effectLst/>
              </a:rPr>
              <a:t> </a:t>
            </a:r>
            <a:r>
              <a:rPr lang="en-US" sz="5294" b="1" cap="none" spc="0" dirty="0">
                <a:ln/>
                <a:solidFill>
                  <a:schemeClr val="tx1"/>
                </a:solidFill>
                <a:effectLst/>
              </a:rPr>
              <a:t>Vancouver</a:t>
            </a:r>
          </a:p>
        </p:txBody>
      </p:sp>
    </p:spTree>
    <p:extLst>
      <p:ext uri="{BB962C8B-B14F-4D97-AF65-F5344CB8AC3E}">
        <p14:creationId xmlns:p14="http://schemas.microsoft.com/office/powerpoint/2010/main" val="165197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122944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129742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20614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42504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80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385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6070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300446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320828"/>
          </a:xfrm>
        </p:spPr>
        <p:txBody>
          <a:bodyPr>
            <a:spAutoFit/>
          </a:bodyPr>
          <a:lstStyle>
            <a:lvl1pPr>
              <a:defRPr sz="3921">
                <a:gradFill>
                  <a:gsLst>
                    <a:gs pos="1250">
                      <a:schemeClr val="tx2"/>
                    </a:gs>
                    <a:gs pos="99000">
                      <a:schemeClr val="tx2"/>
                    </a:gs>
                  </a:gsLst>
                  <a:lin ang="5400000" scaled="0"/>
                </a:gra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582438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Walkin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14" name="Rectangle 13">
            <a:extLst>
              <a:ext uri="{FF2B5EF4-FFF2-40B4-BE49-F238E27FC236}">
                <a16:creationId xmlns:a16="http://schemas.microsoft.com/office/drawing/2014/main" id="{9CC73F7E-519C-4D23-B871-7FD985D67D4D}"/>
              </a:ext>
            </a:extLst>
          </p:cNvPr>
          <p:cNvSpPr/>
          <p:nvPr userDrawn="1"/>
        </p:nvSpPr>
        <p:spPr>
          <a:xfrm>
            <a:off x="1435501" y="4350126"/>
            <a:ext cx="3543599" cy="430887"/>
          </a:xfrm>
          <a:prstGeom prst="rect">
            <a:avLst/>
          </a:prstGeom>
        </p:spPr>
        <p:txBody>
          <a:bodyPr wrap="none" lIns="0" tIns="0" rIns="0" bIns="0">
            <a:sp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Vancouver Oct 3, 2018</a:t>
            </a:r>
            <a:endParaRPr kumimoji="0" lang="en-US" sz="28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pic>
        <p:nvPicPr>
          <p:cNvPr id="6" name="Picture 5">
            <a:extLst>
              <a:ext uri="{FF2B5EF4-FFF2-40B4-BE49-F238E27FC236}">
                <a16:creationId xmlns:a16="http://schemas.microsoft.com/office/drawing/2014/main" id="{E700149D-DBA5-49F4-9EA0-6801AFB758D3}"/>
              </a:ext>
            </a:extLst>
          </p:cNvPr>
          <p:cNvPicPr>
            <a:picLocks noChangeAspect="1"/>
          </p:cNvPicPr>
          <p:nvPr userDrawn="1"/>
        </p:nvPicPr>
        <p:blipFill rotWithShape="1">
          <a:blip r:embed="rId3"/>
          <a:srcRect t="111" r="20173" b="58603"/>
          <a:stretch/>
        </p:blipFill>
        <p:spPr>
          <a:xfrm>
            <a:off x="2255245" y="0"/>
            <a:ext cx="9936755" cy="6858000"/>
          </a:xfrm>
          <a:prstGeom prst="rect">
            <a:avLst/>
          </a:prstGeom>
        </p:spPr>
      </p:pic>
      <p:sp>
        <p:nvSpPr>
          <p:cNvPr id="2" name="TextBox 1"/>
          <p:cNvSpPr txBox="1"/>
          <p:nvPr userDrawn="1"/>
        </p:nvSpPr>
        <p:spPr>
          <a:xfrm>
            <a:off x="926432" y="2683041"/>
            <a:ext cx="7991145" cy="923330"/>
          </a:xfrm>
          <a:prstGeom prst="rect">
            <a:avLst/>
          </a:prstGeom>
          <a:noFill/>
        </p:spPr>
        <p:txBody>
          <a:bodyPr wrap="square" rtlCol="0">
            <a:spAutoFit/>
          </a:bodyPr>
          <a:lstStyle/>
          <a:p>
            <a:r>
              <a:rPr lang="en-CA" sz="5400" dirty="0" smtClean="0"/>
              <a:t>.NET CONF 2018 Highlights</a:t>
            </a:r>
            <a:endParaRPr lang="en-CA" sz="5400" dirty="0"/>
          </a:p>
        </p:txBody>
      </p:sp>
    </p:spTree>
    <p:extLst>
      <p:ext uri="{BB962C8B-B14F-4D97-AF65-F5344CB8AC3E}">
        <p14:creationId xmlns:p14="http://schemas.microsoft.com/office/powerpoint/2010/main" val="28014018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l="-33002"/>
          <a:stretch/>
        </p:blipFill>
        <p:spPr>
          <a:xfrm>
            <a:off x="7599824" y="4985515"/>
            <a:ext cx="4592176" cy="1872486"/>
          </a:xfrm>
          <a:prstGeom prst="rect">
            <a:avLst/>
          </a:prstGeom>
        </p:spPr>
      </p:pic>
    </p:spTree>
    <p:extLst>
      <p:ext uri="{BB962C8B-B14F-4D97-AF65-F5344CB8AC3E}">
        <p14:creationId xmlns:p14="http://schemas.microsoft.com/office/powerpoint/2010/main" val="25446529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3035178"/>
            <a:ext cx="6675120" cy="4985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Segoe UI" panose="020B0502040204020203" pitchFamily="34" charset="0"/>
                <a:cs typeface="Segoe UI" panose="020B0502040204020203" pitchFamily="34" charset="0"/>
              </a:defRPr>
            </a:lvl1pPr>
          </a:lstStyle>
          <a:p>
            <a:r>
              <a:rPr lang="en-US"/>
              <a:t>Presentation title here</a:t>
            </a:r>
          </a:p>
        </p:txBody>
      </p:sp>
      <p:sp>
        <p:nvSpPr>
          <p:cNvPr id="5" name="Text Placeholder 4"/>
          <p:cNvSpPr>
            <a:spLocks noGrp="1"/>
          </p:cNvSpPr>
          <p:nvPr>
            <p:ph type="body" sz="quarter" idx="12" hasCustomPrompt="1"/>
          </p:nvPr>
        </p:nvSpPr>
        <p:spPr>
          <a:xfrm>
            <a:off x="584200" y="3962400"/>
            <a:ext cx="6675120" cy="276999"/>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a:t>
            </a:r>
          </a:p>
        </p:txBody>
      </p:sp>
      <p:sp>
        <p:nvSpPr>
          <p:cNvPr id="3" name="Text Placeholder 2">
            <a:extLst>
              <a:ext uri="{FF2B5EF4-FFF2-40B4-BE49-F238E27FC236}">
                <a16:creationId xmlns:a16="http://schemas.microsoft.com/office/drawing/2014/main" id="{0075DB46-DA06-45E4-B8E6-78FFA7D835C2}"/>
              </a:ext>
            </a:extLst>
          </p:cNvPr>
          <p:cNvSpPr>
            <a:spLocks noGrp="1"/>
          </p:cNvSpPr>
          <p:nvPr>
            <p:ph type="body" sz="quarter" idx="13" hasCustomPrompt="1"/>
          </p:nvPr>
        </p:nvSpPr>
        <p:spPr>
          <a:xfrm>
            <a:off x="8591723" y="5961261"/>
            <a:ext cx="3017520" cy="307777"/>
          </a:xfrm>
        </p:spPr>
        <p:txBody>
          <a:bodyPr anchor="b"/>
          <a:lstStyle>
            <a:lvl1pPr marL="0" indent="0" algn="r">
              <a:buFont typeface="Arial" panose="020B0604020202020204" pitchFamily="34" charset="0"/>
              <a:buNone/>
              <a:defRPr sz="2000">
                <a:latin typeface="+mn-lt"/>
              </a:defRPr>
            </a:lvl1pPr>
            <a:lvl2pPr marL="228600" indent="0">
              <a:buNone/>
              <a:defRPr/>
            </a:lvl2pPr>
          </a:lstStyle>
          <a:p>
            <a:pPr lvl="0"/>
            <a:r>
              <a:rPr lang="en-US"/>
              <a:t>Session code here</a:t>
            </a:r>
          </a:p>
        </p:txBody>
      </p:sp>
      <p:pic>
        <p:nvPicPr>
          <p:cNvPr id="11" name="Picture 10">
            <a:extLst>
              <a:ext uri="{FF2B5EF4-FFF2-40B4-BE49-F238E27FC236}">
                <a16:creationId xmlns:a16="http://schemas.microsoft.com/office/drawing/2014/main" id="{5E70C700-A182-42C7-B374-5A68650015BA}"/>
              </a:ext>
            </a:extLst>
          </p:cNvPr>
          <p:cNvPicPr>
            <a:picLocks noChangeAspect="1"/>
          </p:cNvPicPr>
          <p:nvPr userDrawn="1"/>
        </p:nvPicPr>
        <p:blipFill rotWithShape="1">
          <a:blip r:embed="rId3"/>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23961934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306062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764605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074482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7BFE-DB45-40FC-8976-B7E77B1C6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D23C73-8DAA-4705-9AD2-440741D00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FF052-5FF2-42EB-A0E3-321ACAA723DA}"/>
              </a:ext>
            </a:extLst>
          </p:cNvPr>
          <p:cNvSpPr>
            <a:spLocks noGrp="1"/>
          </p:cNvSpPr>
          <p:nvPr>
            <p:ph type="dt" sz="half" idx="10"/>
          </p:nvPr>
        </p:nvSpPr>
        <p:spPr/>
        <p:txBody>
          <a:bodyPr/>
          <a:lstStyle/>
          <a:p>
            <a:fld id="{03A829CE-F0C9-41E0-8848-830E4AEA5878}" type="datetimeFigureOut">
              <a:rPr lang="en-US" smtClean="0"/>
              <a:t>10/3/2018</a:t>
            </a:fld>
            <a:endParaRPr lang="en-US"/>
          </a:p>
        </p:txBody>
      </p:sp>
      <p:sp>
        <p:nvSpPr>
          <p:cNvPr id="5" name="Footer Placeholder 4">
            <a:extLst>
              <a:ext uri="{FF2B5EF4-FFF2-40B4-BE49-F238E27FC236}">
                <a16:creationId xmlns:a16="http://schemas.microsoft.com/office/drawing/2014/main" id="{A7285295-CFB6-48EE-A9B9-2CA107A35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46556-4474-4BDC-8022-61D1EB877A31}"/>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359399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392032"/>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987672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One Column Subhead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7">
                <a:solidFill>
                  <a:schemeClr val="tx2"/>
                </a:solidFill>
                <a:latin typeface="Segoe UI Light"/>
                <a:cs typeface="Segoe UI Light"/>
              </a:defRPr>
            </a:lvl1pPr>
          </a:lstStyle>
          <a:p>
            <a:r>
              <a:rPr lang="en-US"/>
              <a:t>Click to edit Master title style</a:t>
            </a:r>
          </a:p>
        </p:txBody>
      </p:sp>
      <p:sp>
        <p:nvSpPr>
          <p:cNvPr id="10" name="Text Placeholder 2"/>
          <p:cNvSpPr>
            <a:spLocks noGrp="1"/>
          </p:cNvSpPr>
          <p:nvPr>
            <p:ph type="body" idx="11"/>
          </p:nvPr>
        </p:nvSpPr>
        <p:spPr>
          <a:xfrm>
            <a:off x="304799" y="1286338"/>
            <a:ext cx="11582400" cy="554421"/>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5" name="TextBox 4"/>
          <p:cNvSpPr txBox="1"/>
          <p:nvPr userDrawn="1"/>
        </p:nvSpPr>
        <p:spPr>
          <a:xfrm>
            <a:off x="297677"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
        <p:nvSpPr>
          <p:cNvPr id="7" name="Content Placeholder 2"/>
          <p:cNvSpPr>
            <a:spLocks noGrp="1"/>
          </p:cNvSpPr>
          <p:nvPr>
            <p:ph idx="1" hasCustomPrompt="1"/>
          </p:nvPr>
        </p:nvSpPr>
        <p:spPr>
          <a:xfrm>
            <a:off x="304800" y="1852429"/>
            <a:ext cx="11582400" cy="4220351"/>
          </a:xfrm>
          <a:prstGeom prst="rect">
            <a:avLst/>
          </a:prstGeom>
        </p:spPr>
        <p:txBody>
          <a:bodyPr lIns="0" tIns="0" rIns="0" bIns="0"/>
          <a:lstStyle>
            <a:lvl1pPr marL="243834" indent="-243834">
              <a:lnSpc>
                <a:spcPct val="100000"/>
              </a:lnSpc>
              <a:spcBef>
                <a:spcPts val="667"/>
              </a:spcBef>
              <a:buFont typeface="Arial" charset="0"/>
              <a:buChar char="•"/>
              <a:defRPr sz="3200" baseline="0">
                <a:solidFill>
                  <a:schemeClr val="tx1"/>
                </a:solidFill>
                <a:latin typeface="Segoe UI Light"/>
                <a:cs typeface="Segoe UI Light"/>
              </a:defRPr>
            </a:lvl1pPr>
            <a:lvl2pPr marL="609585" indent="-243834">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377" indent="-243834">
              <a:lnSpc>
                <a:spcPct val="100000"/>
              </a:lnSpc>
              <a:spcBef>
                <a:spcPts val="667"/>
              </a:spcBef>
              <a:buFont typeface="Arial"/>
              <a:buChar char="•"/>
              <a:defRPr sz="2667">
                <a:solidFill>
                  <a:schemeClr val="tx1"/>
                </a:solidFill>
                <a:latin typeface="Segoe UI Light"/>
                <a:cs typeface="Segoe UI Light"/>
              </a:defRPr>
            </a:lvl3pPr>
            <a:lvl4pPr marL="1219170" marR="0" indent="-243834" algn="l" defTabSz="1219170"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588" indent="243834">
              <a:spcBef>
                <a:spcPts val="1333"/>
              </a:spcBef>
              <a:buFont typeface="Arial"/>
              <a:buChar char="•"/>
              <a:tabLst>
                <a:tab pos="2135664" algn="l"/>
              </a:tabLst>
              <a:defRPr sz="2667" baseline="0">
                <a:solidFill>
                  <a:schemeClr val="bg1"/>
                </a:solidFill>
                <a:latin typeface="Segoe UI Light"/>
                <a:cs typeface="Segoe UI Light"/>
              </a:defRPr>
            </a:lvl5pPr>
          </a:lstStyle>
          <a:p>
            <a:pPr lvl="0"/>
            <a:r>
              <a:rPr lang="en-US"/>
              <a:t>Bullet first level</a:t>
            </a:r>
          </a:p>
          <a:p>
            <a:pPr lvl="1"/>
            <a:r>
              <a:rPr lang="en-US"/>
              <a:t>Bullet second level</a:t>
            </a:r>
          </a:p>
          <a:p>
            <a:pPr lvl="2"/>
            <a:r>
              <a:rPr lang="en-US"/>
              <a:t>Bullet third level</a:t>
            </a:r>
          </a:p>
          <a:p>
            <a:pPr lvl="3"/>
            <a:r>
              <a:rPr lang="en-US"/>
              <a:t>Bullet fourth level</a:t>
            </a:r>
          </a:p>
        </p:txBody>
      </p:sp>
    </p:spTree>
    <p:extLst>
      <p:ext uri="{BB962C8B-B14F-4D97-AF65-F5344CB8AC3E}">
        <p14:creationId xmlns:p14="http://schemas.microsoft.com/office/powerpoint/2010/main" val="99172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417682"/>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667512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Presentation title here</a:t>
            </a:r>
          </a:p>
        </p:txBody>
      </p:sp>
      <p:sp>
        <p:nvSpPr>
          <p:cNvPr id="5" name="Text Placeholder 4"/>
          <p:cNvSpPr>
            <a:spLocks noGrp="1"/>
          </p:cNvSpPr>
          <p:nvPr>
            <p:ph type="body" sz="quarter" idx="12" hasCustomPrompt="1"/>
          </p:nvPr>
        </p:nvSpPr>
        <p:spPr>
          <a:xfrm>
            <a:off x="584200" y="3962400"/>
            <a:ext cx="667512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a:t>
            </a:r>
          </a:p>
        </p:txBody>
      </p:sp>
      <p:pic>
        <p:nvPicPr>
          <p:cNvPr id="6" name="Picture 5">
            <a:extLst>
              <a:ext uri="{FF2B5EF4-FFF2-40B4-BE49-F238E27FC236}">
                <a16:creationId xmlns:a16="http://schemas.microsoft.com/office/drawing/2014/main" id="{AA020681-E031-438A-87F4-3EF4E311C2C5}"/>
              </a:ext>
            </a:extLst>
          </p:cNvPr>
          <p:cNvPicPr>
            <a:picLocks noChangeAspect="1"/>
          </p:cNvPicPr>
          <p:nvPr userDrawn="1"/>
        </p:nvPicPr>
        <p:blipFill rotWithShape="1">
          <a:blip r:embed="rId3"/>
          <a:srcRect t="16745" r="7128" b="16745"/>
          <a:stretch/>
        </p:blipFill>
        <p:spPr>
          <a:xfrm>
            <a:off x="4920482" y="0"/>
            <a:ext cx="7176267" cy="6858000"/>
          </a:xfrm>
          <a:prstGeom prst="rect">
            <a:avLst/>
          </a:prstGeom>
        </p:spPr>
      </p:pic>
      <p:sp>
        <p:nvSpPr>
          <p:cNvPr id="3" name="Text Placeholder 2">
            <a:extLst>
              <a:ext uri="{FF2B5EF4-FFF2-40B4-BE49-F238E27FC236}">
                <a16:creationId xmlns:a16="http://schemas.microsoft.com/office/drawing/2014/main" id="{0075DB46-DA06-45E4-B8E6-78FFA7D835C2}"/>
              </a:ext>
            </a:extLst>
          </p:cNvPr>
          <p:cNvSpPr>
            <a:spLocks noGrp="1"/>
          </p:cNvSpPr>
          <p:nvPr>
            <p:ph type="body" sz="quarter" idx="13" hasCustomPrompt="1"/>
          </p:nvPr>
        </p:nvSpPr>
        <p:spPr>
          <a:xfrm>
            <a:off x="8591723" y="5961261"/>
            <a:ext cx="3017520" cy="307777"/>
          </a:xfrm>
        </p:spPr>
        <p:txBody>
          <a:bodyPr anchor="b"/>
          <a:lstStyle>
            <a:lvl1pPr marL="0" indent="0" algn="r">
              <a:buFont typeface="Arial" panose="020B0604020202020204" pitchFamily="34" charset="0"/>
              <a:buNone/>
              <a:defRPr sz="2000">
                <a:latin typeface="+mn-lt"/>
              </a:defRPr>
            </a:lvl1pPr>
            <a:lvl2pPr marL="228600" indent="0">
              <a:buNone/>
              <a:defRPr/>
            </a:lvl2pPr>
          </a:lstStyle>
          <a:p>
            <a:pPr lvl="0"/>
            <a:r>
              <a:rPr lang="en-US"/>
              <a:t>Session code here</a:t>
            </a:r>
          </a:p>
        </p:txBody>
      </p:sp>
    </p:spTree>
    <p:extLst>
      <p:ext uri="{BB962C8B-B14F-4D97-AF65-F5344CB8AC3E}">
        <p14:creationId xmlns:p14="http://schemas.microsoft.com/office/powerpoint/2010/main" val="15639686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219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Segoe UI Semibold" panose="020B0702040204020203" pitchFamily="34" charset="0"/>
                <a:ea typeface="+mn-ea"/>
                <a:cs typeface="Segoe UI Semibold" panose="020B0702040204020203"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675120" cy="276999"/>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a:t>
            </a:r>
          </a:p>
        </p:txBody>
      </p:sp>
    </p:spTree>
    <p:extLst>
      <p:ext uri="{BB962C8B-B14F-4D97-AF65-F5344CB8AC3E}">
        <p14:creationId xmlns:p14="http://schemas.microsoft.com/office/powerpoint/2010/main" val="114624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1978170"/>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337243"/>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424637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56773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8501253"/>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776901"/>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8380606"/>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58662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411823"/>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2796553"/>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1278363"/>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75809" y="78495"/>
            <a:ext cx="12022406" cy="899665"/>
          </a:xfrm>
        </p:spPr>
        <p:txBody>
          <a:bodyPr/>
          <a:lstStyle/>
          <a:p>
            <a:r>
              <a:rPr lang="en-US" smtClean="0"/>
              <a:t>Click to edit Master title style</a:t>
            </a:r>
            <a:endParaRPr lang="en-US" dirty="0"/>
          </a:p>
        </p:txBody>
      </p:sp>
      <p:sp>
        <p:nvSpPr>
          <p:cNvPr id="3" name="Text Placeholder 2"/>
          <p:cNvSpPr>
            <a:spLocks noGrp="1"/>
          </p:cNvSpPr>
          <p:nvPr>
            <p:ph type="body" sz="quarter" idx="10"/>
          </p:nvPr>
        </p:nvSpPr>
        <p:spPr>
          <a:xfrm>
            <a:off x="75807" y="978160"/>
            <a:ext cx="12022407" cy="22665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541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988633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3167766"/>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280632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533870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238121"/>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2846759"/>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557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3066541"/>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smtClean="0"/>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smtClean="0"/>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smtClean="0"/>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smtClean="0"/>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smtClean="0"/>
              <a:t>Fifth level</a:t>
            </a:r>
            <a:endParaRPr lang="en-US" dirty="0"/>
          </a:p>
        </p:txBody>
      </p:sp>
    </p:spTree>
    <p:extLst>
      <p:ext uri="{BB962C8B-B14F-4D97-AF65-F5344CB8AC3E}">
        <p14:creationId xmlns:p14="http://schemas.microsoft.com/office/powerpoint/2010/main" val="344471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smtClean="0"/>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smtClean="0"/>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smtClean="0"/>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smtClean="0"/>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smtClean="0"/>
              <a:t>Fifth level</a:t>
            </a:r>
            <a:endParaRPr lang="en-US" dirty="0"/>
          </a:p>
        </p:txBody>
      </p:sp>
    </p:spTree>
    <p:extLst>
      <p:ext uri="{BB962C8B-B14F-4D97-AF65-F5344CB8AC3E}">
        <p14:creationId xmlns:p14="http://schemas.microsoft.com/office/powerpoint/2010/main" val="63352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3392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886280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6695799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49" cstate="screen">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685236476"/>
      </p:ext>
    </p:extLst>
  </p:cSld>
  <p:clrMap bg1="lt1" tx1="dk1" bg2="lt2" tx2="dk2" accent1="accent1" accent2="accent2" accent3="accent3" accent4="accent4" accent5="accent5" accent6="accent6" hlink="hlink" folHlink="folHlink"/>
  <p:sldLayoutIdLst>
    <p:sldLayoutId id="2147484697" r:id="rId1"/>
    <p:sldLayoutId id="2147484698" r:id="rId2"/>
    <p:sldLayoutId id="2147484699" r:id="rId3"/>
    <p:sldLayoutId id="2147484700" r:id="rId4"/>
    <p:sldLayoutId id="2147484701" r:id="rId5"/>
    <p:sldLayoutId id="2147484702" r:id="rId6"/>
    <p:sldLayoutId id="2147484703" r:id="rId7"/>
    <p:sldLayoutId id="2147484704" r:id="rId8"/>
    <p:sldLayoutId id="2147484705" r:id="rId9"/>
    <p:sldLayoutId id="2147484706" r:id="rId10"/>
    <p:sldLayoutId id="2147484707" r:id="rId11"/>
    <p:sldLayoutId id="2147484708" r:id="rId12"/>
    <p:sldLayoutId id="2147484709" r:id="rId13"/>
    <p:sldLayoutId id="2147484710" r:id="rId14"/>
    <p:sldLayoutId id="2147484711" r:id="rId15"/>
    <p:sldLayoutId id="2147484712" r:id="rId16"/>
    <p:sldLayoutId id="2147484713" r:id="rId17"/>
    <p:sldLayoutId id="2147484714" r:id="rId18"/>
    <p:sldLayoutId id="2147484715" r:id="rId19"/>
    <p:sldLayoutId id="2147484716" r:id="rId20"/>
    <p:sldLayoutId id="2147484717" r:id="rId21"/>
    <p:sldLayoutId id="2147484718" r:id="rId22"/>
    <p:sldLayoutId id="2147484719" r:id="rId23"/>
    <p:sldLayoutId id="2147484721" r:id="rId24"/>
    <p:sldLayoutId id="2147484722" r:id="rId25"/>
    <p:sldLayoutId id="2147484723" r:id="rId26"/>
    <p:sldLayoutId id="2147484724" r:id="rId27"/>
    <p:sldLayoutId id="2147484733" r:id="rId28"/>
    <p:sldLayoutId id="2147484664" r:id="rId29"/>
    <p:sldLayoutId id="2147484665" r:id="rId30"/>
    <p:sldLayoutId id="2147484667" r:id="rId31"/>
    <p:sldLayoutId id="2147484740" r:id="rId32"/>
    <p:sldLayoutId id="2147484741" r:id="rId33"/>
    <p:sldLayoutId id="2147484742" r:id="rId34"/>
    <p:sldLayoutId id="2147484743" r:id="rId35"/>
    <p:sldLayoutId id="2147484744" r:id="rId36"/>
    <p:sldLayoutId id="2147484745" r:id="rId37"/>
    <p:sldLayoutId id="2147484746" r:id="rId38"/>
    <p:sldLayoutId id="2147484747" r:id="rId39"/>
    <p:sldLayoutId id="2147484748" r:id="rId40"/>
    <p:sldLayoutId id="2147484749" r:id="rId41"/>
    <p:sldLayoutId id="2147484750" r:id="rId42"/>
    <p:sldLayoutId id="2147484752" r:id="rId43"/>
    <p:sldLayoutId id="2147484754" r:id="rId44"/>
    <p:sldLayoutId id="2147484756" r:id="rId45"/>
    <p:sldLayoutId id="2147484757" r:id="rId46"/>
    <p:sldLayoutId id="2147484758" r:id="rId47"/>
  </p:sldLayoutIdLst>
  <p:transition>
    <p:fade/>
  </p:transition>
  <p:hf sldNum="0" hdr="0" ftr="0" dt="0"/>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image" Target="../media/image39.emf"/><Relationship Id="rId5" Type="http://schemas.openxmlformats.org/officeDocument/2006/relationships/customXml" Target="../ink/ink2.xml"/><Relationship Id="rId4" Type="http://schemas.openxmlformats.org/officeDocument/2006/relationships/image" Target="../media/image38.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otnet/machinelearning" TargetMode="External"/><Relationship Id="rId7"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3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4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4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3.xml"/><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B7D24D3-4B42-4B6C-8BA2-5A9860E75CED}"/>
              </a:ext>
            </a:extLst>
          </p:cNvPr>
          <p:cNvSpPr txBox="1"/>
          <p:nvPr/>
        </p:nvSpPr>
        <p:spPr>
          <a:xfrm>
            <a:off x="301190" y="5915643"/>
            <a:ext cx="15412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Easy / Less Control</a:t>
            </a:r>
          </a:p>
        </p:txBody>
      </p:sp>
      <p:sp>
        <p:nvSpPr>
          <p:cNvPr id="44" name="TextBox 43">
            <a:extLst>
              <a:ext uri="{FF2B5EF4-FFF2-40B4-BE49-F238E27FC236}">
                <a16:creationId xmlns:a16="http://schemas.microsoft.com/office/drawing/2014/main" id="{0A245D59-A975-4872-815A-3A754D51EA66}"/>
              </a:ext>
            </a:extLst>
          </p:cNvPr>
          <p:cNvSpPr txBox="1"/>
          <p:nvPr/>
        </p:nvSpPr>
        <p:spPr>
          <a:xfrm>
            <a:off x="9649797" y="5189344"/>
            <a:ext cx="167969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Full Control / Harder</a:t>
            </a:r>
          </a:p>
        </p:txBody>
      </p:sp>
      <p:sp>
        <p:nvSpPr>
          <p:cNvPr id="3" name="Rectangle 2">
            <a:extLst>
              <a:ext uri="{FF2B5EF4-FFF2-40B4-BE49-F238E27FC236}">
                <a16:creationId xmlns:a16="http://schemas.microsoft.com/office/drawing/2014/main" id="{82CB9877-D91B-4D95-AEFF-9190EF1259CB}"/>
              </a:ext>
            </a:extLst>
          </p:cNvPr>
          <p:cNvSpPr/>
          <p:nvPr/>
        </p:nvSpPr>
        <p:spPr>
          <a:xfrm>
            <a:off x="5977217" y="2525379"/>
            <a:ext cx="2375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4" name="Rectangle 3">
            <a:extLst>
              <a:ext uri="{FF2B5EF4-FFF2-40B4-BE49-F238E27FC236}">
                <a16:creationId xmlns:a16="http://schemas.microsoft.com/office/drawing/2014/main" id="{BBE343FD-0929-401D-88F8-E77FB9ECD455}"/>
              </a:ext>
            </a:extLst>
          </p:cNvPr>
          <p:cNvSpPr/>
          <p:nvPr/>
        </p:nvSpPr>
        <p:spPr>
          <a:xfrm>
            <a:off x="5977217" y="2525379"/>
            <a:ext cx="2375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28" name="Rectangle 27">
            <a:extLst>
              <a:ext uri="{FF2B5EF4-FFF2-40B4-BE49-F238E27FC236}">
                <a16:creationId xmlns:a16="http://schemas.microsoft.com/office/drawing/2014/main" id="{D958CB02-F3AE-42A2-BC68-6143F92B18B4}"/>
              </a:ext>
            </a:extLst>
          </p:cNvPr>
          <p:cNvSpPr/>
          <p:nvPr/>
        </p:nvSpPr>
        <p:spPr>
          <a:xfrm>
            <a:off x="633469" y="3756006"/>
            <a:ext cx="2706703" cy="461665"/>
          </a:xfrm>
          <a:prstGeom prst="rect">
            <a:avLst/>
          </a:prstGeom>
        </p:spPr>
        <p:txBody>
          <a:bodyPr wrap="non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Semibold" panose="020B0702040204020203" pitchFamily="34" charset="0"/>
                <a:ea typeface="Segoe UI Semilight" charset="0"/>
                <a:cs typeface="Segoe UI Semibold" panose="020B0702040204020203" pitchFamily="34" charset="0"/>
              </a:rPr>
              <a:t>Prepare Your Data</a:t>
            </a:r>
          </a:p>
        </p:txBody>
      </p:sp>
      <p:sp>
        <p:nvSpPr>
          <p:cNvPr id="30" name="Rectangle 29">
            <a:extLst>
              <a:ext uri="{FF2B5EF4-FFF2-40B4-BE49-F238E27FC236}">
                <a16:creationId xmlns:a16="http://schemas.microsoft.com/office/drawing/2014/main" id="{28B0807E-91B7-4A20-971F-3A88A8331E34}"/>
              </a:ext>
            </a:extLst>
          </p:cNvPr>
          <p:cNvSpPr/>
          <p:nvPr/>
        </p:nvSpPr>
        <p:spPr bwMode="grayWhite">
          <a:xfrm>
            <a:off x="4667939" y="3756006"/>
            <a:ext cx="1964577" cy="461665"/>
          </a:xfrm>
          <a:prstGeom prst="rect">
            <a:avLst/>
          </a:prstGeom>
        </p:spPr>
        <p:txBody>
          <a:bodyPr wrap="non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Semibold" panose="020B0702040204020203" pitchFamily="34" charset="0"/>
                <a:ea typeface="Segoe UI Semilight" charset="0"/>
                <a:cs typeface="Segoe UI Semibold" panose="020B0702040204020203" pitchFamily="34" charset="0"/>
              </a:rPr>
              <a:t>Build &amp; Train</a:t>
            </a:r>
          </a:p>
        </p:txBody>
      </p:sp>
      <p:sp>
        <p:nvSpPr>
          <p:cNvPr id="31" name="Rectangle 30">
            <a:extLst>
              <a:ext uri="{FF2B5EF4-FFF2-40B4-BE49-F238E27FC236}">
                <a16:creationId xmlns:a16="http://schemas.microsoft.com/office/drawing/2014/main" id="{0F94585A-EF08-4A3B-BE5D-8F9944343C59}"/>
              </a:ext>
            </a:extLst>
          </p:cNvPr>
          <p:cNvSpPr/>
          <p:nvPr/>
        </p:nvSpPr>
        <p:spPr>
          <a:xfrm>
            <a:off x="8808191" y="3756005"/>
            <a:ext cx="736099" cy="461665"/>
          </a:xfrm>
          <a:prstGeom prst="rect">
            <a:avLst/>
          </a:prstGeom>
        </p:spPr>
        <p:txBody>
          <a:bodyPr wrap="non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Semibold" panose="020B0702040204020203" pitchFamily="34" charset="0"/>
                <a:ea typeface="Segoe UI Semilight" charset="0"/>
                <a:cs typeface="Segoe UI Semibold" panose="020B0702040204020203" pitchFamily="34" charset="0"/>
              </a:rPr>
              <a:t>Run</a:t>
            </a:r>
          </a:p>
        </p:txBody>
      </p:sp>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04C2573A-4C65-40F5-9552-93DDE5168444}"/>
                  </a:ext>
                </a:extLst>
              </p14:cNvPr>
              <p14:cNvContentPartPr/>
              <p14:nvPr/>
            </p14:nvContentPartPr>
            <p14:xfrm>
              <a:off x="1184133" y="1816006"/>
              <a:ext cx="1706400" cy="1628640"/>
            </p14:xfrm>
          </p:contentPart>
        </mc:Choice>
        <mc:Fallback xmlns:a16="http://schemas.microsoft.com/office/drawing/2014/main" xmlns="">
          <p:pic>
            <p:nvPicPr>
              <p:cNvPr id="32" name="Ink 31">
                <a:extLst>
                  <a:ext uri="{FF2B5EF4-FFF2-40B4-BE49-F238E27FC236}">
                    <a16:creationId xmlns:a16="http://schemas.microsoft.com/office/drawing/2014/main" id="{04C2573A-4C65-40F5-9552-93DDE5168444}"/>
                  </a:ext>
                </a:extLst>
              </p:cNvPr>
              <p:cNvPicPr/>
              <p:nvPr/>
            </p:nvPicPr>
            <p:blipFill>
              <a:blip r:embed="rId4"/>
              <a:stretch>
                <a:fillRect/>
              </a:stretch>
            </p:blipFill>
            <p:spPr>
              <a:xfrm>
                <a:off x="1175131" y="1807006"/>
                <a:ext cx="1724044" cy="1646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A2406F37-A132-4FA3-96A8-888F805AE584}"/>
                  </a:ext>
                </a:extLst>
              </p14:cNvPr>
              <p14:cNvContentPartPr/>
              <p14:nvPr/>
            </p14:nvContentPartPr>
            <p14:xfrm>
              <a:off x="4531646" y="1480002"/>
              <a:ext cx="1935720" cy="2252880"/>
            </p14:xfrm>
          </p:contentPart>
        </mc:Choice>
        <mc:Fallback xmlns:a16="http://schemas.microsoft.com/office/drawing/2014/main" xmlns="">
          <p:pic>
            <p:nvPicPr>
              <p:cNvPr id="33" name="Ink 32">
                <a:extLst>
                  <a:ext uri="{FF2B5EF4-FFF2-40B4-BE49-F238E27FC236}">
                    <a16:creationId xmlns:a16="http://schemas.microsoft.com/office/drawing/2014/main" id="{A2406F37-A132-4FA3-96A8-888F805AE584}"/>
                  </a:ext>
                </a:extLst>
              </p:cNvPr>
              <p:cNvPicPr/>
              <p:nvPr/>
            </p:nvPicPr>
            <p:blipFill>
              <a:blip r:embed="rId6"/>
              <a:stretch>
                <a:fillRect/>
              </a:stretch>
            </p:blipFill>
            <p:spPr>
              <a:xfrm>
                <a:off x="4522644" y="1471001"/>
                <a:ext cx="1953363" cy="227052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B11186C7-4903-40C3-9BAF-704A34CE2ED4}"/>
                  </a:ext>
                </a:extLst>
              </p14:cNvPr>
              <p14:cNvContentPartPr/>
              <p14:nvPr/>
            </p14:nvContentPartPr>
            <p14:xfrm>
              <a:off x="7539086" y="2134122"/>
              <a:ext cx="2871360" cy="1278000"/>
            </p14:xfrm>
          </p:contentPart>
        </mc:Choice>
        <mc:Fallback xmlns:a16="http://schemas.microsoft.com/office/drawing/2014/main" xmlns="">
          <p:pic>
            <p:nvPicPr>
              <p:cNvPr id="34" name="Ink 33">
                <a:extLst>
                  <a:ext uri="{FF2B5EF4-FFF2-40B4-BE49-F238E27FC236}">
                    <a16:creationId xmlns:a16="http://schemas.microsoft.com/office/drawing/2014/main" id="{B11186C7-4903-40C3-9BAF-704A34CE2ED4}"/>
                  </a:ext>
                </a:extLst>
              </p:cNvPr>
              <p:cNvPicPr/>
              <p:nvPr/>
            </p:nvPicPr>
            <p:blipFill>
              <a:blip r:embed="rId8"/>
              <a:stretch>
                <a:fillRect/>
              </a:stretch>
            </p:blipFill>
            <p:spPr>
              <a:xfrm>
                <a:off x="7530085" y="2125119"/>
                <a:ext cx="2889002" cy="1295645"/>
              </a:xfrm>
              <a:prstGeom prst="rect">
                <a:avLst/>
              </a:prstGeom>
            </p:spPr>
          </p:pic>
        </mc:Fallback>
      </mc:AlternateContent>
      <p:sp>
        <p:nvSpPr>
          <p:cNvPr id="15" name="Title 1">
            <a:extLst>
              <a:ext uri="{FF2B5EF4-FFF2-40B4-BE49-F238E27FC236}">
                <a16:creationId xmlns:a16="http://schemas.microsoft.com/office/drawing/2014/main" id="{6A613634-3225-4711-B867-74715D47EC10}"/>
              </a:ext>
            </a:extLst>
          </p:cNvPr>
          <p:cNvSpPr>
            <a:spLocks noGrp="1"/>
          </p:cNvSpPr>
          <p:nvPr>
            <p:ph type="title"/>
          </p:nvPr>
        </p:nvSpPr>
        <p:spPr>
          <a:xfrm>
            <a:off x="470978" y="-31489"/>
            <a:ext cx="11555771" cy="1325563"/>
          </a:xfrm>
        </p:spPr>
        <p:txBody>
          <a:bodyPr>
            <a:normAutofit/>
          </a:bodyPr>
          <a:lstStyle/>
          <a:p>
            <a:r>
              <a:rPr lang="en-US" sz="4000" dirty="0">
                <a:solidFill>
                  <a:srgbClr val="0070C0"/>
                </a:solidFill>
                <a:latin typeface="Segoe UI" panose="020B0502040204020203" pitchFamily="34" charset="0"/>
                <a:cs typeface="Segoe UI" panose="020B0502040204020203" pitchFamily="34" charset="0"/>
              </a:rPr>
              <a:t>Build your own (custom) ML Models</a:t>
            </a:r>
          </a:p>
        </p:txBody>
      </p:sp>
    </p:spTree>
    <p:extLst>
      <p:ext uri="{BB962C8B-B14F-4D97-AF65-F5344CB8AC3E}">
        <p14:creationId xmlns:p14="http://schemas.microsoft.com/office/powerpoint/2010/main" val="2495235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0A245D59-A975-4872-815A-3A754D51EA66}"/>
              </a:ext>
            </a:extLst>
          </p:cNvPr>
          <p:cNvSpPr txBox="1"/>
          <p:nvPr/>
        </p:nvSpPr>
        <p:spPr>
          <a:xfrm>
            <a:off x="9649797" y="5908299"/>
            <a:ext cx="15412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Less Control / Easy</a:t>
            </a:r>
          </a:p>
        </p:txBody>
      </p:sp>
      <p:sp>
        <p:nvSpPr>
          <p:cNvPr id="3" name="Rectangle 2">
            <a:extLst>
              <a:ext uri="{FF2B5EF4-FFF2-40B4-BE49-F238E27FC236}">
                <a16:creationId xmlns:a16="http://schemas.microsoft.com/office/drawing/2014/main" id="{82CB9877-D91B-4D95-AEFF-9190EF1259CB}"/>
              </a:ext>
            </a:extLst>
          </p:cNvPr>
          <p:cNvSpPr/>
          <p:nvPr/>
        </p:nvSpPr>
        <p:spPr>
          <a:xfrm>
            <a:off x="5977217" y="3244334"/>
            <a:ext cx="2375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4" name="Rectangle 3">
            <a:extLst>
              <a:ext uri="{FF2B5EF4-FFF2-40B4-BE49-F238E27FC236}">
                <a16:creationId xmlns:a16="http://schemas.microsoft.com/office/drawing/2014/main" id="{BBE343FD-0929-401D-88F8-E77FB9ECD455}"/>
              </a:ext>
            </a:extLst>
          </p:cNvPr>
          <p:cNvSpPr/>
          <p:nvPr/>
        </p:nvSpPr>
        <p:spPr>
          <a:xfrm>
            <a:off x="5977217" y="3244334"/>
            <a:ext cx="2375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38" name="Rectangle 37">
            <a:extLst>
              <a:ext uri="{FF2B5EF4-FFF2-40B4-BE49-F238E27FC236}">
                <a16:creationId xmlns:a16="http://schemas.microsoft.com/office/drawing/2014/main" id="{7B92B9C8-E86D-4D17-9759-78CAFD849E55}"/>
              </a:ext>
            </a:extLst>
          </p:cNvPr>
          <p:cNvSpPr/>
          <p:nvPr/>
        </p:nvSpPr>
        <p:spPr>
          <a:xfrm>
            <a:off x="6490632" y="3377269"/>
            <a:ext cx="5687484"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59BD24F-916E-442B-AE4E-6ADFD761EA80}"/>
              </a:ext>
            </a:extLst>
          </p:cNvPr>
          <p:cNvSpPr/>
          <p:nvPr/>
        </p:nvSpPr>
        <p:spPr>
          <a:xfrm>
            <a:off x="509596" y="1933727"/>
            <a:ext cx="11211426" cy="4339650"/>
          </a:xfrm>
          <a:prstGeom prst="rect">
            <a:avLst/>
          </a:prstGeom>
        </p:spPr>
        <p:txBody>
          <a:bodyPr wrap="square" anchor="t">
            <a:spAutoFit/>
          </a:bodyPr>
          <a:lstStyle/>
          <a:p>
            <a:pPr marL="457200" marR="0" lvl="0" indent="-457200"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panose="020B0502040204020203" pitchFamily="34" charset="0"/>
                <a:ea typeface="+mn-ea"/>
                <a:cs typeface="Segoe UI" panose="020B0502040204020203" pitchFamily="34" charset="0"/>
              </a:rPr>
              <a:t>Python, R are great for ML and Data Science </a:t>
            </a:r>
            <a:br>
              <a:rPr kumimoji="0" lang="en-US" sz="2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panose="020B0502040204020203" pitchFamily="34" charset="0"/>
                <a:ea typeface="+mn-ea"/>
                <a:cs typeface="Segoe UI" panose="020B0502040204020203" pitchFamily="34" charset="0"/>
              </a:rPr>
            </a:br>
            <a:endParaRPr kumimoji="0" lang="en-US" sz="2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panose="020B0502040204020203" pitchFamily="34" charset="0"/>
              <a:ea typeface="+mn-ea"/>
              <a:cs typeface="Segoe UI" panose="020B0502040204020203" pitchFamily="34" charset="0"/>
            </a:endParaRPr>
          </a:p>
          <a:p>
            <a:pPr marL="457200" marR="0" lvl="0" indent="-457200"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panose="020B0502040204020203" pitchFamily="34" charset="0"/>
                <a:ea typeface="+mn-ea"/>
                <a:cs typeface="Segoe UI" panose="020B0502040204020203" pitchFamily="34" charset="0"/>
              </a:rPr>
              <a:t>ML.NET is another way to do it with familiar tools </a:t>
            </a:r>
          </a:p>
          <a:p>
            <a:pPr marL="914400" marR="0" lvl="1" indent="-457200"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panose="020B0502040204020203" pitchFamily="34" charset="0"/>
                <a:ea typeface="+mn-ea"/>
                <a:cs typeface="Segoe UI" panose="020B0502040204020203" pitchFamily="34" charset="0"/>
              </a:rPr>
              <a:t>.NET currently lacks ML libraries and ML essentials </a:t>
            </a:r>
          </a:p>
          <a:p>
            <a:pPr marL="914400" marR="0" lvl="1" indent="-457200"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2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panose="020B0502040204020203" pitchFamily="34" charset="0"/>
              <a:ea typeface="+mn-ea"/>
              <a:cs typeface="Segoe UI" panose="020B0502040204020203" pitchFamily="34" charset="0"/>
            </a:endParaRPr>
          </a:p>
          <a:p>
            <a:pPr marL="457200" marR="0" lvl="0" indent="-457200"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panose="020B0502040204020203" pitchFamily="34" charset="0"/>
                <a:ea typeface="+mn-ea"/>
                <a:cs typeface="Segoe UI" panose="020B0502040204020203" pitchFamily="34" charset="0"/>
              </a:rPr>
              <a:t>ML.NET complements the experience that </a:t>
            </a:r>
            <a:r>
              <a:rPr kumimoji="0" lang="en-US" sz="2400" b="0" i="0" u="none" strike="noStrike" kern="1200" cap="none" spc="0" normalizeH="0" baseline="0" noProof="0" dirty="0" smtClean="0">
                <a:ln>
                  <a:noFill/>
                </a:ln>
                <a:gradFill>
                  <a:gsLst>
                    <a:gs pos="1250">
                      <a:prstClr val="black"/>
                    </a:gs>
                    <a:gs pos="100000">
                      <a:prstClr val="black"/>
                    </a:gs>
                  </a:gsLst>
                  <a:lin ang="5400000" scaled="0"/>
                </a:gradFill>
                <a:effectLst/>
                <a:uLnTx/>
                <a:uFillTx/>
                <a:latin typeface="Segoe UI" panose="020B0502040204020203" pitchFamily="34" charset="0"/>
                <a:ea typeface="+mn-ea"/>
                <a:cs typeface="Segoe UI" panose="020B0502040204020203" pitchFamily="34" charset="0"/>
              </a:rPr>
              <a:t>‘Azure Machine Learning’ and ‘Cognitive Services’ provide</a:t>
            </a:r>
            <a:endParaRPr kumimoji="0" lang="en-US" sz="2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panose="020B0502040204020203" pitchFamily="34" charset="0"/>
              <a:ea typeface="+mn-ea"/>
              <a:cs typeface="Segoe UI" panose="020B0502040204020203" pitchFamily="34" charset="0"/>
            </a:endParaRPr>
          </a:p>
          <a:p>
            <a:pPr marL="914400" marR="0" lvl="1" indent="-457200"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panose="020B0502040204020203" pitchFamily="34" charset="0"/>
                <a:ea typeface="+mn-ea"/>
                <a:cs typeface="Segoe UI" panose="020B0502040204020203" pitchFamily="34" charset="0"/>
              </a:rPr>
              <a:t>Build your own</a:t>
            </a:r>
          </a:p>
          <a:p>
            <a:pPr marL="914400" marR="0" lvl="1" indent="-457200"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panose="020B0502040204020203" pitchFamily="34" charset="0"/>
                <a:ea typeface="+mn-ea"/>
                <a:cs typeface="Segoe UI" panose="020B0502040204020203" pitchFamily="34" charset="0"/>
              </a:rPr>
              <a:t>Code First approach </a:t>
            </a:r>
          </a:p>
          <a:p>
            <a:pPr marL="914400" marR="0" lvl="1" indent="-457200"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panose="020B0502040204020203" pitchFamily="34" charset="0"/>
                <a:ea typeface="+mn-ea"/>
                <a:cs typeface="Segoe UI" panose="020B0502040204020203" pitchFamily="34" charset="0"/>
              </a:rPr>
              <a:t>AppLocal Model deployment</a:t>
            </a:r>
          </a:p>
          <a:p>
            <a:pPr marL="457200" marR="0" lvl="0" indent="-457200"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2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5" name="Rectangle 4">
            <a:extLst>
              <a:ext uri="{FF2B5EF4-FFF2-40B4-BE49-F238E27FC236}">
                <a16:creationId xmlns:a16="http://schemas.microsoft.com/office/drawing/2014/main" id="{0265118C-865E-471C-B2F3-4782EA18892B}"/>
              </a:ext>
            </a:extLst>
          </p:cNvPr>
          <p:cNvSpPr/>
          <p:nvPr/>
        </p:nvSpPr>
        <p:spPr>
          <a:xfrm>
            <a:off x="509596" y="1197596"/>
            <a:ext cx="3070071" cy="523220"/>
          </a:xfrm>
          <a:prstGeom prst="rect">
            <a:avLst/>
          </a:prstGeom>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Existing Solutions</a:t>
            </a:r>
          </a:p>
        </p:txBody>
      </p:sp>
      <p:sp>
        <p:nvSpPr>
          <p:cNvPr id="13" name="Title 1">
            <a:extLst>
              <a:ext uri="{FF2B5EF4-FFF2-40B4-BE49-F238E27FC236}">
                <a16:creationId xmlns:a16="http://schemas.microsoft.com/office/drawing/2014/main" id="{2F930AE8-FFC7-49B1-AFE3-DDC3C816A26A}"/>
              </a:ext>
            </a:extLst>
          </p:cNvPr>
          <p:cNvSpPr>
            <a:spLocks noGrp="1"/>
          </p:cNvSpPr>
          <p:nvPr>
            <p:ph type="title"/>
          </p:nvPr>
        </p:nvSpPr>
        <p:spPr>
          <a:xfrm>
            <a:off x="470978" y="-31489"/>
            <a:ext cx="11555771" cy="1325563"/>
          </a:xfrm>
        </p:spPr>
        <p:txBody>
          <a:bodyPr>
            <a:normAutofit/>
          </a:bodyPr>
          <a:lstStyle/>
          <a:p>
            <a:r>
              <a:rPr lang="en-US" sz="4000" dirty="0">
                <a:solidFill>
                  <a:srgbClr val="0070C0"/>
                </a:solidFill>
                <a:latin typeface="Segoe UI" panose="020B0502040204020203" pitchFamily="34" charset="0"/>
                <a:cs typeface="Segoe UI" panose="020B0502040204020203" pitchFamily="34" charset="0"/>
              </a:rPr>
              <a:t>Build your own (custom) ML Models</a:t>
            </a:r>
          </a:p>
        </p:txBody>
      </p:sp>
    </p:spTree>
    <p:extLst>
      <p:ext uri="{BB962C8B-B14F-4D97-AF65-F5344CB8AC3E}">
        <p14:creationId xmlns:p14="http://schemas.microsoft.com/office/powerpoint/2010/main" val="370065296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49">
            <a:extLst>
              <a:ext uri="{FF2B5EF4-FFF2-40B4-BE49-F238E27FC236}">
                <a16:creationId xmlns:a16="http://schemas.microsoft.com/office/drawing/2014/main" id="{1ACB5163-CE39-4090-9DA1-85121D95BDF6}"/>
              </a:ext>
            </a:extLst>
          </p:cNvPr>
          <p:cNvSpPr/>
          <p:nvPr/>
        </p:nvSpPr>
        <p:spPr>
          <a:xfrm>
            <a:off x="0" y="551922"/>
            <a:ext cx="731600" cy="524800"/>
          </a:xfrm>
          <a:prstGeom prst="rect">
            <a:avLst/>
          </a:prstGeom>
          <a:solidFill>
            <a:srgbClr val="E3008C"/>
          </a:solidFill>
          <a:ln>
            <a:solidFill>
              <a:srgbClr val="E3008C"/>
            </a:solidFill>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 sz="3200" b="0" i="0" u="none" strike="noStrike" kern="1200" cap="none" spc="0" normalizeH="0" baseline="0" noProof="0" dirty="0">
                <a:ln>
                  <a:noFill/>
                </a:ln>
                <a:solidFill>
                  <a:prstClr val="white"/>
                </a:solidFill>
                <a:effectLst/>
                <a:uLnTx/>
                <a:uFillTx/>
                <a:latin typeface="Segoe UI" panose="020B0502040204020203" pitchFamily="34" charset="0"/>
                <a:ea typeface="Work Sans Light"/>
                <a:cs typeface="Segoe UI" panose="020B0502040204020203" pitchFamily="34" charset="0"/>
                <a:sym typeface="Work Sans Light"/>
              </a:rPr>
              <a:t>02</a:t>
            </a:r>
          </a:p>
        </p:txBody>
      </p:sp>
      <p:sp>
        <p:nvSpPr>
          <p:cNvPr id="10" name="Shape 251">
            <a:extLst>
              <a:ext uri="{FF2B5EF4-FFF2-40B4-BE49-F238E27FC236}">
                <a16:creationId xmlns:a16="http://schemas.microsoft.com/office/drawing/2014/main" id="{2D9734BA-7E69-43C1-9BBF-8D3F1F12612C}"/>
              </a:ext>
            </a:extLst>
          </p:cNvPr>
          <p:cNvSpPr txBox="1">
            <a:spLocks/>
          </p:cNvSpPr>
          <p:nvPr/>
        </p:nvSpPr>
        <p:spPr>
          <a:xfrm>
            <a:off x="806389" y="447522"/>
            <a:ext cx="5040000" cy="629200"/>
          </a:xfrm>
          <a:prstGeom prst="rect">
            <a:avLst/>
          </a:prstGeom>
        </p:spPr>
        <p:txBody>
          <a:bodyPr spcFirstLastPara="1" vert="horz" wrap="square" lIns="121900" tIns="121900" rIns="121900" bIns="121900" rtlCol="0" anchor="t" anchorCtr="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dirty="0">
                <a:ln>
                  <a:noFill/>
                </a:ln>
                <a:solidFill>
                  <a:srgbClr val="E3008C"/>
                </a:solidFill>
                <a:effectLst/>
                <a:uLnTx/>
                <a:uFillTx/>
                <a:latin typeface="Segoe UI" panose="020B0502040204020203" pitchFamily="34" charset="0"/>
                <a:ea typeface="Roboto"/>
                <a:cs typeface="Segoe UI" panose="020B0502040204020203" pitchFamily="34" charset="0"/>
                <a:sym typeface="Roboto"/>
              </a:rPr>
              <a:t>WHAT IS ML.NET?</a:t>
            </a:r>
          </a:p>
        </p:txBody>
      </p:sp>
      <p:sp>
        <p:nvSpPr>
          <p:cNvPr id="6" name="Shape 49">
            <a:extLst>
              <a:ext uri="{FF2B5EF4-FFF2-40B4-BE49-F238E27FC236}">
                <a16:creationId xmlns:a16="http://schemas.microsoft.com/office/drawing/2014/main" id="{44C92264-D581-4E08-AB80-09A7E4FB3EB9}"/>
              </a:ext>
            </a:extLst>
          </p:cNvPr>
          <p:cNvSpPr/>
          <p:nvPr/>
        </p:nvSpPr>
        <p:spPr>
          <a:xfrm>
            <a:off x="0" y="6336158"/>
            <a:ext cx="12192000" cy="524800"/>
          </a:xfrm>
          <a:prstGeom prst="rect">
            <a:avLst/>
          </a:prstGeom>
          <a:solidFill>
            <a:srgbClr val="E3008C"/>
          </a:solidFill>
          <a:ln>
            <a:solidFill>
              <a:srgbClr val="E3008C"/>
            </a:solidFill>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marL="457200" marR="0" lvl="1" indent="0" algn="r" defTabSz="914400" rtl="0" eaLnBrk="1" fontAlgn="auto" latinLnBrk="0" hangingPunct="1">
              <a:lnSpc>
                <a:spcPct val="100000"/>
              </a:lnSpc>
              <a:spcBef>
                <a:spcPts val="0"/>
              </a:spcBef>
              <a:spcAft>
                <a:spcPts val="0"/>
              </a:spcAft>
              <a:buClrTx/>
              <a:buSzTx/>
              <a:buFontTx/>
              <a:buNone/>
              <a:tabLst/>
              <a:defRPr/>
            </a:pPr>
            <a:endParaRPr kumimoji="0" sz="3200" b="0" i="0" u="none" strike="noStrike" kern="1200" cap="none" spc="0" normalizeH="0" baseline="0" noProof="0">
              <a:ln>
                <a:noFill/>
              </a:ln>
              <a:solidFill>
                <a:prstClr val="white"/>
              </a:solidFill>
              <a:effectLst/>
              <a:uLnTx/>
              <a:uFillTx/>
              <a:latin typeface="Work Sans Light"/>
              <a:ea typeface="Work Sans Light"/>
              <a:cs typeface="Work Sans Light"/>
              <a:sym typeface="Work Sans Light"/>
            </a:endParaRPr>
          </a:p>
        </p:txBody>
      </p:sp>
      <p:pic>
        <p:nvPicPr>
          <p:cNvPr id="7" name="Picture 6">
            <a:extLst>
              <a:ext uri="{FF2B5EF4-FFF2-40B4-BE49-F238E27FC236}">
                <a16:creationId xmlns:a16="http://schemas.microsoft.com/office/drawing/2014/main" id="{D32F9D57-0190-432C-B72C-613781272C6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2" name="Title 1"/>
          <p:cNvSpPr>
            <a:spLocks noGrp="1"/>
          </p:cNvSpPr>
          <p:nvPr>
            <p:ph type="title"/>
          </p:nvPr>
        </p:nvSpPr>
        <p:spPr/>
        <p:txBody>
          <a:bodyPr/>
          <a:lstStyle/>
          <a:p>
            <a:r>
              <a:rPr lang="en-CA" smtClean="0"/>
              <a:t>ML.NET is a </a:t>
            </a:r>
            <a:br>
              <a:rPr lang="en-CA" smtClean="0"/>
            </a:br>
            <a:r>
              <a:rPr lang="en-CA" smtClean="0"/>
              <a:t>framework first</a:t>
            </a:r>
            <a:br>
              <a:rPr lang="en-CA" smtClean="0"/>
            </a:br>
            <a:endParaRPr lang="en-CA" dirty="0"/>
          </a:p>
        </p:txBody>
      </p:sp>
    </p:spTree>
    <p:extLst>
      <p:ext uri="{BB962C8B-B14F-4D97-AF65-F5344CB8AC3E}">
        <p14:creationId xmlns:p14="http://schemas.microsoft.com/office/powerpoint/2010/main" val="38426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7120235-B5D5-4EDE-AC83-D7E8CA5CBAA9}"/>
              </a:ext>
            </a:extLst>
          </p:cNvPr>
          <p:cNvSpPr/>
          <p:nvPr/>
        </p:nvSpPr>
        <p:spPr>
          <a:xfrm>
            <a:off x="726867" y="1878466"/>
            <a:ext cx="10557640" cy="1097206"/>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36" name="Rectangle 35">
            <a:extLst>
              <a:ext uri="{FF2B5EF4-FFF2-40B4-BE49-F238E27FC236}">
                <a16:creationId xmlns:a16="http://schemas.microsoft.com/office/drawing/2014/main" id="{1FD86486-A8C8-4AD9-B6A3-B5D8E3E7F65A}"/>
              </a:ext>
            </a:extLst>
          </p:cNvPr>
          <p:cNvSpPr/>
          <p:nvPr/>
        </p:nvSpPr>
        <p:spPr bwMode="auto">
          <a:xfrm>
            <a:off x="726867" y="1443327"/>
            <a:ext cx="10546157" cy="824915"/>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Developer friendly APIs for Machine Learning</a:t>
            </a:r>
          </a:p>
        </p:txBody>
      </p:sp>
      <p:sp>
        <p:nvSpPr>
          <p:cNvPr id="37" name="Rectangle 36">
            <a:extLst>
              <a:ext uri="{FF2B5EF4-FFF2-40B4-BE49-F238E27FC236}">
                <a16:creationId xmlns:a16="http://schemas.microsoft.com/office/drawing/2014/main" id="{8C16C895-9D05-4EED-BB16-1FBE1DC8305B}"/>
              </a:ext>
            </a:extLst>
          </p:cNvPr>
          <p:cNvSpPr/>
          <p:nvPr/>
        </p:nvSpPr>
        <p:spPr>
          <a:xfrm>
            <a:off x="885559" y="2391638"/>
            <a:ext cx="4642888" cy="493598"/>
          </a:xfrm>
          <a:prstGeom prst="rect">
            <a:avLst/>
          </a:prstGeom>
          <a:solidFill>
            <a:schemeClr val="tx2">
              <a:lumMod val="75000"/>
            </a:schemeClr>
          </a:solidFill>
          <a:ln w="10795" cap="flat" cmpd="sng" algn="ctr">
            <a:noFill/>
            <a:prstDash val="solid"/>
          </a:ln>
          <a:effectLst/>
        </p:spPr>
        <p:txBody>
          <a:bodyPr rtlCol="0" anchor="t"/>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Training</a:t>
            </a:r>
          </a:p>
        </p:txBody>
      </p:sp>
      <p:sp>
        <p:nvSpPr>
          <p:cNvPr id="38" name="Rectangle 37">
            <a:extLst>
              <a:ext uri="{FF2B5EF4-FFF2-40B4-BE49-F238E27FC236}">
                <a16:creationId xmlns:a16="http://schemas.microsoft.com/office/drawing/2014/main" id="{E086E5E6-5324-43D1-B2BE-21F9D673194E}"/>
              </a:ext>
            </a:extLst>
          </p:cNvPr>
          <p:cNvSpPr/>
          <p:nvPr/>
        </p:nvSpPr>
        <p:spPr>
          <a:xfrm>
            <a:off x="6464968" y="2391638"/>
            <a:ext cx="4642888" cy="493598"/>
          </a:xfrm>
          <a:prstGeom prst="rect">
            <a:avLst/>
          </a:prstGeom>
          <a:solidFill>
            <a:schemeClr val="tx2">
              <a:lumMod val="75000"/>
            </a:schemeClr>
          </a:solidFill>
          <a:ln w="10795" cap="flat" cmpd="sng" algn="ctr">
            <a:noFill/>
            <a:prstDash val="solid"/>
          </a:ln>
          <a:effectLst/>
        </p:spPr>
        <p:txBody>
          <a:bodyPr rtlCol="0" anchor="t"/>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Consumption</a:t>
            </a:r>
          </a:p>
        </p:txBody>
      </p:sp>
      <p:sp>
        <p:nvSpPr>
          <p:cNvPr id="75" name="Rectangle 74">
            <a:extLst>
              <a:ext uri="{FF2B5EF4-FFF2-40B4-BE49-F238E27FC236}">
                <a16:creationId xmlns:a16="http://schemas.microsoft.com/office/drawing/2014/main" id="{D1011CC3-F920-4AFE-ABC4-D62B7B25815F}"/>
              </a:ext>
            </a:extLst>
          </p:cNvPr>
          <p:cNvSpPr/>
          <p:nvPr/>
        </p:nvSpPr>
        <p:spPr>
          <a:xfrm>
            <a:off x="3404242" y="3099070"/>
            <a:ext cx="2509965" cy="3625254"/>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76" name="Rectangle 75">
            <a:extLst>
              <a:ext uri="{FF2B5EF4-FFF2-40B4-BE49-F238E27FC236}">
                <a16:creationId xmlns:a16="http://schemas.microsoft.com/office/drawing/2014/main" id="{EF41F478-21A3-4992-8474-88805B7EE70E}"/>
              </a:ext>
            </a:extLst>
          </p:cNvPr>
          <p:cNvSpPr/>
          <p:nvPr/>
        </p:nvSpPr>
        <p:spPr bwMode="auto">
          <a:xfrm>
            <a:off x="3404241" y="3099068"/>
            <a:ext cx="2507235" cy="540154"/>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Transforms</a:t>
            </a:r>
          </a:p>
        </p:txBody>
      </p:sp>
      <p:sp>
        <p:nvSpPr>
          <p:cNvPr id="77" name="Rectangle 76">
            <a:extLst>
              <a:ext uri="{FF2B5EF4-FFF2-40B4-BE49-F238E27FC236}">
                <a16:creationId xmlns:a16="http://schemas.microsoft.com/office/drawing/2014/main" id="{EF0E924A-19E8-432E-92CD-3CB126F7A60E}"/>
              </a:ext>
            </a:extLst>
          </p:cNvPr>
          <p:cNvSpPr/>
          <p:nvPr/>
        </p:nvSpPr>
        <p:spPr>
          <a:xfrm>
            <a:off x="6114499" y="3099070"/>
            <a:ext cx="2509965" cy="3625254"/>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78" name="Rectangle 77">
            <a:extLst>
              <a:ext uri="{FF2B5EF4-FFF2-40B4-BE49-F238E27FC236}">
                <a16:creationId xmlns:a16="http://schemas.microsoft.com/office/drawing/2014/main" id="{B6C10382-F6D7-499C-8DE6-ECEE383FEB5E}"/>
              </a:ext>
            </a:extLst>
          </p:cNvPr>
          <p:cNvSpPr/>
          <p:nvPr/>
        </p:nvSpPr>
        <p:spPr bwMode="auto">
          <a:xfrm>
            <a:off x="6114498" y="3099068"/>
            <a:ext cx="2507235" cy="540154"/>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Learners</a:t>
            </a:r>
          </a:p>
        </p:txBody>
      </p:sp>
      <p:sp>
        <p:nvSpPr>
          <p:cNvPr id="79" name="Rectangle 78">
            <a:extLst>
              <a:ext uri="{FF2B5EF4-FFF2-40B4-BE49-F238E27FC236}">
                <a16:creationId xmlns:a16="http://schemas.microsoft.com/office/drawing/2014/main" id="{ADDC31A3-61C5-4A22-95D4-00E9CEEB7D28}"/>
              </a:ext>
            </a:extLst>
          </p:cNvPr>
          <p:cNvSpPr/>
          <p:nvPr/>
        </p:nvSpPr>
        <p:spPr>
          <a:xfrm>
            <a:off x="3571553" y="3771123"/>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Natural Text</a:t>
            </a:r>
          </a:p>
        </p:txBody>
      </p:sp>
      <p:sp>
        <p:nvSpPr>
          <p:cNvPr id="81" name="Rectangle 80">
            <a:extLst>
              <a:ext uri="{FF2B5EF4-FFF2-40B4-BE49-F238E27FC236}">
                <a16:creationId xmlns:a16="http://schemas.microsoft.com/office/drawing/2014/main" id="{5D2BCD23-E39F-4BD1-9101-7321D8C97BA2}"/>
              </a:ext>
            </a:extLst>
          </p:cNvPr>
          <p:cNvSpPr/>
          <p:nvPr/>
        </p:nvSpPr>
        <p:spPr>
          <a:xfrm>
            <a:off x="3562121" y="4199663"/>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Schema</a:t>
            </a:r>
          </a:p>
        </p:txBody>
      </p:sp>
      <p:sp>
        <p:nvSpPr>
          <p:cNvPr id="82" name="Rectangle 81">
            <a:extLst>
              <a:ext uri="{FF2B5EF4-FFF2-40B4-BE49-F238E27FC236}">
                <a16:creationId xmlns:a16="http://schemas.microsoft.com/office/drawing/2014/main" id="{42FFBB82-0E21-48CB-8DF3-AB361284CC27}"/>
              </a:ext>
            </a:extLst>
          </p:cNvPr>
          <p:cNvSpPr/>
          <p:nvPr/>
        </p:nvSpPr>
        <p:spPr>
          <a:xfrm>
            <a:off x="3562120" y="4630028"/>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Missing values</a:t>
            </a:r>
          </a:p>
        </p:txBody>
      </p:sp>
      <p:sp>
        <p:nvSpPr>
          <p:cNvPr id="83" name="Rectangle 82">
            <a:extLst>
              <a:ext uri="{FF2B5EF4-FFF2-40B4-BE49-F238E27FC236}">
                <a16:creationId xmlns:a16="http://schemas.microsoft.com/office/drawing/2014/main" id="{3D384E55-4C68-4C66-8216-CA8561980FC3}"/>
              </a:ext>
            </a:extLst>
          </p:cNvPr>
          <p:cNvSpPr/>
          <p:nvPr/>
        </p:nvSpPr>
        <p:spPr>
          <a:xfrm>
            <a:off x="3571553" y="5060393"/>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Categorical</a:t>
            </a:r>
          </a:p>
        </p:txBody>
      </p:sp>
      <p:sp>
        <p:nvSpPr>
          <p:cNvPr id="84" name="Rectangle 83">
            <a:extLst>
              <a:ext uri="{FF2B5EF4-FFF2-40B4-BE49-F238E27FC236}">
                <a16:creationId xmlns:a16="http://schemas.microsoft.com/office/drawing/2014/main" id="{41CC6963-3FAD-4F76-BEB6-7877910BAABE}"/>
              </a:ext>
            </a:extLst>
          </p:cNvPr>
          <p:cNvSpPr/>
          <p:nvPr/>
        </p:nvSpPr>
        <p:spPr>
          <a:xfrm>
            <a:off x="3571553" y="5496660"/>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Normalization</a:t>
            </a:r>
          </a:p>
        </p:txBody>
      </p:sp>
      <p:sp>
        <p:nvSpPr>
          <p:cNvPr id="85" name="Rectangle 84">
            <a:extLst>
              <a:ext uri="{FF2B5EF4-FFF2-40B4-BE49-F238E27FC236}">
                <a16:creationId xmlns:a16="http://schemas.microsoft.com/office/drawing/2014/main" id="{17611623-0BA3-45BB-8B56-7D1B40241462}"/>
              </a:ext>
            </a:extLst>
          </p:cNvPr>
          <p:cNvSpPr/>
          <p:nvPr/>
        </p:nvSpPr>
        <p:spPr>
          <a:xfrm>
            <a:off x="3562121" y="5927025"/>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Feature Selection</a:t>
            </a:r>
          </a:p>
        </p:txBody>
      </p:sp>
      <p:sp>
        <p:nvSpPr>
          <p:cNvPr id="87" name="Rectangle 86">
            <a:extLst>
              <a:ext uri="{FF2B5EF4-FFF2-40B4-BE49-F238E27FC236}">
                <a16:creationId xmlns:a16="http://schemas.microsoft.com/office/drawing/2014/main" id="{0BD2FFF6-A830-407D-A390-81669763ED19}"/>
              </a:ext>
            </a:extLst>
          </p:cNvPr>
          <p:cNvSpPr/>
          <p:nvPr/>
        </p:nvSpPr>
        <p:spPr>
          <a:xfrm>
            <a:off x="6271760" y="3778204"/>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Linear</a:t>
            </a:r>
          </a:p>
        </p:txBody>
      </p:sp>
      <p:sp>
        <p:nvSpPr>
          <p:cNvPr id="88" name="Rectangle 87">
            <a:extLst>
              <a:ext uri="{FF2B5EF4-FFF2-40B4-BE49-F238E27FC236}">
                <a16:creationId xmlns:a16="http://schemas.microsoft.com/office/drawing/2014/main" id="{2756DE45-E38F-42C4-B0A0-62986BD0E70B}"/>
              </a:ext>
            </a:extLst>
          </p:cNvPr>
          <p:cNvSpPr/>
          <p:nvPr/>
        </p:nvSpPr>
        <p:spPr>
          <a:xfrm>
            <a:off x="6271760" y="4214471"/>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Boosted Trees</a:t>
            </a:r>
          </a:p>
        </p:txBody>
      </p:sp>
      <p:sp>
        <p:nvSpPr>
          <p:cNvPr id="89" name="Rectangle 88">
            <a:extLst>
              <a:ext uri="{FF2B5EF4-FFF2-40B4-BE49-F238E27FC236}">
                <a16:creationId xmlns:a16="http://schemas.microsoft.com/office/drawing/2014/main" id="{0D97EFA2-6A6F-4395-BF5A-4134E76E6865}"/>
              </a:ext>
            </a:extLst>
          </p:cNvPr>
          <p:cNvSpPr/>
          <p:nvPr/>
        </p:nvSpPr>
        <p:spPr>
          <a:xfrm>
            <a:off x="6262328" y="4644836"/>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Svm</a:t>
            </a:r>
          </a:p>
        </p:txBody>
      </p:sp>
      <p:sp>
        <p:nvSpPr>
          <p:cNvPr id="90" name="Rectangle 89">
            <a:extLst>
              <a:ext uri="{FF2B5EF4-FFF2-40B4-BE49-F238E27FC236}">
                <a16:creationId xmlns:a16="http://schemas.microsoft.com/office/drawing/2014/main" id="{56B7A4C4-D8AF-4D84-8387-7F78F40E0622}"/>
              </a:ext>
            </a:extLst>
          </p:cNvPr>
          <p:cNvSpPr/>
          <p:nvPr/>
        </p:nvSpPr>
        <p:spPr>
          <a:xfrm>
            <a:off x="6262327" y="5075201"/>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K-Means</a:t>
            </a:r>
          </a:p>
        </p:txBody>
      </p:sp>
      <p:sp>
        <p:nvSpPr>
          <p:cNvPr id="92" name="Rectangle 91">
            <a:extLst>
              <a:ext uri="{FF2B5EF4-FFF2-40B4-BE49-F238E27FC236}">
                <a16:creationId xmlns:a16="http://schemas.microsoft.com/office/drawing/2014/main" id="{2C62D2E3-6A73-4D54-9B9D-A0DC28D4EF01}"/>
              </a:ext>
            </a:extLst>
          </p:cNvPr>
          <p:cNvSpPr/>
          <p:nvPr/>
        </p:nvSpPr>
        <p:spPr>
          <a:xfrm>
            <a:off x="8795129" y="3081594"/>
            <a:ext cx="2509965" cy="3642729"/>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93" name="Rectangle 92">
            <a:extLst>
              <a:ext uri="{FF2B5EF4-FFF2-40B4-BE49-F238E27FC236}">
                <a16:creationId xmlns:a16="http://schemas.microsoft.com/office/drawing/2014/main" id="{D999A503-DCA7-4D32-9536-DCA649BD4266}"/>
              </a:ext>
            </a:extLst>
          </p:cNvPr>
          <p:cNvSpPr/>
          <p:nvPr/>
        </p:nvSpPr>
        <p:spPr bwMode="auto">
          <a:xfrm>
            <a:off x="8795128" y="3081593"/>
            <a:ext cx="2507235" cy="540154"/>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Misc.</a:t>
            </a:r>
          </a:p>
        </p:txBody>
      </p:sp>
      <p:sp>
        <p:nvSpPr>
          <p:cNvPr id="94" name="Rectangle 93">
            <a:extLst>
              <a:ext uri="{FF2B5EF4-FFF2-40B4-BE49-F238E27FC236}">
                <a16:creationId xmlns:a16="http://schemas.microsoft.com/office/drawing/2014/main" id="{B4FF08A8-C4A7-44B7-9BC9-DDA857C7D272}"/>
              </a:ext>
            </a:extLst>
          </p:cNvPr>
          <p:cNvSpPr/>
          <p:nvPr/>
        </p:nvSpPr>
        <p:spPr>
          <a:xfrm>
            <a:off x="8949659" y="3755352"/>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 Data framework</a:t>
            </a:r>
          </a:p>
        </p:txBody>
      </p:sp>
      <p:sp>
        <p:nvSpPr>
          <p:cNvPr id="95" name="Rectangle 94">
            <a:extLst>
              <a:ext uri="{FF2B5EF4-FFF2-40B4-BE49-F238E27FC236}">
                <a16:creationId xmlns:a16="http://schemas.microsoft.com/office/drawing/2014/main" id="{018A91C4-8E69-46CE-8377-112DB763939C}"/>
              </a:ext>
            </a:extLst>
          </p:cNvPr>
          <p:cNvSpPr/>
          <p:nvPr/>
        </p:nvSpPr>
        <p:spPr>
          <a:xfrm>
            <a:off x="8949659" y="4191619"/>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Evaluators</a:t>
            </a:r>
          </a:p>
        </p:txBody>
      </p:sp>
      <p:sp>
        <p:nvSpPr>
          <p:cNvPr id="96" name="Rectangle 95">
            <a:extLst>
              <a:ext uri="{FF2B5EF4-FFF2-40B4-BE49-F238E27FC236}">
                <a16:creationId xmlns:a16="http://schemas.microsoft.com/office/drawing/2014/main" id="{0340DD49-42EF-4037-839D-93E43973F637}"/>
              </a:ext>
            </a:extLst>
          </p:cNvPr>
          <p:cNvSpPr/>
          <p:nvPr/>
        </p:nvSpPr>
        <p:spPr>
          <a:xfrm>
            <a:off x="8940227" y="4621984"/>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Calibrators</a:t>
            </a:r>
          </a:p>
        </p:txBody>
      </p:sp>
      <p:sp>
        <p:nvSpPr>
          <p:cNvPr id="97" name="Rectangle 96">
            <a:extLst>
              <a:ext uri="{FF2B5EF4-FFF2-40B4-BE49-F238E27FC236}">
                <a16:creationId xmlns:a16="http://schemas.microsoft.com/office/drawing/2014/main" id="{3FC182C1-E3A2-4115-9998-E208430D15FF}"/>
              </a:ext>
            </a:extLst>
          </p:cNvPr>
          <p:cNvSpPr/>
          <p:nvPr/>
        </p:nvSpPr>
        <p:spPr>
          <a:xfrm>
            <a:off x="8940226" y="5052349"/>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Data loaders</a:t>
            </a:r>
          </a:p>
        </p:txBody>
      </p:sp>
      <p:sp>
        <p:nvSpPr>
          <p:cNvPr id="27" name="Rectangle 26">
            <a:extLst>
              <a:ext uri="{FF2B5EF4-FFF2-40B4-BE49-F238E27FC236}">
                <a16:creationId xmlns:a16="http://schemas.microsoft.com/office/drawing/2014/main" id="{9DD22331-DD8E-4A07-9F5A-D476CC91EB67}"/>
              </a:ext>
            </a:extLst>
          </p:cNvPr>
          <p:cNvSpPr/>
          <p:nvPr/>
        </p:nvSpPr>
        <p:spPr>
          <a:xfrm>
            <a:off x="724944" y="3099070"/>
            <a:ext cx="2509965" cy="3625254"/>
          </a:xfrm>
          <a:prstGeom prst="rect">
            <a:avLst/>
          </a:prstGeom>
          <a:solidFill>
            <a:schemeClr val="bg1"/>
          </a:solidFill>
          <a:ln w="10795" cap="flat" cmpd="sng" algn="ctr">
            <a:solidFill>
              <a:schemeClr val="bg1">
                <a:lumMod val="85000"/>
              </a:schemeClr>
            </a:solid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31" name="Rectangle 30">
            <a:extLst>
              <a:ext uri="{FF2B5EF4-FFF2-40B4-BE49-F238E27FC236}">
                <a16:creationId xmlns:a16="http://schemas.microsoft.com/office/drawing/2014/main" id="{0FDC0066-BCB0-49B0-8C7C-133AD9F393A6}"/>
              </a:ext>
            </a:extLst>
          </p:cNvPr>
          <p:cNvSpPr/>
          <p:nvPr/>
        </p:nvSpPr>
        <p:spPr bwMode="auto">
          <a:xfrm>
            <a:off x="754684" y="3100947"/>
            <a:ext cx="2507235" cy="540154"/>
          </a:xfrm>
          <a:prstGeom prst="rect">
            <a:avLst/>
          </a:prstGeom>
          <a:solidFill>
            <a:srgbClr val="C0000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Extensions</a:t>
            </a:r>
          </a:p>
        </p:txBody>
      </p:sp>
      <p:sp>
        <p:nvSpPr>
          <p:cNvPr id="34" name="tool" title="Icon of a skrewdriver and wrench">
            <a:extLst>
              <a:ext uri="{FF2B5EF4-FFF2-40B4-BE49-F238E27FC236}">
                <a16:creationId xmlns:a16="http://schemas.microsoft.com/office/drawing/2014/main" id="{2776C4A3-D562-4F9F-81E4-A7CED697997D}"/>
              </a:ext>
            </a:extLst>
          </p:cNvPr>
          <p:cNvSpPr>
            <a:spLocks noChangeAspect="1" noEditPoints="1"/>
          </p:cNvSpPr>
          <p:nvPr/>
        </p:nvSpPr>
        <p:spPr bwMode="auto">
          <a:xfrm>
            <a:off x="8375888" y="6357604"/>
            <a:ext cx="191827" cy="295693"/>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Calibri" panose="020F0502020204030204"/>
              <a:ea typeface="+mn-ea"/>
              <a:cs typeface="+mn-cs"/>
            </a:endParaRPr>
          </a:p>
        </p:txBody>
      </p:sp>
      <p:sp>
        <p:nvSpPr>
          <p:cNvPr id="40" name="tool" title="Icon of a skrewdriver and wrench">
            <a:extLst>
              <a:ext uri="{FF2B5EF4-FFF2-40B4-BE49-F238E27FC236}">
                <a16:creationId xmlns:a16="http://schemas.microsoft.com/office/drawing/2014/main" id="{70968844-8F9B-4AFD-9CA9-0CDEC4FE5488}"/>
              </a:ext>
            </a:extLst>
          </p:cNvPr>
          <p:cNvSpPr>
            <a:spLocks noChangeAspect="1" noEditPoints="1"/>
          </p:cNvSpPr>
          <p:nvPr/>
        </p:nvSpPr>
        <p:spPr bwMode="auto">
          <a:xfrm>
            <a:off x="11011942" y="6351745"/>
            <a:ext cx="191827" cy="295693"/>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Calibri" panose="020F0502020204030204"/>
              <a:ea typeface="+mn-ea"/>
              <a:cs typeface="+mn-cs"/>
            </a:endParaRPr>
          </a:p>
        </p:txBody>
      </p:sp>
      <p:sp>
        <p:nvSpPr>
          <p:cNvPr id="41" name="tool" title="Icon of a skrewdriver and wrench">
            <a:extLst>
              <a:ext uri="{FF2B5EF4-FFF2-40B4-BE49-F238E27FC236}">
                <a16:creationId xmlns:a16="http://schemas.microsoft.com/office/drawing/2014/main" id="{002EACBB-7314-43E5-A01E-0760C7A7B1E1}"/>
              </a:ext>
            </a:extLst>
          </p:cNvPr>
          <p:cNvSpPr>
            <a:spLocks noChangeAspect="1" noEditPoints="1"/>
          </p:cNvSpPr>
          <p:nvPr/>
        </p:nvSpPr>
        <p:spPr bwMode="auto">
          <a:xfrm>
            <a:off x="5626060" y="6362589"/>
            <a:ext cx="191827" cy="295693"/>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Calibri" panose="020F0502020204030204"/>
              <a:ea typeface="+mn-ea"/>
              <a:cs typeface="+mn-cs"/>
            </a:endParaRPr>
          </a:p>
        </p:txBody>
      </p:sp>
      <p:sp>
        <p:nvSpPr>
          <p:cNvPr id="42" name="tool" title="Icon of a skrewdriver and wrench">
            <a:extLst>
              <a:ext uri="{FF2B5EF4-FFF2-40B4-BE49-F238E27FC236}">
                <a16:creationId xmlns:a16="http://schemas.microsoft.com/office/drawing/2014/main" id="{4EA85541-B86B-4C0E-AB2A-4B70C126CE26}"/>
              </a:ext>
            </a:extLst>
          </p:cNvPr>
          <p:cNvSpPr>
            <a:spLocks noChangeAspect="1" noEditPoints="1"/>
          </p:cNvSpPr>
          <p:nvPr/>
        </p:nvSpPr>
        <p:spPr bwMode="auto">
          <a:xfrm>
            <a:off x="931146" y="3221298"/>
            <a:ext cx="191827" cy="295693"/>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gradFill>
                <a:gsLst>
                  <a:gs pos="0">
                    <a:srgbClr val="505050"/>
                  </a:gs>
                  <a:gs pos="100000">
                    <a:srgbClr val="505050"/>
                  </a:gs>
                </a:gsLst>
              </a:gra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E8A83D10-B2A9-40F3-95E3-509B5C516F06}"/>
              </a:ext>
            </a:extLst>
          </p:cNvPr>
          <p:cNvPicPr>
            <a:picLocks noChangeAspect="1"/>
          </p:cNvPicPr>
          <p:nvPr/>
        </p:nvPicPr>
        <p:blipFill>
          <a:blip r:embed="rId3"/>
          <a:stretch>
            <a:fillRect/>
          </a:stretch>
        </p:blipFill>
        <p:spPr>
          <a:xfrm>
            <a:off x="1322890" y="3791038"/>
            <a:ext cx="1074956" cy="926632"/>
          </a:xfrm>
          <a:prstGeom prst="rect">
            <a:avLst/>
          </a:prstGeom>
        </p:spPr>
      </p:pic>
      <p:pic>
        <p:nvPicPr>
          <p:cNvPr id="44" name="Picture 43">
            <a:extLst>
              <a:ext uri="{FF2B5EF4-FFF2-40B4-BE49-F238E27FC236}">
                <a16:creationId xmlns:a16="http://schemas.microsoft.com/office/drawing/2014/main" id="{5160EDAA-58ED-4E3F-B0C5-8A944B811E51}"/>
              </a:ext>
            </a:extLst>
          </p:cNvPr>
          <p:cNvPicPr>
            <a:picLocks noChangeAspect="1"/>
          </p:cNvPicPr>
          <p:nvPr/>
        </p:nvPicPr>
        <p:blipFill>
          <a:blip r:embed="rId4"/>
          <a:stretch>
            <a:fillRect/>
          </a:stretch>
        </p:blipFill>
        <p:spPr>
          <a:xfrm>
            <a:off x="1298142" y="4945499"/>
            <a:ext cx="1124452" cy="617414"/>
          </a:xfrm>
          <a:prstGeom prst="rect">
            <a:avLst/>
          </a:prstGeom>
        </p:spPr>
      </p:pic>
      <p:pic>
        <p:nvPicPr>
          <p:cNvPr id="45" name="Picture 44">
            <a:extLst>
              <a:ext uri="{FF2B5EF4-FFF2-40B4-BE49-F238E27FC236}">
                <a16:creationId xmlns:a16="http://schemas.microsoft.com/office/drawing/2014/main" id="{3CB13AE3-0AC2-4D17-B453-85722CD54DBF}"/>
              </a:ext>
            </a:extLst>
          </p:cNvPr>
          <p:cNvPicPr>
            <a:picLocks noChangeAspect="1"/>
          </p:cNvPicPr>
          <p:nvPr/>
        </p:nvPicPr>
        <p:blipFill>
          <a:blip r:embed="rId5"/>
          <a:stretch>
            <a:fillRect/>
          </a:stretch>
        </p:blipFill>
        <p:spPr>
          <a:xfrm>
            <a:off x="1415002" y="5770994"/>
            <a:ext cx="758229" cy="750960"/>
          </a:xfrm>
          <a:prstGeom prst="rect">
            <a:avLst/>
          </a:prstGeom>
        </p:spPr>
      </p:pic>
      <p:sp>
        <p:nvSpPr>
          <p:cNvPr id="2" name="Title 1"/>
          <p:cNvSpPr>
            <a:spLocks noGrp="1"/>
          </p:cNvSpPr>
          <p:nvPr>
            <p:ph type="title"/>
          </p:nvPr>
        </p:nvSpPr>
        <p:spPr>
          <a:xfrm>
            <a:off x="172025" y="178053"/>
            <a:ext cx="11655840" cy="899665"/>
          </a:xfrm>
        </p:spPr>
        <p:txBody>
          <a:bodyPr/>
          <a:lstStyle/>
          <a:p>
            <a:r>
              <a:rPr lang="en-US" sz="4800" dirty="0">
                <a:solidFill>
                  <a:schemeClr val="tx1"/>
                </a:solidFill>
              </a:rPr>
              <a:t>ML.NET is a framework</a:t>
            </a:r>
            <a:r>
              <a:rPr lang="en-US" sz="4800" b="1" dirty="0">
                <a:solidFill>
                  <a:schemeClr val="tx1"/>
                </a:solidFill>
              </a:rPr>
              <a:t> </a:t>
            </a:r>
            <a:r>
              <a:rPr lang="en-US" sz="4800" dirty="0" smtClean="0">
                <a:solidFill>
                  <a:schemeClr val="tx1"/>
                </a:solidFill>
              </a:rPr>
              <a:t>first</a:t>
            </a:r>
            <a:endParaRPr lang="en-CA" dirty="0"/>
          </a:p>
        </p:txBody>
      </p:sp>
    </p:spTree>
    <p:extLst>
      <p:ext uri="{BB962C8B-B14F-4D97-AF65-F5344CB8AC3E}">
        <p14:creationId xmlns:p14="http://schemas.microsoft.com/office/powerpoint/2010/main" val="148994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75" grpId="0" animBg="1"/>
      <p:bldP spid="76" grpId="0" animBg="1"/>
      <p:bldP spid="77" grpId="0" animBg="1"/>
      <p:bldP spid="78" grpId="0" animBg="1"/>
      <p:bldP spid="79" grpId="0" animBg="1"/>
      <p:bldP spid="81" grpId="0" animBg="1"/>
      <p:bldP spid="82" grpId="0" animBg="1"/>
      <p:bldP spid="83" grpId="0" animBg="1"/>
      <p:bldP spid="84" grpId="0" animBg="1"/>
      <p:bldP spid="85" grpId="0" animBg="1"/>
      <p:bldP spid="87" grpId="0" animBg="1"/>
      <p:bldP spid="88" grpId="0" animBg="1"/>
      <p:bldP spid="89" grpId="0" animBg="1"/>
      <p:bldP spid="90" grpId="0" animBg="1"/>
      <p:bldP spid="92" grpId="0" animBg="1"/>
      <p:bldP spid="93" grpId="0" animBg="1"/>
      <p:bldP spid="94" grpId="0" animBg="1"/>
      <p:bldP spid="95" grpId="0" animBg="1"/>
      <p:bldP spid="96" grpId="0" animBg="1"/>
      <p:bldP spid="97" grpId="0" animBg="1"/>
      <p:bldP spid="27" grpId="0" animBg="1"/>
      <p:bldP spid="31" grpId="0" animBg="1"/>
      <p:bldP spid="34" grpId="0" animBg="1"/>
      <p:bldP spid="40" grpId="0" animBg="1"/>
      <p:bldP spid="41"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49">
            <a:extLst>
              <a:ext uri="{FF2B5EF4-FFF2-40B4-BE49-F238E27FC236}">
                <a16:creationId xmlns:a16="http://schemas.microsoft.com/office/drawing/2014/main" id="{1ACB5163-CE39-4090-9DA1-85121D95BDF6}"/>
              </a:ext>
            </a:extLst>
          </p:cNvPr>
          <p:cNvSpPr/>
          <p:nvPr/>
        </p:nvSpPr>
        <p:spPr>
          <a:xfrm>
            <a:off x="0" y="551922"/>
            <a:ext cx="731600" cy="524800"/>
          </a:xfrm>
          <a:prstGeom prst="rect">
            <a:avLst/>
          </a:prstGeom>
          <a:solidFill>
            <a:srgbClr val="E3008C"/>
          </a:solidFill>
          <a:ln>
            <a:solidFill>
              <a:srgbClr val="E3008C"/>
            </a:solidFill>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 sz="3200" b="0" i="0" u="none" strike="noStrike" kern="1200" cap="none" spc="0" normalizeH="0" baseline="0" noProof="0" dirty="0">
                <a:ln>
                  <a:noFill/>
                </a:ln>
                <a:solidFill>
                  <a:prstClr val="white"/>
                </a:solidFill>
                <a:effectLst/>
                <a:uLnTx/>
                <a:uFillTx/>
                <a:latin typeface="Segoe UI" panose="020B0502040204020203" pitchFamily="34" charset="0"/>
                <a:ea typeface="Work Sans Light"/>
                <a:cs typeface="Segoe UI" panose="020B0502040204020203" pitchFamily="34" charset="0"/>
                <a:sym typeface="Work Sans Light"/>
              </a:rPr>
              <a:t>03</a:t>
            </a:r>
          </a:p>
        </p:txBody>
      </p:sp>
      <p:sp>
        <p:nvSpPr>
          <p:cNvPr id="10" name="Shape 251">
            <a:extLst>
              <a:ext uri="{FF2B5EF4-FFF2-40B4-BE49-F238E27FC236}">
                <a16:creationId xmlns:a16="http://schemas.microsoft.com/office/drawing/2014/main" id="{2D9734BA-7E69-43C1-9BBF-8D3F1F12612C}"/>
              </a:ext>
            </a:extLst>
          </p:cNvPr>
          <p:cNvSpPr txBox="1">
            <a:spLocks/>
          </p:cNvSpPr>
          <p:nvPr/>
        </p:nvSpPr>
        <p:spPr>
          <a:xfrm>
            <a:off x="806389" y="447522"/>
            <a:ext cx="5040000" cy="629200"/>
          </a:xfrm>
          <a:prstGeom prst="rect">
            <a:avLst/>
          </a:prstGeom>
        </p:spPr>
        <p:txBody>
          <a:bodyPr spcFirstLastPara="1" vert="horz" wrap="square" lIns="121900" tIns="121900" rIns="121900" bIns="121900" rtlCol="0" anchor="t" anchorCtr="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solidFill>
                  <a:srgbClr val="E3008C"/>
                </a:solidFill>
                <a:effectLst/>
                <a:uLnTx/>
                <a:uFillTx/>
                <a:latin typeface="Segoe UI" panose="020B0502040204020203" pitchFamily="34" charset="0"/>
                <a:ea typeface="Roboto"/>
                <a:cs typeface="Segoe UI" panose="020B0502040204020203" pitchFamily="34" charset="0"/>
                <a:sym typeface="Roboto"/>
              </a:rPr>
              <a:t>WHAT IS ML.NET?</a:t>
            </a:r>
          </a:p>
        </p:txBody>
      </p:sp>
      <p:sp>
        <p:nvSpPr>
          <p:cNvPr id="5" name="Shape 49">
            <a:extLst>
              <a:ext uri="{FF2B5EF4-FFF2-40B4-BE49-F238E27FC236}">
                <a16:creationId xmlns:a16="http://schemas.microsoft.com/office/drawing/2014/main" id="{ED9145E1-51AB-4954-91E3-AC661F7D95F1}"/>
              </a:ext>
            </a:extLst>
          </p:cNvPr>
          <p:cNvSpPr/>
          <p:nvPr/>
        </p:nvSpPr>
        <p:spPr>
          <a:xfrm>
            <a:off x="0" y="6336158"/>
            <a:ext cx="12192000" cy="524800"/>
          </a:xfrm>
          <a:prstGeom prst="rect">
            <a:avLst/>
          </a:prstGeom>
          <a:solidFill>
            <a:srgbClr val="E3008C"/>
          </a:solidFill>
          <a:ln>
            <a:solidFill>
              <a:srgbClr val="E3008C"/>
            </a:solidFill>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marL="457200" marR="0" lvl="1" indent="0" algn="r" defTabSz="914400" rtl="0" eaLnBrk="1" fontAlgn="auto" latinLnBrk="0" hangingPunct="1">
              <a:lnSpc>
                <a:spcPct val="100000"/>
              </a:lnSpc>
              <a:spcBef>
                <a:spcPts val="0"/>
              </a:spcBef>
              <a:spcAft>
                <a:spcPts val="0"/>
              </a:spcAft>
              <a:buClrTx/>
              <a:buSzTx/>
              <a:buFontTx/>
              <a:buNone/>
              <a:tabLst/>
              <a:defRPr/>
            </a:pPr>
            <a:endParaRPr kumimoji="0" sz="3200" b="0" i="0" u="none" strike="noStrike" kern="1200" cap="none" spc="0" normalizeH="0" baseline="0" noProof="0">
              <a:ln>
                <a:noFill/>
              </a:ln>
              <a:solidFill>
                <a:prstClr val="white"/>
              </a:solidFill>
              <a:effectLst/>
              <a:uLnTx/>
              <a:uFillTx/>
              <a:latin typeface="Work Sans Light"/>
              <a:ea typeface="Work Sans Light"/>
              <a:cs typeface="Work Sans Light"/>
              <a:sym typeface="Work Sans Light"/>
            </a:endParaRPr>
          </a:p>
        </p:txBody>
      </p:sp>
      <p:pic>
        <p:nvPicPr>
          <p:cNvPr id="6" name="Picture 5">
            <a:extLst>
              <a:ext uri="{FF2B5EF4-FFF2-40B4-BE49-F238E27FC236}">
                <a16:creationId xmlns:a16="http://schemas.microsoft.com/office/drawing/2014/main" id="{2F506D92-56DF-4041-A83C-F207793F042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2" name="Title 1"/>
          <p:cNvSpPr>
            <a:spLocks noGrp="1"/>
          </p:cNvSpPr>
          <p:nvPr>
            <p:ph type="title"/>
          </p:nvPr>
        </p:nvSpPr>
        <p:spPr/>
        <p:txBody>
          <a:bodyPr/>
          <a:lstStyle/>
          <a:p>
            <a:r>
              <a:rPr lang="en-CA" dirty="0" smtClean="0"/>
              <a:t>ML.NET has been proven in large scale Microsoft products</a:t>
            </a:r>
            <a:br>
              <a:rPr lang="en-CA" dirty="0" smtClean="0"/>
            </a:br>
            <a:endParaRPr lang="en-CA" dirty="0"/>
          </a:p>
        </p:txBody>
      </p:sp>
    </p:spTree>
    <p:extLst>
      <p:ext uri="{BB962C8B-B14F-4D97-AF65-F5344CB8AC3E}">
        <p14:creationId xmlns:p14="http://schemas.microsoft.com/office/powerpoint/2010/main" val="57414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847A68-5B3E-4176-B232-6B894197EF5C}"/>
              </a:ext>
            </a:extLst>
          </p:cNvPr>
          <p:cNvSpPr txBox="1">
            <a:spLocks/>
          </p:cNvSpPr>
          <p:nvPr/>
        </p:nvSpPr>
        <p:spPr>
          <a:xfrm>
            <a:off x="369271" y="216038"/>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5333" b="0" i="0" u="none" strike="noStrike" kern="1200" cap="none" spc="-100" normalizeH="0" baseline="0" noProof="0">
                <a:ln w="3175">
                  <a:noFill/>
                </a:ln>
                <a:solidFill>
                  <a:srgbClr val="505050"/>
                </a:solidFill>
                <a:effectLst/>
                <a:uLnTx/>
                <a:uFillTx/>
                <a:latin typeface="Segoe UI Light"/>
                <a:ea typeface="+mj-ea"/>
                <a:cs typeface="Segoe UI" pitchFamily="34" charset="0"/>
              </a:rPr>
              <a:t>ML.NET Usage at Microsoft</a:t>
            </a:r>
          </a:p>
        </p:txBody>
      </p:sp>
      <p:sp>
        <p:nvSpPr>
          <p:cNvPr id="5" name="Pentagon 19">
            <a:extLst>
              <a:ext uri="{FF2B5EF4-FFF2-40B4-BE49-F238E27FC236}">
                <a16:creationId xmlns:a16="http://schemas.microsoft.com/office/drawing/2014/main" id="{7D117068-35BA-4529-AA75-E1BCCE6D2B4B}"/>
              </a:ext>
            </a:extLst>
          </p:cNvPr>
          <p:cNvSpPr/>
          <p:nvPr/>
        </p:nvSpPr>
        <p:spPr bwMode="auto">
          <a:xfrm>
            <a:off x="756971" y="1207523"/>
            <a:ext cx="8862418" cy="1200773"/>
          </a:xfrm>
          <a:prstGeom prst="homePlate">
            <a:avLst/>
          </a:prstGeom>
          <a:solidFill>
            <a:srgbClr val="3F3F3F">
              <a:lumMod val="60000"/>
              <a:lumOff val="40000"/>
            </a:srgbClr>
          </a:solidFill>
          <a:ln w="25400" cap="flat" cmpd="sng" algn="ctr">
            <a:noFill/>
            <a:prstDash val="solid"/>
            <a:headEnd type="none" w="med" len="med"/>
            <a:tailEnd type="none" w="med" len="med"/>
          </a:ln>
          <a:effectLst/>
        </p:spPr>
        <p:txBody>
          <a:bodyPr vert="horz" wrap="square" lIns="137160" tIns="0" rIns="68577" bIns="0" numCol="1" rtlCol="0" anchor="ctr" anchorCtr="0" compatLnSpc="1">
            <a:prstTxWarp prst="textNoShape">
              <a:avLst/>
            </a:prstTxWarp>
          </a:bodyPr>
          <a:lstStyle/>
          <a:p>
            <a:pPr marL="0" marR="0" lvl="0" indent="0" algn="l" defTabSz="685574"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38" normalizeH="0" baseline="0" noProof="0">
              <a:ln>
                <a:noFill/>
              </a:ln>
              <a:gradFill>
                <a:gsLst>
                  <a:gs pos="0">
                    <a:srgbClr val="FFFFFF"/>
                  </a:gs>
                  <a:gs pos="100000">
                    <a:srgbClr val="FFFFFF"/>
                  </a:gs>
                </a:gsLst>
                <a:lin ang="16200000" scaled="0"/>
              </a:gradFill>
              <a:effectLst/>
              <a:uLnTx/>
              <a:uFillTx/>
              <a:latin typeface="Segoe UI Light"/>
              <a:ea typeface="ＭＳ Ｐゴシック" charset="0"/>
              <a:cs typeface="+mn-cs"/>
            </a:endParaRPr>
          </a:p>
        </p:txBody>
      </p:sp>
      <p:sp>
        <p:nvSpPr>
          <p:cNvPr id="6" name="Chevron 21">
            <a:extLst>
              <a:ext uri="{FF2B5EF4-FFF2-40B4-BE49-F238E27FC236}">
                <a16:creationId xmlns:a16="http://schemas.microsoft.com/office/drawing/2014/main" id="{9932861E-9867-40F8-BA50-15535A0E7906}"/>
              </a:ext>
            </a:extLst>
          </p:cNvPr>
          <p:cNvSpPr/>
          <p:nvPr/>
        </p:nvSpPr>
        <p:spPr bwMode="auto">
          <a:xfrm>
            <a:off x="8883016" y="1196205"/>
            <a:ext cx="1200773" cy="1200773"/>
          </a:xfrm>
          <a:prstGeom prst="chevron">
            <a:avLst/>
          </a:prstGeom>
          <a:solidFill>
            <a:srgbClr val="7FBA00"/>
          </a:solidFill>
          <a:ln w="25400" cap="flat" cmpd="sng" algn="ctr">
            <a:noFill/>
            <a:prstDash val="solid"/>
            <a:headEnd type="none" w="med" len="med"/>
            <a:tailEnd type="none" w="med" len="med"/>
          </a:ln>
          <a:effectLst/>
        </p:spPr>
        <p:txBody>
          <a:bodyPr vert="horz" wrap="square" lIns="68580" tIns="34290" rIns="68580" bIns="54864" numCol="1" rtlCol="0" anchor="b"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9583">
                    <a:srgbClr val="FFFFFF"/>
                  </a:gs>
                  <a:gs pos="24000">
                    <a:srgbClr val="FFFFFF"/>
                  </a:gs>
                </a:gsLst>
                <a:lin ang="5400000" scaled="0"/>
              </a:gradFill>
              <a:effectLst/>
              <a:uLnTx/>
              <a:uFillTx/>
              <a:latin typeface="Segoe UI"/>
              <a:ea typeface="ＭＳ Ｐゴシック" charset="0"/>
              <a:cs typeface="+mn-cs"/>
            </a:endParaRPr>
          </a:p>
        </p:txBody>
      </p:sp>
      <p:sp>
        <p:nvSpPr>
          <p:cNvPr id="9" name="Oval 8">
            <a:extLst>
              <a:ext uri="{FF2B5EF4-FFF2-40B4-BE49-F238E27FC236}">
                <a16:creationId xmlns:a16="http://schemas.microsoft.com/office/drawing/2014/main" id="{DB37366A-6653-437E-B730-C24C10C4BFC4}"/>
              </a:ext>
            </a:extLst>
          </p:cNvPr>
          <p:cNvSpPr/>
          <p:nvPr/>
        </p:nvSpPr>
        <p:spPr bwMode="auto">
          <a:xfrm>
            <a:off x="868173" y="1176655"/>
            <a:ext cx="1262678" cy="1262676"/>
          </a:xfrm>
          <a:prstGeom prst="ellipse">
            <a:avLst/>
          </a:prstGeom>
          <a:solidFill>
            <a:schemeClr val="bg1"/>
          </a:solidFill>
          <a:ln w="73025" cap="flat" cmpd="sng" algn="ctr">
            <a:solidFill>
              <a:schemeClr val="bg1"/>
            </a:solid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685574" rtl="0" eaLnBrk="1" fontAlgn="base" latinLnBrk="0" hangingPunct="1">
              <a:lnSpc>
                <a:spcPct val="90000"/>
              </a:lnSpc>
              <a:spcBef>
                <a:spcPct val="0"/>
              </a:spcBef>
              <a:spcAft>
                <a:spcPct val="0"/>
              </a:spcAft>
              <a:buClrTx/>
              <a:buSzTx/>
              <a:buFontTx/>
              <a:buNone/>
              <a:tabLst/>
              <a:defRPr/>
            </a:pPr>
            <a:endParaRPr kumimoji="0" lang="en-US" sz="1500" b="0" i="0" u="none" strike="noStrike" kern="0" cap="none" spc="-38"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5" name="Pentagon 19">
            <a:extLst>
              <a:ext uri="{FF2B5EF4-FFF2-40B4-BE49-F238E27FC236}">
                <a16:creationId xmlns:a16="http://schemas.microsoft.com/office/drawing/2014/main" id="{1B3D94A6-686B-474B-8F5D-412AD6235441}"/>
              </a:ext>
            </a:extLst>
          </p:cNvPr>
          <p:cNvSpPr/>
          <p:nvPr/>
        </p:nvSpPr>
        <p:spPr bwMode="auto">
          <a:xfrm>
            <a:off x="756970" y="2546612"/>
            <a:ext cx="8862419" cy="1200773"/>
          </a:xfrm>
          <a:prstGeom prst="homePlate">
            <a:avLst/>
          </a:prstGeom>
          <a:solidFill>
            <a:srgbClr val="3F3F3F">
              <a:lumMod val="60000"/>
              <a:lumOff val="40000"/>
            </a:srgbClr>
          </a:solidFill>
          <a:ln w="25400" cap="flat" cmpd="sng" algn="ctr">
            <a:noFill/>
            <a:prstDash val="solid"/>
            <a:headEnd type="none" w="med" len="med"/>
            <a:tailEnd type="none" w="med" len="med"/>
          </a:ln>
          <a:effectLst/>
        </p:spPr>
        <p:txBody>
          <a:bodyPr vert="horz" wrap="square" lIns="137160" tIns="0" rIns="68577" bIns="0" numCol="1" rtlCol="0" anchor="ctr" anchorCtr="0" compatLnSpc="1">
            <a:prstTxWarp prst="textNoShape">
              <a:avLst/>
            </a:prstTxWarp>
          </a:bodyPr>
          <a:lstStyle/>
          <a:p>
            <a:pPr marL="0" marR="0" lvl="0" indent="0" algn="l" defTabSz="685574"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38" normalizeH="0" baseline="0" noProof="0">
              <a:ln>
                <a:noFill/>
              </a:ln>
              <a:gradFill>
                <a:gsLst>
                  <a:gs pos="0">
                    <a:srgbClr val="FFFFFF"/>
                  </a:gs>
                  <a:gs pos="100000">
                    <a:srgbClr val="FFFFFF"/>
                  </a:gs>
                </a:gsLst>
                <a:lin ang="16200000" scaled="0"/>
              </a:gradFill>
              <a:effectLst/>
              <a:uLnTx/>
              <a:uFillTx/>
              <a:latin typeface="Segoe UI Light"/>
              <a:ea typeface="ＭＳ Ｐゴシック" charset="0"/>
              <a:cs typeface="+mn-cs"/>
            </a:endParaRPr>
          </a:p>
        </p:txBody>
      </p:sp>
      <p:sp>
        <p:nvSpPr>
          <p:cNvPr id="16" name="Chevron 21">
            <a:extLst>
              <a:ext uri="{FF2B5EF4-FFF2-40B4-BE49-F238E27FC236}">
                <a16:creationId xmlns:a16="http://schemas.microsoft.com/office/drawing/2014/main" id="{01BC763A-F638-44EB-8E80-D5AB935F9042}"/>
              </a:ext>
            </a:extLst>
          </p:cNvPr>
          <p:cNvSpPr/>
          <p:nvPr/>
        </p:nvSpPr>
        <p:spPr bwMode="auto">
          <a:xfrm>
            <a:off x="8944849" y="2555443"/>
            <a:ext cx="1200773" cy="1200773"/>
          </a:xfrm>
          <a:prstGeom prst="chevron">
            <a:avLst/>
          </a:prstGeom>
          <a:solidFill>
            <a:srgbClr val="7FBA00"/>
          </a:solidFill>
          <a:ln w="25400" cap="flat" cmpd="sng" algn="ctr">
            <a:noFill/>
            <a:prstDash val="solid"/>
            <a:headEnd type="none" w="med" len="med"/>
            <a:tailEnd type="none" w="med" len="med"/>
          </a:ln>
          <a:effectLst/>
        </p:spPr>
        <p:txBody>
          <a:bodyPr vert="horz" wrap="square" lIns="68580" tIns="34290" rIns="68580" bIns="54864" numCol="1" rtlCol="0" anchor="b"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9583">
                    <a:srgbClr val="FFFFFF"/>
                  </a:gs>
                  <a:gs pos="24000">
                    <a:srgbClr val="FFFFFF"/>
                  </a:gs>
                </a:gsLst>
                <a:lin ang="5400000" scaled="0"/>
              </a:gradFill>
              <a:effectLst/>
              <a:uLnTx/>
              <a:uFillTx/>
              <a:latin typeface="Segoe UI"/>
              <a:ea typeface="ＭＳ Ｐゴシック" charset="0"/>
              <a:cs typeface="+mn-cs"/>
            </a:endParaRPr>
          </a:p>
        </p:txBody>
      </p:sp>
      <p:sp>
        <p:nvSpPr>
          <p:cNvPr id="17" name="Oval 16">
            <a:extLst>
              <a:ext uri="{FF2B5EF4-FFF2-40B4-BE49-F238E27FC236}">
                <a16:creationId xmlns:a16="http://schemas.microsoft.com/office/drawing/2014/main" id="{EC2C5976-6526-4984-B286-9D7553C7F260}"/>
              </a:ext>
            </a:extLst>
          </p:cNvPr>
          <p:cNvSpPr/>
          <p:nvPr/>
        </p:nvSpPr>
        <p:spPr bwMode="auto">
          <a:xfrm>
            <a:off x="857287" y="2515744"/>
            <a:ext cx="1262678" cy="1262676"/>
          </a:xfrm>
          <a:prstGeom prst="ellipse">
            <a:avLst/>
          </a:prstGeom>
          <a:solidFill>
            <a:schemeClr val="bg1"/>
          </a:solidFill>
          <a:ln w="73025" cap="flat" cmpd="sng" algn="ctr">
            <a:solidFill>
              <a:schemeClr val="bg1"/>
            </a:solid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685574" rtl="0" eaLnBrk="1" fontAlgn="base" latinLnBrk="0" hangingPunct="1">
              <a:lnSpc>
                <a:spcPct val="90000"/>
              </a:lnSpc>
              <a:spcBef>
                <a:spcPct val="0"/>
              </a:spcBef>
              <a:spcAft>
                <a:spcPct val="0"/>
              </a:spcAft>
              <a:buClrTx/>
              <a:buSzTx/>
              <a:buFontTx/>
              <a:buNone/>
              <a:tabLst/>
              <a:defRPr/>
            </a:pPr>
            <a:endParaRPr kumimoji="0" lang="en-US" sz="1500" b="0" i="0" u="none" strike="noStrike" kern="0" cap="none" spc="-38"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7" name="Pentagon 19">
            <a:extLst>
              <a:ext uri="{FF2B5EF4-FFF2-40B4-BE49-F238E27FC236}">
                <a16:creationId xmlns:a16="http://schemas.microsoft.com/office/drawing/2014/main" id="{8F5F7B72-0A95-4F3B-98D3-A6C2798CC072}"/>
              </a:ext>
            </a:extLst>
          </p:cNvPr>
          <p:cNvSpPr/>
          <p:nvPr/>
        </p:nvSpPr>
        <p:spPr bwMode="auto">
          <a:xfrm>
            <a:off x="756971" y="3885701"/>
            <a:ext cx="8862419" cy="1200773"/>
          </a:xfrm>
          <a:prstGeom prst="homePlate">
            <a:avLst/>
          </a:prstGeom>
          <a:solidFill>
            <a:srgbClr val="3F3F3F">
              <a:lumMod val="60000"/>
              <a:lumOff val="40000"/>
            </a:srgbClr>
          </a:solidFill>
          <a:ln w="25400" cap="flat" cmpd="sng" algn="ctr">
            <a:noFill/>
            <a:prstDash val="solid"/>
            <a:headEnd type="none" w="med" len="med"/>
            <a:tailEnd type="none" w="med" len="med"/>
          </a:ln>
          <a:effectLst/>
        </p:spPr>
        <p:txBody>
          <a:bodyPr vert="horz" wrap="square" lIns="137160" tIns="0" rIns="68577" bIns="0" numCol="1" rtlCol="0" anchor="ctr" anchorCtr="0" compatLnSpc="1">
            <a:prstTxWarp prst="textNoShape">
              <a:avLst/>
            </a:prstTxWarp>
          </a:bodyPr>
          <a:lstStyle/>
          <a:p>
            <a:pPr marL="0" marR="0" lvl="0" indent="0" algn="l" defTabSz="685574"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38" normalizeH="0" baseline="0" noProof="0">
              <a:ln>
                <a:noFill/>
              </a:ln>
              <a:gradFill>
                <a:gsLst>
                  <a:gs pos="0">
                    <a:srgbClr val="FFFFFF"/>
                  </a:gs>
                  <a:gs pos="100000">
                    <a:srgbClr val="FFFFFF"/>
                  </a:gs>
                </a:gsLst>
                <a:lin ang="16200000" scaled="0"/>
              </a:gradFill>
              <a:effectLst/>
              <a:uLnTx/>
              <a:uFillTx/>
              <a:latin typeface="Segoe UI Light"/>
              <a:ea typeface="ＭＳ Ｐゴシック" charset="0"/>
              <a:cs typeface="+mn-cs"/>
            </a:endParaRPr>
          </a:p>
        </p:txBody>
      </p:sp>
      <p:sp>
        <p:nvSpPr>
          <p:cNvPr id="28" name="Chevron 21">
            <a:extLst>
              <a:ext uri="{FF2B5EF4-FFF2-40B4-BE49-F238E27FC236}">
                <a16:creationId xmlns:a16="http://schemas.microsoft.com/office/drawing/2014/main" id="{778A0412-6FC1-4927-8CB9-0B9263143AA4}"/>
              </a:ext>
            </a:extLst>
          </p:cNvPr>
          <p:cNvSpPr/>
          <p:nvPr/>
        </p:nvSpPr>
        <p:spPr bwMode="auto">
          <a:xfrm>
            <a:off x="8944849" y="3876438"/>
            <a:ext cx="1200773" cy="1200773"/>
          </a:xfrm>
          <a:prstGeom prst="chevron">
            <a:avLst/>
          </a:prstGeom>
          <a:solidFill>
            <a:srgbClr val="7FBA00"/>
          </a:solidFill>
          <a:ln w="25400" cap="flat" cmpd="sng" algn="ctr">
            <a:noFill/>
            <a:prstDash val="solid"/>
            <a:headEnd type="none" w="med" len="med"/>
            <a:tailEnd type="none" w="med" len="med"/>
          </a:ln>
          <a:effectLst/>
        </p:spPr>
        <p:txBody>
          <a:bodyPr vert="horz" wrap="square" lIns="68580" tIns="34290" rIns="68580" bIns="54864" numCol="1" rtlCol="0" anchor="b"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9583">
                    <a:srgbClr val="FFFFFF"/>
                  </a:gs>
                  <a:gs pos="24000">
                    <a:srgbClr val="FFFFFF"/>
                  </a:gs>
                </a:gsLst>
                <a:lin ang="5400000" scaled="0"/>
              </a:gradFill>
              <a:effectLst/>
              <a:uLnTx/>
              <a:uFillTx/>
              <a:latin typeface="Segoe UI"/>
              <a:ea typeface="ＭＳ Ｐゴシック" charset="0"/>
              <a:cs typeface="+mn-cs"/>
            </a:endParaRPr>
          </a:p>
        </p:txBody>
      </p:sp>
      <p:sp>
        <p:nvSpPr>
          <p:cNvPr id="29" name="Oval 28">
            <a:extLst>
              <a:ext uri="{FF2B5EF4-FFF2-40B4-BE49-F238E27FC236}">
                <a16:creationId xmlns:a16="http://schemas.microsoft.com/office/drawing/2014/main" id="{00CCC861-1BC9-4035-A2D0-D1FD411D97E7}"/>
              </a:ext>
            </a:extLst>
          </p:cNvPr>
          <p:cNvSpPr/>
          <p:nvPr/>
        </p:nvSpPr>
        <p:spPr bwMode="auto">
          <a:xfrm>
            <a:off x="835515" y="3854833"/>
            <a:ext cx="1262678" cy="1262676"/>
          </a:xfrm>
          <a:prstGeom prst="ellipse">
            <a:avLst/>
          </a:prstGeom>
          <a:solidFill>
            <a:schemeClr val="bg1"/>
          </a:solidFill>
          <a:ln w="73025" cap="flat" cmpd="sng" algn="ctr">
            <a:solidFill>
              <a:schemeClr val="bg1"/>
            </a:solid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685574" rtl="0" eaLnBrk="1" fontAlgn="base" latinLnBrk="0" hangingPunct="1">
              <a:lnSpc>
                <a:spcPct val="90000"/>
              </a:lnSpc>
              <a:spcBef>
                <a:spcPct val="0"/>
              </a:spcBef>
              <a:spcAft>
                <a:spcPct val="0"/>
              </a:spcAft>
              <a:buClrTx/>
              <a:buSzTx/>
              <a:buFontTx/>
              <a:buNone/>
              <a:tabLst/>
              <a:defRPr/>
            </a:pPr>
            <a:endParaRPr kumimoji="0" lang="en-US" sz="1500" b="0" i="0" u="none" strike="noStrike" kern="0" cap="none" spc="-38"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Pentagon 19">
            <a:extLst>
              <a:ext uri="{FF2B5EF4-FFF2-40B4-BE49-F238E27FC236}">
                <a16:creationId xmlns:a16="http://schemas.microsoft.com/office/drawing/2014/main" id="{7AA8B0B8-0746-4517-9DB6-D90AD974202A}"/>
              </a:ext>
            </a:extLst>
          </p:cNvPr>
          <p:cNvSpPr/>
          <p:nvPr/>
        </p:nvSpPr>
        <p:spPr bwMode="auto">
          <a:xfrm>
            <a:off x="756970" y="5224790"/>
            <a:ext cx="8778915" cy="1200773"/>
          </a:xfrm>
          <a:prstGeom prst="homePlate">
            <a:avLst/>
          </a:prstGeom>
          <a:solidFill>
            <a:srgbClr val="3F3F3F">
              <a:lumMod val="60000"/>
              <a:lumOff val="40000"/>
            </a:srgbClr>
          </a:solidFill>
          <a:ln w="25400" cap="flat" cmpd="sng" algn="ctr">
            <a:noFill/>
            <a:prstDash val="solid"/>
            <a:headEnd type="none" w="med" len="med"/>
            <a:tailEnd type="none" w="med" len="med"/>
          </a:ln>
          <a:effectLst/>
        </p:spPr>
        <p:txBody>
          <a:bodyPr vert="horz" wrap="square" lIns="137160" tIns="0" rIns="68577" bIns="0" numCol="1" rtlCol="0" anchor="ctr" anchorCtr="0" compatLnSpc="1">
            <a:prstTxWarp prst="textNoShape">
              <a:avLst/>
            </a:prstTxWarp>
          </a:bodyPr>
          <a:lstStyle/>
          <a:p>
            <a:pPr marL="0" marR="0" lvl="0" indent="0" algn="l" defTabSz="685574"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38" normalizeH="0" baseline="0" noProof="0">
              <a:ln>
                <a:noFill/>
              </a:ln>
              <a:gradFill>
                <a:gsLst>
                  <a:gs pos="0">
                    <a:srgbClr val="FFFFFF"/>
                  </a:gs>
                  <a:gs pos="100000">
                    <a:srgbClr val="FFFFFF"/>
                  </a:gs>
                </a:gsLst>
                <a:lin ang="16200000" scaled="0"/>
              </a:gradFill>
              <a:effectLst/>
              <a:uLnTx/>
              <a:uFillTx/>
              <a:latin typeface="Segoe UI Light"/>
              <a:ea typeface="ＭＳ Ｐゴシック" charset="0"/>
              <a:cs typeface="+mn-cs"/>
            </a:endParaRPr>
          </a:p>
        </p:txBody>
      </p:sp>
      <p:sp>
        <p:nvSpPr>
          <p:cNvPr id="31" name="Chevron 21">
            <a:extLst>
              <a:ext uri="{FF2B5EF4-FFF2-40B4-BE49-F238E27FC236}">
                <a16:creationId xmlns:a16="http://schemas.microsoft.com/office/drawing/2014/main" id="{6046F3B4-E6CE-4609-A8E7-A2036BBC7913}"/>
              </a:ext>
            </a:extLst>
          </p:cNvPr>
          <p:cNvSpPr/>
          <p:nvPr/>
        </p:nvSpPr>
        <p:spPr bwMode="auto">
          <a:xfrm>
            <a:off x="8893325" y="5215959"/>
            <a:ext cx="1200773" cy="1200773"/>
          </a:xfrm>
          <a:prstGeom prst="chevron">
            <a:avLst/>
          </a:prstGeom>
          <a:solidFill>
            <a:srgbClr val="7FBA00"/>
          </a:solidFill>
          <a:ln w="25400" cap="flat" cmpd="sng" algn="ctr">
            <a:noFill/>
            <a:prstDash val="solid"/>
            <a:headEnd type="none" w="med" len="med"/>
            <a:tailEnd type="none" w="med" len="med"/>
          </a:ln>
          <a:effectLst/>
        </p:spPr>
        <p:txBody>
          <a:bodyPr vert="horz" wrap="square" lIns="68580" tIns="34290" rIns="68580" bIns="54864" numCol="1" rtlCol="0" anchor="b"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9583">
                    <a:srgbClr val="FFFFFF"/>
                  </a:gs>
                  <a:gs pos="24000">
                    <a:srgbClr val="FFFFFF"/>
                  </a:gs>
                </a:gsLst>
                <a:lin ang="5400000" scaled="0"/>
              </a:gradFill>
              <a:effectLst/>
              <a:uLnTx/>
              <a:uFillTx/>
              <a:latin typeface="Segoe UI"/>
              <a:ea typeface="ＭＳ Ｐゴシック" charset="0"/>
              <a:cs typeface="+mn-cs"/>
            </a:endParaRPr>
          </a:p>
        </p:txBody>
      </p:sp>
      <p:sp>
        <p:nvSpPr>
          <p:cNvPr id="32" name="Oval 31">
            <a:extLst>
              <a:ext uri="{FF2B5EF4-FFF2-40B4-BE49-F238E27FC236}">
                <a16:creationId xmlns:a16="http://schemas.microsoft.com/office/drawing/2014/main" id="{F78F8E94-3745-4534-85BF-B3A9C08E9D55}"/>
              </a:ext>
            </a:extLst>
          </p:cNvPr>
          <p:cNvSpPr/>
          <p:nvPr/>
        </p:nvSpPr>
        <p:spPr bwMode="auto">
          <a:xfrm>
            <a:off x="857287" y="5193922"/>
            <a:ext cx="1262678" cy="1262676"/>
          </a:xfrm>
          <a:prstGeom prst="ellipse">
            <a:avLst/>
          </a:prstGeom>
          <a:solidFill>
            <a:schemeClr val="bg1"/>
          </a:solidFill>
          <a:ln w="73025" cap="flat" cmpd="sng" algn="ctr">
            <a:solidFill>
              <a:schemeClr val="bg1"/>
            </a:solidFill>
            <a:prstDash val="solid"/>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marL="0" marR="0" lvl="0" indent="0" algn="ctr" defTabSz="685574" rtl="0" eaLnBrk="1" fontAlgn="base" latinLnBrk="0" hangingPunct="1">
              <a:lnSpc>
                <a:spcPct val="90000"/>
              </a:lnSpc>
              <a:spcBef>
                <a:spcPct val="0"/>
              </a:spcBef>
              <a:spcAft>
                <a:spcPct val="0"/>
              </a:spcAft>
              <a:buClrTx/>
              <a:buSzTx/>
              <a:buFontTx/>
              <a:buNone/>
              <a:tabLst/>
              <a:defRPr/>
            </a:pPr>
            <a:endParaRPr kumimoji="0" lang="en-US" sz="1500" b="0" i="0" u="none" strike="noStrike" kern="0" cap="none" spc="-38"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3" name="Rectangle 32">
            <a:extLst>
              <a:ext uri="{FF2B5EF4-FFF2-40B4-BE49-F238E27FC236}">
                <a16:creationId xmlns:a16="http://schemas.microsoft.com/office/drawing/2014/main" id="{3164A0C4-5D35-4041-84B3-2599F1E3DF83}"/>
              </a:ext>
            </a:extLst>
          </p:cNvPr>
          <p:cNvSpPr/>
          <p:nvPr/>
        </p:nvSpPr>
        <p:spPr>
          <a:xfrm>
            <a:off x="10279681" y="6001894"/>
            <a:ext cx="1683089"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 more!</a:t>
            </a:r>
          </a:p>
        </p:txBody>
      </p:sp>
      <p:pic>
        <p:nvPicPr>
          <p:cNvPr id="2050" name="Picture 2" descr="Image result for excel icon">
            <a:extLst>
              <a:ext uri="{FF2B5EF4-FFF2-40B4-BE49-F238E27FC236}">
                <a16:creationId xmlns:a16="http://schemas.microsoft.com/office/drawing/2014/main" id="{4CA5DE00-333A-49A3-B1D0-3AFB6B664B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595" t="9148" r="14308" b="21864"/>
          <a:stretch/>
        </p:blipFill>
        <p:spPr bwMode="auto">
          <a:xfrm>
            <a:off x="1102957" y="2772768"/>
            <a:ext cx="771338" cy="7484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owerpoint icon">
            <a:extLst>
              <a:ext uri="{FF2B5EF4-FFF2-40B4-BE49-F238E27FC236}">
                <a16:creationId xmlns:a16="http://schemas.microsoft.com/office/drawing/2014/main" id="{FF11C18E-2EEB-4D00-BB36-92198CAA65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185" y="4107344"/>
            <a:ext cx="771338" cy="75748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bing icon">
            <a:extLst>
              <a:ext uri="{FF2B5EF4-FFF2-40B4-BE49-F238E27FC236}">
                <a16:creationId xmlns:a16="http://schemas.microsoft.com/office/drawing/2014/main" id="{230A820F-0828-4C12-B1DF-BA24FCA2FC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7758" y="1383864"/>
            <a:ext cx="800302" cy="80030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Windows icon">
            <a:extLst>
              <a:ext uri="{FF2B5EF4-FFF2-40B4-BE49-F238E27FC236}">
                <a16:creationId xmlns:a16="http://schemas.microsoft.com/office/drawing/2014/main" id="{BC5543AD-3A37-453F-894F-78E0F18272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2957" y="5474136"/>
            <a:ext cx="727423" cy="72985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895B5AFA-11C7-4195-AE61-8999DC54A0CE}"/>
              </a:ext>
            </a:extLst>
          </p:cNvPr>
          <p:cNvPicPr>
            <a:picLocks noChangeAspect="1"/>
          </p:cNvPicPr>
          <p:nvPr/>
        </p:nvPicPr>
        <p:blipFill>
          <a:blip r:embed="rId7"/>
          <a:stretch>
            <a:fillRect/>
          </a:stretch>
        </p:blipFill>
        <p:spPr>
          <a:xfrm>
            <a:off x="4910747" y="5438379"/>
            <a:ext cx="2734734" cy="693072"/>
          </a:xfrm>
          <a:prstGeom prst="rect">
            <a:avLst/>
          </a:prstGeom>
        </p:spPr>
      </p:pic>
      <p:sp>
        <p:nvSpPr>
          <p:cNvPr id="34" name="Rectangle 33">
            <a:extLst>
              <a:ext uri="{FF2B5EF4-FFF2-40B4-BE49-F238E27FC236}">
                <a16:creationId xmlns:a16="http://schemas.microsoft.com/office/drawing/2014/main" id="{9B933E2E-8CEA-416C-A131-9FF04869187C}"/>
              </a:ext>
            </a:extLst>
          </p:cNvPr>
          <p:cNvSpPr/>
          <p:nvPr/>
        </p:nvSpPr>
        <p:spPr>
          <a:xfrm>
            <a:off x="2247645" y="5492528"/>
            <a:ext cx="2411238"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Windows 10</a:t>
            </a:r>
          </a:p>
        </p:txBody>
      </p:sp>
      <p:sp>
        <p:nvSpPr>
          <p:cNvPr id="40" name="Rectangle 39">
            <a:extLst>
              <a:ext uri="{FF2B5EF4-FFF2-40B4-BE49-F238E27FC236}">
                <a16:creationId xmlns:a16="http://schemas.microsoft.com/office/drawing/2014/main" id="{34645A42-50A2-431D-BFFC-579586014A7A}"/>
              </a:ext>
            </a:extLst>
          </p:cNvPr>
          <p:cNvSpPr/>
          <p:nvPr/>
        </p:nvSpPr>
        <p:spPr>
          <a:xfrm>
            <a:off x="2196519" y="4153587"/>
            <a:ext cx="2984577"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Power Point</a:t>
            </a:r>
          </a:p>
        </p:txBody>
      </p:sp>
      <p:sp>
        <p:nvSpPr>
          <p:cNvPr id="41" name="Rectangle 40">
            <a:extLst>
              <a:ext uri="{FF2B5EF4-FFF2-40B4-BE49-F238E27FC236}">
                <a16:creationId xmlns:a16="http://schemas.microsoft.com/office/drawing/2014/main" id="{9E4250DC-99DC-4C10-BE9B-C41C99953A50}"/>
              </a:ext>
            </a:extLst>
          </p:cNvPr>
          <p:cNvSpPr/>
          <p:nvPr/>
        </p:nvSpPr>
        <p:spPr>
          <a:xfrm>
            <a:off x="2239121" y="2785217"/>
            <a:ext cx="1115818"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Excel</a:t>
            </a:r>
          </a:p>
        </p:txBody>
      </p:sp>
      <p:sp>
        <p:nvSpPr>
          <p:cNvPr id="42" name="Rectangle 41">
            <a:extLst>
              <a:ext uri="{FF2B5EF4-FFF2-40B4-BE49-F238E27FC236}">
                <a16:creationId xmlns:a16="http://schemas.microsoft.com/office/drawing/2014/main" id="{412195E0-104C-4375-B47E-0200CC264641}"/>
              </a:ext>
            </a:extLst>
          </p:cNvPr>
          <p:cNvSpPr/>
          <p:nvPr/>
        </p:nvSpPr>
        <p:spPr>
          <a:xfrm>
            <a:off x="2247645" y="1479050"/>
            <a:ext cx="1784463"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Bing</a:t>
            </a:r>
            <a:r>
              <a:rPr kumimoji="0" lang="en-US"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en-US"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Ads</a:t>
            </a:r>
          </a:p>
        </p:txBody>
      </p:sp>
      <p:pic>
        <p:nvPicPr>
          <p:cNvPr id="43" name="Picture 42">
            <a:extLst>
              <a:ext uri="{FF2B5EF4-FFF2-40B4-BE49-F238E27FC236}">
                <a16:creationId xmlns:a16="http://schemas.microsoft.com/office/drawing/2014/main" id="{6F0735BA-ECB0-4B70-97ED-6AADC23EA892}"/>
              </a:ext>
            </a:extLst>
          </p:cNvPr>
          <p:cNvPicPr>
            <a:picLocks noChangeAspect="1"/>
          </p:cNvPicPr>
          <p:nvPr/>
        </p:nvPicPr>
        <p:blipFill>
          <a:blip r:embed="rId8"/>
          <a:stretch>
            <a:fillRect/>
          </a:stretch>
        </p:blipFill>
        <p:spPr>
          <a:xfrm>
            <a:off x="4934066" y="2816332"/>
            <a:ext cx="3959259" cy="663720"/>
          </a:xfrm>
          <a:prstGeom prst="rect">
            <a:avLst/>
          </a:prstGeom>
        </p:spPr>
      </p:pic>
      <p:pic>
        <p:nvPicPr>
          <p:cNvPr id="3" name="Picture 2">
            <a:extLst>
              <a:ext uri="{FF2B5EF4-FFF2-40B4-BE49-F238E27FC236}">
                <a16:creationId xmlns:a16="http://schemas.microsoft.com/office/drawing/2014/main" id="{03450979-0EBA-4FCB-9C59-4A799C349C4A}"/>
              </a:ext>
            </a:extLst>
          </p:cNvPr>
          <p:cNvPicPr>
            <a:picLocks noChangeAspect="1"/>
          </p:cNvPicPr>
          <p:nvPr/>
        </p:nvPicPr>
        <p:blipFill>
          <a:blip r:embed="rId9"/>
          <a:stretch>
            <a:fillRect/>
          </a:stretch>
        </p:blipFill>
        <p:spPr>
          <a:xfrm>
            <a:off x="4832681" y="4060331"/>
            <a:ext cx="4312899" cy="771285"/>
          </a:xfrm>
          <a:prstGeom prst="rect">
            <a:avLst/>
          </a:prstGeom>
        </p:spPr>
      </p:pic>
    </p:spTree>
    <p:extLst>
      <p:ext uri="{BB962C8B-B14F-4D97-AF65-F5344CB8AC3E}">
        <p14:creationId xmlns:p14="http://schemas.microsoft.com/office/powerpoint/2010/main" val="111349963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49">
            <a:extLst>
              <a:ext uri="{FF2B5EF4-FFF2-40B4-BE49-F238E27FC236}">
                <a16:creationId xmlns:a16="http://schemas.microsoft.com/office/drawing/2014/main" id="{1ACB5163-CE39-4090-9DA1-85121D95BDF6}"/>
              </a:ext>
            </a:extLst>
          </p:cNvPr>
          <p:cNvSpPr/>
          <p:nvPr/>
        </p:nvSpPr>
        <p:spPr>
          <a:xfrm>
            <a:off x="0" y="551922"/>
            <a:ext cx="731600" cy="524800"/>
          </a:xfrm>
          <a:prstGeom prst="rect">
            <a:avLst/>
          </a:prstGeom>
          <a:solidFill>
            <a:srgbClr val="E3008C"/>
          </a:solidFill>
          <a:ln>
            <a:solidFill>
              <a:srgbClr val="E3008C"/>
            </a:solidFill>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 sz="3200" b="0" i="0" u="none" strike="noStrike" kern="1200" cap="none" spc="0" normalizeH="0" baseline="0" noProof="0" dirty="0">
                <a:ln>
                  <a:noFill/>
                </a:ln>
                <a:solidFill>
                  <a:prstClr val="white"/>
                </a:solidFill>
                <a:effectLst/>
                <a:uLnTx/>
                <a:uFillTx/>
                <a:latin typeface="Segoe UI" panose="020B0502040204020203" pitchFamily="34" charset="0"/>
                <a:ea typeface="Work Sans Light"/>
                <a:cs typeface="Segoe UI" panose="020B0502040204020203" pitchFamily="34" charset="0"/>
                <a:sym typeface="Work Sans Light"/>
              </a:rPr>
              <a:t>04</a:t>
            </a:r>
          </a:p>
        </p:txBody>
      </p:sp>
      <p:sp>
        <p:nvSpPr>
          <p:cNvPr id="10" name="Shape 251">
            <a:extLst>
              <a:ext uri="{FF2B5EF4-FFF2-40B4-BE49-F238E27FC236}">
                <a16:creationId xmlns:a16="http://schemas.microsoft.com/office/drawing/2014/main" id="{2D9734BA-7E69-43C1-9BBF-8D3F1F12612C}"/>
              </a:ext>
            </a:extLst>
          </p:cNvPr>
          <p:cNvSpPr txBox="1">
            <a:spLocks/>
          </p:cNvSpPr>
          <p:nvPr/>
        </p:nvSpPr>
        <p:spPr>
          <a:xfrm>
            <a:off x="806389" y="447522"/>
            <a:ext cx="5040000" cy="629200"/>
          </a:xfrm>
          <a:prstGeom prst="rect">
            <a:avLst/>
          </a:prstGeom>
        </p:spPr>
        <p:txBody>
          <a:bodyPr spcFirstLastPara="1" vert="horz" wrap="square" lIns="121900" tIns="121900" rIns="121900" bIns="121900" rtlCol="0" anchor="t" anchorCtr="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solidFill>
                  <a:srgbClr val="E3008C"/>
                </a:solidFill>
                <a:effectLst/>
                <a:uLnTx/>
                <a:uFillTx/>
                <a:latin typeface="Segoe UI" panose="020B0502040204020203" pitchFamily="34" charset="0"/>
                <a:ea typeface="Roboto"/>
                <a:cs typeface="Segoe UI" panose="020B0502040204020203" pitchFamily="34" charset="0"/>
                <a:sym typeface="Roboto"/>
              </a:rPr>
              <a:t>WHAT IS ML.NET?</a:t>
            </a:r>
          </a:p>
        </p:txBody>
      </p:sp>
      <p:sp>
        <p:nvSpPr>
          <p:cNvPr id="5" name="Shape 49">
            <a:extLst>
              <a:ext uri="{FF2B5EF4-FFF2-40B4-BE49-F238E27FC236}">
                <a16:creationId xmlns:a16="http://schemas.microsoft.com/office/drawing/2014/main" id="{ED9145E1-51AB-4954-91E3-AC661F7D95F1}"/>
              </a:ext>
            </a:extLst>
          </p:cNvPr>
          <p:cNvSpPr/>
          <p:nvPr/>
        </p:nvSpPr>
        <p:spPr>
          <a:xfrm>
            <a:off x="0" y="6336158"/>
            <a:ext cx="12192000" cy="524800"/>
          </a:xfrm>
          <a:prstGeom prst="rect">
            <a:avLst/>
          </a:prstGeom>
          <a:solidFill>
            <a:srgbClr val="E3008C"/>
          </a:solidFill>
          <a:ln>
            <a:solidFill>
              <a:srgbClr val="E3008C"/>
            </a:solidFill>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marL="457200" marR="0" lvl="1" indent="0" algn="r" defTabSz="914400" rtl="0" eaLnBrk="1" fontAlgn="auto" latinLnBrk="0" hangingPunct="1">
              <a:lnSpc>
                <a:spcPct val="100000"/>
              </a:lnSpc>
              <a:spcBef>
                <a:spcPts val="0"/>
              </a:spcBef>
              <a:spcAft>
                <a:spcPts val="0"/>
              </a:spcAft>
              <a:buClrTx/>
              <a:buSzTx/>
              <a:buFontTx/>
              <a:buNone/>
              <a:tabLst/>
              <a:defRPr/>
            </a:pPr>
            <a:endParaRPr kumimoji="0" sz="3200" b="0" i="0" u="none" strike="noStrike" kern="1200" cap="none" spc="0" normalizeH="0" baseline="0" noProof="0">
              <a:ln>
                <a:noFill/>
              </a:ln>
              <a:solidFill>
                <a:prstClr val="white"/>
              </a:solidFill>
              <a:effectLst/>
              <a:uLnTx/>
              <a:uFillTx/>
              <a:latin typeface="Work Sans Light"/>
              <a:ea typeface="Work Sans Light"/>
              <a:cs typeface="Work Sans Light"/>
              <a:sym typeface="Work Sans Light"/>
            </a:endParaRPr>
          </a:p>
        </p:txBody>
      </p:sp>
      <p:pic>
        <p:nvPicPr>
          <p:cNvPr id="6" name="Picture 5">
            <a:extLst>
              <a:ext uri="{FF2B5EF4-FFF2-40B4-BE49-F238E27FC236}">
                <a16:creationId xmlns:a16="http://schemas.microsoft.com/office/drawing/2014/main" id="{2F506D92-56DF-4041-A83C-F207793F042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2" name="Title 1"/>
          <p:cNvSpPr>
            <a:spLocks noGrp="1"/>
          </p:cNvSpPr>
          <p:nvPr>
            <p:ph type="title"/>
          </p:nvPr>
        </p:nvSpPr>
        <p:spPr/>
        <p:txBody>
          <a:bodyPr/>
          <a:lstStyle/>
          <a:p>
            <a:r>
              <a:rPr lang="en-CA" smtClean="0"/>
              <a:t>ML.NET is</a:t>
            </a:r>
            <a:br>
              <a:rPr lang="en-CA" smtClean="0"/>
            </a:br>
            <a:r>
              <a:rPr lang="en-CA" smtClean="0"/>
              <a:t>Open Source</a:t>
            </a:r>
            <a:br>
              <a:rPr lang="en-CA" smtClean="0"/>
            </a:br>
            <a:r>
              <a:rPr lang="en-CA" smtClean="0"/>
              <a:t>&amp; Cross-Platform</a:t>
            </a:r>
            <a:br>
              <a:rPr lang="en-CA" smtClean="0"/>
            </a:br>
            <a:endParaRPr lang="en-CA" dirty="0"/>
          </a:p>
        </p:txBody>
      </p:sp>
    </p:spTree>
    <p:extLst>
      <p:ext uri="{BB962C8B-B14F-4D97-AF65-F5344CB8AC3E}">
        <p14:creationId xmlns:p14="http://schemas.microsoft.com/office/powerpoint/2010/main" val="274078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CD5A997-8233-4ACB-8211-5852F0AC36D6}"/>
              </a:ext>
            </a:extLst>
          </p:cNvPr>
          <p:cNvGrpSpPr/>
          <p:nvPr/>
        </p:nvGrpSpPr>
        <p:grpSpPr>
          <a:xfrm>
            <a:off x="403093" y="3613745"/>
            <a:ext cx="2584879" cy="831587"/>
            <a:chOff x="413448" y="3327187"/>
            <a:chExt cx="2584878" cy="831586"/>
          </a:xfrm>
        </p:grpSpPr>
        <p:sp>
          <p:nvSpPr>
            <p:cNvPr id="7" name="TextBox 6">
              <a:extLst>
                <a:ext uri="{FF2B5EF4-FFF2-40B4-BE49-F238E27FC236}">
                  <a16:creationId xmlns:a16="http://schemas.microsoft.com/office/drawing/2014/main" id="{3A1F366E-8954-44FE-96DF-F74D4D0A5A52}"/>
                </a:ext>
              </a:extLst>
            </p:cNvPr>
            <p:cNvSpPr txBox="1"/>
            <p:nvPr/>
          </p:nvSpPr>
          <p:spPr>
            <a:xfrm>
              <a:off x="1613529" y="3327187"/>
              <a:ext cx="184730" cy="46166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78D7"/>
                </a:solidFill>
                <a:effectLst/>
                <a:uLnTx/>
                <a:uFillTx/>
                <a:latin typeface="Segoe UI Light" charset="0"/>
                <a:ea typeface="Segoe UI Light" charset="0"/>
                <a:cs typeface="Segoe UI Light" charset="0"/>
              </a:endParaRPr>
            </a:p>
          </p:txBody>
        </p:sp>
        <p:sp>
          <p:nvSpPr>
            <p:cNvPr id="8" name="Rectangle 7">
              <a:extLst>
                <a:ext uri="{FF2B5EF4-FFF2-40B4-BE49-F238E27FC236}">
                  <a16:creationId xmlns:a16="http://schemas.microsoft.com/office/drawing/2014/main" id="{A9CE5881-7DCE-4F22-812C-759B5FAE380D}"/>
                </a:ext>
              </a:extLst>
            </p:cNvPr>
            <p:cNvSpPr/>
            <p:nvPr/>
          </p:nvSpPr>
          <p:spPr>
            <a:xfrm>
              <a:off x="413448" y="3789441"/>
              <a:ext cx="2584878" cy="369332"/>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charset="0"/>
                <a:ea typeface="Segoe UI" charset="0"/>
                <a:cs typeface="Segoe UI" charset="0"/>
              </a:endParaRPr>
            </a:p>
          </p:txBody>
        </p:sp>
      </p:grpSp>
      <p:sp>
        <p:nvSpPr>
          <p:cNvPr id="10" name="TextBox 9">
            <a:extLst>
              <a:ext uri="{FF2B5EF4-FFF2-40B4-BE49-F238E27FC236}">
                <a16:creationId xmlns:a16="http://schemas.microsoft.com/office/drawing/2014/main" id="{C66BF9E9-D96A-461D-BF51-E1648F0CEC6F}"/>
              </a:ext>
            </a:extLst>
          </p:cNvPr>
          <p:cNvSpPr txBox="1"/>
          <p:nvPr/>
        </p:nvSpPr>
        <p:spPr>
          <a:xfrm>
            <a:off x="6712243" y="3658575"/>
            <a:ext cx="2446054" cy="400110"/>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panose="020B0502040204020203" pitchFamily="34" charset="0"/>
                <a:ea typeface="Segoe UI Light" charset="0"/>
                <a:cs typeface="Segoe UI" panose="020B0502040204020203" pitchFamily="34" charset="0"/>
              </a:rPr>
              <a:t>Proven &amp; Extensible</a:t>
            </a:r>
          </a:p>
        </p:txBody>
      </p:sp>
      <p:grpSp>
        <p:nvGrpSpPr>
          <p:cNvPr id="12" name="Group 11">
            <a:extLst>
              <a:ext uri="{FF2B5EF4-FFF2-40B4-BE49-F238E27FC236}">
                <a16:creationId xmlns:a16="http://schemas.microsoft.com/office/drawing/2014/main" id="{8DE54F39-BB35-4491-8E3B-629EDD684D5E}"/>
              </a:ext>
            </a:extLst>
          </p:cNvPr>
          <p:cNvGrpSpPr/>
          <p:nvPr/>
        </p:nvGrpSpPr>
        <p:grpSpPr>
          <a:xfrm>
            <a:off x="3358486" y="3612170"/>
            <a:ext cx="2584879" cy="800809"/>
            <a:chOff x="413448" y="3327187"/>
            <a:chExt cx="2584878" cy="800808"/>
          </a:xfrm>
        </p:grpSpPr>
        <p:sp>
          <p:nvSpPr>
            <p:cNvPr id="13" name="TextBox 12">
              <a:extLst>
                <a:ext uri="{FF2B5EF4-FFF2-40B4-BE49-F238E27FC236}">
                  <a16:creationId xmlns:a16="http://schemas.microsoft.com/office/drawing/2014/main" id="{E76CD50B-1391-45F3-B90B-20DE6FFBA622}"/>
                </a:ext>
              </a:extLst>
            </p:cNvPr>
            <p:cNvSpPr txBox="1"/>
            <p:nvPr/>
          </p:nvSpPr>
          <p:spPr>
            <a:xfrm>
              <a:off x="1613553" y="3327187"/>
              <a:ext cx="184730" cy="46166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78D7"/>
                </a:solidFill>
                <a:effectLst/>
                <a:uLnTx/>
                <a:uFillTx/>
                <a:latin typeface="Segoe UI Light" charset="0"/>
                <a:ea typeface="Segoe UI Light" charset="0"/>
                <a:cs typeface="Segoe UI Light" charset="0"/>
              </a:endParaRPr>
            </a:p>
          </p:txBody>
        </p:sp>
        <p:sp>
          <p:nvSpPr>
            <p:cNvPr id="14" name="Rectangle 13">
              <a:extLst>
                <a:ext uri="{FF2B5EF4-FFF2-40B4-BE49-F238E27FC236}">
                  <a16:creationId xmlns:a16="http://schemas.microsoft.com/office/drawing/2014/main" id="{06D1D17B-3919-48B9-B2C8-F3F9060EE1E0}"/>
                </a:ext>
              </a:extLst>
            </p:cNvPr>
            <p:cNvSpPr/>
            <p:nvPr/>
          </p:nvSpPr>
          <p:spPr>
            <a:xfrm>
              <a:off x="413448" y="3789441"/>
              <a:ext cx="2584878" cy="338554"/>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charset="0"/>
                <a:ea typeface="Segoe UI" charset="0"/>
                <a:cs typeface="Segoe UI" charset="0"/>
              </a:endParaRPr>
            </a:p>
          </p:txBody>
        </p:sp>
      </p:grpSp>
      <p:grpSp>
        <p:nvGrpSpPr>
          <p:cNvPr id="15" name="Group 14">
            <a:extLst>
              <a:ext uri="{FF2B5EF4-FFF2-40B4-BE49-F238E27FC236}">
                <a16:creationId xmlns:a16="http://schemas.microsoft.com/office/drawing/2014/main" id="{5AB36088-DB7C-407E-8B12-B8CBB54D3ECB}"/>
              </a:ext>
            </a:extLst>
          </p:cNvPr>
          <p:cNvGrpSpPr/>
          <p:nvPr/>
        </p:nvGrpSpPr>
        <p:grpSpPr>
          <a:xfrm>
            <a:off x="9302119" y="3648588"/>
            <a:ext cx="2584879" cy="698419"/>
            <a:chOff x="413448" y="3368021"/>
            <a:chExt cx="2584878" cy="698418"/>
          </a:xfrm>
        </p:grpSpPr>
        <p:sp>
          <p:nvSpPr>
            <p:cNvPr id="16" name="TextBox 15">
              <a:extLst>
                <a:ext uri="{FF2B5EF4-FFF2-40B4-BE49-F238E27FC236}">
                  <a16:creationId xmlns:a16="http://schemas.microsoft.com/office/drawing/2014/main" id="{0A40B52F-C235-4E5A-A479-A5D4FD922D7E}"/>
                </a:ext>
              </a:extLst>
            </p:cNvPr>
            <p:cNvSpPr txBox="1"/>
            <p:nvPr/>
          </p:nvSpPr>
          <p:spPr>
            <a:xfrm>
              <a:off x="916996" y="3368021"/>
              <a:ext cx="1652824" cy="400109"/>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panose="020B0502040204020203" pitchFamily="34" charset="0"/>
                  <a:ea typeface="Segoe UI Light" charset="0"/>
                  <a:cs typeface="Segoe UI" panose="020B0502040204020203" pitchFamily="34" charset="0"/>
                </a:rPr>
                <a:t>Open Source</a:t>
              </a:r>
            </a:p>
          </p:txBody>
        </p:sp>
        <p:sp>
          <p:nvSpPr>
            <p:cNvPr id="17" name="Rectangle 16">
              <a:extLst>
                <a:ext uri="{FF2B5EF4-FFF2-40B4-BE49-F238E27FC236}">
                  <a16:creationId xmlns:a16="http://schemas.microsoft.com/office/drawing/2014/main" id="{17F46E4D-23EA-4AE5-9808-4C11E2FA8069}"/>
                </a:ext>
              </a:extLst>
            </p:cNvPr>
            <p:cNvSpPr/>
            <p:nvPr/>
          </p:nvSpPr>
          <p:spPr>
            <a:xfrm>
              <a:off x="413448" y="3789440"/>
              <a:ext cx="2584878" cy="276999"/>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Segoe UI" charset="0"/>
                <a:cs typeface="Segoe UI" panose="020B0502040204020203" pitchFamily="34" charset="0"/>
              </a:endParaRPr>
            </a:p>
          </p:txBody>
        </p:sp>
      </p:grpSp>
      <p:sp>
        <p:nvSpPr>
          <p:cNvPr id="21" name="Rectangle 20">
            <a:extLst>
              <a:ext uri="{FF2B5EF4-FFF2-40B4-BE49-F238E27FC236}">
                <a16:creationId xmlns:a16="http://schemas.microsoft.com/office/drawing/2014/main" id="{F61F67B3-3A57-485C-8DC5-E955E82F6DB4}"/>
              </a:ext>
            </a:extLst>
          </p:cNvPr>
          <p:cNvSpPr/>
          <p:nvPr/>
        </p:nvSpPr>
        <p:spPr>
          <a:xfrm>
            <a:off x="3194225" y="4491499"/>
            <a:ext cx="6223685" cy="461665"/>
          </a:xfrm>
          <a:prstGeom prst="rect">
            <a:avLst/>
          </a:prstGeom>
        </p:spPr>
        <p:txBody>
          <a:bodyPr wrap="square" anchor="t">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5BDA7"/>
                </a:solidFill>
                <a:effectLst/>
                <a:uLnTx/>
                <a:uFillTx/>
                <a:latin typeface="Segoe UI" panose="020B0502040204020203" pitchFamily="34" charset="0"/>
                <a:ea typeface="Segoe UI" charset="0"/>
                <a:cs typeface="Segoe UI" panose="020B0502040204020203" pitchFamily="34" charset="0"/>
                <a:hlinkClick r:id="rId3"/>
              </a:rPr>
              <a:t>https://</a:t>
            </a:r>
            <a:r>
              <a:rPr kumimoji="0" lang="en-US" sz="2400" b="0" i="0" u="none" strike="noStrike" kern="1200" cap="none" spc="0" normalizeH="0" baseline="0" noProof="0" dirty="0" smtClean="0">
                <a:ln>
                  <a:noFill/>
                </a:ln>
                <a:solidFill>
                  <a:srgbClr val="75BDA7"/>
                </a:solidFill>
                <a:effectLst/>
                <a:uLnTx/>
                <a:uFillTx/>
                <a:latin typeface="Segoe UI" panose="020B0502040204020203" pitchFamily="34" charset="0"/>
                <a:ea typeface="Segoe UI" charset="0"/>
                <a:cs typeface="Segoe UI" panose="020B0502040204020203" pitchFamily="34" charset="0"/>
                <a:hlinkClick r:id="rId3"/>
              </a:rPr>
              <a:t>github.com/dotnet/machinelearning</a:t>
            </a:r>
            <a:endParaRPr kumimoji="0" lang="en-US" sz="2400" b="0" i="0" u="none" strike="noStrike" kern="1200" cap="none" spc="0" normalizeH="0" baseline="0" noProof="0" dirty="0">
              <a:ln>
                <a:noFill/>
              </a:ln>
              <a:solidFill>
                <a:srgbClr val="75BDA7"/>
              </a:solidFill>
              <a:effectLst/>
              <a:uLnTx/>
              <a:uFillTx/>
              <a:latin typeface="Segoe UI" panose="020B0502040204020203" pitchFamily="34" charset="0"/>
              <a:ea typeface="Segoe UI" charset="0"/>
              <a:cs typeface="Segoe UI" panose="020B0502040204020203" pitchFamily="34" charset="0"/>
            </a:endParaRPr>
          </a:p>
        </p:txBody>
      </p:sp>
      <p:grpSp>
        <p:nvGrpSpPr>
          <p:cNvPr id="18" name="Group 17">
            <a:extLst>
              <a:ext uri="{FF2B5EF4-FFF2-40B4-BE49-F238E27FC236}">
                <a16:creationId xmlns:a16="http://schemas.microsoft.com/office/drawing/2014/main" id="{7CA4C133-1373-4CA5-83FD-E0169937AE5B}"/>
              </a:ext>
            </a:extLst>
          </p:cNvPr>
          <p:cNvGrpSpPr/>
          <p:nvPr/>
        </p:nvGrpSpPr>
        <p:grpSpPr>
          <a:xfrm>
            <a:off x="170752" y="3644916"/>
            <a:ext cx="2789123" cy="846584"/>
            <a:chOff x="153527" y="3357517"/>
            <a:chExt cx="3104720" cy="924366"/>
          </a:xfrm>
        </p:grpSpPr>
        <p:sp>
          <p:nvSpPr>
            <p:cNvPr id="19" name="TextBox 18">
              <a:extLst>
                <a:ext uri="{FF2B5EF4-FFF2-40B4-BE49-F238E27FC236}">
                  <a16:creationId xmlns:a16="http://schemas.microsoft.com/office/drawing/2014/main" id="{D738E135-E01B-452A-B816-D8E158B7B687}"/>
                </a:ext>
              </a:extLst>
            </p:cNvPr>
            <p:cNvSpPr txBox="1"/>
            <p:nvPr/>
          </p:nvSpPr>
          <p:spPr>
            <a:xfrm>
              <a:off x="1048649" y="3357517"/>
              <a:ext cx="1885773" cy="400110"/>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panose="020B0502040204020203" pitchFamily="34" charset="0"/>
                  <a:ea typeface="Segoe UI Light" charset="0"/>
                  <a:cs typeface="Segoe UI" panose="020B0502040204020203" pitchFamily="34" charset="0"/>
                </a:rPr>
                <a:t>Build your own</a:t>
              </a:r>
            </a:p>
          </p:txBody>
        </p:sp>
        <p:sp>
          <p:nvSpPr>
            <p:cNvPr id="20" name="Rectangle 19">
              <a:extLst>
                <a:ext uri="{FF2B5EF4-FFF2-40B4-BE49-F238E27FC236}">
                  <a16:creationId xmlns:a16="http://schemas.microsoft.com/office/drawing/2014/main" id="{2951E782-ED72-4882-A83B-1B9C6FDC0937}"/>
                </a:ext>
              </a:extLst>
            </p:cNvPr>
            <p:cNvSpPr/>
            <p:nvPr/>
          </p:nvSpPr>
          <p:spPr>
            <a:xfrm>
              <a:off x="153527" y="3789441"/>
              <a:ext cx="3104720" cy="492442"/>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Segoe UI" charset="0"/>
                <a:cs typeface="Segoe UI" panose="020B0502040204020203" pitchFamily="34" charset="0"/>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Segoe UI" panose="020B0502040204020203" pitchFamily="34" charset="0"/>
                <a:ea typeface="Segoe UI" charset="0"/>
                <a:cs typeface="Segoe UI" panose="020B0502040204020203" pitchFamily="34" charset="0"/>
              </a:endParaRPr>
            </a:p>
          </p:txBody>
        </p:sp>
      </p:grpSp>
      <p:sp>
        <p:nvSpPr>
          <p:cNvPr id="22" name="Rectangle 21">
            <a:extLst>
              <a:ext uri="{FF2B5EF4-FFF2-40B4-BE49-F238E27FC236}">
                <a16:creationId xmlns:a16="http://schemas.microsoft.com/office/drawing/2014/main" id="{8D2EF940-14F6-4319-80BE-96D2D5436600}"/>
              </a:ext>
            </a:extLst>
          </p:cNvPr>
          <p:cNvSpPr/>
          <p:nvPr/>
        </p:nvSpPr>
        <p:spPr>
          <a:xfrm>
            <a:off x="3070985" y="4122167"/>
            <a:ext cx="3104720" cy="369332"/>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charset="0"/>
              <a:ea typeface="Segoe UI" charset="0"/>
              <a:cs typeface="Segoe UI" charset="0"/>
            </a:endParaRPr>
          </a:p>
        </p:txBody>
      </p:sp>
      <p:sp>
        <p:nvSpPr>
          <p:cNvPr id="2" name="TextBox 1">
            <a:extLst>
              <a:ext uri="{FF2B5EF4-FFF2-40B4-BE49-F238E27FC236}">
                <a16:creationId xmlns:a16="http://schemas.microsoft.com/office/drawing/2014/main" id="{0D2C2224-4540-476E-83EE-D9382EFA647A}"/>
              </a:ext>
            </a:extLst>
          </p:cNvPr>
          <p:cNvSpPr txBox="1"/>
          <p:nvPr/>
        </p:nvSpPr>
        <p:spPr>
          <a:xfrm>
            <a:off x="3846688" y="3844258"/>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49DE5080-127F-4724-A994-E6EA34B4F735}"/>
              </a:ext>
            </a:extLst>
          </p:cNvPr>
          <p:cNvSpPr txBox="1"/>
          <p:nvPr/>
        </p:nvSpPr>
        <p:spPr>
          <a:xfrm>
            <a:off x="4570983" y="3612755"/>
            <a:ext cx="184730" cy="46166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78D7"/>
              </a:solidFill>
              <a:effectLst/>
              <a:uLnTx/>
              <a:uFillTx/>
              <a:latin typeface="Segoe UI Light" charset="0"/>
              <a:ea typeface="Segoe UI Light" charset="0"/>
              <a:cs typeface="Segoe UI Light" charset="0"/>
            </a:endParaRPr>
          </a:p>
        </p:txBody>
      </p:sp>
      <p:sp>
        <p:nvSpPr>
          <p:cNvPr id="3" name="Rectangle 2">
            <a:extLst>
              <a:ext uri="{FF2B5EF4-FFF2-40B4-BE49-F238E27FC236}">
                <a16:creationId xmlns:a16="http://schemas.microsoft.com/office/drawing/2014/main" id="{934DB1C6-B0BD-4A2F-A3C3-60CCD5120E3A}"/>
              </a:ext>
            </a:extLst>
          </p:cNvPr>
          <p:cNvSpPr/>
          <p:nvPr/>
        </p:nvSpPr>
        <p:spPr>
          <a:xfrm>
            <a:off x="3838780" y="1545425"/>
            <a:ext cx="451444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Supported on Windows, Linux, and </a:t>
            </a:r>
            <a:r>
              <a:rPr kumimoji="0" lang="en-US" sz="1800" b="0" i="0" u="none" strike="noStrike" kern="1200" cap="none" spc="0" normalizeH="0" baseline="0" noProof="0" dirty="0" err="1">
                <a:ln>
                  <a:noFill/>
                </a:ln>
                <a:solidFill>
                  <a:prstClr val="black"/>
                </a:solidFill>
                <a:effectLst/>
                <a:uLnTx/>
                <a:uFillTx/>
                <a:latin typeface="Segoe UI" panose="020B0502040204020203" pitchFamily="34" charset="0"/>
                <a:ea typeface="+mn-ea"/>
                <a:cs typeface="Segoe UI" panose="020B0502040204020203" pitchFamily="34" charset="0"/>
              </a:rPr>
              <a:t>macOS</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5" name="TextBox 34">
            <a:extLst>
              <a:ext uri="{FF2B5EF4-FFF2-40B4-BE49-F238E27FC236}">
                <a16:creationId xmlns:a16="http://schemas.microsoft.com/office/drawing/2014/main" id="{CC99AFB4-D2A5-408A-9C6A-0B5A40675F84}"/>
              </a:ext>
            </a:extLst>
          </p:cNvPr>
          <p:cNvSpPr txBox="1"/>
          <p:nvPr/>
        </p:nvSpPr>
        <p:spPr>
          <a:xfrm>
            <a:off x="3493507" y="3648589"/>
            <a:ext cx="2348848" cy="400110"/>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panose="020B0502040204020203" pitchFamily="34" charset="0"/>
                <a:ea typeface="Segoe UI Light" charset="0"/>
                <a:cs typeface="Segoe UI" panose="020B0502040204020203" pitchFamily="34" charset="0"/>
              </a:rPr>
              <a:t>Developer Focused</a:t>
            </a:r>
          </a:p>
        </p:txBody>
      </p:sp>
      <p:pic>
        <p:nvPicPr>
          <p:cNvPr id="25" name="Picture 24">
            <a:extLst>
              <a:ext uri="{FF2B5EF4-FFF2-40B4-BE49-F238E27FC236}">
                <a16:creationId xmlns:a16="http://schemas.microsoft.com/office/drawing/2014/main" id="{5E6BF7C4-37FE-456A-BA33-9E47347C3D46}"/>
              </a:ext>
            </a:extLst>
          </p:cNvPr>
          <p:cNvPicPr>
            <a:picLocks noChangeAspect="1"/>
          </p:cNvPicPr>
          <p:nvPr/>
        </p:nvPicPr>
        <p:blipFill>
          <a:blip r:embed="rId4">
            <a:duotone>
              <a:schemeClr val="accent4">
                <a:shade val="45000"/>
                <a:satMod val="135000"/>
              </a:schemeClr>
              <a:prstClr val="white"/>
            </a:duotone>
          </a:blip>
          <a:stretch>
            <a:fillRect/>
          </a:stretch>
        </p:blipFill>
        <p:spPr>
          <a:xfrm>
            <a:off x="1276145" y="2551874"/>
            <a:ext cx="654058" cy="972630"/>
          </a:xfrm>
          <a:prstGeom prst="rect">
            <a:avLst/>
          </a:prstGeom>
        </p:spPr>
      </p:pic>
      <p:pic>
        <p:nvPicPr>
          <p:cNvPr id="36" name="Picture 35">
            <a:extLst>
              <a:ext uri="{FF2B5EF4-FFF2-40B4-BE49-F238E27FC236}">
                <a16:creationId xmlns:a16="http://schemas.microsoft.com/office/drawing/2014/main" id="{189B7DB6-138B-4C6A-8C8D-90A6E1A5721A}"/>
              </a:ext>
            </a:extLst>
          </p:cNvPr>
          <p:cNvPicPr>
            <a:picLocks noChangeAspect="1"/>
          </p:cNvPicPr>
          <p:nvPr/>
        </p:nvPicPr>
        <p:blipFill>
          <a:blip r:embed="rId5">
            <a:duotone>
              <a:schemeClr val="accent4">
                <a:shade val="45000"/>
                <a:satMod val="135000"/>
              </a:schemeClr>
              <a:prstClr val="white"/>
            </a:duotone>
          </a:blip>
          <a:stretch>
            <a:fillRect/>
          </a:stretch>
        </p:blipFill>
        <p:spPr>
          <a:xfrm>
            <a:off x="10272694" y="2531655"/>
            <a:ext cx="1003349" cy="1076099"/>
          </a:xfrm>
          <a:prstGeom prst="rect">
            <a:avLst/>
          </a:prstGeom>
        </p:spPr>
      </p:pic>
      <p:pic>
        <p:nvPicPr>
          <p:cNvPr id="37" name="Picture 36">
            <a:extLst>
              <a:ext uri="{FF2B5EF4-FFF2-40B4-BE49-F238E27FC236}">
                <a16:creationId xmlns:a16="http://schemas.microsoft.com/office/drawing/2014/main" id="{AE5B7D2D-326D-4D07-9B7F-B350930711C0}"/>
              </a:ext>
            </a:extLst>
          </p:cNvPr>
          <p:cNvPicPr>
            <a:picLocks noChangeAspect="1"/>
          </p:cNvPicPr>
          <p:nvPr/>
        </p:nvPicPr>
        <p:blipFill>
          <a:blip r:embed="rId6">
            <a:duotone>
              <a:schemeClr val="accent4">
                <a:shade val="45000"/>
                <a:satMod val="135000"/>
              </a:schemeClr>
              <a:prstClr val="white"/>
            </a:duotone>
          </a:blip>
          <a:stretch>
            <a:fillRect/>
          </a:stretch>
        </p:blipFill>
        <p:spPr>
          <a:xfrm>
            <a:off x="7396493" y="2531655"/>
            <a:ext cx="1200522" cy="1053965"/>
          </a:xfrm>
          <a:prstGeom prst="rect">
            <a:avLst/>
          </a:prstGeom>
        </p:spPr>
      </p:pic>
      <p:pic>
        <p:nvPicPr>
          <p:cNvPr id="26" name="Picture 25">
            <a:extLst>
              <a:ext uri="{FF2B5EF4-FFF2-40B4-BE49-F238E27FC236}">
                <a16:creationId xmlns:a16="http://schemas.microsoft.com/office/drawing/2014/main" id="{CD0AE878-AC6C-4D3B-98D5-120661D569B0}"/>
              </a:ext>
            </a:extLst>
          </p:cNvPr>
          <p:cNvPicPr>
            <a:picLocks noChangeAspect="1"/>
          </p:cNvPicPr>
          <p:nvPr/>
        </p:nvPicPr>
        <p:blipFill>
          <a:blip r:embed="rId7">
            <a:duotone>
              <a:schemeClr val="accent4">
                <a:shade val="45000"/>
                <a:satMod val="135000"/>
              </a:schemeClr>
              <a:prstClr val="white"/>
            </a:duotone>
          </a:blip>
          <a:stretch>
            <a:fillRect/>
          </a:stretch>
        </p:blipFill>
        <p:spPr>
          <a:xfrm>
            <a:off x="4107557" y="2531655"/>
            <a:ext cx="1111582" cy="1124659"/>
          </a:xfrm>
          <a:prstGeom prst="rect">
            <a:avLst/>
          </a:prstGeom>
        </p:spPr>
      </p:pic>
      <p:sp>
        <p:nvSpPr>
          <p:cNvPr id="23" name="Title 22">
            <a:extLst>
              <a:ext uri="{FF2B5EF4-FFF2-40B4-BE49-F238E27FC236}">
                <a16:creationId xmlns:a16="http://schemas.microsoft.com/office/drawing/2014/main" id="{3085ADC1-D6BC-44EE-879F-ED53D5ADC1AB}"/>
              </a:ext>
            </a:extLst>
          </p:cNvPr>
          <p:cNvSpPr>
            <a:spLocks noGrp="1"/>
          </p:cNvSpPr>
          <p:nvPr>
            <p:ph type="title"/>
          </p:nvPr>
        </p:nvSpPr>
        <p:spPr>
          <a:xfrm>
            <a:off x="278054" y="101999"/>
            <a:ext cx="11582400" cy="902876"/>
          </a:xfrm>
        </p:spPr>
        <p:txBody>
          <a:bodyPr/>
          <a:lstStyle/>
          <a:p>
            <a:pPr algn="ctr"/>
            <a:r>
              <a:rPr lang="en-US" b="1" dirty="0"/>
              <a:t>ML.NET </a:t>
            </a:r>
            <a:r>
              <a:rPr lang="en-US" b="1" dirty="0" smtClean="0"/>
              <a:t>0.5 </a:t>
            </a:r>
            <a:r>
              <a:rPr lang="en-US" b="1" dirty="0"/>
              <a:t>(Preview)</a:t>
            </a:r>
          </a:p>
        </p:txBody>
      </p:sp>
      <p:sp>
        <p:nvSpPr>
          <p:cNvPr id="27" name="Text Placeholder 26">
            <a:extLst>
              <a:ext uri="{FF2B5EF4-FFF2-40B4-BE49-F238E27FC236}">
                <a16:creationId xmlns:a16="http://schemas.microsoft.com/office/drawing/2014/main" id="{7230961A-6630-4478-B529-AA2BEF87CBB5}"/>
              </a:ext>
            </a:extLst>
          </p:cNvPr>
          <p:cNvSpPr>
            <a:spLocks noGrp="1"/>
          </p:cNvSpPr>
          <p:nvPr>
            <p:ph type="body" idx="11"/>
          </p:nvPr>
        </p:nvSpPr>
        <p:spPr>
          <a:xfrm>
            <a:off x="278054" y="975624"/>
            <a:ext cx="11582400" cy="430887"/>
          </a:xfrm>
        </p:spPr>
        <p:txBody>
          <a:bodyPr/>
          <a:lstStyle/>
          <a:p>
            <a:pPr algn="ctr"/>
            <a:r>
              <a:rPr lang="en-US" sz="2800" dirty="0">
                <a:solidFill>
                  <a:schemeClr val="tx1"/>
                </a:solidFill>
                <a:latin typeface="Segoe UI" panose="020B0502040204020203" pitchFamily="34" charset="0"/>
                <a:cs typeface="Segoe UI" panose="020B0502040204020203" pitchFamily="34" charset="0"/>
              </a:rPr>
              <a:t>Machine Learning framework made for .NET developers</a:t>
            </a:r>
          </a:p>
        </p:txBody>
      </p:sp>
      <p:sp>
        <p:nvSpPr>
          <p:cNvPr id="4" name="TextBox 3"/>
          <p:cNvSpPr txBox="1"/>
          <p:nvPr/>
        </p:nvSpPr>
        <p:spPr>
          <a:xfrm>
            <a:off x="1252815" y="5634681"/>
            <a:ext cx="9686370" cy="627864"/>
          </a:xfrm>
          <a:prstGeom prst="rect">
            <a:avLst/>
          </a:prstGeom>
          <a:noFill/>
        </p:spPr>
        <p:txBody>
          <a:bodyPr wrap="none" lIns="182880" tIns="146304" rIns="182880" bIns="146304" rtlCol="0">
            <a:spAutoFit/>
          </a:bodyPr>
          <a:lstStyle/>
          <a:p>
            <a:pPr>
              <a:lnSpc>
                <a:spcPct val="90000"/>
              </a:lnSpc>
              <a:spcAft>
                <a:spcPts val="600"/>
              </a:spcAft>
            </a:pPr>
            <a:r>
              <a:rPr lang="en-CA" sz="2400" dirty="0" smtClean="0">
                <a:gradFill>
                  <a:gsLst>
                    <a:gs pos="2917">
                      <a:schemeClr val="tx1"/>
                    </a:gs>
                    <a:gs pos="30000">
                      <a:schemeClr val="tx1"/>
                    </a:gs>
                  </a:gsLst>
                  <a:lin ang="5400000" scaled="0"/>
                </a:gradFill>
              </a:rPr>
              <a:t>Resources?? : go to http://dot.net </a:t>
            </a:r>
            <a:r>
              <a:rPr lang="en-CA" sz="2400" dirty="0">
                <a:gradFill>
                  <a:gsLst>
                    <a:gs pos="2917">
                      <a:schemeClr val="tx1"/>
                    </a:gs>
                    <a:gs pos="30000">
                      <a:schemeClr val="tx1"/>
                    </a:gs>
                  </a:gsLst>
                  <a:lin ang="5400000" scaled="0"/>
                </a:gradFill>
              </a:rPr>
              <a:t>then click on ‘Machine Learning &amp; </a:t>
            </a:r>
            <a:r>
              <a:rPr lang="en-CA" sz="2400" dirty="0" smtClean="0">
                <a:gradFill>
                  <a:gsLst>
                    <a:gs pos="2917">
                      <a:schemeClr val="tx1"/>
                    </a:gs>
                    <a:gs pos="30000">
                      <a:schemeClr val="tx1"/>
                    </a:gs>
                  </a:gsLst>
                  <a:lin ang="5400000" scaled="0"/>
                </a:gradFill>
              </a:rPr>
              <a:t>AI’</a:t>
            </a:r>
          </a:p>
        </p:txBody>
      </p:sp>
    </p:spTree>
    <p:extLst>
      <p:ext uri="{BB962C8B-B14F-4D97-AF65-F5344CB8AC3E}">
        <p14:creationId xmlns:p14="http://schemas.microsoft.com/office/powerpoint/2010/main" val="2904144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49">
            <a:extLst>
              <a:ext uri="{FF2B5EF4-FFF2-40B4-BE49-F238E27FC236}">
                <a16:creationId xmlns:a16="http://schemas.microsoft.com/office/drawing/2014/main" id="{44C92264-D581-4E08-AB80-09A7E4FB3EB9}"/>
              </a:ext>
            </a:extLst>
          </p:cNvPr>
          <p:cNvSpPr/>
          <p:nvPr/>
        </p:nvSpPr>
        <p:spPr>
          <a:xfrm>
            <a:off x="0" y="6336158"/>
            <a:ext cx="12192000" cy="524800"/>
          </a:xfrm>
          <a:prstGeom prst="rect">
            <a:avLst/>
          </a:prstGeom>
          <a:solidFill>
            <a:srgbClr val="E3008C"/>
          </a:solidFill>
          <a:ln>
            <a:solidFill>
              <a:srgbClr val="E3008C"/>
            </a:solidFill>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marL="457200" marR="0" lvl="1" indent="0" algn="r" defTabSz="914400" rtl="0" eaLnBrk="1" fontAlgn="auto" latinLnBrk="0" hangingPunct="1">
              <a:lnSpc>
                <a:spcPct val="100000"/>
              </a:lnSpc>
              <a:spcBef>
                <a:spcPts val="0"/>
              </a:spcBef>
              <a:spcAft>
                <a:spcPts val="0"/>
              </a:spcAft>
              <a:buClrTx/>
              <a:buSzTx/>
              <a:buFontTx/>
              <a:buNone/>
              <a:tabLst/>
              <a:defRPr/>
            </a:pPr>
            <a:endParaRPr kumimoji="0" sz="3200" b="0" i="0" u="none" strike="noStrike" kern="1200" cap="none" spc="0" normalizeH="0" baseline="0" noProof="0">
              <a:ln>
                <a:noFill/>
              </a:ln>
              <a:solidFill>
                <a:prstClr val="white"/>
              </a:solidFill>
              <a:effectLst/>
              <a:uLnTx/>
              <a:uFillTx/>
              <a:latin typeface="Work Sans Light"/>
              <a:ea typeface="Work Sans Light"/>
              <a:cs typeface="Work Sans Light"/>
              <a:sym typeface="Work Sans Light"/>
            </a:endParaRPr>
          </a:p>
        </p:txBody>
      </p:sp>
      <p:pic>
        <p:nvPicPr>
          <p:cNvPr id="7" name="Picture 6">
            <a:extLst>
              <a:ext uri="{FF2B5EF4-FFF2-40B4-BE49-F238E27FC236}">
                <a16:creationId xmlns:a16="http://schemas.microsoft.com/office/drawing/2014/main" id="{A4CC28D3-27A4-46F1-A11A-4B71AA8F513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2" name="Title 1"/>
          <p:cNvSpPr>
            <a:spLocks noGrp="1"/>
          </p:cNvSpPr>
          <p:nvPr>
            <p:ph type="title"/>
          </p:nvPr>
        </p:nvSpPr>
        <p:spPr/>
        <p:txBody>
          <a:bodyPr/>
          <a:lstStyle/>
          <a:p>
            <a:r>
              <a:rPr lang="en-CA" smtClean="0"/>
              <a:t>All About Pipelines!</a:t>
            </a:r>
            <a:br>
              <a:rPr lang="en-CA" smtClean="0"/>
            </a:br>
            <a:r>
              <a:rPr lang="en-CA" smtClean="0"/>
              <a:t>(Taxi Fare)</a:t>
            </a:r>
            <a:br>
              <a:rPr lang="en-CA" smtClean="0"/>
            </a:br>
            <a:endParaRPr lang="en-CA" dirty="0"/>
          </a:p>
        </p:txBody>
      </p:sp>
    </p:spTree>
    <p:extLst>
      <p:ext uri="{BB962C8B-B14F-4D97-AF65-F5344CB8AC3E}">
        <p14:creationId xmlns:p14="http://schemas.microsoft.com/office/powerpoint/2010/main" val="258473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43940735"/>
              </p:ext>
            </p:extLst>
          </p:nvPr>
        </p:nvGraphicFramePr>
        <p:xfrm>
          <a:off x="333632" y="1436343"/>
          <a:ext cx="11602995" cy="2935224"/>
        </p:xfrm>
        <a:graphic>
          <a:graphicData uri="http://schemas.openxmlformats.org/drawingml/2006/table">
            <a:tbl>
              <a:tblPr firstCol="1">
                <a:tableStyleId>{616DA210-FB5B-4158-B5E0-FEB733F419BA}</a:tableStyleId>
              </a:tblPr>
              <a:tblGrid>
                <a:gridCol w="2248930">
                  <a:extLst>
                    <a:ext uri="{9D8B030D-6E8A-4147-A177-3AD203B41FA5}">
                      <a16:colId xmlns:a16="http://schemas.microsoft.com/office/drawing/2014/main" val="1306950143"/>
                    </a:ext>
                  </a:extLst>
                </a:gridCol>
                <a:gridCol w="9354065">
                  <a:extLst>
                    <a:ext uri="{9D8B030D-6E8A-4147-A177-3AD203B41FA5}">
                      <a16:colId xmlns:a16="http://schemas.microsoft.com/office/drawing/2014/main" val="1303932700"/>
                    </a:ext>
                  </a:extLst>
                </a:gridCol>
              </a:tblGrid>
              <a:tr h="0">
                <a:tc>
                  <a:txBody>
                    <a:bodyPr/>
                    <a:lstStyle/>
                    <a:p>
                      <a:pPr>
                        <a:lnSpc>
                          <a:spcPct val="107000"/>
                        </a:lnSpc>
                        <a:spcAft>
                          <a:spcPts val="0"/>
                        </a:spcAft>
                      </a:pPr>
                      <a:r>
                        <a:rPr lang="en-CA" sz="2000">
                          <a:effectLst/>
                        </a:rPr>
                        <a:t>vendor_id</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000">
                          <a:effectLst/>
                        </a:rPr>
                        <a:t>The ID of the taxi vendor is a feature.</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0505664"/>
                  </a:ext>
                </a:extLst>
              </a:tr>
              <a:tr h="0">
                <a:tc>
                  <a:txBody>
                    <a:bodyPr/>
                    <a:lstStyle/>
                    <a:p>
                      <a:pPr>
                        <a:lnSpc>
                          <a:spcPct val="107000"/>
                        </a:lnSpc>
                        <a:spcAft>
                          <a:spcPts val="0"/>
                        </a:spcAft>
                      </a:pPr>
                      <a:r>
                        <a:rPr lang="en-CA" sz="2000">
                          <a:effectLst/>
                        </a:rPr>
                        <a:t>rate_code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000" dirty="0">
                          <a:effectLst/>
                        </a:rPr>
                        <a:t>The rate type of the taxi trip is a feature.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0887147"/>
                  </a:ext>
                </a:extLst>
              </a:tr>
              <a:tr h="0">
                <a:tc>
                  <a:txBody>
                    <a:bodyPr/>
                    <a:lstStyle/>
                    <a:p>
                      <a:pPr>
                        <a:lnSpc>
                          <a:spcPct val="107000"/>
                        </a:lnSpc>
                        <a:spcAft>
                          <a:spcPts val="0"/>
                        </a:spcAft>
                      </a:pPr>
                      <a:r>
                        <a:rPr lang="en-CA" sz="2000">
                          <a:effectLst/>
                        </a:rPr>
                        <a:t>passenger_count</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000">
                          <a:effectLst/>
                        </a:rPr>
                        <a:t>The number of passengers on the trip is a feature.</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1613502"/>
                  </a:ext>
                </a:extLst>
              </a:tr>
              <a:tr h="0">
                <a:tc>
                  <a:txBody>
                    <a:bodyPr/>
                    <a:lstStyle/>
                    <a:p>
                      <a:pPr>
                        <a:lnSpc>
                          <a:spcPct val="107000"/>
                        </a:lnSpc>
                        <a:spcAft>
                          <a:spcPts val="0"/>
                        </a:spcAft>
                      </a:pPr>
                      <a:r>
                        <a:rPr lang="en-CA" sz="2000" dirty="0" err="1">
                          <a:effectLst/>
                        </a:rPr>
                        <a:t>trip_time_in_secs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000">
                          <a:effectLst/>
                        </a:rPr>
                        <a:t>The amount of time the trip took. You want to predict the fare of the trip before the trip is completed. At that moment you don't know how long the trip would take. Thus, the trip time is not a feature and you'll exclude this column from the model.</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7280106"/>
                  </a:ext>
                </a:extLst>
              </a:tr>
              <a:tr h="0">
                <a:tc>
                  <a:txBody>
                    <a:bodyPr/>
                    <a:lstStyle/>
                    <a:p>
                      <a:pPr>
                        <a:lnSpc>
                          <a:spcPct val="107000"/>
                        </a:lnSpc>
                        <a:spcAft>
                          <a:spcPts val="0"/>
                        </a:spcAft>
                      </a:pPr>
                      <a:r>
                        <a:rPr lang="en-CA" sz="2000">
                          <a:effectLst/>
                        </a:rPr>
                        <a:t>trip_distance</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000">
                          <a:effectLst/>
                        </a:rPr>
                        <a:t>The distance of the trip is a feature.</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7435675"/>
                  </a:ext>
                </a:extLst>
              </a:tr>
              <a:tr h="0">
                <a:tc>
                  <a:txBody>
                    <a:bodyPr/>
                    <a:lstStyle/>
                    <a:p>
                      <a:pPr>
                        <a:lnSpc>
                          <a:spcPct val="107000"/>
                        </a:lnSpc>
                        <a:spcAft>
                          <a:spcPts val="0"/>
                        </a:spcAft>
                      </a:pPr>
                      <a:r>
                        <a:rPr lang="en-CA" sz="2000">
                          <a:effectLst/>
                        </a:rPr>
                        <a:t>payment_type</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000">
                          <a:effectLst/>
                        </a:rPr>
                        <a:t>The payment method (cash or credit card) is a feature.</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7527688"/>
                  </a:ext>
                </a:extLst>
              </a:tr>
              <a:tr h="0">
                <a:tc>
                  <a:txBody>
                    <a:bodyPr/>
                    <a:lstStyle/>
                    <a:p>
                      <a:pPr>
                        <a:lnSpc>
                          <a:spcPct val="107000"/>
                        </a:lnSpc>
                        <a:spcAft>
                          <a:spcPts val="0"/>
                        </a:spcAft>
                      </a:pPr>
                      <a:r>
                        <a:rPr lang="en-CA" sz="2000">
                          <a:effectLst/>
                        </a:rPr>
                        <a:t>fare_amount</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2000" dirty="0">
                          <a:effectLst/>
                        </a:rPr>
                        <a:t>The total taxi fare paid is the label.</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2838822"/>
                  </a:ext>
                </a:extLst>
              </a:tr>
            </a:tbl>
          </a:graphicData>
        </a:graphic>
      </p:graphicFrame>
      <p:sp>
        <p:nvSpPr>
          <p:cNvPr id="5" name="Title 4"/>
          <p:cNvSpPr>
            <a:spLocks noGrp="1"/>
          </p:cNvSpPr>
          <p:nvPr>
            <p:ph type="title"/>
          </p:nvPr>
        </p:nvSpPr>
        <p:spPr/>
        <p:txBody>
          <a:bodyPr/>
          <a:lstStyle/>
          <a:p>
            <a:r>
              <a:rPr lang="en-CA" dirty="0" smtClean="0"/>
              <a:t>Data</a:t>
            </a:r>
            <a:endParaRPr lang="en-CA" dirty="0"/>
          </a:p>
        </p:txBody>
      </p:sp>
    </p:spTree>
    <p:extLst>
      <p:ext uri="{BB962C8B-B14F-4D97-AF65-F5344CB8AC3E}">
        <p14:creationId xmlns:p14="http://schemas.microsoft.com/office/powerpoint/2010/main" val="129288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1452-18F6-4F4D-B541-49744E4B70ED}"/>
              </a:ext>
            </a:extLst>
          </p:cNvPr>
          <p:cNvSpPr>
            <a:spLocks noGrp="1"/>
          </p:cNvSpPr>
          <p:nvPr>
            <p:ph type="title"/>
          </p:nvPr>
        </p:nvSpPr>
        <p:spPr/>
        <p:txBody>
          <a:bodyPr/>
          <a:lstStyle/>
          <a:p>
            <a:r>
              <a:rPr lang="en-US" dirty="0" smtClean="0">
                <a:latin typeface="Segoe UI Semibold" panose="020B0702040204020203" pitchFamily="34" charset="0"/>
                <a:cs typeface="Segoe UI Semibold" panose="020B0702040204020203" pitchFamily="34" charset="0"/>
              </a:rPr>
              <a:t>ML.NET</a:t>
            </a:r>
            <a:endParaRPr lang="en-US" dirty="0">
              <a:latin typeface="Segoe UI Semibold" panose="020B0702040204020203" pitchFamily="34" charset="0"/>
              <a:cs typeface="Segoe UI Semibold" panose="020B0702040204020203" pitchFamily="34" charset="0"/>
            </a:endParaRPr>
          </a:p>
        </p:txBody>
      </p:sp>
      <p:sp>
        <p:nvSpPr>
          <p:cNvPr id="3" name="Text Placeholder 2">
            <a:extLst>
              <a:ext uri="{FF2B5EF4-FFF2-40B4-BE49-F238E27FC236}">
                <a16:creationId xmlns:a16="http://schemas.microsoft.com/office/drawing/2014/main" id="{20FD0DDA-D58B-433E-B8E3-A11E83188545}"/>
              </a:ext>
            </a:extLst>
          </p:cNvPr>
          <p:cNvSpPr>
            <a:spLocks noGrp="1"/>
          </p:cNvSpPr>
          <p:nvPr>
            <p:ph type="body" sz="quarter" idx="12"/>
          </p:nvPr>
        </p:nvSpPr>
        <p:spPr/>
        <p:txBody>
          <a:bodyPr/>
          <a:lstStyle/>
          <a:p>
            <a:r>
              <a:rPr lang="en-US" sz="1800" dirty="0" smtClean="0">
                <a:latin typeface="Segoe UI" panose="020B0502040204020203" pitchFamily="34" charset="0"/>
              </a:rPr>
              <a:t>Medhat Elmasry</a:t>
            </a:r>
            <a:endParaRPr lang="en-US" sz="1800" dirty="0">
              <a:latin typeface="Segoe UI" panose="020B0502040204020203" pitchFamily="34" charset="0"/>
            </a:endParaRPr>
          </a:p>
        </p:txBody>
      </p:sp>
      <p:sp>
        <p:nvSpPr>
          <p:cNvPr id="6" name="Text Placeholder 5">
            <a:extLst>
              <a:ext uri="{FF2B5EF4-FFF2-40B4-BE49-F238E27FC236}">
                <a16:creationId xmlns:a16="http://schemas.microsoft.com/office/drawing/2014/main" id="{4E70D65E-D155-4B5F-AC8B-BEDE86DACF68}"/>
              </a:ext>
            </a:extLst>
          </p:cNvPr>
          <p:cNvSpPr>
            <a:spLocks noGrp="1"/>
          </p:cNvSpPr>
          <p:nvPr>
            <p:ph type="body" sz="quarter" idx="4294967295"/>
          </p:nvPr>
        </p:nvSpPr>
        <p:spPr>
          <a:xfrm>
            <a:off x="9174163" y="5961063"/>
            <a:ext cx="3017837" cy="307975"/>
          </a:xfrm>
        </p:spPr>
        <p:txBody>
          <a:bodyPr>
            <a:normAutofit fontScale="32500" lnSpcReduction="20000"/>
          </a:bodyPr>
          <a:lstStyle/>
          <a:p>
            <a:r>
              <a:rPr lang="en-US" dirty="0">
                <a:latin typeface="Segoe UI" panose="020B0502040204020203" pitchFamily="34" charset="0"/>
                <a:cs typeface="Segoe UI" panose="020B0502040204020203" pitchFamily="34" charset="0"/>
              </a:rPr>
              <a:t>BRK3203 </a:t>
            </a:r>
          </a:p>
        </p:txBody>
      </p:sp>
    </p:spTree>
    <p:extLst>
      <p:ext uri="{BB962C8B-B14F-4D97-AF65-F5344CB8AC3E}">
        <p14:creationId xmlns:p14="http://schemas.microsoft.com/office/powerpoint/2010/main" val="198585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BD39B97-0D8B-8D4C-84E3-5BC337733580}"/>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70C0"/>
                </a:solidFill>
                <a:effectLst/>
                <a:uLnTx/>
                <a:uFillTx/>
                <a:latin typeface="Segoe UI" panose="020B0502040204020203" pitchFamily="34" charset="0"/>
                <a:ea typeface="+mj-ea"/>
                <a:cs typeface="Segoe UI" panose="020B0502040204020203" pitchFamily="34" charset="0"/>
              </a:rPr>
              <a:t>ML Models (GitHub Issue Classifier)</a:t>
            </a:r>
          </a:p>
        </p:txBody>
      </p:sp>
      <p:sp>
        <p:nvSpPr>
          <p:cNvPr id="15" name="TextBox 14">
            <a:extLst>
              <a:ext uri="{FF2B5EF4-FFF2-40B4-BE49-F238E27FC236}">
                <a16:creationId xmlns:a16="http://schemas.microsoft.com/office/drawing/2014/main" id="{D2E874FD-864E-9343-A806-BD3C4F16E284}"/>
              </a:ext>
            </a:extLst>
          </p:cNvPr>
          <p:cNvSpPr txBox="1"/>
          <p:nvPr/>
        </p:nvSpPr>
        <p:spPr>
          <a:xfrm>
            <a:off x="495732" y="1178500"/>
            <a:ext cx="1435906" cy="492443"/>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Training</a:t>
            </a:r>
          </a:p>
        </p:txBody>
      </p:sp>
      <p:sp>
        <p:nvSpPr>
          <p:cNvPr id="24" name="Rectangle 23">
            <a:extLst>
              <a:ext uri="{FF2B5EF4-FFF2-40B4-BE49-F238E27FC236}">
                <a16:creationId xmlns:a16="http://schemas.microsoft.com/office/drawing/2014/main" id="{8718AB7C-F2D1-B844-A22C-05F7C0C8D485}"/>
              </a:ext>
            </a:extLst>
          </p:cNvPr>
          <p:cNvSpPr/>
          <p:nvPr/>
        </p:nvSpPr>
        <p:spPr bwMode="auto">
          <a:xfrm>
            <a:off x="5022582" y="2743200"/>
            <a:ext cx="2468880" cy="13716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Train()</a:t>
            </a:r>
          </a:p>
        </p:txBody>
      </p:sp>
      <p:sp>
        <p:nvSpPr>
          <p:cNvPr id="25" name="Arrow: Right 5">
            <a:extLst>
              <a:ext uri="{FF2B5EF4-FFF2-40B4-BE49-F238E27FC236}">
                <a16:creationId xmlns:a16="http://schemas.microsoft.com/office/drawing/2014/main" id="{4452A35B-20E4-1645-9C00-F53834A4E754}"/>
              </a:ext>
            </a:extLst>
          </p:cNvPr>
          <p:cNvSpPr/>
          <p:nvPr/>
        </p:nvSpPr>
        <p:spPr bwMode="auto">
          <a:xfrm>
            <a:off x="8156320" y="3037364"/>
            <a:ext cx="2669477" cy="783271"/>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Model</a:t>
            </a:r>
          </a:p>
        </p:txBody>
      </p:sp>
      <p:sp>
        <p:nvSpPr>
          <p:cNvPr id="26" name="Arrow: Right 5">
            <a:extLst>
              <a:ext uri="{FF2B5EF4-FFF2-40B4-BE49-F238E27FC236}">
                <a16:creationId xmlns:a16="http://schemas.microsoft.com/office/drawing/2014/main" id="{1F12CA40-C658-3D49-B60F-987E1C6DA060}"/>
              </a:ext>
            </a:extLst>
          </p:cNvPr>
          <p:cNvSpPr/>
          <p:nvPr/>
        </p:nvSpPr>
        <p:spPr bwMode="auto">
          <a:xfrm>
            <a:off x="2082800" y="2015277"/>
            <a:ext cx="2669477" cy="783271"/>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Features</a:t>
            </a:r>
          </a:p>
        </p:txBody>
      </p:sp>
      <p:sp>
        <p:nvSpPr>
          <p:cNvPr id="27" name="Arrow: Right 5">
            <a:extLst>
              <a:ext uri="{FF2B5EF4-FFF2-40B4-BE49-F238E27FC236}">
                <a16:creationId xmlns:a16="http://schemas.microsoft.com/office/drawing/2014/main" id="{7F214178-54E9-4044-A4E0-F73D4186BD11}"/>
              </a:ext>
            </a:extLst>
          </p:cNvPr>
          <p:cNvSpPr/>
          <p:nvPr/>
        </p:nvSpPr>
        <p:spPr bwMode="auto">
          <a:xfrm>
            <a:off x="2082800" y="4274897"/>
            <a:ext cx="2669477" cy="783271"/>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Label</a:t>
            </a:r>
          </a:p>
        </p:txBody>
      </p:sp>
      <p:sp>
        <p:nvSpPr>
          <p:cNvPr id="17" name="TextBox 16">
            <a:extLst>
              <a:ext uri="{FF2B5EF4-FFF2-40B4-BE49-F238E27FC236}">
                <a16:creationId xmlns:a16="http://schemas.microsoft.com/office/drawing/2014/main" id="{88247CEF-B31D-48ED-B14F-5F241896DA63}"/>
              </a:ext>
            </a:extLst>
          </p:cNvPr>
          <p:cNvSpPr txBox="1"/>
          <p:nvPr/>
        </p:nvSpPr>
        <p:spPr>
          <a:xfrm>
            <a:off x="2060073" y="2729587"/>
            <a:ext cx="1904176" cy="1538883"/>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smtClean="0">
                <a:gradFill>
                  <a:gsLst>
                    <a:gs pos="2917">
                      <a:srgbClr val="1A1A1A"/>
                    </a:gs>
                    <a:gs pos="30000">
                      <a:srgbClr val="1A1A1A"/>
                    </a:gs>
                  </a:gsLst>
                  <a:lin ang="5400000" scaled="0"/>
                </a:gradFill>
                <a:latin typeface="Segoe UI"/>
              </a:rPr>
              <a:t>vendor_id</a:t>
            </a:r>
            <a:endPar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gradFill>
                  <a:gsLst>
                    <a:gs pos="2917">
                      <a:srgbClr val="1A1A1A"/>
                    </a:gs>
                    <a:gs pos="30000">
                      <a:srgbClr val="1A1A1A"/>
                    </a:gs>
                  </a:gsLst>
                  <a:lin ang="5400000" scaled="0"/>
                </a:gradFill>
                <a:effectLst/>
                <a:uLnTx/>
                <a:uFillTx/>
                <a:latin typeface="Segoe UI"/>
                <a:ea typeface="+mn-ea"/>
                <a:cs typeface="+mn-cs"/>
              </a:rPr>
              <a:t>rate_code</a:t>
            </a:r>
            <a:endParaRPr kumimoji="0" lang="en-US" sz="2000" b="0" i="0" u="none" strike="noStrike" kern="1200" cap="none" spc="0" normalizeH="0" baseline="0" noProof="0" dirty="0" smtClean="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smtClean="0">
                <a:gradFill>
                  <a:gsLst>
                    <a:gs pos="2917">
                      <a:srgbClr val="1A1A1A"/>
                    </a:gs>
                    <a:gs pos="30000">
                      <a:srgbClr val="1A1A1A"/>
                    </a:gs>
                  </a:gsLst>
                  <a:lin ang="5400000" scaled="0"/>
                </a:gradFill>
                <a:latin typeface="Segoe UI"/>
              </a:rPr>
              <a:t>passenger_count</a:t>
            </a:r>
            <a:endParaRPr lang="en-US" sz="2000" dirty="0" smtClean="0">
              <a:gradFill>
                <a:gsLst>
                  <a:gs pos="2917">
                    <a:srgbClr val="1A1A1A"/>
                  </a:gs>
                  <a:gs pos="30000">
                    <a:srgbClr val="1A1A1A"/>
                  </a:gs>
                </a:gsLst>
                <a:lin ang="5400000" scaled="0"/>
              </a:gradFill>
              <a:latin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gradFill>
                  <a:gsLst>
                    <a:gs pos="2917">
                      <a:srgbClr val="1A1A1A"/>
                    </a:gs>
                    <a:gs pos="30000">
                      <a:srgbClr val="1A1A1A"/>
                    </a:gs>
                  </a:gsLst>
                  <a:lin ang="5400000" scaled="0"/>
                </a:gradFill>
                <a:effectLst/>
                <a:uLnTx/>
                <a:uFillTx/>
                <a:latin typeface="Segoe UI"/>
                <a:ea typeface="+mn-ea"/>
                <a:cs typeface="+mn-cs"/>
              </a:rPr>
              <a:t>trip_distance</a:t>
            </a:r>
            <a:endParaRPr kumimoji="0" lang="en-US" sz="2000" b="0" i="0" u="none" strike="noStrike" kern="1200" cap="none" spc="0" normalizeH="0" baseline="0" noProof="0" dirty="0" smtClean="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smtClean="0">
                <a:gradFill>
                  <a:gsLst>
                    <a:gs pos="2917">
                      <a:srgbClr val="1A1A1A"/>
                    </a:gs>
                    <a:gs pos="30000">
                      <a:srgbClr val="1A1A1A"/>
                    </a:gs>
                  </a:gsLst>
                  <a:lin ang="5400000" scaled="0"/>
                </a:gradFill>
                <a:latin typeface="Segoe UI"/>
              </a:rPr>
              <a:t>payment_type</a:t>
            </a:r>
            <a:endPar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10" name="TextBox 9">
            <a:extLst>
              <a:ext uri="{FF2B5EF4-FFF2-40B4-BE49-F238E27FC236}">
                <a16:creationId xmlns:a16="http://schemas.microsoft.com/office/drawing/2014/main" id="{88247CEF-B31D-48ED-B14F-5F241896DA63}"/>
              </a:ext>
            </a:extLst>
          </p:cNvPr>
          <p:cNvSpPr txBox="1"/>
          <p:nvPr/>
        </p:nvSpPr>
        <p:spPr>
          <a:xfrm>
            <a:off x="2082800" y="4975377"/>
            <a:ext cx="1416863"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smtClean="0">
                <a:gradFill>
                  <a:gsLst>
                    <a:gs pos="2917">
                      <a:srgbClr val="1A1A1A"/>
                    </a:gs>
                    <a:gs pos="30000">
                      <a:srgbClr val="1A1A1A"/>
                    </a:gs>
                  </a:gsLst>
                  <a:lin ang="5400000" scaled="0"/>
                </a:gradFill>
                <a:latin typeface="Segoe UI"/>
              </a:rPr>
              <a:t>fare_amount</a:t>
            </a:r>
            <a:endPar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5715204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BD39B97-0D8B-8D4C-84E3-5BC337733580}"/>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70C0"/>
                </a:solidFill>
                <a:effectLst/>
                <a:uLnTx/>
                <a:uFillTx/>
                <a:latin typeface="Segoe UI" panose="020B0502040204020203" pitchFamily="34" charset="0"/>
                <a:ea typeface="+mj-ea"/>
                <a:cs typeface="Segoe UI" panose="020B0502040204020203" pitchFamily="34" charset="0"/>
              </a:rPr>
              <a:t>ML Models (GitHub Issue Classifier)</a:t>
            </a:r>
          </a:p>
        </p:txBody>
      </p:sp>
      <p:sp>
        <p:nvSpPr>
          <p:cNvPr id="15" name="TextBox 14">
            <a:extLst>
              <a:ext uri="{FF2B5EF4-FFF2-40B4-BE49-F238E27FC236}">
                <a16:creationId xmlns:a16="http://schemas.microsoft.com/office/drawing/2014/main" id="{D2E874FD-864E-9343-A806-BD3C4F16E284}"/>
              </a:ext>
            </a:extLst>
          </p:cNvPr>
          <p:cNvSpPr txBox="1"/>
          <p:nvPr/>
        </p:nvSpPr>
        <p:spPr>
          <a:xfrm>
            <a:off x="495732" y="1178500"/>
            <a:ext cx="1823641" cy="492443"/>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Prediction</a:t>
            </a:r>
          </a:p>
        </p:txBody>
      </p:sp>
      <p:sp>
        <p:nvSpPr>
          <p:cNvPr id="24" name="Rectangle 23">
            <a:extLst>
              <a:ext uri="{FF2B5EF4-FFF2-40B4-BE49-F238E27FC236}">
                <a16:creationId xmlns:a16="http://schemas.microsoft.com/office/drawing/2014/main" id="{8718AB7C-F2D1-B844-A22C-05F7C0C8D485}"/>
              </a:ext>
            </a:extLst>
          </p:cNvPr>
          <p:cNvSpPr/>
          <p:nvPr/>
        </p:nvSpPr>
        <p:spPr bwMode="auto">
          <a:xfrm>
            <a:off x="5006539" y="2743200"/>
            <a:ext cx="2468880" cy="13716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Model.Predict</a:t>
            </a: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25" name="Arrow: Right 5">
            <a:extLst>
              <a:ext uri="{FF2B5EF4-FFF2-40B4-BE49-F238E27FC236}">
                <a16:creationId xmlns:a16="http://schemas.microsoft.com/office/drawing/2014/main" id="{4452A35B-20E4-1645-9C00-F53834A4E754}"/>
              </a:ext>
            </a:extLst>
          </p:cNvPr>
          <p:cNvSpPr/>
          <p:nvPr/>
        </p:nvSpPr>
        <p:spPr bwMode="auto">
          <a:xfrm>
            <a:off x="8140277" y="3037364"/>
            <a:ext cx="2669477" cy="783271"/>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Predicted Label</a:t>
            </a:r>
          </a:p>
        </p:txBody>
      </p:sp>
      <p:sp>
        <p:nvSpPr>
          <p:cNvPr id="26" name="Arrow: Right 5">
            <a:extLst>
              <a:ext uri="{FF2B5EF4-FFF2-40B4-BE49-F238E27FC236}">
                <a16:creationId xmlns:a16="http://schemas.microsoft.com/office/drawing/2014/main" id="{1F12CA40-C658-3D49-B60F-987E1C6DA060}"/>
              </a:ext>
            </a:extLst>
          </p:cNvPr>
          <p:cNvSpPr/>
          <p:nvPr/>
        </p:nvSpPr>
        <p:spPr bwMode="auto">
          <a:xfrm>
            <a:off x="2072772" y="3037364"/>
            <a:ext cx="2669477" cy="783271"/>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Features</a:t>
            </a:r>
          </a:p>
        </p:txBody>
      </p:sp>
      <p:sp>
        <p:nvSpPr>
          <p:cNvPr id="9" name="TextBox 8">
            <a:extLst>
              <a:ext uri="{FF2B5EF4-FFF2-40B4-BE49-F238E27FC236}">
                <a16:creationId xmlns:a16="http://schemas.microsoft.com/office/drawing/2014/main" id="{88247CEF-B31D-48ED-B14F-5F241896DA63}"/>
              </a:ext>
            </a:extLst>
          </p:cNvPr>
          <p:cNvSpPr txBox="1"/>
          <p:nvPr/>
        </p:nvSpPr>
        <p:spPr>
          <a:xfrm>
            <a:off x="2072772" y="3820635"/>
            <a:ext cx="1904176" cy="1538883"/>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smtClean="0">
                <a:gradFill>
                  <a:gsLst>
                    <a:gs pos="2917">
                      <a:srgbClr val="1A1A1A"/>
                    </a:gs>
                    <a:gs pos="30000">
                      <a:srgbClr val="1A1A1A"/>
                    </a:gs>
                  </a:gsLst>
                  <a:lin ang="5400000" scaled="0"/>
                </a:gradFill>
                <a:latin typeface="Segoe UI"/>
              </a:rPr>
              <a:t>vendor_id</a:t>
            </a:r>
            <a:endPar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gradFill>
                  <a:gsLst>
                    <a:gs pos="2917">
                      <a:srgbClr val="1A1A1A"/>
                    </a:gs>
                    <a:gs pos="30000">
                      <a:srgbClr val="1A1A1A"/>
                    </a:gs>
                  </a:gsLst>
                  <a:lin ang="5400000" scaled="0"/>
                </a:gradFill>
                <a:effectLst/>
                <a:uLnTx/>
                <a:uFillTx/>
                <a:latin typeface="Segoe UI"/>
                <a:ea typeface="+mn-ea"/>
                <a:cs typeface="+mn-cs"/>
              </a:rPr>
              <a:t>rate_code</a:t>
            </a:r>
            <a:endParaRPr kumimoji="0" lang="en-US" sz="2000" b="0" i="0" u="none" strike="noStrike" kern="1200" cap="none" spc="0" normalizeH="0" baseline="0" noProof="0" dirty="0" smtClean="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smtClean="0">
                <a:gradFill>
                  <a:gsLst>
                    <a:gs pos="2917">
                      <a:srgbClr val="1A1A1A"/>
                    </a:gs>
                    <a:gs pos="30000">
                      <a:srgbClr val="1A1A1A"/>
                    </a:gs>
                  </a:gsLst>
                  <a:lin ang="5400000" scaled="0"/>
                </a:gradFill>
                <a:latin typeface="Segoe UI"/>
              </a:rPr>
              <a:t>passenger_count</a:t>
            </a:r>
            <a:endParaRPr lang="en-US" sz="2000" dirty="0" smtClean="0">
              <a:gradFill>
                <a:gsLst>
                  <a:gs pos="2917">
                    <a:srgbClr val="1A1A1A"/>
                  </a:gs>
                  <a:gs pos="30000">
                    <a:srgbClr val="1A1A1A"/>
                  </a:gs>
                </a:gsLst>
                <a:lin ang="5400000" scaled="0"/>
              </a:gradFill>
              <a:latin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gradFill>
                  <a:gsLst>
                    <a:gs pos="2917">
                      <a:srgbClr val="1A1A1A"/>
                    </a:gs>
                    <a:gs pos="30000">
                      <a:srgbClr val="1A1A1A"/>
                    </a:gs>
                  </a:gsLst>
                  <a:lin ang="5400000" scaled="0"/>
                </a:gradFill>
                <a:effectLst/>
                <a:uLnTx/>
                <a:uFillTx/>
                <a:latin typeface="Segoe UI"/>
                <a:ea typeface="+mn-ea"/>
                <a:cs typeface="+mn-cs"/>
              </a:rPr>
              <a:t>trip_distance</a:t>
            </a:r>
            <a:endParaRPr kumimoji="0" lang="en-US" sz="2000" b="0" i="0" u="none" strike="noStrike" kern="1200" cap="none" spc="0" normalizeH="0" baseline="0" noProof="0" dirty="0" smtClean="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smtClean="0">
                <a:gradFill>
                  <a:gsLst>
                    <a:gs pos="2917">
                      <a:srgbClr val="1A1A1A"/>
                    </a:gs>
                    <a:gs pos="30000">
                      <a:srgbClr val="1A1A1A"/>
                    </a:gs>
                  </a:gsLst>
                  <a:lin ang="5400000" scaled="0"/>
                </a:gradFill>
                <a:latin typeface="Segoe UI"/>
              </a:rPr>
              <a:t>payment_type</a:t>
            </a:r>
            <a:endPar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10" name="TextBox 9">
            <a:extLst>
              <a:ext uri="{FF2B5EF4-FFF2-40B4-BE49-F238E27FC236}">
                <a16:creationId xmlns:a16="http://schemas.microsoft.com/office/drawing/2014/main" id="{88247CEF-B31D-48ED-B14F-5F241896DA63}"/>
              </a:ext>
            </a:extLst>
          </p:cNvPr>
          <p:cNvSpPr txBox="1"/>
          <p:nvPr/>
        </p:nvSpPr>
        <p:spPr>
          <a:xfrm>
            <a:off x="8140277" y="3820635"/>
            <a:ext cx="1416863"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smtClean="0">
                <a:gradFill>
                  <a:gsLst>
                    <a:gs pos="2917">
                      <a:srgbClr val="1A1A1A"/>
                    </a:gs>
                    <a:gs pos="30000">
                      <a:srgbClr val="1A1A1A"/>
                    </a:gs>
                  </a:gsLst>
                  <a:lin ang="5400000" scaled="0"/>
                </a:gradFill>
                <a:latin typeface="Segoe UI"/>
              </a:rPr>
              <a:t>fare_amount</a:t>
            </a:r>
            <a:endPar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10368711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BB36402-424B-464F-B9CA-4CBEF528F110}"/>
              </a:ext>
            </a:extLst>
          </p:cNvPr>
          <p:cNvGraphicFramePr/>
          <p:nvPr>
            <p:extLst>
              <p:ext uri="{D42A27DB-BD31-4B8C-83A1-F6EECF244321}">
                <p14:modId xmlns:p14="http://schemas.microsoft.com/office/powerpoint/2010/main" val="2007763744"/>
              </p:ext>
            </p:extLst>
          </p:nvPr>
        </p:nvGraphicFramePr>
        <p:xfrm>
          <a:off x="335477" y="901700"/>
          <a:ext cx="11521046" cy="5236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C2E257A-7818-4339-8041-249002227754}"/>
              </a:ext>
            </a:extLst>
          </p:cNvPr>
          <p:cNvSpPr txBox="1"/>
          <p:nvPr/>
        </p:nvSpPr>
        <p:spPr>
          <a:xfrm>
            <a:off x="3037017" y="2221388"/>
            <a:ext cx="1339340"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ML Pipeline</a:t>
            </a:r>
          </a:p>
        </p:txBody>
      </p:sp>
      <p:cxnSp>
        <p:nvCxnSpPr>
          <p:cNvPr id="7" name="Straight Arrow Connector 6">
            <a:extLst>
              <a:ext uri="{FF2B5EF4-FFF2-40B4-BE49-F238E27FC236}">
                <a16:creationId xmlns:a16="http://schemas.microsoft.com/office/drawing/2014/main" id="{3112DA22-2E93-4CA8-966D-614EFA11C1B0}"/>
              </a:ext>
            </a:extLst>
          </p:cNvPr>
          <p:cNvCxnSpPr>
            <a:cxnSpLocks/>
          </p:cNvCxnSpPr>
          <p:nvPr/>
        </p:nvCxnSpPr>
        <p:spPr>
          <a:xfrm flipH="1">
            <a:off x="369271" y="2375277"/>
            <a:ext cx="2465941" cy="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A089948-3592-40FE-9E1A-07DDC15C04EF}"/>
              </a:ext>
            </a:extLst>
          </p:cNvPr>
          <p:cNvCxnSpPr>
            <a:cxnSpLocks/>
          </p:cNvCxnSpPr>
          <p:nvPr/>
        </p:nvCxnSpPr>
        <p:spPr>
          <a:xfrm>
            <a:off x="4427157" y="2375277"/>
            <a:ext cx="2583243" cy="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6E05399-EFDE-4ED1-8E13-9CC63D761AC2}"/>
              </a:ext>
            </a:extLst>
          </p:cNvPr>
          <p:cNvSpPr txBox="1"/>
          <p:nvPr/>
        </p:nvSpPr>
        <p:spPr>
          <a:xfrm>
            <a:off x="1527384" y="4223211"/>
            <a:ext cx="17892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1A1A1A"/>
                </a:solidFill>
                <a:effectLst/>
                <a:uLnTx/>
                <a:uFillTx/>
                <a:latin typeface="Segoe UI"/>
                <a:ea typeface="+mn-ea"/>
                <a:cs typeface="+mn-cs"/>
              </a:rPr>
              <a:t>labels + plain text</a:t>
            </a:r>
          </a:p>
        </p:txBody>
      </p:sp>
      <p:sp>
        <p:nvSpPr>
          <p:cNvPr id="10" name="TextBox 9">
            <a:extLst>
              <a:ext uri="{FF2B5EF4-FFF2-40B4-BE49-F238E27FC236}">
                <a16:creationId xmlns:a16="http://schemas.microsoft.com/office/drawing/2014/main" id="{58660C2D-C20C-4F8E-A6E7-18E0A1AC307F}"/>
              </a:ext>
            </a:extLst>
          </p:cNvPr>
          <p:cNvSpPr txBox="1"/>
          <p:nvPr/>
        </p:nvSpPr>
        <p:spPr>
          <a:xfrm>
            <a:off x="3784368" y="4202939"/>
            <a:ext cx="229492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a:ln>
                  <a:noFill/>
                </a:ln>
                <a:solidFill>
                  <a:srgbClr val="1A1A1A"/>
                </a:solidFill>
                <a:effectLst/>
                <a:uLnTx/>
                <a:uFillTx/>
                <a:latin typeface="Segoe UI"/>
                <a:ea typeface="+mn-ea"/>
                <a:cs typeface="+mn-cs"/>
              </a:rPr>
              <a:t>labels + feature vectors</a:t>
            </a:r>
          </a:p>
        </p:txBody>
      </p:sp>
      <p:sp>
        <p:nvSpPr>
          <p:cNvPr id="12" name="TextBox 11">
            <a:extLst>
              <a:ext uri="{FF2B5EF4-FFF2-40B4-BE49-F238E27FC236}">
                <a16:creationId xmlns:a16="http://schemas.microsoft.com/office/drawing/2014/main" id="{9FD104CF-FCFA-4695-9BD3-EBF9641A189A}"/>
              </a:ext>
            </a:extLst>
          </p:cNvPr>
          <p:cNvSpPr txBox="1"/>
          <p:nvPr/>
        </p:nvSpPr>
        <p:spPr>
          <a:xfrm>
            <a:off x="6947246" y="4223211"/>
            <a:ext cx="7344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1A1A1A"/>
                </a:solidFill>
                <a:effectLst/>
                <a:uLnTx/>
                <a:uFillTx/>
                <a:latin typeface="Segoe UI"/>
                <a:ea typeface="+mn-ea"/>
                <a:cs typeface="+mn-cs"/>
              </a:rPr>
              <a:t>model</a:t>
            </a:r>
            <a:endParaRPr kumimoji="0" lang="en-US" sz="1600" b="0" i="1" u="none" strike="noStrike" kern="1200" cap="none" spc="0" normalizeH="0" baseline="0" noProof="0">
              <a:ln>
                <a:noFill/>
              </a:ln>
              <a:solidFill>
                <a:srgbClr val="1A1A1A"/>
              </a:solidFill>
              <a:effectLst/>
              <a:uLnTx/>
              <a:uFillTx/>
              <a:latin typeface="Segoe UI"/>
              <a:ea typeface="+mn-ea"/>
              <a:cs typeface="+mn-cs"/>
            </a:endParaRPr>
          </a:p>
        </p:txBody>
      </p:sp>
      <p:sp>
        <p:nvSpPr>
          <p:cNvPr id="11" name="Title 1">
            <a:extLst>
              <a:ext uri="{FF2B5EF4-FFF2-40B4-BE49-F238E27FC236}">
                <a16:creationId xmlns:a16="http://schemas.microsoft.com/office/drawing/2014/main" id="{90FF6CFD-2AD7-4D60-9E29-005F1B77D0A0}"/>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70C0"/>
                </a:solidFill>
                <a:effectLst/>
                <a:uLnTx/>
                <a:uFillTx/>
                <a:latin typeface="Segoe UI" panose="020B0502040204020203" pitchFamily="34" charset="0"/>
                <a:ea typeface="+mj-ea"/>
                <a:cs typeface="Segoe UI" panose="020B0502040204020203" pitchFamily="34" charset="0"/>
              </a:rPr>
              <a:t>End to End ML Workflow</a:t>
            </a:r>
          </a:p>
        </p:txBody>
      </p:sp>
    </p:spTree>
    <p:extLst>
      <p:ext uri="{BB962C8B-B14F-4D97-AF65-F5344CB8AC3E}">
        <p14:creationId xmlns:p14="http://schemas.microsoft.com/office/powerpoint/2010/main" val="1106418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BB36402-424B-464F-B9CA-4CBEF528F110}"/>
              </a:ext>
            </a:extLst>
          </p:cNvPr>
          <p:cNvGraphicFramePr/>
          <p:nvPr>
            <p:extLst>
              <p:ext uri="{D42A27DB-BD31-4B8C-83A1-F6EECF244321}">
                <p14:modId xmlns:p14="http://schemas.microsoft.com/office/powerpoint/2010/main" val="82072892"/>
              </p:ext>
            </p:extLst>
          </p:nvPr>
        </p:nvGraphicFramePr>
        <p:xfrm>
          <a:off x="335477" y="901700"/>
          <a:ext cx="11521046" cy="5236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56E05399-EFDE-4ED1-8E13-9CC63D761AC2}"/>
              </a:ext>
            </a:extLst>
          </p:cNvPr>
          <p:cNvSpPr txBox="1"/>
          <p:nvPr/>
        </p:nvSpPr>
        <p:spPr>
          <a:xfrm>
            <a:off x="1527384" y="4223211"/>
            <a:ext cx="169277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a:ln>
                  <a:noFill/>
                </a:ln>
                <a:solidFill>
                  <a:srgbClr val="1A1A1A"/>
                </a:solidFill>
                <a:effectLst/>
                <a:uLnTx/>
                <a:uFillTx/>
                <a:latin typeface="Segoe UI"/>
                <a:ea typeface="+mn-ea"/>
                <a:cs typeface="+mn-cs"/>
              </a:rPr>
              <a:t>labels + plain text</a:t>
            </a:r>
          </a:p>
        </p:txBody>
      </p:sp>
      <p:sp>
        <p:nvSpPr>
          <p:cNvPr id="10" name="TextBox 9">
            <a:extLst>
              <a:ext uri="{FF2B5EF4-FFF2-40B4-BE49-F238E27FC236}">
                <a16:creationId xmlns:a16="http://schemas.microsoft.com/office/drawing/2014/main" id="{58660C2D-C20C-4F8E-A6E7-18E0A1AC307F}"/>
              </a:ext>
            </a:extLst>
          </p:cNvPr>
          <p:cNvSpPr txBox="1"/>
          <p:nvPr/>
        </p:nvSpPr>
        <p:spPr>
          <a:xfrm>
            <a:off x="3784368" y="4202939"/>
            <a:ext cx="216546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a:ln>
                  <a:noFill/>
                </a:ln>
                <a:solidFill>
                  <a:srgbClr val="1A1A1A"/>
                </a:solidFill>
                <a:effectLst/>
                <a:uLnTx/>
                <a:uFillTx/>
                <a:latin typeface="Segoe UI"/>
                <a:ea typeface="+mn-ea"/>
                <a:cs typeface="+mn-cs"/>
              </a:rPr>
              <a:t>labels + feature vectors</a:t>
            </a:r>
          </a:p>
        </p:txBody>
      </p:sp>
      <p:sp>
        <p:nvSpPr>
          <p:cNvPr id="11" name="Title 1">
            <a:extLst>
              <a:ext uri="{FF2B5EF4-FFF2-40B4-BE49-F238E27FC236}">
                <a16:creationId xmlns:a16="http://schemas.microsoft.com/office/drawing/2014/main" id="{606F647E-B34B-45C0-9A6B-10EE784F8DC9}"/>
              </a:ext>
            </a:extLst>
          </p:cNvPr>
          <p:cNvSpPr txBox="1">
            <a:spLocks/>
          </p:cNvSpPr>
          <p:nvPr/>
        </p:nvSpPr>
        <p:spPr>
          <a:xfrm>
            <a:off x="2373773" y="4609844"/>
            <a:ext cx="7172477"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200" b="0" i="0" kern="1200">
                <a:solidFill>
                  <a:schemeClr val="tx1">
                    <a:lumMod val="75000"/>
                    <a:lumOff val="25000"/>
                  </a:schemeClr>
                </a:solidFill>
                <a:latin typeface="Newslab Light"/>
                <a:ea typeface="+mj-ea"/>
                <a:cs typeface="Newslab Light"/>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a:ln>
                  <a:noFill/>
                </a:ln>
                <a:solidFill>
                  <a:srgbClr val="1A1A1A">
                    <a:lumMod val="75000"/>
                    <a:lumOff val="25000"/>
                  </a:srgbClr>
                </a:solidFill>
                <a:effectLst/>
                <a:uLnTx/>
                <a:uFillTx/>
                <a:latin typeface="Newslab Light"/>
                <a:ea typeface="+mj-ea"/>
              </a:rPr>
              <a:t>Enter...</a:t>
            </a:r>
          </a:p>
        </p:txBody>
      </p:sp>
      <p:sp>
        <p:nvSpPr>
          <p:cNvPr id="18" name="TextBox 17">
            <a:extLst>
              <a:ext uri="{FF2B5EF4-FFF2-40B4-BE49-F238E27FC236}">
                <a16:creationId xmlns:a16="http://schemas.microsoft.com/office/drawing/2014/main" id="{5DCD826A-CCD9-45FF-81B1-2498EE61A837}"/>
              </a:ext>
            </a:extLst>
          </p:cNvPr>
          <p:cNvSpPr txBox="1"/>
          <p:nvPr/>
        </p:nvSpPr>
        <p:spPr>
          <a:xfrm>
            <a:off x="7305736" y="5640513"/>
            <a:ext cx="119410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srgbClr val="1A1A1A"/>
                </a:solidFill>
                <a:effectLst/>
                <a:uLnTx/>
                <a:uFillTx/>
                <a:latin typeface="Segoe UI"/>
                <a:ea typeface="+mn-ea"/>
                <a:cs typeface="+mn-cs"/>
              </a:rPr>
              <a:t>in ML.NET</a:t>
            </a:r>
          </a:p>
        </p:txBody>
      </p:sp>
      <p:sp>
        <p:nvSpPr>
          <p:cNvPr id="2" name="Rectangle: Rounded Corners 1">
            <a:extLst>
              <a:ext uri="{FF2B5EF4-FFF2-40B4-BE49-F238E27FC236}">
                <a16:creationId xmlns:a16="http://schemas.microsoft.com/office/drawing/2014/main" id="{2D7E2A6B-E719-44E9-8E03-4D33EC8BE70E}"/>
              </a:ext>
            </a:extLst>
          </p:cNvPr>
          <p:cNvSpPr/>
          <p:nvPr/>
        </p:nvSpPr>
        <p:spPr bwMode="auto">
          <a:xfrm>
            <a:off x="4617657" y="5513599"/>
            <a:ext cx="2578739" cy="62842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w="0"/>
                <a:solidFill>
                  <a:srgbClr val="E6E6E6">
                    <a:lumMod val="10000"/>
                  </a:srgbClr>
                </a:solidFill>
                <a:effectLst>
                  <a:outerShdw blurRad="38100" dist="19050" dir="2700000" algn="tl" rotWithShape="0">
                    <a:srgbClr val="1A1A1A">
                      <a:alpha val="40000"/>
                    </a:srgbClr>
                  </a:outerShdw>
                </a:effectLst>
                <a:uLnTx/>
                <a:uFillTx/>
                <a:latin typeface="Segoe UI"/>
                <a:ea typeface="+mn-ea"/>
                <a:cs typeface="+mn-cs"/>
              </a:rPr>
              <a:t>LearningPipelines</a:t>
            </a:r>
            <a:r>
              <a:rPr kumimoji="0" lang="en-US" sz="2000" b="0" i="0" u="none" strike="noStrike" kern="1200" cap="none" spc="0" normalizeH="0" baseline="0" noProof="0" dirty="0">
                <a:ln w="0"/>
                <a:solidFill>
                  <a:srgbClr val="E6E6E6">
                    <a:lumMod val="10000"/>
                  </a:srgbClr>
                </a:solidFill>
                <a:effectLst>
                  <a:outerShdw blurRad="38100" dist="19050" dir="2700000" algn="tl" rotWithShape="0">
                    <a:srgbClr val="1A1A1A">
                      <a:alpha val="40000"/>
                    </a:srgbClr>
                  </a:outerShdw>
                </a:effectLst>
                <a:uLnTx/>
                <a:uFillTx/>
                <a:latin typeface="Segoe UI"/>
                <a:ea typeface="+mn-ea"/>
                <a:cs typeface="+mn-cs"/>
              </a:rPr>
              <a:t>!</a:t>
            </a:r>
          </a:p>
        </p:txBody>
      </p:sp>
      <p:sp>
        <p:nvSpPr>
          <p:cNvPr id="14" name="TextBox 13">
            <a:extLst>
              <a:ext uri="{FF2B5EF4-FFF2-40B4-BE49-F238E27FC236}">
                <a16:creationId xmlns:a16="http://schemas.microsoft.com/office/drawing/2014/main" id="{AD4B1D32-2DFE-43C2-94F6-B492986FB3E0}"/>
              </a:ext>
            </a:extLst>
          </p:cNvPr>
          <p:cNvSpPr txBox="1"/>
          <p:nvPr/>
        </p:nvSpPr>
        <p:spPr>
          <a:xfrm>
            <a:off x="3037017" y="2221388"/>
            <a:ext cx="1339340"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ML Pipeline</a:t>
            </a:r>
          </a:p>
        </p:txBody>
      </p:sp>
      <p:cxnSp>
        <p:nvCxnSpPr>
          <p:cNvPr id="16" name="Straight Arrow Connector 15">
            <a:extLst>
              <a:ext uri="{FF2B5EF4-FFF2-40B4-BE49-F238E27FC236}">
                <a16:creationId xmlns:a16="http://schemas.microsoft.com/office/drawing/2014/main" id="{1C608ADB-C97C-4476-82E8-A1AA3DACEA6B}"/>
              </a:ext>
            </a:extLst>
          </p:cNvPr>
          <p:cNvCxnSpPr>
            <a:cxnSpLocks/>
          </p:cNvCxnSpPr>
          <p:nvPr/>
        </p:nvCxnSpPr>
        <p:spPr>
          <a:xfrm flipH="1">
            <a:off x="369271" y="2375277"/>
            <a:ext cx="2465941" cy="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3942DF-FA1B-4DDC-BD3F-F4EE9AD12B25}"/>
              </a:ext>
            </a:extLst>
          </p:cNvPr>
          <p:cNvCxnSpPr>
            <a:cxnSpLocks/>
          </p:cNvCxnSpPr>
          <p:nvPr/>
        </p:nvCxnSpPr>
        <p:spPr>
          <a:xfrm>
            <a:off x="4427157" y="2375277"/>
            <a:ext cx="2583243" cy="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CE5B0614-79EA-4E15-89FC-13EBD1579CB1}"/>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70C0"/>
                </a:solidFill>
                <a:effectLst/>
                <a:uLnTx/>
                <a:uFillTx/>
                <a:latin typeface="Segoe UI" panose="020B0502040204020203" pitchFamily="34" charset="0"/>
                <a:ea typeface="+mj-ea"/>
                <a:cs typeface="Segoe UI" panose="020B0502040204020203" pitchFamily="34" charset="0"/>
              </a:rPr>
              <a:t>End to End ML Workflow</a:t>
            </a:r>
          </a:p>
        </p:txBody>
      </p:sp>
      <p:sp>
        <p:nvSpPr>
          <p:cNvPr id="20" name="TextBox 19">
            <a:extLst>
              <a:ext uri="{FF2B5EF4-FFF2-40B4-BE49-F238E27FC236}">
                <a16:creationId xmlns:a16="http://schemas.microsoft.com/office/drawing/2014/main" id="{0F4434C6-7E04-4274-9A67-B004C2188153}"/>
              </a:ext>
            </a:extLst>
          </p:cNvPr>
          <p:cNvSpPr txBox="1"/>
          <p:nvPr/>
        </p:nvSpPr>
        <p:spPr>
          <a:xfrm>
            <a:off x="6947246" y="4223211"/>
            <a:ext cx="7344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1A1A1A"/>
                </a:solidFill>
                <a:effectLst/>
                <a:uLnTx/>
                <a:uFillTx/>
                <a:latin typeface="Segoe UI"/>
                <a:ea typeface="+mn-ea"/>
                <a:cs typeface="+mn-cs"/>
              </a:rPr>
              <a:t>model</a:t>
            </a:r>
          </a:p>
        </p:txBody>
      </p:sp>
    </p:spTree>
    <p:extLst>
      <p:ext uri="{BB962C8B-B14F-4D97-AF65-F5344CB8AC3E}">
        <p14:creationId xmlns:p14="http://schemas.microsoft.com/office/powerpoint/2010/main" val="35894755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3C3D562-5EE0-4B36-9462-98131084A5A2}"/>
              </a:ext>
            </a:extLst>
          </p:cNvPr>
          <p:cNvSpPr/>
          <p:nvPr/>
        </p:nvSpPr>
        <p:spPr>
          <a:xfrm>
            <a:off x="446360" y="4499618"/>
            <a:ext cx="10842027" cy="62768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p:txBody>
      </p:sp>
      <p:sp>
        <p:nvSpPr>
          <p:cNvPr id="4" name="Rectangle 3">
            <a:extLst>
              <a:ext uri="{FF2B5EF4-FFF2-40B4-BE49-F238E27FC236}">
                <a16:creationId xmlns:a16="http://schemas.microsoft.com/office/drawing/2014/main" id="{590B0FC2-1006-4339-9682-7FD9F740E082}"/>
              </a:ext>
            </a:extLst>
          </p:cNvPr>
          <p:cNvSpPr/>
          <p:nvPr/>
        </p:nvSpPr>
        <p:spPr>
          <a:xfrm>
            <a:off x="446361" y="1104486"/>
            <a:ext cx="6896746" cy="62768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B0810C90-CF27-8445-AFA6-C126378FB660}"/>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0070C0"/>
                </a:solidFill>
                <a:effectLst/>
                <a:uLnTx/>
                <a:uFillTx/>
                <a:latin typeface="Calibri Light" panose="020F0302020204030204"/>
                <a:ea typeface="+mj-ea"/>
                <a:cs typeface="Calibri Light" panose="020F0302020204030204" pitchFamily="34" charset="0"/>
              </a:rPr>
              <a:t>Pipeline Games !</a:t>
            </a:r>
          </a:p>
        </p:txBody>
      </p:sp>
      <p:sp>
        <p:nvSpPr>
          <p:cNvPr id="3" name="TextBox 2">
            <a:extLst>
              <a:ext uri="{FF2B5EF4-FFF2-40B4-BE49-F238E27FC236}">
                <a16:creationId xmlns:a16="http://schemas.microsoft.com/office/drawing/2014/main" id="{9FBB6C06-FAB0-456F-854B-E5A5D49035DB}"/>
              </a:ext>
            </a:extLst>
          </p:cNvPr>
          <p:cNvSpPr txBox="1"/>
          <p:nvPr/>
        </p:nvSpPr>
        <p:spPr>
          <a:xfrm>
            <a:off x="519192" y="1239380"/>
            <a:ext cx="860155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var pipeline = new LearningPipeline();</a:t>
            </a:r>
          </a:p>
        </p:txBody>
      </p:sp>
      <p:sp>
        <p:nvSpPr>
          <p:cNvPr id="12" name="Rectangle 11">
            <a:extLst>
              <a:ext uri="{FF2B5EF4-FFF2-40B4-BE49-F238E27FC236}">
                <a16:creationId xmlns:a16="http://schemas.microsoft.com/office/drawing/2014/main" id="{C27BD81E-769A-4273-AE81-0A5872B0B2D8}"/>
              </a:ext>
            </a:extLst>
          </p:cNvPr>
          <p:cNvSpPr/>
          <p:nvPr/>
        </p:nvSpPr>
        <p:spPr>
          <a:xfrm>
            <a:off x="446360" y="1961792"/>
            <a:ext cx="8438828" cy="7051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pipeline.Add</a:t>
            </a:r>
            <a: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(new </a:t>
            </a:r>
            <a:r>
              <a:rPr kumimoji="0" lang="en-US" sz="20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TextLoader</a:t>
            </a:r>
            <a: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&lt;</a:t>
            </a:r>
            <a:r>
              <a:rPr kumimoji="0" lang="en-US" sz="20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TaxiTrip</a:t>
            </a:r>
            <a: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&gt;</a:t>
            </a:r>
            <a:b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br>
            <a: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DataPath</a:t>
            </a:r>
            <a: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useHeader</a:t>
            </a:r>
            <a: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true, separator: ","));</a:t>
            </a:r>
            <a:endParaRPr kumimoji="0" lang="en-US" sz="20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E2CF8F6-3DAA-4239-AB55-76AD74F1D08B}"/>
              </a:ext>
            </a:extLst>
          </p:cNvPr>
          <p:cNvSpPr/>
          <p:nvPr/>
        </p:nvSpPr>
        <p:spPr>
          <a:xfrm>
            <a:off x="446360" y="2868138"/>
            <a:ext cx="8438828" cy="137293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pipeline.Add(new CategoricalOneHotVectorizer</a:t>
            </a:r>
            <a:b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br>
            <a: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("vendor_id",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rate_code</a:t>
            </a:r>
            <a: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payment_type</a:t>
            </a:r>
            <a: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p>
        </p:txBody>
      </p:sp>
      <p:sp>
        <p:nvSpPr>
          <p:cNvPr id="8" name="Rectangle 7">
            <a:extLst>
              <a:ext uri="{FF2B5EF4-FFF2-40B4-BE49-F238E27FC236}">
                <a16:creationId xmlns:a16="http://schemas.microsoft.com/office/drawing/2014/main" id="{3EE950E5-9759-4A86-B1FB-04DD20BAB5D3}"/>
              </a:ext>
            </a:extLst>
          </p:cNvPr>
          <p:cNvSpPr/>
          <p:nvPr/>
        </p:nvSpPr>
        <p:spPr>
          <a:xfrm>
            <a:off x="296740" y="4598554"/>
            <a:ext cx="12954000"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pipeline.Add(new ColumnConcatenator("Features", "vendor_id", "</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rate_code</a:t>
            </a: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a:t>
            </a:r>
          </a:p>
        </p:txBody>
      </p:sp>
      <p:sp>
        <p:nvSpPr>
          <p:cNvPr id="18" name="Rectangle 17">
            <a:extLst>
              <a:ext uri="{FF2B5EF4-FFF2-40B4-BE49-F238E27FC236}">
                <a16:creationId xmlns:a16="http://schemas.microsoft.com/office/drawing/2014/main" id="{3346ACFC-47A5-4860-84DF-419F0CB74268}"/>
              </a:ext>
            </a:extLst>
          </p:cNvPr>
          <p:cNvSpPr/>
          <p:nvPr/>
        </p:nvSpPr>
        <p:spPr>
          <a:xfrm>
            <a:off x="446361" y="5411558"/>
            <a:ext cx="10842026" cy="62768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pipeline.Add(new FastTreeRegressor());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p:txBody>
      </p:sp>
      <p:sp>
        <p:nvSpPr>
          <p:cNvPr id="20" name="Rectangle 19">
            <a:extLst>
              <a:ext uri="{FF2B5EF4-FFF2-40B4-BE49-F238E27FC236}">
                <a16:creationId xmlns:a16="http://schemas.microsoft.com/office/drawing/2014/main" id="{0C81655D-87FC-4133-8F1D-58E8989B021C}"/>
              </a:ext>
            </a:extLst>
          </p:cNvPr>
          <p:cNvSpPr/>
          <p:nvPr/>
        </p:nvSpPr>
        <p:spPr>
          <a:xfrm>
            <a:off x="446360" y="6197861"/>
            <a:ext cx="10842026" cy="62768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pipeline.Train</a:t>
            </a:r>
            <a: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&lt;</a:t>
            </a:r>
            <a:r>
              <a:rPr kumimoji="0" lang="en-US" sz="20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TaxiTrip</a:t>
            </a:r>
            <a: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TaxiTripFarePrediction</a:t>
            </a:r>
            <a:r>
              <a:rPr kumimoji="0" lang="en-US" sz="20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&gt;();</a:t>
            </a:r>
          </a:p>
        </p:txBody>
      </p:sp>
    </p:spTree>
    <p:extLst>
      <p:ext uri="{BB962C8B-B14F-4D97-AF65-F5344CB8AC3E}">
        <p14:creationId xmlns:p14="http://schemas.microsoft.com/office/powerpoint/2010/main" val="200591471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4070B535-DD39-4823-8F3E-B1DF41041833}"/>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0070C0"/>
                </a:solidFill>
                <a:effectLst/>
                <a:uLnTx/>
                <a:uFillTx/>
                <a:latin typeface="Segoe UI" panose="020B0502040204020203" pitchFamily="34" charset="0"/>
                <a:ea typeface="+mj-ea"/>
                <a:cs typeface="Segoe UI" panose="020B0502040204020203" pitchFamily="34" charset="0"/>
              </a:rPr>
              <a:t>Load Data (Pipelines in ML.NET)</a:t>
            </a:r>
          </a:p>
        </p:txBody>
      </p:sp>
      <p:grpSp>
        <p:nvGrpSpPr>
          <p:cNvPr id="55" name="Group 54">
            <a:extLst>
              <a:ext uri="{FF2B5EF4-FFF2-40B4-BE49-F238E27FC236}">
                <a16:creationId xmlns:a16="http://schemas.microsoft.com/office/drawing/2014/main" id="{9856E1AA-85AA-4B98-9C0F-C69A5DE73A0E}"/>
              </a:ext>
            </a:extLst>
          </p:cNvPr>
          <p:cNvGrpSpPr/>
          <p:nvPr/>
        </p:nvGrpSpPr>
        <p:grpSpPr>
          <a:xfrm>
            <a:off x="258552" y="6065174"/>
            <a:ext cx="1743908" cy="553998"/>
            <a:chOff x="5625" y="2095144"/>
            <a:chExt cx="1743908" cy="1046344"/>
          </a:xfrm>
          <a:solidFill>
            <a:srgbClr val="0070C0"/>
          </a:solidFill>
        </p:grpSpPr>
        <p:sp>
          <p:nvSpPr>
            <p:cNvPr id="56" name="Rectangle: Rounded Corners 55">
              <a:extLst>
                <a:ext uri="{FF2B5EF4-FFF2-40B4-BE49-F238E27FC236}">
                  <a16:creationId xmlns:a16="http://schemas.microsoft.com/office/drawing/2014/main" id="{33A06CC5-15EE-43F3-BF6F-E71575B7D47B}"/>
                </a:ext>
              </a:extLst>
            </p:cNvPr>
            <p:cNvSpPr/>
            <p:nvPr/>
          </p:nvSpPr>
          <p:spPr>
            <a:xfrm>
              <a:off x="5625" y="2095144"/>
              <a:ext cx="1743908" cy="1046344"/>
            </a:xfrm>
            <a:prstGeom prst="roundRect">
              <a:avLst>
                <a:gd name="adj" fmla="val 10000"/>
              </a:avLst>
            </a:prstGeom>
            <a:ln/>
          </p:spPr>
          <p:style>
            <a:lnRef idx="0">
              <a:schemeClr val="accent1"/>
            </a:lnRef>
            <a:fillRef idx="3">
              <a:schemeClr val="accent1"/>
            </a:fillRef>
            <a:effectRef idx="3">
              <a:schemeClr val="accent1"/>
            </a:effectRef>
            <a:fontRef idx="minor">
              <a:schemeClr val="lt1"/>
            </a:fontRef>
          </p:style>
        </p:sp>
        <p:sp>
          <p:nvSpPr>
            <p:cNvPr id="57" name="Rectangle: Rounded Corners 4">
              <a:extLst>
                <a:ext uri="{FF2B5EF4-FFF2-40B4-BE49-F238E27FC236}">
                  <a16:creationId xmlns:a16="http://schemas.microsoft.com/office/drawing/2014/main" id="{AE92D071-FCB8-4EC7-8261-B4006D675863}"/>
                </a:ext>
              </a:extLst>
            </p:cNvPr>
            <p:cNvSpPr txBox="1"/>
            <p:nvPr/>
          </p:nvSpPr>
          <p:spPr>
            <a:xfrm>
              <a:off x="36271" y="2125790"/>
              <a:ext cx="1682616" cy="985052"/>
            </a:xfrm>
            <a:prstGeom prst="rect">
              <a:avLst/>
            </a:prstGeom>
            <a:ln/>
          </p:spPr>
          <p:style>
            <a:lnRef idx="0">
              <a:schemeClr val="accent1"/>
            </a:lnRef>
            <a:fillRef idx="3">
              <a:schemeClr val="accent1"/>
            </a:fillRef>
            <a:effectRef idx="3">
              <a:schemeClr val="accent1"/>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Load Data</a:t>
              </a:r>
            </a:p>
          </p:txBody>
        </p:sp>
      </p:grpSp>
      <p:grpSp>
        <p:nvGrpSpPr>
          <p:cNvPr id="58" name="Group 57">
            <a:extLst>
              <a:ext uri="{FF2B5EF4-FFF2-40B4-BE49-F238E27FC236}">
                <a16:creationId xmlns:a16="http://schemas.microsoft.com/office/drawing/2014/main" id="{DF9A2598-A0D5-44FA-AEC8-3BD95DCDAAF1}"/>
              </a:ext>
            </a:extLst>
          </p:cNvPr>
          <p:cNvGrpSpPr/>
          <p:nvPr/>
        </p:nvGrpSpPr>
        <p:grpSpPr>
          <a:xfrm>
            <a:off x="2176851" y="6254708"/>
            <a:ext cx="369708" cy="228986"/>
            <a:chOff x="1923924" y="2402071"/>
            <a:chExt cx="369708" cy="432489"/>
          </a:xfrm>
        </p:grpSpPr>
        <p:sp>
          <p:nvSpPr>
            <p:cNvPr id="59" name="Arrow: Right 58">
              <a:extLst>
                <a:ext uri="{FF2B5EF4-FFF2-40B4-BE49-F238E27FC236}">
                  <a16:creationId xmlns:a16="http://schemas.microsoft.com/office/drawing/2014/main" id="{D6FA9662-2AF6-4FF2-B3C6-85ED27030EF0}"/>
                </a:ext>
              </a:extLst>
            </p:cNvPr>
            <p:cNvSpPr/>
            <p:nvPr/>
          </p:nvSpPr>
          <p:spPr>
            <a:xfrm>
              <a:off x="1923924"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0" name="Arrow: Right 6">
              <a:extLst>
                <a:ext uri="{FF2B5EF4-FFF2-40B4-BE49-F238E27FC236}">
                  <a16:creationId xmlns:a16="http://schemas.microsoft.com/office/drawing/2014/main" id="{6E5D41E8-B975-48CA-BA4E-CD03F015CF01}"/>
                </a:ext>
              </a:extLst>
            </p:cNvPr>
            <p:cNvSpPr txBox="1"/>
            <p:nvPr/>
          </p:nvSpPr>
          <p:spPr>
            <a:xfrm>
              <a:off x="1923924"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61" name="Group 60">
            <a:extLst>
              <a:ext uri="{FF2B5EF4-FFF2-40B4-BE49-F238E27FC236}">
                <a16:creationId xmlns:a16="http://schemas.microsoft.com/office/drawing/2014/main" id="{06FD992C-891B-4DC5-A030-A853F12CA9F3}"/>
              </a:ext>
            </a:extLst>
          </p:cNvPr>
          <p:cNvGrpSpPr/>
          <p:nvPr/>
        </p:nvGrpSpPr>
        <p:grpSpPr>
          <a:xfrm>
            <a:off x="2700024" y="6065174"/>
            <a:ext cx="1743908" cy="553998"/>
            <a:chOff x="2447097" y="2095144"/>
            <a:chExt cx="1743908" cy="1046344"/>
          </a:xfrm>
          <a:solidFill>
            <a:srgbClr val="505050"/>
          </a:solidFill>
        </p:grpSpPr>
        <p:sp>
          <p:nvSpPr>
            <p:cNvPr id="62" name="Rectangle: Rounded Corners 61">
              <a:extLst>
                <a:ext uri="{FF2B5EF4-FFF2-40B4-BE49-F238E27FC236}">
                  <a16:creationId xmlns:a16="http://schemas.microsoft.com/office/drawing/2014/main" id="{31F19139-734E-4439-80A2-8E023BACE575}"/>
                </a:ext>
              </a:extLst>
            </p:cNvPr>
            <p:cNvSpPr/>
            <p:nvPr/>
          </p:nvSpPr>
          <p:spPr>
            <a:xfrm>
              <a:off x="2447097"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63" name="Rectangle: Rounded Corners 8">
              <a:extLst>
                <a:ext uri="{FF2B5EF4-FFF2-40B4-BE49-F238E27FC236}">
                  <a16:creationId xmlns:a16="http://schemas.microsoft.com/office/drawing/2014/main" id="{0696D169-081D-4F28-90C1-525E877C83FF}"/>
                </a:ext>
              </a:extLst>
            </p:cNvPr>
            <p:cNvSpPr txBox="1"/>
            <p:nvPr/>
          </p:nvSpPr>
          <p:spPr>
            <a:xfrm>
              <a:off x="2477743"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Extract Features </a:t>
              </a:r>
            </a:p>
          </p:txBody>
        </p:sp>
      </p:grpSp>
      <p:grpSp>
        <p:nvGrpSpPr>
          <p:cNvPr id="64" name="Group 63">
            <a:extLst>
              <a:ext uri="{FF2B5EF4-FFF2-40B4-BE49-F238E27FC236}">
                <a16:creationId xmlns:a16="http://schemas.microsoft.com/office/drawing/2014/main" id="{52AE4CFE-50FB-4B01-8BE4-38D8E7F12D76}"/>
              </a:ext>
            </a:extLst>
          </p:cNvPr>
          <p:cNvGrpSpPr/>
          <p:nvPr/>
        </p:nvGrpSpPr>
        <p:grpSpPr>
          <a:xfrm>
            <a:off x="4618323" y="6254708"/>
            <a:ext cx="369708" cy="228986"/>
            <a:chOff x="4365396" y="2402071"/>
            <a:chExt cx="369708" cy="432489"/>
          </a:xfrm>
        </p:grpSpPr>
        <p:sp>
          <p:nvSpPr>
            <p:cNvPr id="65"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6"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67" name="Group 66">
            <a:extLst>
              <a:ext uri="{FF2B5EF4-FFF2-40B4-BE49-F238E27FC236}">
                <a16:creationId xmlns:a16="http://schemas.microsoft.com/office/drawing/2014/main" id="{53C5114A-B68D-4766-9134-972577B107D8}"/>
              </a:ext>
            </a:extLst>
          </p:cNvPr>
          <p:cNvGrpSpPr/>
          <p:nvPr/>
        </p:nvGrpSpPr>
        <p:grpSpPr>
          <a:xfrm>
            <a:off x="5141495" y="6065174"/>
            <a:ext cx="1743908" cy="553998"/>
            <a:chOff x="4888568" y="2095144"/>
            <a:chExt cx="1743908" cy="1046344"/>
          </a:xfrm>
        </p:grpSpPr>
        <p:sp>
          <p:nvSpPr>
            <p:cNvPr id="68" name="Rectangle: Rounded Corners 67">
              <a:extLst>
                <a:ext uri="{FF2B5EF4-FFF2-40B4-BE49-F238E27FC236}">
                  <a16:creationId xmlns:a16="http://schemas.microsoft.com/office/drawing/2014/main" id="{14D0CD39-81AC-41BD-A127-37611733215B}"/>
                </a:ext>
              </a:extLst>
            </p:cNvPr>
            <p:cNvSpPr/>
            <p:nvPr/>
          </p:nvSpPr>
          <p:spPr>
            <a:xfrm>
              <a:off x="4888568"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69" name="Rectangle: Rounded Corners 12">
              <a:extLst>
                <a:ext uri="{FF2B5EF4-FFF2-40B4-BE49-F238E27FC236}">
                  <a16:creationId xmlns:a16="http://schemas.microsoft.com/office/drawing/2014/main" id="{9676BA4C-F025-4947-A3EA-7BEED2FFCEC1}"/>
                </a:ext>
              </a:extLst>
            </p:cNvPr>
            <p:cNvSpPr txBox="1"/>
            <p:nvPr/>
          </p:nvSpPr>
          <p:spPr>
            <a:xfrm>
              <a:off x="4919214"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Train Model </a:t>
              </a:r>
            </a:p>
          </p:txBody>
        </p:sp>
      </p:grpSp>
      <p:grpSp>
        <p:nvGrpSpPr>
          <p:cNvPr id="70" name="Group 69">
            <a:extLst>
              <a:ext uri="{FF2B5EF4-FFF2-40B4-BE49-F238E27FC236}">
                <a16:creationId xmlns:a16="http://schemas.microsoft.com/office/drawing/2014/main" id="{5D944F7F-B7D0-4ED7-8DEC-E6E34A0F7519}"/>
              </a:ext>
            </a:extLst>
          </p:cNvPr>
          <p:cNvGrpSpPr/>
          <p:nvPr/>
        </p:nvGrpSpPr>
        <p:grpSpPr>
          <a:xfrm>
            <a:off x="7059794" y="6254708"/>
            <a:ext cx="369708" cy="228986"/>
            <a:chOff x="6806867" y="2402071"/>
            <a:chExt cx="369708" cy="432489"/>
          </a:xfrm>
        </p:grpSpPr>
        <p:sp>
          <p:nvSpPr>
            <p:cNvPr id="71" name="Arrow: Right 70">
              <a:extLst>
                <a:ext uri="{FF2B5EF4-FFF2-40B4-BE49-F238E27FC236}">
                  <a16:creationId xmlns:a16="http://schemas.microsoft.com/office/drawing/2014/main" id="{8A40D4B7-0BB5-4F48-992D-0AE2445076C1}"/>
                </a:ext>
              </a:extLst>
            </p:cNvPr>
            <p:cNvSpPr/>
            <p:nvPr/>
          </p:nvSpPr>
          <p:spPr>
            <a:xfrm>
              <a:off x="6806867"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Arrow: Right 14">
              <a:extLst>
                <a:ext uri="{FF2B5EF4-FFF2-40B4-BE49-F238E27FC236}">
                  <a16:creationId xmlns:a16="http://schemas.microsoft.com/office/drawing/2014/main" id="{EC2E85D7-5E18-40A1-BA69-FE147ABB0F5A}"/>
                </a:ext>
              </a:extLst>
            </p:cNvPr>
            <p:cNvSpPr txBox="1"/>
            <p:nvPr/>
          </p:nvSpPr>
          <p:spPr>
            <a:xfrm>
              <a:off x="6806867"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73" name="Group 72">
            <a:extLst>
              <a:ext uri="{FF2B5EF4-FFF2-40B4-BE49-F238E27FC236}">
                <a16:creationId xmlns:a16="http://schemas.microsoft.com/office/drawing/2014/main" id="{CC171C19-8A3F-410C-9686-A6044FCA4D37}"/>
              </a:ext>
            </a:extLst>
          </p:cNvPr>
          <p:cNvGrpSpPr/>
          <p:nvPr/>
        </p:nvGrpSpPr>
        <p:grpSpPr>
          <a:xfrm>
            <a:off x="7582967" y="6065174"/>
            <a:ext cx="1743908" cy="553998"/>
            <a:chOff x="7330040" y="2095144"/>
            <a:chExt cx="1743908" cy="1046344"/>
          </a:xfrm>
        </p:grpSpPr>
        <p:sp>
          <p:nvSpPr>
            <p:cNvPr id="74" name="Rectangle: Rounded Corners 73">
              <a:extLst>
                <a:ext uri="{FF2B5EF4-FFF2-40B4-BE49-F238E27FC236}">
                  <a16:creationId xmlns:a16="http://schemas.microsoft.com/office/drawing/2014/main" id="{694BB526-1C99-4CFD-B0F5-EBE6512CA916}"/>
                </a:ext>
              </a:extLst>
            </p:cNvPr>
            <p:cNvSpPr/>
            <p:nvPr/>
          </p:nvSpPr>
          <p:spPr>
            <a:xfrm>
              <a:off x="7330040"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75" name="Rectangle: Rounded Corners 16">
              <a:extLst>
                <a:ext uri="{FF2B5EF4-FFF2-40B4-BE49-F238E27FC236}">
                  <a16:creationId xmlns:a16="http://schemas.microsoft.com/office/drawing/2014/main" id="{9D331CF4-4E10-40E7-9AFB-11958BD638D2}"/>
                </a:ext>
              </a:extLst>
            </p:cNvPr>
            <p:cNvSpPr txBox="1"/>
            <p:nvPr/>
          </p:nvSpPr>
          <p:spPr>
            <a:xfrm>
              <a:off x="7360686"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Evaluate Model  </a:t>
              </a:r>
            </a:p>
          </p:txBody>
        </p:sp>
      </p:grpSp>
      <p:grpSp>
        <p:nvGrpSpPr>
          <p:cNvPr id="76" name="Group 75">
            <a:extLst>
              <a:ext uri="{FF2B5EF4-FFF2-40B4-BE49-F238E27FC236}">
                <a16:creationId xmlns:a16="http://schemas.microsoft.com/office/drawing/2014/main" id="{DDFE16BA-231E-4393-857B-2886DE901BDB}"/>
              </a:ext>
            </a:extLst>
          </p:cNvPr>
          <p:cNvGrpSpPr/>
          <p:nvPr/>
        </p:nvGrpSpPr>
        <p:grpSpPr>
          <a:xfrm>
            <a:off x="9501266" y="6254708"/>
            <a:ext cx="369708" cy="228986"/>
            <a:chOff x="9248339" y="2402071"/>
            <a:chExt cx="369708" cy="432489"/>
          </a:xfrm>
        </p:grpSpPr>
        <p:sp>
          <p:nvSpPr>
            <p:cNvPr id="77" name="Arrow: Right 76">
              <a:extLst>
                <a:ext uri="{FF2B5EF4-FFF2-40B4-BE49-F238E27FC236}">
                  <a16:creationId xmlns:a16="http://schemas.microsoft.com/office/drawing/2014/main" id="{DE9F93AB-36E7-4665-8F10-BA9E83CB4C79}"/>
                </a:ext>
              </a:extLst>
            </p:cNvPr>
            <p:cNvSpPr/>
            <p:nvPr/>
          </p:nvSpPr>
          <p:spPr>
            <a:xfrm>
              <a:off x="9248339"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8" name="Arrow: Right 18">
              <a:extLst>
                <a:ext uri="{FF2B5EF4-FFF2-40B4-BE49-F238E27FC236}">
                  <a16:creationId xmlns:a16="http://schemas.microsoft.com/office/drawing/2014/main" id="{543BAE31-C8A3-453C-AAAF-409945C6857D}"/>
                </a:ext>
              </a:extLst>
            </p:cNvPr>
            <p:cNvSpPr txBox="1"/>
            <p:nvPr/>
          </p:nvSpPr>
          <p:spPr>
            <a:xfrm>
              <a:off x="9248339"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79" name="Group 78">
            <a:extLst>
              <a:ext uri="{FF2B5EF4-FFF2-40B4-BE49-F238E27FC236}">
                <a16:creationId xmlns:a16="http://schemas.microsoft.com/office/drawing/2014/main" id="{F30DE3F1-1933-4620-90BF-3D74D814017D}"/>
              </a:ext>
            </a:extLst>
          </p:cNvPr>
          <p:cNvGrpSpPr/>
          <p:nvPr/>
        </p:nvGrpSpPr>
        <p:grpSpPr>
          <a:xfrm>
            <a:off x="10024439" y="6065174"/>
            <a:ext cx="1743908" cy="553998"/>
            <a:chOff x="9771512" y="2095144"/>
            <a:chExt cx="1743908" cy="1046344"/>
          </a:xfrm>
        </p:grpSpPr>
        <p:sp>
          <p:nvSpPr>
            <p:cNvPr id="80" name="Rectangle: Rounded Corners 79">
              <a:extLst>
                <a:ext uri="{FF2B5EF4-FFF2-40B4-BE49-F238E27FC236}">
                  <a16:creationId xmlns:a16="http://schemas.microsoft.com/office/drawing/2014/main" id="{C5821983-B657-45BC-8C22-335B6501C7AA}"/>
                </a:ext>
              </a:extLst>
            </p:cNvPr>
            <p:cNvSpPr/>
            <p:nvPr/>
          </p:nvSpPr>
          <p:spPr>
            <a:xfrm>
              <a:off x="9771512"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81" name="Rectangle: Rounded Corners 20">
              <a:extLst>
                <a:ext uri="{FF2B5EF4-FFF2-40B4-BE49-F238E27FC236}">
                  <a16:creationId xmlns:a16="http://schemas.microsoft.com/office/drawing/2014/main" id="{D55AB2E5-4880-42C9-A726-9FEB1B900415}"/>
                </a:ext>
              </a:extLst>
            </p:cNvPr>
            <p:cNvSpPr txBox="1"/>
            <p:nvPr/>
          </p:nvSpPr>
          <p:spPr>
            <a:xfrm>
              <a:off x="9802158"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Model consumption </a:t>
              </a:r>
            </a:p>
          </p:txBody>
        </p:sp>
      </p:grpSp>
      <p:sp>
        <p:nvSpPr>
          <p:cNvPr id="33" name="Text Placeholder 2">
            <a:extLst>
              <a:ext uri="{FF2B5EF4-FFF2-40B4-BE49-F238E27FC236}">
                <a16:creationId xmlns:a16="http://schemas.microsoft.com/office/drawing/2014/main" id="{E691395D-05E1-4448-8F79-7FD6AF9F9D02}"/>
              </a:ext>
            </a:extLst>
          </p:cNvPr>
          <p:cNvSpPr>
            <a:spLocks noGrp="1"/>
          </p:cNvSpPr>
          <p:nvPr>
            <p:ph type="body" sz="quarter" idx="10"/>
          </p:nvPr>
        </p:nvSpPr>
        <p:spPr>
          <a:xfrm>
            <a:off x="675658" y="1435497"/>
            <a:ext cx="9902826" cy="673454"/>
          </a:xfrm>
        </p:spPr>
        <p:txBody>
          <a:bodyPr/>
          <a:lstStyle/>
          <a:p>
            <a:r>
              <a:rPr lang="en-US" dirty="0" smtClean="0"/>
              <a:t>York City taxi data</a:t>
            </a:r>
          </a:p>
        </p:txBody>
      </p:sp>
      <p:graphicFrame>
        <p:nvGraphicFramePr>
          <p:cNvPr id="4" name="Table 3"/>
          <p:cNvGraphicFramePr>
            <a:graphicFrameLocks noGrp="1"/>
          </p:cNvGraphicFramePr>
          <p:nvPr>
            <p:extLst>
              <p:ext uri="{D42A27DB-BD31-4B8C-83A1-F6EECF244321}">
                <p14:modId xmlns:p14="http://schemas.microsoft.com/office/powerpoint/2010/main" val="2083450617"/>
              </p:ext>
            </p:extLst>
          </p:nvPr>
        </p:nvGraphicFramePr>
        <p:xfrm>
          <a:off x="369266" y="2508936"/>
          <a:ext cx="11399080" cy="1483360"/>
        </p:xfrm>
        <a:graphic>
          <a:graphicData uri="http://schemas.openxmlformats.org/drawingml/2006/table">
            <a:tbl>
              <a:tblPr firstRow="1" bandRow="1">
                <a:tableStyleId>{073A0DAA-6AF3-43AB-8588-CEC1D06C72B9}</a:tableStyleId>
              </a:tblPr>
              <a:tblGrid>
                <a:gridCol w="1628440">
                  <a:extLst>
                    <a:ext uri="{9D8B030D-6E8A-4147-A177-3AD203B41FA5}">
                      <a16:colId xmlns:a16="http://schemas.microsoft.com/office/drawing/2014/main" val="2453295054"/>
                    </a:ext>
                  </a:extLst>
                </a:gridCol>
                <a:gridCol w="1239764">
                  <a:extLst>
                    <a:ext uri="{9D8B030D-6E8A-4147-A177-3AD203B41FA5}">
                      <a16:colId xmlns:a16="http://schemas.microsoft.com/office/drawing/2014/main" val="359916562"/>
                    </a:ext>
                  </a:extLst>
                </a:gridCol>
                <a:gridCol w="2017116">
                  <a:extLst>
                    <a:ext uri="{9D8B030D-6E8A-4147-A177-3AD203B41FA5}">
                      <a16:colId xmlns:a16="http://schemas.microsoft.com/office/drawing/2014/main" val="3131528782"/>
                    </a:ext>
                  </a:extLst>
                </a:gridCol>
                <a:gridCol w="1825836">
                  <a:extLst>
                    <a:ext uri="{9D8B030D-6E8A-4147-A177-3AD203B41FA5}">
                      <a16:colId xmlns:a16="http://schemas.microsoft.com/office/drawing/2014/main" val="584999108"/>
                    </a:ext>
                  </a:extLst>
                </a:gridCol>
                <a:gridCol w="1431044">
                  <a:extLst>
                    <a:ext uri="{9D8B030D-6E8A-4147-A177-3AD203B41FA5}">
                      <a16:colId xmlns:a16="http://schemas.microsoft.com/office/drawing/2014/main" val="935435626"/>
                    </a:ext>
                  </a:extLst>
                </a:gridCol>
                <a:gridCol w="1628440">
                  <a:extLst>
                    <a:ext uri="{9D8B030D-6E8A-4147-A177-3AD203B41FA5}">
                      <a16:colId xmlns:a16="http://schemas.microsoft.com/office/drawing/2014/main" val="2773660553"/>
                    </a:ext>
                  </a:extLst>
                </a:gridCol>
                <a:gridCol w="1628440">
                  <a:extLst>
                    <a:ext uri="{9D8B030D-6E8A-4147-A177-3AD203B41FA5}">
                      <a16:colId xmlns:a16="http://schemas.microsoft.com/office/drawing/2014/main" val="875962386"/>
                    </a:ext>
                  </a:extLst>
                </a:gridCol>
              </a:tblGrid>
              <a:tr h="370840">
                <a:tc>
                  <a:txBody>
                    <a:bodyPr/>
                    <a:lstStyle/>
                    <a:p>
                      <a:r>
                        <a:rPr lang="en-CA" dirty="0" err="1" smtClean="0"/>
                        <a:t>vendor_id</a:t>
                      </a:r>
                      <a:endParaRPr lang="en-CA" dirty="0"/>
                    </a:p>
                  </a:txBody>
                  <a:tcPr/>
                </a:tc>
                <a:tc>
                  <a:txBody>
                    <a:bodyPr/>
                    <a:lstStyle/>
                    <a:p>
                      <a:r>
                        <a:rPr lang="en-CA" dirty="0" err="1" smtClean="0"/>
                        <a:t>rate_code</a:t>
                      </a:r>
                      <a:r>
                        <a:rPr lang="en-CA" dirty="0" smtClean="0"/>
                        <a:t> </a:t>
                      </a:r>
                      <a:endParaRPr lang="en-CA" dirty="0"/>
                    </a:p>
                  </a:txBody>
                  <a:tcPr/>
                </a:tc>
                <a:tc>
                  <a:txBody>
                    <a:bodyPr/>
                    <a:lstStyle/>
                    <a:p>
                      <a:r>
                        <a:rPr lang="en-CA" dirty="0" err="1" smtClean="0"/>
                        <a:t>passenger_count</a:t>
                      </a:r>
                      <a:endParaRPr lang="en-CA" dirty="0"/>
                    </a:p>
                  </a:txBody>
                  <a:tcPr/>
                </a:tc>
                <a:tc>
                  <a:txBody>
                    <a:bodyPr/>
                    <a:lstStyle/>
                    <a:p>
                      <a:r>
                        <a:rPr lang="en-CA" dirty="0" err="1" smtClean="0"/>
                        <a:t>trip_time_in_secs</a:t>
                      </a:r>
                      <a:endParaRPr lang="en-CA" dirty="0"/>
                    </a:p>
                  </a:txBody>
                  <a:tcPr/>
                </a:tc>
                <a:tc>
                  <a:txBody>
                    <a:bodyPr/>
                    <a:lstStyle/>
                    <a:p>
                      <a:r>
                        <a:rPr lang="en-CA" dirty="0" err="1" smtClean="0"/>
                        <a:t>trip_distance</a:t>
                      </a:r>
                      <a:endParaRPr lang="en-CA" dirty="0"/>
                    </a:p>
                  </a:txBody>
                  <a:tcPr/>
                </a:tc>
                <a:tc>
                  <a:txBody>
                    <a:bodyPr/>
                    <a:lstStyle/>
                    <a:p>
                      <a:r>
                        <a:rPr lang="en-CA" dirty="0" err="1" smtClean="0"/>
                        <a:t>payment_type</a:t>
                      </a:r>
                      <a:endParaRPr lang="en-CA" dirty="0"/>
                    </a:p>
                  </a:txBody>
                  <a:tcPr/>
                </a:tc>
                <a:tc>
                  <a:txBody>
                    <a:bodyPr/>
                    <a:lstStyle/>
                    <a:p>
                      <a:r>
                        <a:rPr lang="en-CA" dirty="0" err="1" smtClean="0"/>
                        <a:t>fare_amount</a:t>
                      </a:r>
                      <a:endParaRPr lang="en-CA" dirty="0"/>
                    </a:p>
                  </a:txBody>
                  <a:tcPr/>
                </a:tc>
                <a:extLst>
                  <a:ext uri="{0D108BD9-81ED-4DB2-BD59-A6C34878D82A}">
                    <a16:rowId xmlns:a16="http://schemas.microsoft.com/office/drawing/2014/main" val="4019257042"/>
                  </a:ext>
                </a:extLst>
              </a:tr>
              <a:tr h="370840">
                <a:tc>
                  <a:txBody>
                    <a:bodyPr/>
                    <a:lstStyle/>
                    <a:p>
                      <a:r>
                        <a:rPr lang="en-CA" dirty="0" smtClean="0"/>
                        <a:t>CMT</a:t>
                      </a:r>
                      <a:endParaRPr lang="en-CA" dirty="0"/>
                    </a:p>
                  </a:txBody>
                  <a:tcPr/>
                </a:tc>
                <a:tc>
                  <a:txBody>
                    <a:bodyPr/>
                    <a:lstStyle/>
                    <a:p>
                      <a:r>
                        <a:rPr lang="en-CA" dirty="0" smtClean="0"/>
                        <a:t>1</a:t>
                      </a:r>
                      <a:endParaRPr lang="en-CA" dirty="0"/>
                    </a:p>
                  </a:txBody>
                  <a:tcPr/>
                </a:tc>
                <a:tc>
                  <a:txBody>
                    <a:bodyPr/>
                    <a:lstStyle/>
                    <a:p>
                      <a:r>
                        <a:rPr lang="en-CA" dirty="0" smtClean="0"/>
                        <a:t>1</a:t>
                      </a:r>
                      <a:endParaRPr lang="en-CA" dirty="0"/>
                    </a:p>
                  </a:txBody>
                  <a:tcPr/>
                </a:tc>
                <a:tc>
                  <a:txBody>
                    <a:bodyPr/>
                    <a:lstStyle/>
                    <a:p>
                      <a:r>
                        <a:rPr lang="en-CA" dirty="0" smtClean="0"/>
                        <a:t>1271</a:t>
                      </a:r>
                      <a:endParaRPr lang="en-CA" dirty="0"/>
                    </a:p>
                  </a:txBody>
                  <a:tcPr/>
                </a:tc>
                <a:tc>
                  <a:txBody>
                    <a:bodyPr/>
                    <a:lstStyle/>
                    <a:p>
                      <a:r>
                        <a:rPr lang="en-CA" dirty="0" smtClean="0"/>
                        <a:t>3.8</a:t>
                      </a:r>
                      <a:endParaRPr lang="en-CA" dirty="0"/>
                    </a:p>
                  </a:txBody>
                  <a:tcPr/>
                </a:tc>
                <a:tc>
                  <a:txBody>
                    <a:bodyPr/>
                    <a:lstStyle/>
                    <a:p>
                      <a:r>
                        <a:rPr lang="en-CA" dirty="0" smtClean="0"/>
                        <a:t>CRD</a:t>
                      </a:r>
                      <a:endParaRPr lang="en-CA" dirty="0"/>
                    </a:p>
                  </a:txBody>
                  <a:tcPr/>
                </a:tc>
                <a:tc>
                  <a:txBody>
                    <a:bodyPr/>
                    <a:lstStyle/>
                    <a:p>
                      <a:r>
                        <a:rPr lang="en-CA" dirty="0" smtClean="0"/>
                        <a:t>17.5</a:t>
                      </a:r>
                      <a:endParaRPr lang="en-CA" dirty="0"/>
                    </a:p>
                  </a:txBody>
                  <a:tcPr/>
                </a:tc>
                <a:extLst>
                  <a:ext uri="{0D108BD9-81ED-4DB2-BD59-A6C34878D82A}">
                    <a16:rowId xmlns:a16="http://schemas.microsoft.com/office/drawing/2014/main" val="2444609079"/>
                  </a:ext>
                </a:extLst>
              </a:tr>
              <a:tr h="370840">
                <a:tc>
                  <a:txBody>
                    <a:bodyPr/>
                    <a:lstStyle/>
                    <a:p>
                      <a:r>
                        <a:rPr lang="en-CA" dirty="0" smtClean="0"/>
                        <a:t>CMT</a:t>
                      </a:r>
                      <a:endParaRPr lang="en-CA" dirty="0"/>
                    </a:p>
                  </a:txBody>
                  <a:tcPr/>
                </a:tc>
                <a:tc>
                  <a:txBody>
                    <a:bodyPr/>
                    <a:lstStyle/>
                    <a:p>
                      <a:r>
                        <a:rPr lang="en-CA" dirty="0" smtClean="0"/>
                        <a:t>1</a:t>
                      </a:r>
                      <a:endParaRPr lang="en-CA" dirty="0"/>
                    </a:p>
                  </a:txBody>
                  <a:tcPr/>
                </a:tc>
                <a:tc>
                  <a:txBody>
                    <a:bodyPr/>
                    <a:lstStyle/>
                    <a:p>
                      <a:r>
                        <a:rPr lang="en-CA" dirty="0" smtClean="0"/>
                        <a:t>1</a:t>
                      </a:r>
                      <a:endParaRPr lang="en-CA" dirty="0"/>
                    </a:p>
                  </a:txBody>
                  <a:tcPr/>
                </a:tc>
                <a:tc>
                  <a:txBody>
                    <a:bodyPr/>
                    <a:lstStyle/>
                    <a:p>
                      <a:r>
                        <a:rPr lang="en-CA" dirty="0" smtClean="0"/>
                        <a:t>474</a:t>
                      </a:r>
                      <a:endParaRPr lang="en-CA" dirty="0"/>
                    </a:p>
                  </a:txBody>
                  <a:tcPr/>
                </a:tc>
                <a:tc>
                  <a:txBody>
                    <a:bodyPr/>
                    <a:lstStyle/>
                    <a:p>
                      <a:r>
                        <a:rPr lang="en-CA" dirty="0" smtClean="0"/>
                        <a:t>1.5</a:t>
                      </a:r>
                      <a:endParaRPr lang="en-CA" dirty="0"/>
                    </a:p>
                  </a:txBody>
                  <a:tcPr/>
                </a:tc>
                <a:tc>
                  <a:txBody>
                    <a:bodyPr/>
                    <a:lstStyle/>
                    <a:p>
                      <a:r>
                        <a:rPr lang="en-CA" dirty="0" smtClean="0"/>
                        <a:t>CRD</a:t>
                      </a:r>
                      <a:endParaRPr lang="en-CA" dirty="0"/>
                    </a:p>
                  </a:txBody>
                  <a:tcPr/>
                </a:tc>
                <a:tc>
                  <a:txBody>
                    <a:bodyPr/>
                    <a:lstStyle/>
                    <a:p>
                      <a:r>
                        <a:rPr lang="en-CA" dirty="0" smtClean="0"/>
                        <a:t>8</a:t>
                      </a:r>
                      <a:endParaRPr lang="en-CA" dirty="0"/>
                    </a:p>
                  </a:txBody>
                  <a:tcPr/>
                </a:tc>
                <a:extLst>
                  <a:ext uri="{0D108BD9-81ED-4DB2-BD59-A6C34878D82A}">
                    <a16:rowId xmlns:a16="http://schemas.microsoft.com/office/drawing/2014/main" val="2319908101"/>
                  </a:ext>
                </a:extLst>
              </a:tr>
              <a:tr h="370840">
                <a:tc>
                  <a:txBody>
                    <a:bodyPr/>
                    <a:lstStyle/>
                    <a:p>
                      <a:r>
                        <a:rPr lang="en-CA" dirty="0" smtClean="0"/>
                        <a:t>CMT</a:t>
                      </a:r>
                      <a:endParaRPr lang="en-CA" dirty="0"/>
                    </a:p>
                  </a:txBody>
                  <a:tcPr/>
                </a:tc>
                <a:tc>
                  <a:txBody>
                    <a:bodyPr/>
                    <a:lstStyle/>
                    <a:p>
                      <a:r>
                        <a:rPr lang="en-CA" dirty="0" smtClean="0"/>
                        <a:t>1</a:t>
                      </a:r>
                      <a:endParaRPr lang="en-CA" dirty="0"/>
                    </a:p>
                  </a:txBody>
                  <a:tcPr/>
                </a:tc>
                <a:tc>
                  <a:txBody>
                    <a:bodyPr/>
                    <a:lstStyle/>
                    <a:p>
                      <a:r>
                        <a:rPr lang="en-CA" dirty="0" smtClean="0"/>
                        <a:t>1</a:t>
                      </a:r>
                      <a:endParaRPr lang="en-CA" dirty="0"/>
                    </a:p>
                  </a:txBody>
                  <a:tcPr/>
                </a:tc>
                <a:tc>
                  <a:txBody>
                    <a:bodyPr/>
                    <a:lstStyle/>
                    <a:p>
                      <a:r>
                        <a:rPr lang="en-CA" dirty="0" smtClean="0"/>
                        <a:t>637</a:t>
                      </a:r>
                      <a:endParaRPr lang="en-CA" dirty="0"/>
                    </a:p>
                  </a:txBody>
                  <a:tcPr/>
                </a:tc>
                <a:tc>
                  <a:txBody>
                    <a:bodyPr/>
                    <a:lstStyle/>
                    <a:p>
                      <a:r>
                        <a:rPr lang="en-CA" dirty="0" smtClean="0"/>
                        <a:t>1.4</a:t>
                      </a:r>
                      <a:endParaRPr lang="en-CA" dirty="0"/>
                    </a:p>
                  </a:txBody>
                  <a:tcPr/>
                </a:tc>
                <a:tc>
                  <a:txBody>
                    <a:bodyPr/>
                    <a:lstStyle/>
                    <a:p>
                      <a:r>
                        <a:rPr lang="en-CA" dirty="0" smtClean="0"/>
                        <a:t>CRD</a:t>
                      </a:r>
                      <a:endParaRPr lang="en-CA" dirty="0"/>
                    </a:p>
                  </a:txBody>
                  <a:tcPr/>
                </a:tc>
                <a:tc>
                  <a:txBody>
                    <a:bodyPr/>
                    <a:lstStyle/>
                    <a:p>
                      <a:r>
                        <a:rPr lang="en-CA" dirty="0" smtClean="0"/>
                        <a:t>8.5</a:t>
                      </a:r>
                      <a:endParaRPr lang="en-CA" dirty="0"/>
                    </a:p>
                  </a:txBody>
                  <a:tcPr/>
                </a:tc>
                <a:extLst>
                  <a:ext uri="{0D108BD9-81ED-4DB2-BD59-A6C34878D82A}">
                    <a16:rowId xmlns:a16="http://schemas.microsoft.com/office/drawing/2014/main" val="1449010383"/>
                  </a:ext>
                </a:extLst>
              </a:tr>
            </a:tbl>
          </a:graphicData>
        </a:graphic>
      </p:graphicFrame>
    </p:spTree>
    <p:extLst>
      <p:ext uri="{BB962C8B-B14F-4D97-AF65-F5344CB8AC3E}">
        <p14:creationId xmlns:p14="http://schemas.microsoft.com/office/powerpoint/2010/main" val="197976245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34129309-33E1-484C-A56C-8FBB87F6770C}"/>
              </a:ext>
            </a:extLst>
          </p:cNvPr>
          <p:cNvSpPr/>
          <p:nvPr/>
        </p:nvSpPr>
        <p:spPr>
          <a:xfrm>
            <a:off x="369271" y="1047350"/>
            <a:ext cx="1101851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Consolas" panose="020B0609020204030204" pitchFamily="49" charset="0"/>
                <a:ea typeface="+mn-ea"/>
                <a:cs typeface="Consolas" panose="020B0609020204030204" pitchFamily="49" charset="0"/>
              </a:rPr>
              <a:t>var pipeline = new </a:t>
            </a:r>
            <a:r>
              <a:rPr kumimoji="0" lang="en-US" sz="1800" b="1" i="0" u="none" strike="noStrike" kern="1200" cap="none" spc="0" normalizeH="0" baseline="0" noProof="0" dirty="0" err="1">
                <a:ln>
                  <a:noFill/>
                </a:ln>
                <a:effectLst/>
                <a:uLnTx/>
                <a:uFillTx/>
                <a:latin typeface="Consolas" panose="020B0609020204030204" pitchFamily="49" charset="0"/>
                <a:ea typeface="+mn-ea"/>
                <a:cs typeface="Consolas" panose="020B0609020204030204" pitchFamily="49" charset="0"/>
              </a:rPr>
              <a:t>LearningPipeline</a:t>
            </a:r>
            <a:r>
              <a:rPr kumimoji="0" lang="en-US" sz="1800" b="1" i="0" u="none" strike="noStrike" kern="1200" cap="none" spc="0" normalizeH="0" baseline="0" noProof="0" dirty="0" smtClean="0">
                <a:ln>
                  <a:noFill/>
                </a:ln>
                <a:effectLst/>
                <a:uLnTx/>
                <a:uFillTx/>
                <a:latin typeface="Consolas" panose="020B0609020204030204" pitchFamily="49" charset="0"/>
                <a:ea typeface="+mn-ea"/>
                <a:cs typeface="Consolas" panose="020B0609020204030204" pitchFamily="49" charset="0"/>
              </a:rPr>
              <a:t>();</a:t>
            </a:r>
            <a:endParaRPr kumimoji="0" lang="en-US" sz="1800" b="0" i="0" u="none" strike="noStrike" kern="1200" cap="none" spc="0" normalizeH="0" baseline="0" noProof="0" dirty="0">
              <a:ln>
                <a:noFill/>
              </a:ln>
              <a:effectLst/>
              <a:uLnTx/>
              <a:uFillTx/>
              <a:latin typeface="Consolas" panose="020B0609020204030204" pitchFamily="49" charset="0"/>
              <a:ea typeface="+mn-ea"/>
              <a:cs typeface="Consolas" panose="020B0609020204030204" pitchFamily="49" charset="0"/>
            </a:endParaRPr>
          </a:p>
        </p:txBody>
      </p:sp>
      <p:sp>
        <p:nvSpPr>
          <p:cNvPr id="53" name="Title 1">
            <a:extLst>
              <a:ext uri="{FF2B5EF4-FFF2-40B4-BE49-F238E27FC236}">
                <a16:creationId xmlns:a16="http://schemas.microsoft.com/office/drawing/2014/main" id="{4070B535-DD39-4823-8F3E-B1DF41041833}"/>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0070C0"/>
                </a:solidFill>
                <a:effectLst/>
                <a:uLnTx/>
                <a:uFillTx/>
                <a:latin typeface="Segoe UI" panose="020B0502040204020203" pitchFamily="34" charset="0"/>
                <a:ea typeface="+mj-ea"/>
                <a:cs typeface="Segoe UI" panose="020B0502040204020203" pitchFamily="34" charset="0"/>
              </a:rPr>
              <a:t>Load Data (Pipelines in ML.NET)</a:t>
            </a:r>
          </a:p>
        </p:txBody>
      </p:sp>
      <p:grpSp>
        <p:nvGrpSpPr>
          <p:cNvPr id="55" name="Group 54">
            <a:extLst>
              <a:ext uri="{FF2B5EF4-FFF2-40B4-BE49-F238E27FC236}">
                <a16:creationId xmlns:a16="http://schemas.microsoft.com/office/drawing/2014/main" id="{9856E1AA-85AA-4B98-9C0F-C69A5DE73A0E}"/>
              </a:ext>
            </a:extLst>
          </p:cNvPr>
          <p:cNvGrpSpPr/>
          <p:nvPr/>
        </p:nvGrpSpPr>
        <p:grpSpPr>
          <a:xfrm>
            <a:off x="258552" y="6065174"/>
            <a:ext cx="1743908" cy="553998"/>
            <a:chOff x="5625" y="2095144"/>
            <a:chExt cx="1743908" cy="1046344"/>
          </a:xfrm>
          <a:solidFill>
            <a:srgbClr val="0070C0"/>
          </a:solidFill>
        </p:grpSpPr>
        <p:sp>
          <p:nvSpPr>
            <p:cNvPr id="56" name="Rectangle: Rounded Corners 55">
              <a:extLst>
                <a:ext uri="{FF2B5EF4-FFF2-40B4-BE49-F238E27FC236}">
                  <a16:creationId xmlns:a16="http://schemas.microsoft.com/office/drawing/2014/main" id="{33A06CC5-15EE-43F3-BF6F-E71575B7D47B}"/>
                </a:ext>
              </a:extLst>
            </p:cNvPr>
            <p:cNvSpPr/>
            <p:nvPr/>
          </p:nvSpPr>
          <p:spPr>
            <a:xfrm>
              <a:off x="5625" y="2095144"/>
              <a:ext cx="1743908" cy="1046344"/>
            </a:xfrm>
            <a:prstGeom prst="roundRect">
              <a:avLst>
                <a:gd name="adj" fmla="val 10000"/>
              </a:avLst>
            </a:prstGeom>
            <a:ln/>
          </p:spPr>
          <p:style>
            <a:lnRef idx="0">
              <a:schemeClr val="accent1"/>
            </a:lnRef>
            <a:fillRef idx="3">
              <a:schemeClr val="accent1"/>
            </a:fillRef>
            <a:effectRef idx="3">
              <a:schemeClr val="accent1"/>
            </a:effectRef>
            <a:fontRef idx="minor">
              <a:schemeClr val="lt1"/>
            </a:fontRef>
          </p:style>
        </p:sp>
        <p:sp>
          <p:nvSpPr>
            <p:cNvPr id="57" name="Rectangle: Rounded Corners 4">
              <a:extLst>
                <a:ext uri="{FF2B5EF4-FFF2-40B4-BE49-F238E27FC236}">
                  <a16:creationId xmlns:a16="http://schemas.microsoft.com/office/drawing/2014/main" id="{AE92D071-FCB8-4EC7-8261-B4006D675863}"/>
                </a:ext>
              </a:extLst>
            </p:cNvPr>
            <p:cNvSpPr txBox="1"/>
            <p:nvPr/>
          </p:nvSpPr>
          <p:spPr>
            <a:xfrm>
              <a:off x="36271" y="2125790"/>
              <a:ext cx="1682616" cy="985052"/>
            </a:xfrm>
            <a:prstGeom prst="rect">
              <a:avLst/>
            </a:prstGeom>
            <a:ln/>
          </p:spPr>
          <p:style>
            <a:lnRef idx="0">
              <a:schemeClr val="accent1"/>
            </a:lnRef>
            <a:fillRef idx="3">
              <a:schemeClr val="accent1"/>
            </a:fillRef>
            <a:effectRef idx="3">
              <a:schemeClr val="accent1"/>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Load Data</a:t>
              </a:r>
            </a:p>
          </p:txBody>
        </p:sp>
      </p:grpSp>
      <p:grpSp>
        <p:nvGrpSpPr>
          <p:cNvPr id="58" name="Group 57">
            <a:extLst>
              <a:ext uri="{FF2B5EF4-FFF2-40B4-BE49-F238E27FC236}">
                <a16:creationId xmlns:a16="http://schemas.microsoft.com/office/drawing/2014/main" id="{DF9A2598-A0D5-44FA-AEC8-3BD95DCDAAF1}"/>
              </a:ext>
            </a:extLst>
          </p:cNvPr>
          <p:cNvGrpSpPr/>
          <p:nvPr/>
        </p:nvGrpSpPr>
        <p:grpSpPr>
          <a:xfrm>
            <a:off x="2176851" y="6254708"/>
            <a:ext cx="369708" cy="228986"/>
            <a:chOff x="1923924" y="2402071"/>
            <a:chExt cx="369708" cy="432489"/>
          </a:xfrm>
        </p:grpSpPr>
        <p:sp>
          <p:nvSpPr>
            <p:cNvPr id="59" name="Arrow: Right 58">
              <a:extLst>
                <a:ext uri="{FF2B5EF4-FFF2-40B4-BE49-F238E27FC236}">
                  <a16:creationId xmlns:a16="http://schemas.microsoft.com/office/drawing/2014/main" id="{D6FA9662-2AF6-4FF2-B3C6-85ED27030EF0}"/>
                </a:ext>
              </a:extLst>
            </p:cNvPr>
            <p:cNvSpPr/>
            <p:nvPr/>
          </p:nvSpPr>
          <p:spPr>
            <a:xfrm>
              <a:off x="1923924"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0" name="Arrow: Right 6">
              <a:extLst>
                <a:ext uri="{FF2B5EF4-FFF2-40B4-BE49-F238E27FC236}">
                  <a16:creationId xmlns:a16="http://schemas.microsoft.com/office/drawing/2014/main" id="{6E5D41E8-B975-48CA-BA4E-CD03F015CF01}"/>
                </a:ext>
              </a:extLst>
            </p:cNvPr>
            <p:cNvSpPr txBox="1"/>
            <p:nvPr/>
          </p:nvSpPr>
          <p:spPr>
            <a:xfrm>
              <a:off x="1923924"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61" name="Group 60">
            <a:extLst>
              <a:ext uri="{FF2B5EF4-FFF2-40B4-BE49-F238E27FC236}">
                <a16:creationId xmlns:a16="http://schemas.microsoft.com/office/drawing/2014/main" id="{06FD992C-891B-4DC5-A030-A853F12CA9F3}"/>
              </a:ext>
            </a:extLst>
          </p:cNvPr>
          <p:cNvGrpSpPr/>
          <p:nvPr/>
        </p:nvGrpSpPr>
        <p:grpSpPr>
          <a:xfrm>
            <a:off x="2700024" y="6065174"/>
            <a:ext cx="1743908" cy="553998"/>
            <a:chOff x="2447097" y="2095144"/>
            <a:chExt cx="1743908" cy="1046344"/>
          </a:xfrm>
          <a:solidFill>
            <a:srgbClr val="505050"/>
          </a:solidFill>
        </p:grpSpPr>
        <p:sp>
          <p:nvSpPr>
            <p:cNvPr id="62" name="Rectangle: Rounded Corners 61">
              <a:extLst>
                <a:ext uri="{FF2B5EF4-FFF2-40B4-BE49-F238E27FC236}">
                  <a16:creationId xmlns:a16="http://schemas.microsoft.com/office/drawing/2014/main" id="{31F19139-734E-4439-80A2-8E023BACE575}"/>
                </a:ext>
              </a:extLst>
            </p:cNvPr>
            <p:cNvSpPr/>
            <p:nvPr/>
          </p:nvSpPr>
          <p:spPr>
            <a:xfrm>
              <a:off x="2447097"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63" name="Rectangle: Rounded Corners 8">
              <a:extLst>
                <a:ext uri="{FF2B5EF4-FFF2-40B4-BE49-F238E27FC236}">
                  <a16:creationId xmlns:a16="http://schemas.microsoft.com/office/drawing/2014/main" id="{0696D169-081D-4F28-90C1-525E877C83FF}"/>
                </a:ext>
              </a:extLst>
            </p:cNvPr>
            <p:cNvSpPr txBox="1"/>
            <p:nvPr/>
          </p:nvSpPr>
          <p:spPr>
            <a:xfrm>
              <a:off x="2477743"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Extract Features </a:t>
              </a:r>
            </a:p>
          </p:txBody>
        </p:sp>
      </p:grpSp>
      <p:grpSp>
        <p:nvGrpSpPr>
          <p:cNvPr id="64" name="Group 63">
            <a:extLst>
              <a:ext uri="{FF2B5EF4-FFF2-40B4-BE49-F238E27FC236}">
                <a16:creationId xmlns:a16="http://schemas.microsoft.com/office/drawing/2014/main" id="{52AE4CFE-50FB-4B01-8BE4-38D8E7F12D76}"/>
              </a:ext>
            </a:extLst>
          </p:cNvPr>
          <p:cNvGrpSpPr/>
          <p:nvPr/>
        </p:nvGrpSpPr>
        <p:grpSpPr>
          <a:xfrm>
            <a:off x="4618323" y="6254708"/>
            <a:ext cx="369708" cy="228986"/>
            <a:chOff x="4365396" y="2402071"/>
            <a:chExt cx="369708" cy="432489"/>
          </a:xfrm>
        </p:grpSpPr>
        <p:sp>
          <p:nvSpPr>
            <p:cNvPr id="65"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6"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67" name="Group 66">
            <a:extLst>
              <a:ext uri="{FF2B5EF4-FFF2-40B4-BE49-F238E27FC236}">
                <a16:creationId xmlns:a16="http://schemas.microsoft.com/office/drawing/2014/main" id="{53C5114A-B68D-4766-9134-972577B107D8}"/>
              </a:ext>
            </a:extLst>
          </p:cNvPr>
          <p:cNvGrpSpPr/>
          <p:nvPr/>
        </p:nvGrpSpPr>
        <p:grpSpPr>
          <a:xfrm>
            <a:off x="5141495" y="6065174"/>
            <a:ext cx="1743908" cy="553998"/>
            <a:chOff x="4888568" y="2095144"/>
            <a:chExt cx="1743908" cy="1046344"/>
          </a:xfrm>
        </p:grpSpPr>
        <p:sp>
          <p:nvSpPr>
            <p:cNvPr id="68" name="Rectangle: Rounded Corners 67">
              <a:extLst>
                <a:ext uri="{FF2B5EF4-FFF2-40B4-BE49-F238E27FC236}">
                  <a16:creationId xmlns:a16="http://schemas.microsoft.com/office/drawing/2014/main" id="{14D0CD39-81AC-41BD-A127-37611733215B}"/>
                </a:ext>
              </a:extLst>
            </p:cNvPr>
            <p:cNvSpPr/>
            <p:nvPr/>
          </p:nvSpPr>
          <p:spPr>
            <a:xfrm>
              <a:off x="4888568"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69" name="Rectangle: Rounded Corners 12">
              <a:extLst>
                <a:ext uri="{FF2B5EF4-FFF2-40B4-BE49-F238E27FC236}">
                  <a16:creationId xmlns:a16="http://schemas.microsoft.com/office/drawing/2014/main" id="{9676BA4C-F025-4947-A3EA-7BEED2FFCEC1}"/>
                </a:ext>
              </a:extLst>
            </p:cNvPr>
            <p:cNvSpPr txBox="1"/>
            <p:nvPr/>
          </p:nvSpPr>
          <p:spPr>
            <a:xfrm>
              <a:off x="4919214"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Train Model </a:t>
              </a:r>
            </a:p>
          </p:txBody>
        </p:sp>
      </p:grpSp>
      <p:grpSp>
        <p:nvGrpSpPr>
          <p:cNvPr id="70" name="Group 69">
            <a:extLst>
              <a:ext uri="{FF2B5EF4-FFF2-40B4-BE49-F238E27FC236}">
                <a16:creationId xmlns:a16="http://schemas.microsoft.com/office/drawing/2014/main" id="{5D944F7F-B7D0-4ED7-8DEC-E6E34A0F7519}"/>
              </a:ext>
            </a:extLst>
          </p:cNvPr>
          <p:cNvGrpSpPr/>
          <p:nvPr/>
        </p:nvGrpSpPr>
        <p:grpSpPr>
          <a:xfrm>
            <a:off x="7059794" y="6254708"/>
            <a:ext cx="369708" cy="228986"/>
            <a:chOff x="6806867" y="2402071"/>
            <a:chExt cx="369708" cy="432489"/>
          </a:xfrm>
        </p:grpSpPr>
        <p:sp>
          <p:nvSpPr>
            <p:cNvPr id="71" name="Arrow: Right 70">
              <a:extLst>
                <a:ext uri="{FF2B5EF4-FFF2-40B4-BE49-F238E27FC236}">
                  <a16:creationId xmlns:a16="http://schemas.microsoft.com/office/drawing/2014/main" id="{8A40D4B7-0BB5-4F48-992D-0AE2445076C1}"/>
                </a:ext>
              </a:extLst>
            </p:cNvPr>
            <p:cNvSpPr/>
            <p:nvPr/>
          </p:nvSpPr>
          <p:spPr>
            <a:xfrm>
              <a:off x="6806867"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Arrow: Right 14">
              <a:extLst>
                <a:ext uri="{FF2B5EF4-FFF2-40B4-BE49-F238E27FC236}">
                  <a16:creationId xmlns:a16="http://schemas.microsoft.com/office/drawing/2014/main" id="{EC2E85D7-5E18-40A1-BA69-FE147ABB0F5A}"/>
                </a:ext>
              </a:extLst>
            </p:cNvPr>
            <p:cNvSpPr txBox="1"/>
            <p:nvPr/>
          </p:nvSpPr>
          <p:spPr>
            <a:xfrm>
              <a:off x="6806867"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73" name="Group 72">
            <a:extLst>
              <a:ext uri="{FF2B5EF4-FFF2-40B4-BE49-F238E27FC236}">
                <a16:creationId xmlns:a16="http://schemas.microsoft.com/office/drawing/2014/main" id="{CC171C19-8A3F-410C-9686-A6044FCA4D37}"/>
              </a:ext>
            </a:extLst>
          </p:cNvPr>
          <p:cNvGrpSpPr/>
          <p:nvPr/>
        </p:nvGrpSpPr>
        <p:grpSpPr>
          <a:xfrm>
            <a:off x="7582967" y="6065174"/>
            <a:ext cx="1743908" cy="553998"/>
            <a:chOff x="7330040" y="2095144"/>
            <a:chExt cx="1743908" cy="1046344"/>
          </a:xfrm>
        </p:grpSpPr>
        <p:sp>
          <p:nvSpPr>
            <p:cNvPr id="74" name="Rectangle: Rounded Corners 73">
              <a:extLst>
                <a:ext uri="{FF2B5EF4-FFF2-40B4-BE49-F238E27FC236}">
                  <a16:creationId xmlns:a16="http://schemas.microsoft.com/office/drawing/2014/main" id="{694BB526-1C99-4CFD-B0F5-EBE6512CA916}"/>
                </a:ext>
              </a:extLst>
            </p:cNvPr>
            <p:cNvSpPr/>
            <p:nvPr/>
          </p:nvSpPr>
          <p:spPr>
            <a:xfrm>
              <a:off x="7330040"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75" name="Rectangle: Rounded Corners 16">
              <a:extLst>
                <a:ext uri="{FF2B5EF4-FFF2-40B4-BE49-F238E27FC236}">
                  <a16:creationId xmlns:a16="http://schemas.microsoft.com/office/drawing/2014/main" id="{9D331CF4-4E10-40E7-9AFB-11958BD638D2}"/>
                </a:ext>
              </a:extLst>
            </p:cNvPr>
            <p:cNvSpPr txBox="1"/>
            <p:nvPr/>
          </p:nvSpPr>
          <p:spPr>
            <a:xfrm>
              <a:off x="7360686"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Evaluate Model  </a:t>
              </a:r>
            </a:p>
          </p:txBody>
        </p:sp>
      </p:grpSp>
      <p:grpSp>
        <p:nvGrpSpPr>
          <p:cNvPr id="76" name="Group 75">
            <a:extLst>
              <a:ext uri="{FF2B5EF4-FFF2-40B4-BE49-F238E27FC236}">
                <a16:creationId xmlns:a16="http://schemas.microsoft.com/office/drawing/2014/main" id="{DDFE16BA-231E-4393-857B-2886DE901BDB}"/>
              </a:ext>
            </a:extLst>
          </p:cNvPr>
          <p:cNvGrpSpPr/>
          <p:nvPr/>
        </p:nvGrpSpPr>
        <p:grpSpPr>
          <a:xfrm>
            <a:off x="9501266" y="6254708"/>
            <a:ext cx="369708" cy="228986"/>
            <a:chOff x="9248339" y="2402071"/>
            <a:chExt cx="369708" cy="432489"/>
          </a:xfrm>
        </p:grpSpPr>
        <p:sp>
          <p:nvSpPr>
            <p:cNvPr id="77" name="Arrow: Right 76">
              <a:extLst>
                <a:ext uri="{FF2B5EF4-FFF2-40B4-BE49-F238E27FC236}">
                  <a16:creationId xmlns:a16="http://schemas.microsoft.com/office/drawing/2014/main" id="{DE9F93AB-36E7-4665-8F10-BA9E83CB4C79}"/>
                </a:ext>
              </a:extLst>
            </p:cNvPr>
            <p:cNvSpPr/>
            <p:nvPr/>
          </p:nvSpPr>
          <p:spPr>
            <a:xfrm>
              <a:off x="9248339"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8" name="Arrow: Right 18">
              <a:extLst>
                <a:ext uri="{FF2B5EF4-FFF2-40B4-BE49-F238E27FC236}">
                  <a16:creationId xmlns:a16="http://schemas.microsoft.com/office/drawing/2014/main" id="{543BAE31-C8A3-453C-AAAF-409945C6857D}"/>
                </a:ext>
              </a:extLst>
            </p:cNvPr>
            <p:cNvSpPr txBox="1"/>
            <p:nvPr/>
          </p:nvSpPr>
          <p:spPr>
            <a:xfrm>
              <a:off x="9248339"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79" name="Group 78">
            <a:extLst>
              <a:ext uri="{FF2B5EF4-FFF2-40B4-BE49-F238E27FC236}">
                <a16:creationId xmlns:a16="http://schemas.microsoft.com/office/drawing/2014/main" id="{F30DE3F1-1933-4620-90BF-3D74D814017D}"/>
              </a:ext>
            </a:extLst>
          </p:cNvPr>
          <p:cNvGrpSpPr/>
          <p:nvPr/>
        </p:nvGrpSpPr>
        <p:grpSpPr>
          <a:xfrm>
            <a:off x="10024439" y="6065174"/>
            <a:ext cx="1743908" cy="553998"/>
            <a:chOff x="9771512" y="2095144"/>
            <a:chExt cx="1743908" cy="1046344"/>
          </a:xfrm>
        </p:grpSpPr>
        <p:sp>
          <p:nvSpPr>
            <p:cNvPr id="80" name="Rectangle: Rounded Corners 79">
              <a:extLst>
                <a:ext uri="{FF2B5EF4-FFF2-40B4-BE49-F238E27FC236}">
                  <a16:creationId xmlns:a16="http://schemas.microsoft.com/office/drawing/2014/main" id="{C5821983-B657-45BC-8C22-335B6501C7AA}"/>
                </a:ext>
              </a:extLst>
            </p:cNvPr>
            <p:cNvSpPr/>
            <p:nvPr/>
          </p:nvSpPr>
          <p:spPr>
            <a:xfrm>
              <a:off x="9771512"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81" name="Rectangle: Rounded Corners 20">
              <a:extLst>
                <a:ext uri="{FF2B5EF4-FFF2-40B4-BE49-F238E27FC236}">
                  <a16:creationId xmlns:a16="http://schemas.microsoft.com/office/drawing/2014/main" id="{D55AB2E5-4880-42C9-A726-9FEB1B900415}"/>
                </a:ext>
              </a:extLst>
            </p:cNvPr>
            <p:cNvSpPr txBox="1"/>
            <p:nvPr/>
          </p:nvSpPr>
          <p:spPr>
            <a:xfrm>
              <a:off x="9802158"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Model consumption </a:t>
              </a:r>
            </a:p>
          </p:txBody>
        </p:sp>
      </p:grpSp>
    </p:spTree>
    <p:extLst>
      <p:ext uri="{BB962C8B-B14F-4D97-AF65-F5344CB8AC3E}">
        <p14:creationId xmlns:p14="http://schemas.microsoft.com/office/powerpoint/2010/main" val="15650280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34129309-33E1-484C-A56C-8FBB87F6770C}"/>
              </a:ext>
            </a:extLst>
          </p:cNvPr>
          <p:cNvSpPr/>
          <p:nvPr/>
        </p:nvSpPr>
        <p:spPr>
          <a:xfrm>
            <a:off x="111211" y="1047350"/>
            <a:ext cx="12080789" cy="815608"/>
          </a:xfrm>
          <a:prstGeom prst="rect">
            <a:avLst/>
          </a:prstGeom>
        </p:spPr>
        <p:txBody>
          <a:bodyPr wrap="square">
            <a:spAutoFit/>
          </a:bodyPr>
          <a:lstStyle/>
          <a:p>
            <a:pPr lvl="0" defTabSz="914400">
              <a:defRPr/>
            </a:pPr>
            <a:r>
              <a:rPr kumimoji="0" lang="en-US" sz="1800" b="0" i="0" u="none" strike="noStrike" kern="1200" cap="none" spc="0" normalizeH="0" baseline="0" noProof="0" dirty="0">
                <a:ln>
                  <a:noFill/>
                </a:ln>
                <a:effectLst/>
                <a:uLnTx/>
                <a:uFillTx/>
                <a:latin typeface="Consolas" panose="020B0609020204030204" pitchFamily="49" charset="0"/>
                <a:ea typeface="+mn-ea"/>
                <a:cs typeface="Consolas" panose="020B0609020204030204" pitchFamily="49" charset="0"/>
              </a:rPr>
              <a:t>var pipeline = new LearningPipeline();</a:t>
            </a:r>
            <a:r>
              <a:rPr kumimoji="0" lang="en-US" sz="1800" b="0" i="0" u="none" strike="noStrike" kern="1200" cap="none" spc="0" normalizeH="0" baseline="0" noProof="0" dirty="0">
                <a:ln>
                  <a:noFill/>
                </a:ln>
                <a:solidFill>
                  <a:srgbClr val="1A1A1A"/>
                </a:solidFill>
                <a:effectLst/>
                <a:uLnTx/>
                <a:uFillTx/>
                <a:latin typeface="Consolas" panose="020B0609020204030204" pitchFamily="49" charset="0"/>
                <a:ea typeface="+mn-ea"/>
                <a:cs typeface="Consolas" panose="020B0609020204030204" pitchFamily="49" charset="0"/>
              </a:rPr>
              <a:t/>
            </a:r>
            <a:br>
              <a:rPr kumimoji="0" lang="en-US" sz="1800" b="0" i="0" u="none" strike="noStrike" kern="1200" cap="none" spc="0" normalizeH="0" baseline="0" noProof="0" dirty="0">
                <a:ln>
                  <a:noFill/>
                </a:ln>
                <a:solidFill>
                  <a:srgbClr val="1A1A1A"/>
                </a:solidFill>
                <a:effectLst/>
                <a:uLnTx/>
                <a:uFillTx/>
                <a:latin typeface="Consolas" panose="020B0609020204030204" pitchFamily="49" charset="0"/>
                <a:ea typeface="+mn-ea"/>
                <a:cs typeface="Consolas" panose="020B0609020204030204" pitchFamily="49" charset="0"/>
              </a:rPr>
            </a:br>
            <a:r>
              <a:rPr kumimoji="0" lang="en-US" sz="1100" b="0" i="0" u="none" strike="noStrike" kern="1200" cap="none" spc="0" normalizeH="0" baseline="0" noProof="0" dirty="0">
                <a:ln>
                  <a:noFill/>
                </a:ln>
                <a:solidFill>
                  <a:srgbClr val="1A1A1A"/>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srgbClr val="1A1A1A"/>
                </a:solidFill>
                <a:effectLst/>
                <a:uLnTx/>
                <a:uFillTx/>
                <a:latin typeface="Consolas" panose="020B0609020204030204" pitchFamily="49" charset="0"/>
                <a:ea typeface="+mn-ea"/>
                <a:cs typeface="Consolas" panose="020B0609020204030204" pitchFamily="49" charset="0"/>
              </a:rPr>
              <a:t/>
            </a:r>
            <a:br>
              <a:rPr kumimoji="0" lang="en-US" sz="1800" b="0" i="0" u="none" strike="noStrike" kern="1200" cap="none" spc="0" normalizeH="0" baseline="0" noProof="0" dirty="0">
                <a:ln>
                  <a:noFill/>
                </a:ln>
                <a:solidFill>
                  <a:srgbClr val="1A1A1A"/>
                </a:solidFill>
                <a:effectLst/>
                <a:uLnTx/>
                <a:uFillTx/>
                <a:latin typeface="Consolas" panose="020B0609020204030204" pitchFamily="49" charset="0"/>
                <a:ea typeface="+mn-ea"/>
                <a:cs typeface="Consolas" panose="020B0609020204030204" pitchFamily="49" charset="0"/>
              </a:rPr>
            </a:br>
            <a:r>
              <a:rPr lang="en-CA" sz="1800" b="1" dirty="0" err="1">
                <a:solidFill>
                  <a:srgbClr val="222222"/>
                </a:solidFill>
                <a:latin typeface="Consolas" panose="020B0609020204030204" pitchFamily="49" charset="0"/>
                <a:cs typeface="Consolas" panose="020B0609020204030204" pitchFamily="49" charset="0"/>
              </a:rPr>
              <a:t>pipeline.Add</a:t>
            </a:r>
            <a:r>
              <a:rPr lang="en-CA" sz="1800" b="1" dirty="0">
                <a:solidFill>
                  <a:srgbClr val="222222"/>
                </a:solidFill>
                <a:latin typeface="Consolas" panose="020B0609020204030204" pitchFamily="49" charset="0"/>
                <a:cs typeface="Consolas" panose="020B0609020204030204" pitchFamily="49" charset="0"/>
              </a:rPr>
              <a:t>(new </a:t>
            </a:r>
            <a:r>
              <a:rPr lang="en-CA" sz="1800" b="1" dirty="0" err="1">
                <a:solidFill>
                  <a:srgbClr val="222222"/>
                </a:solidFill>
                <a:latin typeface="Consolas" panose="020B0609020204030204" pitchFamily="49" charset="0"/>
                <a:cs typeface="Consolas" panose="020B0609020204030204" pitchFamily="49" charset="0"/>
              </a:rPr>
              <a:t>TextLoader</a:t>
            </a:r>
            <a:r>
              <a:rPr lang="en-CA" sz="1800" b="1" dirty="0">
                <a:solidFill>
                  <a:srgbClr val="222222"/>
                </a:solidFill>
                <a:latin typeface="Consolas" panose="020B0609020204030204" pitchFamily="49" charset="0"/>
                <a:cs typeface="Consolas" panose="020B0609020204030204" pitchFamily="49" charset="0"/>
              </a:rPr>
              <a:t>(_</a:t>
            </a:r>
            <a:r>
              <a:rPr lang="en-CA" sz="1800" b="1" dirty="0" err="1">
                <a:solidFill>
                  <a:srgbClr val="222222"/>
                </a:solidFill>
                <a:latin typeface="Consolas" panose="020B0609020204030204" pitchFamily="49" charset="0"/>
                <a:cs typeface="Consolas" panose="020B0609020204030204" pitchFamily="49" charset="0"/>
              </a:rPr>
              <a:t>datapath</a:t>
            </a:r>
            <a:r>
              <a:rPr lang="en-CA" sz="1800" b="1" dirty="0">
                <a:solidFill>
                  <a:srgbClr val="222222"/>
                </a:solidFill>
                <a:latin typeface="Consolas" panose="020B0609020204030204" pitchFamily="49" charset="0"/>
                <a:cs typeface="Consolas" panose="020B0609020204030204" pitchFamily="49" charset="0"/>
              </a:rPr>
              <a:t>).</a:t>
            </a:r>
            <a:r>
              <a:rPr lang="en-CA" sz="1800" b="1" dirty="0" err="1">
                <a:solidFill>
                  <a:srgbClr val="222222"/>
                </a:solidFill>
                <a:latin typeface="Consolas" panose="020B0609020204030204" pitchFamily="49" charset="0"/>
                <a:cs typeface="Consolas" panose="020B0609020204030204" pitchFamily="49" charset="0"/>
              </a:rPr>
              <a:t>CreateFrom</a:t>
            </a:r>
            <a:r>
              <a:rPr lang="en-CA" sz="1800" b="1" dirty="0">
                <a:solidFill>
                  <a:srgbClr val="222222"/>
                </a:solidFill>
                <a:latin typeface="Consolas" panose="020B0609020204030204" pitchFamily="49" charset="0"/>
                <a:cs typeface="Consolas" panose="020B0609020204030204" pitchFamily="49" charset="0"/>
              </a:rPr>
              <a:t>&lt;</a:t>
            </a:r>
            <a:r>
              <a:rPr lang="en-CA" sz="1800" b="1" dirty="0" err="1">
                <a:solidFill>
                  <a:srgbClr val="222222"/>
                </a:solidFill>
                <a:latin typeface="Consolas" panose="020B0609020204030204" pitchFamily="49" charset="0"/>
                <a:cs typeface="Consolas" panose="020B0609020204030204" pitchFamily="49" charset="0"/>
              </a:rPr>
              <a:t>TaxiTrip</a:t>
            </a:r>
            <a:r>
              <a:rPr lang="en-CA" sz="1800" b="1" dirty="0">
                <a:solidFill>
                  <a:srgbClr val="222222"/>
                </a:solidFill>
                <a:latin typeface="Consolas" panose="020B0609020204030204" pitchFamily="49" charset="0"/>
                <a:cs typeface="Consolas" panose="020B0609020204030204" pitchFamily="49" charset="0"/>
              </a:rPr>
              <a:t>&gt;(</a:t>
            </a:r>
            <a:r>
              <a:rPr lang="en-CA" sz="1800" b="1" dirty="0" err="1">
                <a:solidFill>
                  <a:srgbClr val="222222"/>
                </a:solidFill>
                <a:latin typeface="Consolas" panose="020B0609020204030204" pitchFamily="49" charset="0"/>
                <a:cs typeface="Consolas" panose="020B0609020204030204" pitchFamily="49" charset="0"/>
              </a:rPr>
              <a:t>useHeader</a:t>
            </a:r>
            <a:r>
              <a:rPr lang="en-CA" sz="1800" b="1" dirty="0">
                <a:solidFill>
                  <a:srgbClr val="222222"/>
                </a:solidFill>
                <a:latin typeface="Consolas" panose="020B0609020204030204" pitchFamily="49" charset="0"/>
                <a:cs typeface="Consolas" panose="020B0609020204030204" pitchFamily="49" charset="0"/>
              </a:rPr>
              <a:t>: true, separator: </a:t>
            </a:r>
            <a:r>
              <a:rPr lang="en-CA" sz="1800" b="1" dirty="0" smtClean="0">
                <a:solidFill>
                  <a:srgbClr val="222222"/>
                </a:solidFill>
                <a:latin typeface="Consolas" panose="020B0609020204030204" pitchFamily="49" charset="0"/>
                <a:cs typeface="Consolas" panose="020B0609020204030204" pitchFamily="49" charset="0"/>
              </a:rPr>
              <a:t>','));</a:t>
            </a:r>
            <a:endParaRPr kumimoji="0" lang="en-US" sz="1800" b="1" i="0" u="none" strike="noStrike" kern="1200" cap="none" spc="0" normalizeH="0" baseline="0" noProof="0" dirty="0">
              <a:ln>
                <a:noFill/>
              </a:ln>
              <a:solidFill>
                <a:srgbClr val="222222"/>
              </a:solidFill>
              <a:effectLst/>
              <a:uLnTx/>
              <a:uFillTx/>
              <a:latin typeface="Consolas" panose="020B0609020204030204" pitchFamily="49" charset="0"/>
              <a:ea typeface="+mn-ea"/>
              <a:cs typeface="Consolas" panose="020B0609020204030204" pitchFamily="49" charset="0"/>
            </a:endParaRPr>
          </a:p>
        </p:txBody>
      </p:sp>
      <p:sp>
        <p:nvSpPr>
          <p:cNvPr id="53" name="Title 1">
            <a:extLst>
              <a:ext uri="{FF2B5EF4-FFF2-40B4-BE49-F238E27FC236}">
                <a16:creationId xmlns:a16="http://schemas.microsoft.com/office/drawing/2014/main" id="{4070B535-DD39-4823-8F3E-B1DF41041833}"/>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0070C0"/>
                </a:solidFill>
                <a:effectLst/>
                <a:uLnTx/>
                <a:uFillTx/>
                <a:latin typeface="Segoe UI" panose="020B0502040204020203" pitchFamily="34" charset="0"/>
                <a:ea typeface="+mj-ea"/>
                <a:cs typeface="Segoe UI" panose="020B0502040204020203" pitchFamily="34" charset="0"/>
              </a:rPr>
              <a:t>Extract Features (Pipelines in ML.NET)</a:t>
            </a:r>
          </a:p>
        </p:txBody>
      </p:sp>
      <p:grpSp>
        <p:nvGrpSpPr>
          <p:cNvPr id="6" name="Group 5">
            <a:extLst>
              <a:ext uri="{FF2B5EF4-FFF2-40B4-BE49-F238E27FC236}">
                <a16:creationId xmlns:a16="http://schemas.microsoft.com/office/drawing/2014/main" id="{C19DE119-91D2-4B09-8ACD-0F473819E4BE}"/>
              </a:ext>
            </a:extLst>
          </p:cNvPr>
          <p:cNvGrpSpPr/>
          <p:nvPr/>
        </p:nvGrpSpPr>
        <p:grpSpPr>
          <a:xfrm>
            <a:off x="258552" y="6065174"/>
            <a:ext cx="1743908" cy="553998"/>
            <a:chOff x="5625" y="2095144"/>
            <a:chExt cx="1743908" cy="1046344"/>
          </a:xfrm>
          <a:solidFill>
            <a:srgbClr val="0070C0"/>
          </a:solidFill>
        </p:grpSpPr>
        <p:sp>
          <p:nvSpPr>
            <p:cNvPr id="7" name="Rectangle: Rounded Corners 6">
              <a:extLst>
                <a:ext uri="{FF2B5EF4-FFF2-40B4-BE49-F238E27FC236}">
                  <a16:creationId xmlns:a16="http://schemas.microsoft.com/office/drawing/2014/main" id="{35BB4243-D56A-4BCC-B21C-6FC38E1A2A36}"/>
                </a:ext>
              </a:extLst>
            </p:cNvPr>
            <p:cNvSpPr/>
            <p:nvPr/>
          </p:nvSpPr>
          <p:spPr>
            <a:xfrm>
              <a:off x="5625" y="2095144"/>
              <a:ext cx="1743908" cy="1046344"/>
            </a:xfrm>
            <a:prstGeom prst="roundRect">
              <a:avLst>
                <a:gd name="adj" fmla="val 10000"/>
              </a:avLst>
            </a:prstGeom>
          </p:spPr>
          <p:style>
            <a:lnRef idx="2">
              <a:schemeClr val="dk1">
                <a:shade val="50000"/>
              </a:schemeClr>
            </a:lnRef>
            <a:fillRef idx="1">
              <a:schemeClr val="dk1"/>
            </a:fillRef>
            <a:effectRef idx="0">
              <a:schemeClr val="dk1"/>
            </a:effectRef>
            <a:fontRef idx="minor">
              <a:schemeClr val="lt1"/>
            </a:fontRef>
          </p:style>
        </p:sp>
        <p:sp>
          <p:nvSpPr>
            <p:cNvPr id="8" name="Rectangle: Rounded Corners 4">
              <a:extLst>
                <a:ext uri="{FF2B5EF4-FFF2-40B4-BE49-F238E27FC236}">
                  <a16:creationId xmlns:a16="http://schemas.microsoft.com/office/drawing/2014/main" id="{AEC8431A-EDCB-44D1-AC25-C11E02D441FB}"/>
                </a:ext>
              </a:extLst>
            </p:cNvPr>
            <p:cNvSpPr txBox="1"/>
            <p:nvPr/>
          </p:nvSpPr>
          <p:spPr>
            <a:xfrm>
              <a:off x="36271" y="2125790"/>
              <a:ext cx="1682616" cy="985052"/>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Load Data</a:t>
              </a:r>
            </a:p>
          </p:txBody>
        </p:sp>
      </p:grpSp>
      <p:grpSp>
        <p:nvGrpSpPr>
          <p:cNvPr id="12" name="Group 11">
            <a:extLst>
              <a:ext uri="{FF2B5EF4-FFF2-40B4-BE49-F238E27FC236}">
                <a16:creationId xmlns:a16="http://schemas.microsoft.com/office/drawing/2014/main" id="{2BCF71BC-0CC5-4432-BDF8-96A347422DC0}"/>
              </a:ext>
            </a:extLst>
          </p:cNvPr>
          <p:cNvGrpSpPr/>
          <p:nvPr/>
        </p:nvGrpSpPr>
        <p:grpSpPr>
          <a:xfrm>
            <a:off x="2700024" y="6065174"/>
            <a:ext cx="1743908" cy="553998"/>
            <a:chOff x="2447097" y="2095144"/>
            <a:chExt cx="1743908" cy="1046344"/>
          </a:xfrm>
          <a:solidFill>
            <a:schemeClr val="accent1"/>
          </a:solidFill>
        </p:grpSpPr>
        <p:sp>
          <p:nvSpPr>
            <p:cNvPr id="13" name="Rectangle: Rounded Corners 12">
              <a:extLst>
                <a:ext uri="{FF2B5EF4-FFF2-40B4-BE49-F238E27FC236}">
                  <a16:creationId xmlns:a16="http://schemas.microsoft.com/office/drawing/2014/main" id="{F80EDA1E-4A17-4A80-90F9-532F8008CDF1}"/>
                </a:ext>
              </a:extLst>
            </p:cNvPr>
            <p:cNvSpPr/>
            <p:nvPr/>
          </p:nvSpPr>
          <p:spPr>
            <a:xfrm>
              <a:off x="2447097" y="2095144"/>
              <a:ext cx="1743908" cy="1046344"/>
            </a:xfrm>
            <a:prstGeom prst="roundRect">
              <a:avLst>
                <a:gd name="adj" fmla="val 10000"/>
              </a:avLst>
            </a:prstGeom>
          </p:spPr>
          <p:style>
            <a:lnRef idx="0">
              <a:schemeClr val="accent1"/>
            </a:lnRef>
            <a:fillRef idx="3">
              <a:schemeClr val="accent1"/>
            </a:fillRef>
            <a:effectRef idx="3">
              <a:schemeClr val="accent1"/>
            </a:effectRef>
            <a:fontRef idx="minor">
              <a:schemeClr val="lt1"/>
            </a:fontRef>
          </p:style>
        </p:sp>
        <p:sp>
          <p:nvSpPr>
            <p:cNvPr id="14" name="Rectangle: Rounded Corners 8">
              <a:extLst>
                <a:ext uri="{FF2B5EF4-FFF2-40B4-BE49-F238E27FC236}">
                  <a16:creationId xmlns:a16="http://schemas.microsoft.com/office/drawing/2014/main" id="{8594B4ED-5A56-45C0-94FC-9EA8B34356B7}"/>
                </a:ext>
              </a:extLst>
            </p:cNvPr>
            <p:cNvSpPr txBox="1"/>
            <p:nvPr/>
          </p:nvSpPr>
          <p:spPr>
            <a:xfrm>
              <a:off x="2477743" y="2125790"/>
              <a:ext cx="1682616" cy="985052"/>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Extract Features </a:t>
              </a:r>
            </a:p>
          </p:txBody>
        </p:sp>
      </p:grpSp>
      <p:grpSp>
        <p:nvGrpSpPr>
          <p:cNvPr id="18" name="Group 17">
            <a:extLst>
              <a:ext uri="{FF2B5EF4-FFF2-40B4-BE49-F238E27FC236}">
                <a16:creationId xmlns:a16="http://schemas.microsoft.com/office/drawing/2014/main" id="{795B3019-8262-4980-88ED-E5DD9708AC85}"/>
              </a:ext>
            </a:extLst>
          </p:cNvPr>
          <p:cNvGrpSpPr/>
          <p:nvPr/>
        </p:nvGrpSpPr>
        <p:grpSpPr>
          <a:xfrm>
            <a:off x="5141495" y="6065174"/>
            <a:ext cx="1743908" cy="553998"/>
            <a:chOff x="4888568" y="2095144"/>
            <a:chExt cx="1743908" cy="1046344"/>
          </a:xfrm>
          <a:solidFill>
            <a:schemeClr val="tx2">
              <a:lumMod val="75000"/>
              <a:lumOff val="25000"/>
            </a:schemeClr>
          </a:solidFill>
        </p:grpSpPr>
        <p:sp>
          <p:nvSpPr>
            <p:cNvPr id="19" name="Rectangle: Rounded Corners 18">
              <a:extLst>
                <a:ext uri="{FF2B5EF4-FFF2-40B4-BE49-F238E27FC236}">
                  <a16:creationId xmlns:a16="http://schemas.microsoft.com/office/drawing/2014/main" id="{F3EA7A7F-DDFA-49C6-9C45-4E609EC5FDFA}"/>
                </a:ext>
              </a:extLst>
            </p:cNvPr>
            <p:cNvSpPr/>
            <p:nvPr/>
          </p:nvSpPr>
          <p:spPr>
            <a:xfrm>
              <a:off x="4888568"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20" name="Rectangle: Rounded Corners 12">
              <a:extLst>
                <a:ext uri="{FF2B5EF4-FFF2-40B4-BE49-F238E27FC236}">
                  <a16:creationId xmlns:a16="http://schemas.microsoft.com/office/drawing/2014/main" id="{ADF64FBB-46AB-416F-8F43-A56DE8754EBF}"/>
                </a:ext>
              </a:extLst>
            </p:cNvPr>
            <p:cNvSpPr txBox="1"/>
            <p:nvPr/>
          </p:nvSpPr>
          <p:spPr>
            <a:xfrm>
              <a:off x="4919214"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Train Model </a:t>
              </a:r>
            </a:p>
          </p:txBody>
        </p:sp>
      </p:grpSp>
      <p:grpSp>
        <p:nvGrpSpPr>
          <p:cNvPr id="24" name="Group 23">
            <a:extLst>
              <a:ext uri="{FF2B5EF4-FFF2-40B4-BE49-F238E27FC236}">
                <a16:creationId xmlns:a16="http://schemas.microsoft.com/office/drawing/2014/main" id="{8A3A1F44-E07C-40BE-8BF8-C3D0BC5227AB}"/>
              </a:ext>
            </a:extLst>
          </p:cNvPr>
          <p:cNvGrpSpPr/>
          <p:nvPr/>
        </p:nvGrpSpPr>
        <p:grpSpPr>
          <a:xfrm>
            <a:off x="7582967" y="6065174"/>
            <a:ext cx="1743908" cy="553998"/>
            <a:chOff x="7330040" y="2095144"/>
            <a:chExt cx="1743908" cy="1046344"/>
          </a:xfrm>
          <a:solidFill>
            <a:schemeClr val="tx2">
              <a:lumMod val="75000"/>
              <a:lumOff val="25000"/>
            </a:schemeClr>
          </a:solidFill>
        </p:grpSpPr>
        <p:sp>
          <p:nvSpPr>
            <p:cNvPr id="25" name="Rectangle: Rounded Corners 24">
              <a:extLst>
                <a:ext uri="{FF2B5EF4-FFF2-40B4-BE49-F238E27FC236}">
                  <a16:creationId xmlns:a16="http://schemas.microsoft.com/office/drawing/2014/main" id="{8BAE71AE-A099-45D6-ABC3-82ECD7CB0AEC}"/>
                </a:ext>
              </a:extLst>
            </p:cNvPr>
            <p:cNvSpPr/>
            <p:nvPr/>
          </p:nvSpPr>
          <p:spPr>
            <a:xfrm>
              <a:off x="7330040"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26" name="Rectangle: Rounded Corners 16">
              <a:extLst>
                <a:ext uri="{FF2B5EF4-FFF2-40B4-BE49-F238E27FC236}">
                  <a16:creationId xmlns:a16="http://schemas.microsoft.com/office/drawing/2014/main" id="{FD6DD831-62BA-4EA7-B001-6FE644260A93}"/>
                </a:ext>
              </a:extLst>
            </p:cNvPr>
            <p:cNvSpPr txBox="1"/>
            <p:nvPr/>
          </p:nvSpPr>
          <p:spPr>
            <a:xfrm>
              <a:off x="7360686"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Evaluate Model  </a:t>
              </a:r>
            </a:p>
          </p:txBody>
        </p:sp>
      </p:grpSp>
      <p:grpSp>
        <p:nvGrpSpPr>
          <p:cNvPr id="30" name="Group 29">
            <a:extLst>
              <a:ext uri="{FF2B5EF4-FFF2-40B4-BE49-F238E27FC236}">
                <a16:creationId xmlns:a16="http://schemas.microsoft.com/office/drawing/2014/main" id="{3DEF4BEF-E4DF-4F67-A4BE-12F0D43EAACA}"/>
              </a:ext>
            </a:extLst>
          </p:cNvPr>
          <p:cNvGrpSpPr/>
          <p:nvPr/>
        </p:nvGrpSpPr>
        <p:grpSpPr>
          <a:xfrm>
            <a:off x="10024439" y="6065174"/>
            <a:ext cx="1743908" cy="553998"/>
            <a:chOff x="9771512" y="2095144"/>
            <a:chExt cx="1743908" cy="1046344"/>
          </a:xfrm>
          <a:solidFill>
            <a:schemeClr val="tx2">
              <a:lumMod val="75000"/>
              <a:lumOff val="25000"/>
            </a:schemeClr>
          </a:solidFill>
        </p:grpSpPr>
        <p:sp>
          <p:nvSpPr>
            <p:cNvPr id="31" name="Rectangle: Rounded Corners 30">
              <a:extLst>
                <a:ext uri="{FF2B5EF4-FFF2-40B4-BE49-F238E27FC236}">
                  <a16:creationId xmlns:a16="http://schemas.microsoft.com/office/drawing/2014/main" id="{437EC2D4-3E35-43BB-B165-94037FF61168}"/>
                </a:ext>
              </a:extLst>
            </p:cNvPr>
            <p:cNvSpPr/>
            <p:nvPr/>
          </p:nvSpPr>
          <p:spPr>
            <a:xfrm>
              <a:off x="9771512"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32" name="Rectangle: Rounded Corners 20">
              <a:extLst>
                <a:ext uri="{FF2B5EF4-FFF2-40B4-BE49-F238E27FC236}">
                  <a16:creationId xmlns:a16="http://schemas.microsoft.com/office/drawing/2014/main" id="{B6AFCB13-907B-4B15-BB00-4B86F89340A4}"/>
                </a:ext>
              </a:extLst>
            </p:cNvPr>
            <p:cNvSpPr txBox="1"/>
            <p:nvPr/>
          </p:nvSpPr>
          <p:spPr>
            <a:xfrm>
              <a:off x="9802158"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Model consumption </a:t>
              </a:r>
            </a:p>
          </p:txBody>
        </p:sp>
      </p:grpSp>
      <p:sp>
        <p:nvSpPr>
          <p:cNvPr id="34" name="Rectangle 33">
            <a:extLst>
              <a:ext uri="{FF2B5EF4-FFF2-40B4-BE49-F238E27FC236}">
                <a16:creationId xmlns:a16="http://schemas.microsoft.com/office/drawing/2014/main" id="{67181A53-76D2-45DE-92AC-C70E4ED263CC}"/>
              </a:ext>
            </a:extLst>
          </p:cNvPr>
          <p:cNvSpPr/>
          <p:nvPr/>
        </p:nvSpPr>
        <p:spPr>
          <a:xfrm>
            <a:off x="450320" y="1948129"/>
            <a:ext cx="3962966" cy="4031873"/>
          </a:xfrm>
          <a:prstGeom prst="rect">
            <a:avLst/>
          </a:prstGeom>
        </p:spPr>
        <p:txBody>
          <a:bodyPr wrap="square">
            <a:spAutoFit/>
          </a:bodyPr>
          <a:lstStyle/>
          <a:p>
            <a:pPr lvl="0" defTabSz="914400">
              <a:defRPr/>
            </a:pPr>
            <a:r>
              <a:rPr lang="en-US" sz="1600" dirty="0">
                <a:latin typeface="Consolas" panose="020B0609020204030204" pitchFamily="49" charset="0"/>
              </a:rPr>
              <a:t>public class </a:t>
            </a:r>
            <a:r>
              <a:rPr lang="en-US" sz="1600" dirty="0" err="1">
                <a:latin typeface="Consolas" panose="020B0609020204030204" pitchFamily="49" charset="0"/>
              </a:rPr>
              <a:t>TaxiTrip</a:t>
            </a:r>
            <a:r>
              <a:rPr lang="en-US" sz="1600" dirty="0">
                <a:latin typeface="Consolas" panose="020B0609020204030204" pitchFamily="49" charset="0"/>
              </a:rPr>
              <a:t> {</a:t>
            </a:r>
          </a:p>
          <a:p>
            <a:pPr lvl="0" defTabSz="914400">
              <a:defRPr/>
            </a:pPr>
            <a:r>
              <a:rPr lang="en-US" sz="1600" dirty="0">
                <a:latin typeface="Consolas" panose="020B0609020204030204" pitchFamily="49" charset="0"/>
              </a:rPr>
              <a:t>    [Column("0")]</a:t>
            </a:r>
          </a:p>
          <a:p>
            <a:pPr lvl="0" defTabSz="914400">
              <a:defRPr/>
            </a:pPr>
            <a:r>
              <a:rPr lang="en-US" sz="1600" dirty="0">
                <a:latin typeface="Consolas" panose="020B0609020204030204" pitchFamily="49" charset="0"/>
              </a:rPr>
              <a:t>    public string </a:t>
            </a:r>
            <a:r>
              <a:rPr lang="en-US" sz="1600" dirty="0" err="1">
                <a:latin typeface="Consolas" panose="020B0609020204030204" pitchFamily="49" charset="0"/>
              </a:rPr>
              <a:t>VendorId</a:t>
            </a:r>
            <a:r>
              <a:rPr lang="en-US" sz="1600" dirty="0">
                <a:latin typeface="Consolas" panose="020B0609020204030204" pitchFamily="49" charset="0"/>
              </a:rPr>
              <a:t>;</a:t>
            </a:r>
          </a:p>
          <a:p>
            <a:pPr lvl="0" defTabSz="914400">
              <a:defRPr/>
            </a:pPr>
            <a:r>
              <a:rPr lang="en-US" sz="1600" dirty="0">
                <a:latin typeface="Consolas" panose="020B0609020204030204" pitchFamily="49" charset="0"/>
              </a:rPr>
              <a:t>    [Column("1")]</a:t>
            </a:r>
          </a:p>
          <a:p>
            <a:pPr lvl="0" defTabSz="914400">
              <a:defRPr/>
            </a:pPr>
            <a:r>
              <a:rPr lang="en-US" sz="1600" dirty="0">
                <a:latin typeface="Consolas" panose="020B0609020204030204" pitchFamily="49" charset="0"/>
              </a:rPr>
              <a:t>    public string </a:t>
            </a:r>
            <a:r>
              <a:rPr lang="en-US" sz="1600" dirty="0" err="1">
                <a:latin typeface="Consolas" panose="020B0609020204030204" pitchFamily="49" charset="0"/>
              </a:rPr>
              <a:t>RateCode</a:t>
            </a:r>
            <a:r>
              <a:rPr lang="en-US" sz="1600" dirty="0">
                <a:latin typeface="Consolas" panose="020B0609020204030204" pitchFamily="49" charset="0"/>
              </a:rPr>
              <a:t>;</a:t>
            </a:r>
          </a:p>
          <a:p>
            <a:pPr lvl="0" defTabSz="914400">
              <a:defRPr/>
            </a:pPr>
            <a:r>
              <a:rPr lang="en-US" sz="1600" dirty="0">
                <a:latin typeface="Consolas" panose="020B0609020204030204" pitchFamily="49" charset="0"/>
              </a:rPr>
              <a:t>    [Column("2")]</a:t>
            </a:r>
          </a:p>
          <a:p>
            <a:pPr lvl="0" defTabSz="914400">
              <a:defRPr/>
            </a:pPr>
            <a:r>
              <a:rPr lang="en-US" sz="1600" dirty="0">
                <a:latin typeface="Consolas" panose="020B0609020204030204" pitchFamily="49" charset="0"/>
              </a:rPr>
              <a:t>    public float </a:t>
            </a:r>
            <a:r>
              <a:rPr lang="en-US" sz="1600" dirty="0" err="1">
                <a:latin typeface="Consolas" panose="020B0609020204030204" pitchFamily="49" charset="0"/>
              </a:rPr>
              <a:t>PassengerCount</a:t>
            </a:r>
            <a:r>
              <a:rPr lang="en-US" sz="1600" dirty="0">
                <a:latin typeface="Consolas" panose="020B0609020204030204" pitchFamily="49" charset="0"/>
              </a:rPr>
              <a:t>;</a:t>
            </a:r>
          </a:p>
          <a:p>
            <a:pPr lvl="0" defTabSz="914400">
              <a:defRPr/>
            </a:pPr>
            <a:r>
              <a:rPr lang="en-US" sz="1600" dirty="0">
                <a:latin typeface="Consolas" panose="020B0609020204030204" pitchFamily="49" charset="0"/>
              </a:rPr>
              <a:t>    [Column("3")]</a:t>
            </a:r>
          </a:p>
          <a:p>
            <a:pPr lvl="0" defTabSz="914400">
              <a:defRPr/>
            </a:pPr>
            <a:r>
              <a:rPr lang="en-US" sz="1600" dirty="0">
                <a:latin typeface="Consolas" panose="020B0609020204030204" pitchFamily="49" charset="0"/>
              </a:rPr>
              <a:t>    public float </a:t>
            </a:r>
            <a:r>
              <a:rPr lang="en-US" sz="1600" dirty="0" err="1">
                <a:latin typeface="Consolas" panose="020B0609020204030204" pitchFamily="49" charset="0"/>
              </a:rPr>
              <a:t>TripTime</a:t>
            </a:r>
            <a:r>
              <a:rPr lang="en-US" sz="1600" dirty="0">
                <a:latin typeface="Consolas" panose="020B0609020204030204" pitchFamily="49" charset="0"/>
              </a:rPr>
              <a:t>;</a:t>
            </a:r>
          </a:p>
          <a:p>
            <a:pPr lvl="0" defTabSz="914400">
              <a:defRPr/>
            </a:pPr>
            <a:r>
              <a:rPr lang="en-US" sz="1600" dirty="0">
                <a:latin typeface="Consolas" panose="020B0609020204030204" pitchFamily="49" charset="0"/>
              </a:rPr>
              <a:t>    [Column("4")]</a:t>
            </a:r>
          </a:p>
          <a:p>
            <a:pPr lvl="0" defTabSz="914400">
              <a:defRPr/>
            </a:pPr>
            <a:r>
              <a:rPr lang="en-US" sz="1600" dirty="0">
                <a:latin typeface="Consolas" panose="020B0609020204030204" pitchFamily="49" charset="0"/>
              </a:rPr>
              <a:t>    public float </a:t>
            </a:r>
            <a:r>
              <a:rPr lang="en-US" sz="1600" dirty="0" err="1">
                <a:latin typeface="Consolas" panose="020B0609020204030204" pitchFamily="49" charset="0"/>
              </a:rPr>
              <a:t>TripDistance</a:t>
            </a:r>
            <a:r>
              <a:rPr lang="en-US" sz="1600" dirty="0">
                <a:latin typeface="Consolas" panose="020B0609020204030204" pitchFamily="49" charset="0"/>
              </a:rPr>
              <a:t>;</a:t>
            </a:r>
          </a:p>
          <a:p>
            <a:pPr lvl="0" defTabSz="914400">
              <a:defRPr/>
            </a:pPr>
            <a:r>
              <a:rPr lang="en-US" sz="1600" dirty="0">
                <a:latin typeface="Consolas" panose="020B0609020204030204" pitchFamily="49" charset="0"/>
              </a:rPr>
              <a:t>    [Column("5")]</a:t>
            </a:r>
          </a:p>
          <a:p>
            <a:pPr lvl="0" defTabSz="914400">
              <a:defRPr/>
            </a:pPr>
            <a:r>
              <a:rPr lang="en-US" sz="1600" dirty="0">
                <a:latin typeface="Consolas" panose="020B0609020204030204" pitchFamily="49" charset="0"/>
              </a:rPr>
              <a:t>    public string </a:t>
            </a:r>
            <a:r>
              <a:rPr lang="en-US" sz="1600" dirty="0" err="1">
                <a:latin typeface="Consolas" panose="020B0609020204030204" pitchFamily="49" charset="0"/>
              </a:rPr>
              <a:t>PaymentType</a:t>
            </a:r>
            <a:r>
              <a:rPr lang="en-US" sz="1600" dirty="0">
                <a:latin typeface="Consolas" panose="020B0609020204030204" pitchFamily="49" charset="0"/>
              </a:rPr>
              <a:t>;</a:t>
            </a:r>
          </a:p>
          <a:p>
            <a:pPr lvl="0" defTabSz="914400">
              <a:defRPr/>
            </a:pPr>
            <a:r>
              <a:rPr lang="en-US" sz="1600" dirty="0">
                <a:latin typeface="Consolas" panose="020B0609020204030204" pitchFamily="49" charset="0"/>
              </a:rPr>
              <a:t>    [Column("6")]</a:t>
            </a:r>
          </a:p>
          <a:p>
            <a:pPr lvl="0" defTabSz="914400">
              <a:defRPr/>
            </a:pPr>
            <a:r>
              <a:rPr lang="en-US" sz="1600" dirty="0">
                <a:latin typeface="Consolas" panose="020B0609020204030204" pitchFamily="49" charset="0"/>
              </a:rPr>
              <a:t>    public float </a:t>
            </a:r>
            <a:r>
              <a:rPr lang="en-US" sz="1600" dirty="0" err="1">
                <a:latin typeface="Consolas" panose="020B0609020204030204" pitchFamily="49" charset="0"/>
              </a:rPr>
              <a:t>FareAmount</a:t>
            </a:r>
            <a:r>
              <a:rPr lang="en-US" sz="1600" dirty="0">
                <a:latin typeface="Consolas" panose="020B0609020204030204" pitchFamily="49" charset="0"/>
              </a:rPr>
              <a:t>;</a:t>
            </a:r>
          </a:p>
          <a:p>
            <a:pPr lvl="0" defTabSz="914400">
              <a:defRPr/>
            </a:pPr>
            <a:r>
              <a:rPr lang="en-US" sz="1600" dirty="0">
                <a:latin typeface="Consolas" panose="020B0609020204030204" pitchFamily="49" charset="0"/>
              </a:rPr>
              <a:t>}</a:t>
            </a:r>
          </a:p>
        </p:txBody>
      </p:sp>
      <p:grpSp>
        <p:nvGrpSpPr>
          <p:cNvPr id="33" name="Group 32">
            <a:extLst>
              <a:ext uri="{FF2B5EF4-FFF2-40B4-BE49-F238E27FC236}">
                <a16:creationId xmlns:a16="http://schemas.microsoft.com/office/drawing/2014/main" id="{52AE4CFE-50FB-4B01-8BE4-38D8E7F12D76}"/>
              </a:ext>
            </a:extLst>
          </p:cNvPr>
          <p:cNvGrpSpPr/>
          <p:nvPr/>
        </p:nvGrpSpPr>
        <p:grpSpPr>
          <a:xfrm>
            <a:off x="2176851" y="6254707"/>
            <a:ext cx="369708" cy="228986"/>
            <a:chOff x="4365396" y="2402071"/>
            <a:chExt cx="369708" cy="432489"/>
          </a:xfrm>
        </p:grpSpPr>
        <p:sp>
          <p:nvSpPr>
            <p:cNvPr id="35"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6"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7" name="Group 36">
            <a:extLst>
              <a:ext uri="{FF2B5EF4-FFF2-40B4-BE49-F238E27FC236}">
                <a16:creationId xmlns:a16="http://schemas.microsoft.com/office/drawing/2014/main" id="{52AE4CFE-50FB-4B01-8BE4-38D8E7F12D76}"/>
              </a:ext>
            </a:extLst>
          </p:cNvPr>
          <p:cNvGrpSpPr/>
          <p:nvPr/>
        </p:nvGrpSpPr>
        <p:grpSpPr>
          <a:xfrm>
            <a:off x="4632242" y="6227680"/>
            <a:ext cx="369708" cy="228986"/>
            <a:chOff x="4365396" y="2402071"/>
            <a:chExt cx="369708" cy="432489"/>
          </a:xfrm>
        </p:grpSpPr>
        <p:sp>
          <p:nvSpPr>
            <p:cNvPr id="38"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0" name="Group 39">
            <a:extLst>
              <a:ext uri="{FF2B5EF4-FFF2-40B4-BE49-F238E27FC236}">
                <a16:creationId xmlns:a16="http://schemas.microsoft.com/office/drawing/2014/main" id="{52AE4CFE-50FB-4B01-8BE4-38D8E7F12D76}"/>
              </a:ext>
            </a:extLst>
          </p:cNvPr>
          <p:cNvGrpSpPr/>
          <p:nvPr/>
        </p:nvGrpSpPr>
        <p:grpSpPr>
          <a:xfrm>
            <a:off x="7079977" y="6254706"/>
            <a:ext cx="369708" cy="228986"/>
            <a:chOff x="4365396" y="2402071"/>
            <a:chExt cx="369708" cy="432489"/>
          </a:xfrm>
        </p:grpSpPr>
        <p:sp>
          <p:nvSpPr>
            <p:cNvPr id="41"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2"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3" name="Group 42">
            <a:extLst>
              <a:ext uri="{FF2B5EF4-FFF2-40B4-BE49-F238E27FC236}">
                <a16:creationId xmlns:a16="http://schemas.microsoft.com/office/drawing/2014/main" id="{52AE4CFE-50FB-4B01-8BE4-38D8E7F12D76}"/>
              </a:ext>
            </a:extLst>
          </p:cNvPr>
          <p:cNvGrpSpPr/>
          <p:nvPr/>
        </p:nvGrpSpPr>
        <p:grpSpPr>
          <a:xfrm>
            <a:off x="9481103" y="6208908"/>
            <a:ext cx="369708" cy="228986"/>
            <a:chOff x="4365396" y="2402071"/>
            <a:chExt cx="369708" cy="432489"/>
          </a:xfrm>
        </p:grpSpPr>
        <p:sp>
          <p:nvSpPr>
            <p:cNvPr id="44"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5"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24189597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4070B535-DD39-4823-8F3E-B1DF41041833}"/>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0070C0"/>
                </a:solidFill>
                <a:effectLst/>
                <a:uLnTx/>
                <a:uFillTx/>
                <a:latin typeface="Segoe UI" panose="020B0502040204020203" pitchFamily="34" charset="0"/>
                <a:ea typeface="+mj-ea"/>
                <a:cs typeface="Segoe UI" panose="020B0502040204020203" pitchFamily="34" charset="0"/>
              </a:rPr>
              <a:t>Extract Features (Pipelines in ML.NET)</a:t>
            </a:r>
          </a:p>
        </p:txBody>
      </p:sp>
      <p:grpSp>
        <p:nvGrpSpPr>
          <p:cNvPr id="6" name="Group 5">
            <a:extLst>
              <a:ext uri="{FF2B5EF4-FFF2-40B4-BE49-F238E27FC236}">
                <a16:creationId xmlns:a16="http://schemas.microsoft.com/office/drawing/2014/main" id="{C19DE119-91D2-4B09-8ACD-0F473819E4BE}"/>
              </a:ext>
            </a:extLst>
          </p:cNvPr>
          <p:cNvGrpSpPr/>
          <p:nvPr/>
        </p:nvGrpSpPr>
        <p:grpSpPr>
          <a:xfrm>
            <a:off x="258552" y="6065174"/>
            <a:ext cx="1743908" cy="553998"/>
            <a:chOff x="5625" y="2095144"/>
            <a:chExt cx="1743908" cy="1046344"/>
          </a:xfrm>
          <a:solidFill>
            <a:srgbClr val="0070C0"/>
          </a:solidFill>
        </p:grpSpPr>
        <p:sp>
          <p:nvSpPr>
            <p:cNvPr id="7" name="Rectangle: Rounded Corners 6">
              <a:extLst>
                <a:ext uri="{FF2B5EF4-FFF2-40B4-BE49-F238E27FC236}">
                  <a16:creationId xmlns:a16="http://schemas.microsoft.com/office/drawing/2014/main" id="{35BB4243-D56A-4BCC-B21C-6FC38E1A2A36}"/>
                </a:ext>
              </a:extLst>
            </p:cNvPr>
            <p:cNvSpPr/>
            <p:nvPr/>
          </p:nvSpPr>
          <p:spPr>
            <a:xfrm>
              <a:off x="5625" y="2095144"/>
              <a:ext cx="1743908" cy="1046344"/>
            </a:xfrm>
            <a:prstGeom prst="roundRect">
              <a:avLst>
                <a:gd name="adj" fmla="val 10000"/>
              </a:avLst>
            </a:prstGeom>
          </p:spPr>
          <p:style>
            <a:lnRef idx="2">
              <a:schemeClr val="dk1">
                <a:shade val="50000"/>
              </a:schemeClr>
            </a:lnRef>
            <a:fillRef idx="1">
              <a:schemeClr val="dk1"/>
            </a:fillRef>
            <a:effectRef idx="0">
              <a:schemeClr val="dk1"/>
            </a:effectRef>
            <a:fontRef idx="minor">
              <a:schemeClr val="lt1"/>
            </a:fontRef>
          </p:style>
        </p:sp>
        <p:sp>
          <p:nvSpPr>
            <p:cNvPr id="8" name="Rectangle: Rounded Corners 4">
              <a:extLst>
                <a:ext uri="{FF2B5EF4-FFF2-40B4-BE49-F238E27FC236}">
                  <a16:creationId xmlns:a16="http://schemas.microsoft.com/office/drawing/2014/main" id="{AEC8431A-EDCB-44D1-AC25-C11E02D441FB}"/>
                </a:ext>
              </a:extLst>
            </p:cNvPr>
            <p:cNvSpPr txBox="1"/>
            <p:nvPr/>
          </p:nvSpPr>
          <p:spPr>
            <a:xfrm>
              <a:off x="36271" y="2125790"/>
              <a:ext cx="1682616" cy="985052"/>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Load Data</a:t>
              </a:r>
            </a:p>
          </p:txBody>
        </p:sp>
      </p:grpSp>
      <p:grpSp>
        <p:nvGrpSpPr>
          <p:cNvPr id="12" name="Group 11">
            <a:extLst>
              <a:ext uri="{FF2B5EF4-FFF2-40B4-BE49-F238E27FC236}">
                <a16:creationId xmlns:a16="http://schemas.microsoft.com/office/drawing/2014/main" id="{2BCF71BC-0CC5-4432-BDF8-96A347422DC0}"/>
              </a:ext>
            </a:extLst>
          </p:cNvPr>
          <p:cNvGrpSpPr/>
          <p:nvPr/>
        </p:nvGrpSpPr>
        <p:grpSpPr>
          <a:xfrm>
            <a:off x="2700024" y="6065174"/>
            <a:ext cx="1743908" cy="553998"/>
            <a:chOff x="2447097" y="2095144"/>
            <a:chExt cx="1743908" cy="1046344"/>
          </a:xfrm>
          <a:solidFill>
            <a:schemeClr val="accent1"/>
          </a:solidFill>
        </p:grpSpPr>
        <p:sp>
          <p:nvSpPr>
            <p:cNvPr id="13" name="Rectangle: Rounded Corners 12">
              <a:extLst>
                <a:ext uri="{FF2B5EF4-FFF2-40B4-BE49-F238E27FC236}">
                  <a16:creationId xmlns:a16="http://schemas.microsoft.com/office/drawing/2014/main" id="{F80EDA1E-4A17-4A80-90F9-532F8008CDF1}"/>
                </a:ext>
              </a:extLst>
            </p:cNvPr>
            <p:cNvSpPr/>
            <p:nvPr/>
          </p:nvSpPr>
          <p:spPr>
            <a:xfrm>
              <a:off x="2447097" y="2095144"/>
              <a:ext cx="1743908" cy="1046344"/>
            </a:xfrm>
            <a:prstGeom prst="roundRect">
              <a:avLst>
                <a:gd name="adj" fmla="val 10000"/>
              </a:avLst>
            </a:prstGeom>
          </p:spPr>
          <p:style>
            <a:lnRef idx="0">
              <a:schemeClr val="accent1"/>
            </a:lnRef>
            <a:fillRef idx="3">
              <a:schemeClr val="accent1"/>
            </a:fillRef>
            <a:effectRef idx="3">
              <a:schemeClr val="accent1"/>
            </a:effectRef>
            <a:fontRef idx="minor">
              <a:schemeClr val="lt1"/>
            </a:fontRef>
          </p:style>
        </p:sp>
        <p:sp>
          <p:nvSpPr>
            <p:cNvPr id="14" name="Rectangle: Rounded Corners 8">
              <a:extLst>
                <a:ext uri="{FF2B5EF4-FFF2-40B4-BE49-F238E27FC236}">
                  <a16:creationId xmlns:a16="http://schemas.microsoft.com/office/drawing/2014/main" id="{8594B4ED-5A56-45C0-94FC-9EA8B34356B7}"/>
                </a:ext>
              </a:extLst>
            </p:cNvPr>
            <p:cNvSpPr txBox="1"/>
            <p:nvPr/>
          </p:nvSpPr>
          <p:spPr>
            <a:xfrm>
              <a:off x="2477743" y="2125790"/>
              <a:ext cx="1682616" cy="985052"/>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Extract Features </a:t>
              </a:r>
            </a:p>
          </p:txBody>
        </p:sp>
      </p:grpSp>
      <p:grpSp>
        <p:nvGrpSpPr>
          <p:cNvPr id="18" name="Group 17">
            <a:extLst>
              <a:ext uri="{FF2B5EF4-FFF2-40B4-BE49-F238E27FC236}">
                <a16:creationId xmlns:a16="http://schemas.microsoft.com/office/drawing/2014/main" id="{795B3019-8262-4980-88ED-E5DD9708AC85}"/>
              </a:ext>
            </a:extLst>
          </p:cNvPr>
          <p:cNvGrpSpPr/>
          <p:nvPr/>
        </p:nvGrpSpPr>
        <p:grpSpPr>
          <a:xfrm>
            <a:off x="5141495" y="6065174"/>
            <a:ext cx="1743908" cy="553998"/>
            <a:chOff x="4888568" y="2095144"/>
            <a:chExt cx="1743908" cy="1046344"/>
          </a:xfrm>
          <a:solidFill>
            <a:schemeClr val="tx2">
              <a:lumMod val="75000"/>
              <a:lumOff val="25000"/>
            </a:schemeClr>
          </a:solidFill>
        </p:grpSpPr>
        <p:sp>
          <p:nvSpPr>
            <p:cNvPr id="19" name="Rectangle: Rounded Corners 18">
              <a:extLst>
                <a:ext uri="{FF2B5EF4-FFF2-40B4-BE49-F238E27FC236}">
                  <a16:creationId xmlns:a16="http://schemas.microsoft.com/office/drawing/2014/main" id="{F3EA7A7F-DDFA-49C6-9C45-4E609EC5FDFA}"/>
                </a:ext>
              </a:extLst>
            </p:cNvPr>
            <p:cNvSpPr/>
            <p:nvPr/>
          </p:nvSpPr>
          <p:spPr>
            <a:xfrm>
              <a:off x="4888568"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20" name="Rectangle: Rounded Corners 12">
              <a:extLst>
                <a:ext uri="{FF2B5EF4-FFF2-40B4-BE49-F238E27FC236}">
                  <a16:creationId xmlns:a16="http://schemas.microsoft.com/office/drawing/2014/main" id="{ADF64FBB-46AB-416F-8F43-A56DE8754EBF}"/>
                </a:ext>
              </a:extLst>
            </p:cNvPr>
            <p:cNvSpPr txBox="1"/>
            <p:nvPr/>
          </p:nvSpPr>
          <p:spPr>
            <a:xfrm>
              <a:off x="4919214"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Train Model </a:t>
              </a:r>
            </a:p>
          </p:txBody>
        </p:sp>
      </p:grpSp>
      <p:grpSp>
        <p:nvGrpSpPr>
          <p:cNvPr id="24" name="Group 23">
            <a:extLst>
              <a:ext uri="{FF2B5EF4-FFF2-40B4-BE49-F238E27FC236}">
                <a16:creationId xmlns:a16="http://schemas.microsoft.com/office/drawing/2014/main" id="{8A3A1F44-E07C-40BE-8BF8-C3D0BC5227AB}"/>
              </a:ext>
            </a:extLst>
          </p:cNvPr>
          <p:cNvGrpSpPr/>
          <p:nvPr/>
        </p:nvGrpSpPr>
        <p:grpSpPr>
          <a:xfrm>
            <a:off x="7582967" y="6065174"/>
            <a:ext cx="1743908" cy="553998"/>
            <a:chOff x="7330040" y="2095144"/>
            <a:chExt cx="1743908" cy="1046344"/>
          </a:xfrm>
          <a:solidFill>
            <a:schemeClr val="tx2">
              <a:lumMod val="75000"/>
              <a:lumOff val="25000"/>
            </a:schemeClr>
          </a:solidFill>
        </p:grpSpPr>
        <p:sp>
          <p:nvSpPr>
            <p:cNvPr id="25" name="Rectangle: Rounded Corners 24">
              <a:extLst>
                <a:ext uri="{FF2B5EF4-FFF2-40B4-BE49-F238E27FC236}">
                  <a16:creationId xmlns:a16="http://schemas.microsoft.com/office/drawing/2014/main" id="{8BAE71AE-A099-45D6-ABC3-82ECD7CB0AEC}"/>
                </a:ext>
              </a:extLst>
            </p:cNvPr>
            <p:cNvSpPr/>
            <p:nvPr/>
          </p:nvSpPr>
          <p:spPr>
            <a:xfrm>
              <a:off x="7330040"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26" name="Rectangle: Rounded Corners 16">
              <a:extLst>
                <a:ext uri="{FF2B5EF4-FFF2-40B4-BE49-F238E27FC236}">
                  <a16:creationId xmlns:a16="http://schemas.microsoft.com/office/drawing/2014/main" id="{FD6DD831-62BA-4EA7-B001-6FE644260A93}"/>
                </a:ext>
              </a:extLst>
            </p:cNvPr>
            <p:cNvSpPr txBox="1"/>
            <p:nvPr/>
          </p:nvSpPr>
          <p:spPr>
            <a:xfrm>
              <a:off x="7360686"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Evaluate Model  </a:t>
              </a:r>
            </a:p>
          </p:txBody>
        </p:sp>
      </p:grpSp>
      <p:grpSp>
        <p:nvGrpSpPr>
          <p:cNvPr id="30" name="Group 29">
            <a:extLst>
              <a:ext uri="{FF2B5EF4-FFF2-40B4-BE49-F238E27FC236}">
                <a16:creationId xmlns:a16="http://schemas.microsoft.com/office/drawing/2014/main" id="{3DEF4BEF-E4DF-4F67-A4BE-12F0D43EAACA}"/>
              </a:ext>
            </a:extLst>
          </p:cNvPr>
          <p:cNvGrpSpPr/>
          <p:nvPr/>
        </p:nvGrpSpPr>
        <p:grpSpPr>
          <a:xfrm>
            <a:off x="10024439" y="6065174"/>
            <a:ext cx="1743908" cy="553998"/>
            <a:chOff x="9771512" y="2095144"/>
            <a:chExt cx="1743908" cy="1046344"/>
          </a:xfrm>
          <a:solidFill>
            <a:schemeClr val="tx2">
              <a:lumMod val="75000"/>
              <a:lumOff val="25000"/>
            </a:schemeClr>
          </a:solidFill>
        </p:grpSpPr>
        <p:sp>
          <p:nvSpPr>
            <p:cNvPr id="31" name="Rectangle: Rounded Corners 30">
              <a:extLst>
                <a:ext uri="{FF2B5EF4-FFF2-40B4-BE49-F238E27FC236}">
                  <a16:creationId xmlns:a16="http://schemas.microsoft.com/office/drawing/2014/main" id="{437EC2D4-3E35-43BB-B165-94037FF61168}"/>
                </a:ext>
              </a:extLst>
            </p:cNvPr>
            <p:cNvSpPr/>
            <p:nvPr/>
          </p:nvSpPr>
          <p:spPr>
            <a:xfrm>
              <a:off x="9771512"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32" name="Rectangle: Rounded Corners 20">
              <a:extLst>
                <a:ext uri="{FF2B5EF4-FFF2-40B4-BE49-F238E27FC236}">
                  <a16:creationId xmlns:a16="http://schemas.microsoft.com/office/drawing/2014/main" id="{B6AFCB13-907B-4B15-BB00-4B86F89340A4}"/>
                </a:ext>
              </a:extLst>
            </p:cNvPr>
            <p:cNvSpPr txBox="1"/>
            <p:nvPr/>
          </p:nvSpPr>
          <p:spPr>
            <a:xfrm>
              <a:off x="9802158"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Model consumption </a:t>
              </a:r>
            </a:p>
          </p:txBody>
        </p:sp>
      </p:grpSp>
      <p:sp>
        <p:nvSpPr>
          <p:cNvPr id="33" name="Rectangle 32">
            <a:extLst>
              <a:ext uri="{FF2B5EF4-FFF2-40B4-BE49-F238E27FC236}">
                <a16:creationId xmlns:a16="http://schemas.microsoft.com/office/drawing/2014/main" id="{34129309-33E1-484C-A56C-8FBB87F6770C}"/>
              </a:ext>
            </a:extLst>
          </p:cNvPr>
          <p:cNvSpPr/>
          <p:nvPr/>
        </p:nvSpPr>
        <p:spPr>
          <a:xfrm>
            <a:off x="74140" y="1047350"/>
            <a:ext cx="12080789" cy="815608"/>
          </a:xfrm>
          <a:prstGeom prst="rect">
            <a:avLst/>
          </a:prstGeom>
        </p:spPr>
        <p:txBody>
          <a:bodyPr wrap="square">
            <a:spAutoFit/>
          </a:bodyPr>
          <a:lstStyle/>
          <a:p>
            <a:pPr lvl="0" defTabSz="914400">
              <a:defRPr/>
            </a:pPr>
            <a:r>
              <a:rPr kumimoji="0" lang="en-US" sz="1800" b="0" i="0" u="none" strike="noStrike" kern="1200" cap="none" spc="0" normalizeH="0" baseline="0" noProof="0" dirty="0">
                <a:ln>
                  <a:noFill/>
                </a:ln>
                <a:effectLst/>
                <a:uLnTx/>
                <a:uFillTx/>
                <a:latin typeface="Consolas" panose="020B0609020204030204" pitchFamily="49" charset="0"/>
                <a:ea typeface="+mn-ea"/>
                <a:cs typeface="Consolas" panose="020B0609020204030204" pitchFamily="49" charset="0"/>
              </a:rPr>
              <a:t>var pipeline = new LearningPipeline();</a:t>
            </a:r>
            <a:r>
              <a:rPr kumimoji="0" lang="en-US" sz="1800" b="0" i="0" u="none" strike="noStrike" kern="1200" cap="none" spc="0" normalizeH="0" baseline="0" noProof="0" dirty="0">
                <a:ln>
                  <a:noFill/>
                </a:ln>
                <a:solidFill>
                  <a:srgbClr val="1A1A1A"/>
                </a:solidFill>
                <a:effectLst/>
                <a:uLnTx/>
                <a:uFillTx/>
                <a:latin typeface="Consolas" panose="020B0609020204030204" pitchFamily="49" charset="0"/>
                <a:ea typeface="+mn-ea"/>
                <a:cs typeface="Consolas" panose="020B0609020204030204" pitchFamily="49" charset="0"/>
              </a:rPr>
              <a:t/>
            </a:r>
            <a:br>
              <a:rPr kumimoji="0" lang="en-US" sz="1800" b="0" i="0" u="none" strike="noStrike" kern="1200" cap="none" spc="0" normalizeH="0" baseline="0" noProof="0" dirty="0">
                <a:ln>
                  <a:noFill/>
                </a:ln>
                <a:solidFill>
                  <a:srgbClr val="1A1A1A"/>
                </a:solidFill>
                <a:effectLst/>
                <a:uLnTx/>
                <a:uFillTx/>
                <a:latin typeface="Consolas" panose="020B0609020204030204" pitchFamily="49" charset="0"/>
                <a:ea typeface="+mn-ea"/>
                <a:cs typeface="Consolas" panose="020B0609020204030204" pitchFamily="49" charset="0"/>
              </a:rPr>
            </a:br>
            <a:r>
              <a:rPr kumimoji="0" lang="en-US" sz="1100" b="0" i="0" u="none" strike="noStrike" kern="1200" cap="none" spc="0" normalizeH="0" baseline="0" noProof="0" dirty="0">
                <a:ln>
                  <a:noFill/>
                </a:ln>
                <a:solidFill>
                  <a:srgbClr val="1A1A1A"/>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srgbClr val="1A1A1A"/>
                </a:solidFill>
                <a:effectLst/>
                <a:uLnTx/>
                <a:uFillTx/>
                <a:latin typeface="Consolas" panose="020B0609020204030204" pitchFamily="49" charset="0"/>
                <a:ea typeface="+mn-ea"/>
                <a:cs typeface="Consolas" panose="020B0609020204030204" pitchFamily="49" charset="0"/>
              </a:rPr>
              <a:t/>
            </a:r>
            <a:br>
              <a:rPr kumimoji="0" lang="en-US" sz="1800" b="0" i="0" u="none" strike="noStrike" kern="1200" cap="none" spc="0" normalizeH="0" baseline="0" noProof="0" dirty="0">
                <a:ln>
                  <a:noFill/>
                </a:ln>
                <a:solidFill>
                  <a:srgbClr val="1A1A1A"/>
                </a:solidFill>
                <a:effectLst/>
                <a:uLnTx/>
                <a:uFillTx/>
                <a:latin typeface="Consolas" panose="020B0609020204030204" pitchFamily="49" charset="0"/>
                <a:ea typeface="+mn-ea"/>
                <a:cs typeface="Consolas" panose="020B0609020204030204" pitchFamily="49" charset="0"/>
              </a:rPr>
            </a:br>
            <a:r>
              <a:rPr lang="en-CA" sz="1800" b="1" dirty="0" err="1">
                <a:solidFill>
                  <a:srgbClr val="222222"/>
                </a:solidFill>
                <a:latin typeface="Consolas" panose="020B0609020204030204" pitchFamily="49" charset="0"/>
                <a:cs typeface="Consolas" panose="020B0609020204030204" pitchFamily="49" charset="0"/>
              </a:rPr>
              <a:t>pipeline.Add</a:t>
            </a:r>
            <a:r>
              <a:rPr lang="en-CA" sz="1800" b="1" dirty="0">
                <a:solidFill>
                  <a:srgbClr val="222222"/>
                </a:solidFill>
                <a:latin typeface="Consolas" panose="020B0609020204030204" pitchFamily="49" charset="0"/>
                <a:cs typeface="Consolas" panose="020B0609020204030204" pitchFamily="49" charset="0"/>
              </a:rPr>
              <a:t>(new </a:t>
            </a:r>
            <a:r>
              <a:rPr lang="en-CA" sz="1800" b="1" dirty="0" err="1">
                <a:solidFill>
                  <a:srgbClr val="222222"/>
                </a:solidFill>
                <a:latin typeface="Consolas" panose="020B0609020204030204" pitchFamily="49" charset="0"/>
                <a:cs typeface="Consolas" panose="020B0609020204030204" pitchFamily="49" charset="0"/>
              </a:rPr>
              <a:t>TextLoader</a:t>
            </a:r>
            <a:r>
              <a:rPr lang="en-CA" sz="1800" b="1" dirty="0">
                <a:solidFill>
                  <a:srgbClr val="222222"/>
                </a:solidFill>
                <a:latin typeface="Consolas" panose="020B0609020204030204" pitchFamily="49" charset="0"/>
                <a:cs typeface="Consolas" panose="020B0609020204030204" pitchFamily="49" charset="0"/>
              </a:rPr>
              <a:t>(_</a:t>
            </a:r>
            <a:r>
              <a:rPr lang="en-CA" sz="1800" b="1" dirty="0" err="1">
                <a:solidFill>
                  <a:srgbClr val="222222"/>
                </a:solidFill>
                <a:latin typeface="Consolas" panose="020B0609020204030204" pitchFamily="49" charset="0"/>
                <a:cs typeface="Consolas" panose="020B0609020204030204" pitchFamily="49" charset="0"/>
              </a:rPr>
              <a:t>datapath</a:t>
            </a:r>
            <a:r>
              <a:rPr lang="en-CA" sz="1800" b="1" dirty="0">
                <a:solidFill>
                  <a:srgbClr val="222222"/>
                </a:solidFill>
                <a:latin typeface="Consolas" panose="020B0609020204030204" pitchFamily="49" charset="0"/>
                <a:cs typeface="Consolas" panose="020B0609020204030204" pitchFamily="49" charset="0"/>
              </a:rPr>
              <a:t>).</a:t>
            </a:r>
            <a:r>
              <a:rPr lang="en-CA" sz="1800" b="1" dirty="0" err="1">
                <a:solidFill>
                  <a:srgbClr val="222222"/>
                </a:solidFill>
                <a:latin typeface="Consolas" panose="020B0609020204030204" pitchFamily="49" charset="0"/>
                <a:cs typeface="Consolas" panose="020B0609020204030204" pitchFamily="49" charset="0"/>
              </a:rPr>
              <a:t>CreateFrom</a:t>
            </a:r>
            <a:r>
              <a:rPr lang="en-CA" sz="1800" b="1" dirty="0">
                <a:solidFill>
                  <a:srgbClr val="222222"/>
                </a:solidFill>
                <a:latin typeface="Consolas" panose="020B0609020204030204" pitchFamily="49" charset="0"/>
                <a:cs typeface="Consolas" panose="020B0609020204030204" pitchFamily="49" charset="0"/>
              </a:rPr>
              <a:t>&lt;</a:t>
            </a:r>
            <a:r>
              <a:rPr lang="en-CA" sz="1800" b="1" dirty="0" err="1">
                <a:solidFill>
                  <a:srgbClr val="222222"/>
                </a:solidFill>
                <a:latin typeface="Consolas" panose="020B0609020204030204" pitchFamily="49" charset="0"/>
                <a:cs typeface="Consolas" panose="020B0609020204030204" pitchFamily="49" charset="0"/>
              </a:rPr>
              <a:t>TaxiTrip</a:t>
            </a:r>
            <a:r>
              <a:rPr lang="en-CA" sz="1800" b="1" dirty="0">
                <a:solidFill>
                  <a:srgbClr val="222222"/>
                </a:solidFill>
                <a:latin typeface="Consolas" panose="020B0609020204030204" pitchFamily="49" charset="0"/>
                <a:cs typeface="Consolas" panose="020B0609020204030204" pitchFamily="49" charset="0"/>
              </a:rPr>
              <a:t>&gt;(</a:t>
            </a:r>
            <a:r>
              <a:rPr lang="en-CA" sz="1800" b="1" dirty="0" err="1">
                <a:solidFill>
                  <a:srgbClr val="222222"/>
                </a:solidFill>
                <a:latin typeface="Consolas" panose="020B0609020204030204" pitchFamily="49" charset="0"/>
                <a:cs typeface="Consolas" panose="020B0609020204030204" pitchFamily="49" charset="0"/>
              </a:rPr>
              <a:t>useHeader</a:t>
            </a:r>
            <a:r>
              <a:rPr lang="en-CA" sz="1800" b="1" dirty="0">
                <a:solidFill>
                  <a:srgbClr val="222222"/>
                </a:solidFill>
                <a:latin typeface="Consolas" panose="020B0609020204030204" pitchFamily="49" charset="0"/>
                <a:cs typeface="Consolas" panose="020B0609020204030204" pitchFamily="49" charset="0"/>
              </a:rPr>
              <a:t>: true, separator: </a:t>
            </a:r>
            <a:r>
              <a:rPr lang="en-CA" sz="1800" b="1" dirty="0" smtClean="0">
                <a:solidFill>
                  <a:srgbClr val="222222"/>
                </a:solidFill>
                <a:latin typeface="Consolas" panose="020B0609020204030204" pitchFamily="49" charset="0"/>
                <a:cs typeface="Consolas" panose="020B0609020204030204" pitchFamily="49" charset="0"/>
              </a:rPr>
              <a:t>','));</a:t>
            </a:r>
            <a:endParaRPr kumimoji="0" lang="en-US" sz="1800" b="1" i="0" u="none" strike="noStrike" kern="1200" cap="none" spc="0" normalizeH="0" baseline="0" noProof="0" dirty="0">
              <a:ln>
                <a:noFill/>
              </a:ln>
              <a:solidFill>
                <a:srgbClr val="222222"/>
              </a:solidFill>
              <a:effectLst/>
              <a:uLnTx/>
              <a:uFillTx/>
              <a:latin typeface="Consolas" panose="020B0609020204030204" pitchFamily="49" charset="0"/>
              <a:ea typeface="+mn-ea"/>
              <a:cs typeface="Consolas" panose="020B0609020204030204" pitchFamily="49" charset="0"/>
            </a:endParaRPr>
          </a:p>
        </p:txBody>
      </p:sp>
      <p:graphicFrame>
        <p:nvGraphicFramePr>
          <p:cNvPr id="34" name="Table 33"/>
          <p:cNvGraphicFramePr>
            <a:graphicFrameLocks noGrp="1"/>
          </p:cNvGraphicFramePr>
          <p:nvPr>
            <p:extLst>
              <p:ext uri="{D42A27DB-BD31-4B8C-83A1-F6EECF244321}">
                <p14:modId xmlns:p14="http://schemas.microsoft.com/office/powerpoint/2010/main" val="2750553010"/>
              </p:ext>
            </p:extLst>
          </p:nvPr>
        </p:nvGraphicFramePr>
        <p:xfrm>
          <a:off x="258552" y="2165625"/>
          <a:ext cx="11399080" cy="741680"/>
        </p:xfrm>
        <a:graphic>
          <a:graphicData uri="http://schemas.openxmlformats.org/drawingml/2006/table">
            <a:tbl>
              <a:tblPr firstRow="1" bandRow="1">
                <a:tableStyleId>{073A0DAA-6AF3-43AB-8588-CEC1D06C72B9}</a:tableStyleId>
              </a:tblPr>
              <a:tblGrid>
                <a:gridCol w="1628440">
                  <a:extLst>
                    <a:ext uri="{9D8B030D-6E8A-4147-A177-3AD203B41FA5}">
                      <a16:colId xmlns:a16="http://schemas.microsoft.com/office/drawing/2014/main" val="2453295054"/>
                    </a:ext>
                  </a:extLst>
                </a:gridCol>
                <a:gridCol w="1239764">
                  <a:extLst>
                    <a:ext uri="{9D8B030D-6E8A-4147-A177-3AD203B41FA5}">
                      <a16:colId xmlns:a16="http://schemas.microsoft.com/office/drawing/2014/main" val="359916562"/>
                    </a:ext>
                  </a:extLst>
                </a:gridCol>
                <a:gridCol w="2017116">
                  <a:extLst>
                    <a:ext uri="{9D8B030D-6E8A-4147-A177-3AD203B41FA5}">
                      <a16:colId xmlns:a16="http://schemas.microsoft.com/office/drawing/2014/main" val="3131528782"/>
                    </a:ext>
                  </a:extLst>
                </a:gridCol>
                <a:gridCol w="1825836">
                  <a:extLst>
                    <a:ext uri="{9D8B030D-6E8A-4147-A177-3AD203B41FA5}">
                      <a16:colId xmlns:a16="http://schemas.microsoft.com/office/drawing/2014/main" val="584999108"/>
                    </a:ext>
                  </a:extLst>
                </a:gridCol>
                <a:gridCol w="1431044">
                  <a:extLst>
                    <a:ext uri="{9D8B030D-6E8A-4147-A177-3AD203B41FA5}">
                      <a16:colId xmlns:a16="http://schemas.microsoft.com/office/drawing/2014/main" val="935435626"/>
                    </a:ext>
                  </a:extLst>
                </a:gridCol>
                <a:gridCol w="1628440">
                  <a:extLst>
                    <a:ext uri="{9D8B030D-6E8A-4147-A177-3AD203B41FA5}">
                      <a16:colId xmlns:a16="http://schemas.microsoft.com/office/drawing/2014/main" val="2773660553"/>
                    </a:ext>
                  </a:extLst>
                </a:gridCol>
                <a:gridCol w="1628440">
                  <a:extLst>
                    <a:ext uri="{9D8B030D-6E8A-4147-A177-3AD203B41FA5}">
                      <a16:colId xmlns:a16="http://schemas.microsoft.com/office/drawing/2014/main" val="875962386"/>
                    </a:ext>
                  </a:extLst>
                </a:gridCol>
              </a:tblGrid>
              <a:tr h="370840">
                <a:tc>
                  <a:txBody>
                    <a:bodyPr/>
                    <a:lstStyle/>
                    <a:p>
                      <a:r>
                        <a:rPr lang="en-CA" dirty="0" err="1" smtClean="0"/>
                        <a:t>vendor_id</a:t>
                      </a:r>
                      <a:endParaRPr lang="en-CA" dirty="0"/>
                    </a:p>
                  </a:txBody>
                  <a:tcPr/>
                </a:tc>
                <a:tc>
                  <a:txBody>
                    <a:bodyPr/>
                    <a:lstStyle/>
                    <a:p>
                      <a:r>
                        <a:rPr lang="en-CA" dirty="0" err="1" smtClean="0"/>
                        <a:t>rate_code</a:t>
                      </a:r>
                      <a:r>
                        <a:rPr lang="en-CA" dirty="0" smtClean="0"/>
                        <a:t> </a:t>
                      </a:r>
                      <a:endParaRPr lang="en-CA" dirty="0"/>
                    </a:p>
                  </a:txBody>
                  <a:tcPr/>
                </a:tc>
                <a:tc>
                  <a:txBody>
                    <a:bodyPr/>
                    <a:lstStyle/>
                    <a:p>
                      <a:r>
                        <a:rPr lang="en-CA" dirty="0" err="1" smtClean="0"/>
                        <a:t>passenger_count</a:t>
                      </a:r>
                      <a:endParaRPr lang="en-CA" dirty="0"/>
                    </a:p>
                  </a:txBody>
                  <a:tcPr/>
                </a:tc>
                <a:tc>
                  <a:txBody>
                    <a:bodyPr/>
                    <a:lstStyle/>
                    <a:p>
                      <a:r>
                        <a:rPr lang="en-CA" dirty="0" err="1" smtClean="0"/>
                        <a:t>trip_time_in_secs</a:t>
                      </a:r>
                      <a:endParaRPr lang="en-CA" dirty="0"/>
                    </a:p>
                  </a:txBody>
                  <a:tcPr/>
                </a:tc>
                <a:tc>
                  <a:txBody>
                    <a:bodyPr/>
                    <a:lstStyle/>
                    <a:p>
                      <a:r>
                        <a:rPr lang="en-CA" dirty="0" err="1" smtClean="0"/>
                        <a:t>trip_distance</a:t>
                      </a:r>
                      <a:endParaRPr lang="en-CA" dirty="0"/>
                    </a:p>
                  </a:txBody>
                  <a:tcPr/>
                </a:tc>
                <a:tc>
                  <a:txBody>
                    <a:bodyPr/>
                    <a:lstStyle/>
                    <a:p>
                      <a:r>
                        <a:rPr lang="en-CA" dirty="0" err="1" smtClean="0"/>
                        <a:t>payment_type</a:t>
                      </a:r>
                      <a:endParaRPr lang="en-CA" dirty="0"/>
                    </a:p>
                  </a:txBody>
                  <a:tcPr/>
                </a:tc>
                <a:tc>
                  <a:txBody>
                    <a:bodyPr/>
                    <a:lstStyle/>
                    <a:p>
                      <a:r>
                        <a:rPr lang="en-CA" dirty="0" err="1" smtClean="0"/>
                        <a:t>fare_amount</a:t>
                      </a:r>
                      <a:endParaRPr lang="en-CA" dirty="0"/>
                    </a:p>
                  </a:txBody>
                  <a:tcPr/>
                </a:tc>
                <a:extLst>
                  <a:ext uri="{0D108BD9-81ED-4DB2-BD59-A6C34878D82A}">
                    <a16:rowId xmlns:a16="http://schemas.microsoft.com/office/drawing/2014/main" val="4019257042"/>
                  </a:ext>
                </a:extLst>
              </a:tr>
              <a:tr h="370840">
                <a:tc>
                  <a:txBody>
                    <a:bodyPr/>
                    <a:lstStyle/>
                    <a:p>
                      <a:r>
                        <a:rPr lang="en-CA" dirty="0" smtClean="0"/>
                        <a:t>CMT</a:t>
                      </a:r>
                      <a:endParaRPr lang="en-CA" dirty="0"/>
                    </a:p>
                  </a:txBody>
                  <a:tcPr/>
                </a:tc>
                <a:tc>
                  <a:txBody>
                    <a:bodyPr/>
                    <a:lstStyle/>
                    <a:p>
                      <a:r>
                        <a:rPr lang="en-CA" dirty="0" smtClean="0"/>
                        <a:t>1</a:t>
                      </a:r>
                      <a:endParaRPr lang="en-CA" dirty="0"/>
                    </a:p>
                  </a:txBody>
                  <a:tcPr/>
                </a:tc>
                <a:tc>
                  <a:txBody>
                    <a:bodyPr/>
                    <a:lstStyle/>
                    <a:p>
                      <a:r>
                        <a:rPr lang="en-CA" dirty="0" smtClean="0"/>
                        <a:t>1</a:t>
                      </a:r>
                      <a:endParaRPr lang="en-CA" dirty="0"/>
                    </a:p>
                  </a:txBody>
                  <a:tcPr/>
                </a:tc>
                <a:tc>
                  <a:txBody>
                    <a:bodyPr/>
                    <a:lstStyle/>
                    <a:p>
                      <a:r>
                        <a:rPr lang="en-CA" dirty="0" smtClean="0"/>
                        <a:t>1271</a:t>
                      </a:r>
                      <a:endParaRPr lang="en-CA" dirty="0"/>
                    </a:p>
                  </a:txBody>
                  <a:tcPr/>
                </a:tc>
                <a:tc>
                  <a:txBody>
                    <a:bodyPr/>
                    <a:lstStyle/>
                    <a:p>
                      <a:r>
                        <a:rPr lang="en-CA" dirty="0" smtClean="0"/>
                        <a:t>3.8</a:t>
                      </a:r>
                      <a:endParaRPr lang="en-CA" dirty="0"/>
                    </a:p>
                  </a:txBody>
                  <a:tcPr/>
                </a:tc>
                <a:tc>
                  <a:txBody>
                    <a:bodyPr/>
                    <a:lstStyle/>
                    <a:p>
                      <a:r>
                        <a:rPr lang="en-CA" dirty="0" smtClean="0"/>
                        <a:t>CRD</a:t>
                      </a:r>
                      <a:endParaRPr lang="en-CA" dirty="0"/>
                    </a:p>
                  </a:txBody>
                  <a:tcPr/>
                </a:tc>
                <a:tc>
                  <a:txBody>
                    <a:bodyPr/>
                    <a:lstStyle/>
                    <a:p>
                      <a:r>
                        <a:rPr lang="en-CA" dirty="0" smtClean="0"/>
                        <a:t>17.5</a:t>
                      </a:r>
                      <a:endParaRPr lang="en-CA" dirty="0"/>
                    </a:p>
                  </a:txBody>
                  <a:tcPr/>
                </a:tc>
                <a:extLst>
                  <a:ext uri="{0D108BD9-81ED-4DB2-BD59-A6C34878D82A}">
                    <a16:rowId xmlns:a16="http://schemas.microsoft.com/office/drawing/2014/main" val="2444609079"/>
                  </a:ext>
                </a:extLst>
              </a:tr>
            </a:tbl>
          </a:graphicData>
        </a:graphic>
      </p:graphicFrame>
      <p:grpSp>
        <p:nvGrpSpPr>
          <p:cNvPr id="35" name="Group 34">
            <a:extLst>
              <a:ext uri="{FF2B5EF4-FFF2-40B4-BE49-F238E27FC236}">
                <a16:creationId xmlns:a16="http://schemas.microsoft.com/office/drawing/2014/main" id="{52AE4CFE-50FB-4B01-8BE4-38D8E7F12D76}"/>
              </a:ext>
            </a:extLst>
          </p:cNvPr>
          <p:cNvGrpSpPr/>
          <p:nvPr/>
        </p:nvGrpSpPr>
        <p:grpSpPr>
          <a:xfrm>
            <a:off x="2114058" y="6254707"/>
            <a:ext cx="369708" cy="228986"/>
            <a:chOff x="4365396" y="2402071"/>
            <a:chExt cx="369708" cy="432489"/>
          </a:xfrm>
        </p:grpSpPr>
        <p:sp>
          <p:nvSpPr>
            <p:cNvPr id="36"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52AE4CFE-50FB-4B01-8BE4-38D8E7F12D76}"/>
              </a:ext>
            </a:extLst>
          </p:cNvPr>
          <p:cNvGrpSpPr/>
          <p:nvPr/>
        </p:nvGrpSpPr>
        <p:grpSpPr>
          <a:xfrm>
            <a:off x="4618323" y="6254708"/>
            <a:ext cx="369708" cy="228986"/>
            <a:chOff x="4365396" y="2402071"/>
            <a:chExt cx="369708" cy="432489"/>
          </a:xfrm>
        </p:grpSpPr>
        <p:sp>
          <p:nvSpPr>
            <p:cNvPr id="39"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1" name="Group 40">
            <a:extLst>
              <a:ext uri="{FF2B5EF4-FFF2-40B4-BE49-F238E27FC236}">
                <a16:creationId xmlns:a16="http://schemas.microsoft.com/office/drawing/2014/main" id="{52AE4CFE-50FB-4B01-8BE4-38D8E7F12D76}"/>
              </a:ext>
            </a:extLst>
          </p:cNvPr>
          <p:cNvGrpSpPr/>
          <p:nvPr/>
        </p:nvGrpSpPr>
        <p:grpSpPr>
          <a:xfrm>
            <a:off x="7080226" y="6254707"/>
            <a:ext cx="369708" cy="228986"/>
            <a:chOff x="4365396" y="2402071"/>
            <a:chExt cx="369708" cy="432489"/>
          </a:xfrm>
        </p:grpSpPr>
        <p:sp>
          <p:nvSpPr>
            <p:cNvPr id="42"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4" name="Group 43">
            <a:extLst>
              <a:ext uri="{FF2B5EF4-FFF2-40B4-BE49-F238E27FC236}">
                <a16:creationId xmlns:a16="http://schemas.microsoft.com/office/drawing/2014/main" id="{52AE4CFE-50FB-4B01-8BE4-38D8E7F12D76}"/>
              </a:ext>
            </a:extLst>
          </p:cNvPr>
          <p:cNvGrpSpPr/>
          <p:nvPr/>
        </p:nvGrpSpPr>
        <p:grpSpPr>
          <a:xfrm>
            <a:off x="9490803" y="6254706"/>
            <a:ext cx="369708" cy="228986"/>
            <a:chOff x="4365396" y="2402071"/>
            <a:chExt cx="369708" cy="432489"/>
          </a:xfrm>
        </p:grpSpPr>
        <p:sp>
          <p:nvSpPr>
            <p:cNvPr id="45"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37545283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34129309-33E1-484C-A56C-8FBB87F6770C}"/>
              </a:ext>
            </a:extLst>
          </p:cNvPr>
          <p:cNvSpPr/>
          <p:nvPr/>
        </p:nvSpPr>
        <p:spPr>
          <a:xfrm>
            <a:off x="98675" y="1047350"/>
            <a:ext cx="11973876" cy="1261884"/>
          </a:xfrm>
          <a:prstGeom prst="rect">
            <a:avLst/>
          </a:prstGeom>
        </p:spPr>
        <p:txBody>
          <a:bodyPr wrap="square">
            <a:spAutoFit/>
          </a:bodyPr>
          <a:lstStyle/>
          <a:p>
            <a:pPr lvl="0" defTabSz="914400">
              <a:defRPr/>
            </a:pPr>
            <a:r>
              <a:rPr kumimoji="0" lang="en-US" sz="1800" b="0" i="0" u="none" strike="noStrike" kern="1200" cap="none" spc="0" normalizeH="0" baseline="0" noProof="0" dirty="0">
                <a:ln>
                  <a:noFill/>
                </a:ln>
                <a:effectLst/>
                <a:uLnTx/>
                <a:uFillTx/>
                <a:latin typeface="Consolas" panose="020B0609020204030204" pitchFamily="49" charset="0"/>
                <a:ea typeface="+mn-ea"/>
                <a:cs typeface="Consolas" panose="020B0609020204030204" pitchFamily="49" charset="0"/>
              </a:rPr>
              <a:t>var pipeline = new LearningPipeline();</a:t>
            </a:r>
            <a:r>
              <a:rPr kumimoji="0" lang="en-US" sz="1800" b="0" i="0" u="none" strike="noStrike" kern="1200" cap="none" spc="0" normalizeH="0" baseline="0" noProof="0" dirty="0">
                <a:ln>
                  <a:noFill/>
                </a:ln>
                <a:solidFill>
                  <a:srgbClr val="1A1A1A"/>
                </a:solidFill>
                <a:effectLst/>
                <a:uLnTx/>
                <a:uFillTx/>
                <a:latin typeface="Consolas" panose="020B0609020204030204" pitchFamily="49" charset="0"/>
                <a:ea typeface="+mn-ea"/>
                <a:cs typeface="Consolas" panose="020B0609020204030204" pitchFamily="49" charset="0"/>
              </a:rPr>
              <a:t/>
            </a:r>
            <a:br>
              <a:rPr kumimoji="0" lang="en-US" sz="1800" b="0" i="0" u="none" strike="noStrike" kern="1200" cap="none" spc="0" normalizeH="0" baseline="0" noProof="0" dirty="0">
                <a:ln>
                  <a:noFill/>
                </a:ln>
                <a:solidFill>
                  <a:srgbClr val="1A1A1A"/>
                </a:solidFill>
                <a:effectLst/>
                <a:uLnTx/>
                <a:uFillTx/>
                <a:latin typeface="Consolas" panose="020B0609020204030204" pitchFamily="49" charset="0"/>
                <a:ea typeface="+mn-ea"/>
                <a:cs typeface="Consolas" panose="020B0609020204030204" pitchFamily="49" charset="0"/>
              </a:rPr>
            </a:br>
            <a:r>
              <a:rPr kumimoji="0" lang="en-US" sz="1100" b="0" i="0" u="none" strike="noStrike" kern="1200" cap="none" spc="0" normalizeH="0" baseline="0" noProof="0" dirty="0">
                <a:ln>
                  <a:noFill/>
                </a:ln>
                <a:solidFill>
                  <a:srgbClr val="1A1A1A"/>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srgbClr val="1A1A1A"/>
                </a:solidFill>
                <a:effectLst/>
                <a:uLnTx/>
                <a:uFillTx/>
                <a:latin typeface="Consolas" panose="020B0609020204030204" pitchFamily="49" charset="0"/>
                <a:ea typeface="+mn-ea"/>
                <a:cs typeface="Consolas" panose="020B0609020204030204" pitchFamily="49" charset="0"/>
              </a:rPr>
              <a:t/>
            </a:r>
            <a:br>
              <a:rPr kumimoji="0" lang="en-US" sz="1800" b="0" i="0" u="none" strike="noStrike" kern="1200" cap="none" spc="0" normalizeH="0" baseline="0" noProof="0" dirty="0">
                <a:ln>
                  <a:noFill/>
                </a:ln>
                <a:solidFill>
                  <a:srgbClr val="1A1A1A"/>
                </a:solidFill>
                <a:effectLst/>
                <a:uLnTx/>
                <a:uFillTx/>
                <a:latin typeface="Consolas" panose="020B0609020204030204" pitchFamily="49" charset="0"/>
                <a:ea typeface="+mn-ea"/>
                <a:cs typeface="Consolas" panose="020B0609020204030204" pitchFamily="49" charset="0"/>
              </a:rPr>
            </a:br>
            <a:r>
              <a:rPr lang="en-CA" sz="1800" dirty="0" err="1">
                <a:solidFill>
                  <a:srgbClr val="222222"/>
                </a:solidFill>
                <a:latin typeface="Consolas" panose="020B0609020204030204" pitchFamily="49" charset="0"/>
                <a:cs typeface="Consolas" panose="020B0609020204030204" pitchFamily="49" charset="0"/>
              </a:rPr>
              <a:t>pipeline.Add</a:t>
            </a:r>
            <a:r>
              <a:rPr lang="en-CA" sz="1800" dirty="0">
                <a:solidFill>
                  <a:srgbClr val="222222"/>
                </a:solidFill>
                <a:latin typeface="Consolas" panose="020B0609020204030204" pitchFamily="49" charset="0"/>
                <a:cs typeface="Consolas" panose="020B0609020204030204" pitchFamily="49" charset="0"/>
              </a:rPr>
              <a:t>(new </a:t>
            </a:r>
            <a:r>
              <a:rPr lang="en-CA" sz="1800" dirty="0" err="1">
                <a:solidFill>
                  <a:srgbClr val="222222"/>
                </a:solidFill>
                <a:latin typeface="Consolas" panose="020B0609020204030204" pitchFamily="49" charset="0"/>
                <a:cs typeface="Consolas" panose="020B0609020204030204" pitchFamily="49" charset="0"/>
              </a:rPr>
              <a:t>TextLoader</a:t>
            </a:r>
            <a:r>
              <a:rPr lang="en-CA" sz="1800" dirty="0">
                <a:solidFill>
                  <a:srgbClr val="222222"/>
                </a:solidFill>
                <a:latin typeface="Consolas" panose="020B0609020204030204" pitchFamily="49" charset="0"/>
                <a:cs typeface="Consolas" panose="020B0609020204030204" pitchFamily="49" charset="0"/>
              </a:rPr>
              <a:t>(_</a:t>
            </a:r>
            <a:r>
              <a:rPr lang="en-CA" sz="1800" dirty="0" err="1">
                <a:solidFill>
                  <a:srgbClr val="222222"/>
                </a:solidFill>
                <a:latin typeface="Consolas" panose="020B0609020204030204" pitchFamily="49" charset="0"/>
                <a:cs typeface="Consolas" panose="020B0609020204030204" pitchFamily="49" charset="0"/>
              </a:rPr>
              <a:t>datapath</a:t>
            </a:r>
            <a:r>
              <a:rPr lang="en-CA" sz="1800" dirty="0">
                <a:solidFill>
                  <a:srgbClr val="222222"/>
                </a:solidFill>
                <a:latin typeface="Consolas" panose="020B0609020204030204" pitchFamily="49" charset="0"/>
                <a:cs typeface="Consolas" panose="020B0609020204030204" pitchFamily="49" charset="0"/>
              </a:rPr>
              <a:t>).</a:t>
            </a:r>
            <a:r>
              <a:rPr lang="en-CA" sz="1800" dirty="0" err="1">
                <a:solidFill>
                  <a:srgbClr val="222222"/>
                </a:solidFill>
                <a:latin typeface="Consolas" panose="020B0609020204030204" pitchFamily="49" charset="0"/>
                <a:cs typeface="Consolas" panose="020B0609020204030204" pitchFamily="49" charset="0"/>
              </a:rPr>
              <a:t>CreateFrom</a:t>
            </a:r>
            <a:r>
              <a:rPr lang="en-CA" sz="1800" dirty="0">
                <a:solidFill>
                  <a:srgbClr val="222222"/>
                </a:solidFill>
                <a:latin typeface="Consolas" panose="020B0609020204030204" pitchFamily="49" charset="0"/>
                <a:cs typeface="Consolas" panose="020B0609020204030204" pitchFamily="49" charset="0"/>
              </a:rPr>
              <a:t>&lt;</a:t>
            </a:r>
            <a:r>
              <a:rPr lang="en-CA" sz="1800" dirty="0" err="1">
                <a:solidFill>
                  <a:srgbClr val="222222"/>
                </a:solidFill>
                <a:latin typeface="Consolas" panose="020B0609020204030204" pitchFamily="49" charset="0"/>
                <a:cs typeface="Consolas" panose="020B0609020204030204" pitchFamily="49" charset="0"/>
              </a:rPr>
              <a:t>TaxiTrip</a:t>
            </a:r>
            <a:r>
              <a:rPr lang="en-CA" sz="1800" dirty="0">
                <a:solidFill>
                  <a:srgbClr val="222222"/>
                </a:solidFill>
                <a:latin typeface="Consolas" panose="020B0609020204030204" pitchFamily="49" charset="0"/>
                <a:cs typeface="Consolas" panose="020B0609020204030204" pitchFamily="49" charset="0"/>
              </a:rPr>
              <a:t>&gt;(</a:t>
            </a:r>
            <a:r>
              <a:rPr lang="en-CA" sz="1800" dirty="0" err="1">
                <a:solidFill>
                  <a:srgbClr val="222222"/>
                </a:solidFill>
                <a:latin typeface="Consolas" panose="020B0609020204030204" pitchFamily="49" charset="0"/>
                <a:cs typeface="Consolas" panose="020B0609020204030204" pitchFamily="49" charset="0"/>
              </a:rPr>
              <a:t>useHeader</a:t>
            </a:r>
            <a:r>
              <a:rPr lang="en-CA" sz="1800" dirty="0">
                <a:solidFill>
                  <a:srgbClr val="222222"/>
                </a:solidFill>
                <a:latin typeface="Consolas" panose="020B0609020204030204" pitchFamily="49" charset="0"/>
                <a:cs typeface="Consolas" panose="020B0609020204030204" pitchFamily="49" charset="0"/>
              </a:rPr>
              <a:t>: true, separator: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222222"/>
                </a:solidFill>
                <a:effectLst/>
                <a:uLnTx/>
                <a:uFillTx/>
                <a:latin typeface="Consolas" panose="020B0609020204030204" pitchFamily="49" charset="0"/>
                <a:ea typeface="+mn-ea"/>
                <a:cs typeface="Consolas" panose="020B0609020204030204" pitchFamily="49" charset="0"/>
              </a:rPr>
              <a:t> </a:t>
            </a:r>
            <a:endParaRPr kumimoji="0" lang="en-US" sz="1800" b="0" i="0" u="none" strike="noStrike" kern="1200" cap="none" spc="0" normalizeH="0" baseline="0" noProof="0" dirty="0">
              <a:ln>
                <a:noFill/>
              </a:ln>
              <a:solidFill>
                <a:srgbClr val="222222"/>
              </a:solidFill>
              <a:effectLst/>
              <a:uLnTx/>
              <a:uFillTx/>
              <a:latin typeface="Consolas" panose="020B0609020204030204" pitchFamily="49" charset="0"/>
              <a:ea typeface="+mn-ea"/>
              <a:cs typeface="Consolas" panose="020B0609020204030204" pitchFamily="49" charset="0"/>
            </a:endParaRPr>
          </a:p>
          <a:p>
            <a:pPr lvl="0" defTabSz="914400">
              <a:defRPr/>
            </a:pPr>
            <a:r>
              <a:rPr lang="en-CA" sz="1800" b="1" dirty="0" err="1">
                <a:solidFill>
                  <a:srgbClr val="222222"/>
                </a:solidFill>
                <a:latin typeface="Consolas" panose="020B0609020204030204" pitchFamily="49" charset="0"/>
                <a:cs typeface="Consolas" panose="020B0609020204030204" pitchFamily="49" charset="0"/>
              </a:rPr>
              <a:t>pipeline.Add</a:t>
            </a:r>
            <a:r>
              <a:rPr lang="en-CA" sz="1800" b="1" dirty="0">
                <a:solidFill>
                  <a:srgbClr val="222222"/>
                </a:solidFill>
                <a:latin typeface="Consolas" panose="020B0609020204030204" pitchFamily="49" charset="0"/>
                <a:cs typeface="Consolas" panose="020B0609020204030204" pitchFamily="49" charset="0"/>
              </a:rPr>
              <a:t>(new </a:t>
            </a:r>
            <a:r>
              <a:rPr lang="en-CA" sz="1800" b="1" dirty="0" err="1">
                <a:solidFill>
                  <a:srgbClr val="222222"/>
                </a:solidFill>
                <a:latin typeface="Consolas" panose="020B0609020204030204" pitchFamily="49" charset="0"/>
                <a:cs typeface="Consolas" panose="020B0609020204030204" pitchFamily="49" charset="0"/>
              </a:rPr>
              <a:t>ColumnCopier</a:t>
            </a:r>
            <a:r>
              <a:rPr lang="en-CA" sz="1800" b="1" dirty="0">
                <a:solidFill>
                  <a:srgbClr val="222222"/>
                </a:solidFill>
                <a:latin typeface="Consolas" panose="020B0609020204030204" pitchFamily="49" charset="0"/>
                <a:cs typeface="Consolas" panose="020B0609020204030204" pitchFamily="49" charset="0"/>
              </a:rPr>
              <a:t>(("</a:t>
            </a:r>
            <a:r>
              <a:rPr lang="en-CA" sz="1800" b="1" dirty="0" err="1">
                <a:solidFill>
                  <a:srgbClr val="222222"/>
                </a:solidFill>
                <a:latin typeface="Consolas" panose="020B0609020204030204" pitchFamily="49" charset="0"/>
                <a:cs typeface="Consolas" panose="020B0609020204030204" pitchFamily="49" charset="0"/>
              </a:rPr>
              <a:t>FareAmount</a:t>
            </a:r>
            <a:r>
              <a:rPr lang="en-CA" sz="1800" b="1" dirty="0">
                <a:solidFill>
                  <a:srgbClr val="222222"/>
                </a:solidFill>
                <a:latin typeface="Consolas" panose="020B0609020204030204" pitchFamily="49" charset="0"/>
                <a:cs typeface="Consolas" panose="020B0609020204030204" pitchFamily="49" charset="0"/>
              </a:rPr>
              <a:t>", "Label")));</a:t>
            </a:r>
            <a:endParaRPr kumimoji="0" lang="en-US" sz="1800" b="0" i="0" u="none" strike="noStrike" kern="1200" cap="none" spc="0" normalizeH="0" baseline="0" noProof="0" dirty="0">
              <a:ln>
                <a:noFill/>
              </a:ln>
              <a:solidFill>
                <a:srgbClr val="1A1A1A"/>
              </a:solidFill>
              <a:effectLst/>
              <a:uLnTx/>
              <a:uFillTx/>
              <a:latin typeface="Consolas" panose="020B0609020204030204" pitchFamily="49" charset="0"/>
              <a:ea typeface="+mn-ea"/>
              <a:cs typeface="Consolas" panose="020B0609020204030204" pitchFamily="49" charset="0"/>
            </a:endParaRPr>
          </a:p>
        </p:txBody>
      </p:sp>
      <p:sp>
        <p:nvSpPr>
          <p:cNvPr id="53" name="Title 1">
            <a:extLst>
              <a:ext uri="{FF2B5EF4-FFF2-40B4-BE49-F238E27FC236}">
                <a16:creationId xmlns:a16="http://schemas.microsoft.com/office/drawing/2014/main" id="{4070B535-DD39-4823-8F3E-B1DF41041833}"/>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0070C0"/>
                </a:solidFill>
                <a:effectLst/>
                <a:uLnTx/>
                <a:uFillTx/>
                <a:latin typeface="Segoe UI" panose="020B0502040204020203" pitchFamily="34" charset="0"/>
                <a:ea typeface="+mj-ea"/>
                <a:cs typeface="Segoe UI" panose="020B0502040204020203" pitchFamily="34" charset="0"/>
              </a:rPr>
              <a:t>Extract Features (Pipelines in ML.NET)</a:t>
            </a:r>
          </a:p>
        </p:txBody>
      </p:sp>
      <p:grpSp>
        <p:nvGrpSpPr>
          <p:cNvPr id="6" name="Group 5">
            <a:extLst>
              <a:ext uri="{FF2B5EF4-FFF2-40B4-BE49-F238E27FC236}">
                <a16:creationId xmlns:a16="http://schemas.microsoft.com/office/drawing/2014/main" id="{C19DE119-91D2-4B09-8ACD-0F473819E4BE}"/>
              </a:ext>
            </a:extLst>
          </p:cNvPr>
          <p:cNvGrpSpPr/>
          <p:nvPr/>
        </p:nvGrpSpPr>
        <p:grpSpPr>
          <a:xfrm>
            <a:off x="258552" y="6065174"/>
            <a:ext cx="1743908" cy="553998"/>
            <a:chOff x="5625" y="2095144"/>
            <a:chExt cx="1743908" cy="1046344"/>
          </a:xfrm>
          <a:solidFill>
            <a:srgbClr val="494949"/>
          </a:solidFill>
        </p:grpSpPr>
        <p:sp>
          <p:nvSpPr>
            <p:cNvPr id="7" name="Rectangle: Rounded Corners 6">
              <a:extLst>
                <a:ext uri="{FF2B5EF4-FFF2-40B4-BE49-F238E27FC236}">
                  <a16:creationId xmlns:a16="http://schemas.microsoft.com/office/drawing/2014/main" id="{35BB4243-D56A-4BCC-B21C-6FC38E1A2A36}"/>
                </a:ext>
              </a:extLst>
            </p:cNvPr>
            <p:cNvSpPr/>
            <p:nvPr/>
          </p:nvSpPr>
          <p:spPr>
            <a:xfrm>
              <a:off x="5625" y="2095144"/>
              <a:ext cx="1743908" cy="1046344"/>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AEC8431A-EDCB-44D1-AC25-C11E02D441FB}"/>
                </a:ext>
              </a:extLst>
            </p:cNvPr>
            <p:cNvSpPr txBox="1"/>
            <p:nvPr/>
          </p:nvSpPr>
          <p:spPr>
            <a:xfrm>
              <a:off x="36271" y="2125790"/>
              <a:ext cx="1682616" cy="98505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Load Data</a:t>
              </a:r>
            </a:p>
          </p:txBody>
        </p:sp>
      </p:grpSp>
      <p:grpSp>
        <p:nvGrpSpPr>
          <p:cNvPr id="12" name="Group 11">
            <a:extLst>
              <a:ext uri="{FF2B5EF4-FFF2-40B4-BE49-F238E27FC236}">
                <a16:creationId xmlns:a16="http://schemas.microsoft.com/office/drawing/2014/main" id="{2BCF71BC-0CC5-4432-BDF8-96A347422DC0}"/>
              </a:ext>
            </a:extLst>
          </p:cNvPr>
          <p:cNvGrpSpPr/>
          <p:nvPr/>
        </p:nvGrpSpPr>
        <p:grpSpPr>
          <a:xfrm>
            <a:off x="2700024" y="6065174"/>
            <a:ext cx="1743908" cy="553998"/>
            <a:chOff x="2447097" y="2095144"/>
            <a:chExt cx="1743908" cy="1046344"/>
          </a:xfrm>
          <a:solidFill>
            <a:srgbClr val="0070C0"/>
          </a:solidFill>
        </p:grpSpPr>
        <p:sp>
          <p:nvSpPr>
            <p:cNvPr id="13" name="Rectangle: Rounded Corners 12">
              <a:extLst>
                <a:ext uri="{FF2B5EF4-FFF2-40B4-BE49-F238E27FC236}">
                  <a16:creationId xmlns:a16="http://schemas.microsoft.com/office/drawing/2014/main" id="{F80EDA1E-4A17-4A80-90F9-532F8008CDF1}"/>
                </a:ext>
              </a:extLst>
            </p:cNvPr>
            <p:cNvSpPr/>
            <p:nvPr/>
          </p:nvSpPr>
          <p:spPr>
            <a:xfrm>
              <a:off x="2447097" y="2095144"/>
              <a:ext cx="1743908" cy="1046344"/>
            </a:xfrm>
            <a:prstGeom prst="roundRect">
              <a:avLst>
                <a:gd name="adj" fmla="val 10000"/>
              </a:avLst>
            </a:prstGeom>
          </p:spPr>
          <p:style>
            <a:lnRef idx="0">
              <a:schemeClr val="accent1"/>
            </a:lnRef>
            <a:fillRef idx="3">
              <a:schemeClr val="accent1"/>
            </a:fillRef>
            <a:effectRef idx="3">
              <a:schemeClr val="accent1"/>
            </a:effectRef>
            <a:fontRef idx="minor">
              <a:schemeClr val="lt1"/>
            </a:fontRef>
          </p:style>
        </p:sp>
        <p:sp>
          <p:nvSpPr>
            <p:cNvPr id="14" name="Rectangle: Rounded Corners 8">
              <a:extLst>
                <a:ext uri="{FF2B5EF4-FFF2-40B4-BE49-F238E27FC236}">
                  <a16:creationId xmlns:a16="http://schemas.microsoft.com/office/drawing/2014/main" id="{8594B4ED-5A56-45C0-94FC-9EA8B34356B7}"/>
                </a:ext>
              </a:extLst>
            </p:cNvPr>
            <p:cNvSpPr txBox="1"/>
            <p:nvPr/>
          </p:nvSpPr>
          <p:spPr>
            <a:xfrm>
              <a:off x="2477743" y="2125790"/>
              <a:ext cx="1682616" cy="985052"/>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Extract Features </a:t>
              </a:r>
            </a:p>
          </p:txBody>
        </p:sp>
      </p:grpSp>
      <p:grpSp>
        <p:nvGrpSpPr>
          <p:cNvPr id="18" name="Group 17">
            <a:extLst>
              <a:ext uri="{FF2B5EF4-FFF2-40B4-BE49-F238E27FC236}">
                <a16:creationId xmlns:a16="http://schemas.microsoft.com/office/drawing/2014/main" id="{795B3019-8262-4980-88ED-E5DD9708AC85}"/>
              </a:ext>
            </a:extLst>
          </p:cNvPr>
          <p:cNvGrpSpPr/>
          <p:nvPr/>
        </p:nvGrpSpPr>
        <p:grpSpPr>
          <a:xfrm>
            <a:off x="5141495" y="6065174"/>
            <a:ext cx="1743908" cy="553998"/>
            <a:chOff x="4888568" y="2095144"/>
            <a:chExt cx="1743908" cy="1046344"/>
          </a:xfrm>
          <a:solidFill>
            <a:schemeClr val="tx2">
              <a:lumMod val="75000"/>
              <a:lumOff val="25000"/>
            </a:schemeClr>
          </a:solidFill>
        </p:grpSpPr>
        <p:sp>
          <p:nvSpPr>
            <p:cNvPr id="19" name="Rectangle: Rounded Corners 18">
              <a:extLst>
                <a:ext uri="{FF2B5EF4-FFF2-40B4-BE49-F238E27FC236}">
                  <a16:creationId xmlns:a16="http://schemas.microsoft.com/office/drawing/2014/main" id="{F3EA7A7F-DDFA-49C6-9C45-4E609EC5FDFA}"/>
                </a:ext>
              </a:extLst>
            </p:cNvPr>
            <p:cNvSpPr/>
            <p:nvPr/>
          </p:nvSpPr>
          <p:spPr>
            <a:xfrm>
              <a:off x="4888568"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20" name="Rectangle: Rounded Corners 12">
              <a:extLst>
                <a:ext uri="{FF2B5EF4-FFF2-40B4-BE49-F238E27FC236}">
                  <a16:creationId xmlns:a16="http://schemas.microsoft.com/office/drawing/2014/main" id="{ADF64FBB-46AB-416F-8F43-A56DE8754EBF}"/>
                </a:ext>
              </a:extLst>
            </p:cNvPr>
            <p:cNvSpPr txBox="1"/>
            <p:nvPr/>
          </p:nvSpPr>
          <p:spPr>
            <a:xfrm>
              <a:off x="4919214"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Train Model </a:t>
              </a:r>
            </a:p>
          </p:txBody>
        </p:sp>
      </p:grpSp>
      <p:grpSp>
        <p:nvGrpSpPr>
          <p:cNvPr id="24" name="Group 23">
            <a:extLst>
              <a:ext uri="{FF2B5EF4-FFF2-40B4-BE49-F238E27FC236}">
                <a16:creationId xmlns:a16="http://schemas.microsoft.com/office/drawing/2014/main" id="{8A3A1F44-E07C-40BE-8BF8-C3D0BC5227AB}"/>
              </a:ext>
            </a:extLst>
          </p:cNvPr>
          <p:cNvGrpSpPr/>
          <p:nvPr/>
        </p:nvGrpSpPr>
        <p:grpSpPr>
          <a:xfrm>
            <a:off x="7582967" y="6065174"/>
            <a:ext cx="1743908" cy="553998"/>
            <a:chOff x="7330040" y="2095144"/>
            <a:chExt cx="1743908" cy="1046344"/>
          </a:xfrm>
          <a:solidFill>
            <a:schemeClr val="tx2">
              <a:lumMod val="75000"/>
              <a:lumOff val="25000"/>
            </a:schemeClr>
          </a:solidFill>
        </p:grpSpPr>
        <p:sp>
          <p:nvSpPr>
            <p:cNvPr id="25" name="Rectangle: Rounded Corners 24">
              <a:extLst>
                <a:ext uri="{FF2B5EF4-FFF2-40B4-BE49-F238E27FC236}">
                  <a16:creationId xmlns:a16="http://schemas.microsoft.com/office/drawing/2014/main" id="{8BAE71AE-A099-45D6-ABC3-82ECD7CB0AEC}"/>
                </a:ext>
              </a:extLst>
            </p:cNvPr>
            <p:cNvSpPr/>
            <p:nvPr/>
          </p:nvSpPr>
          <p:spPr>
            <a:xfrm>
              <a:off x="7330040"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26" name="Rectangle: Rounded Corners 16">
              <a:extLst>
                <a:ext uri="{FF2B5EF4-FFF2-40B4-BE49-F238E27FC236}">
                  <a16:creationId xmlns:a16="http://schemas.microsoft.com/office/drawing/2014/main" id="{FD6DD831-62BA-4EA7-B001-6FE644260A93}"/>
                </a:ext>
              </a:extLst>
            </p:cNvPr>
            <p:cNvSpPr txBox="1"/>
            <p:nvPr/>
          </p:nvSpPr>
          <p:spPr>
            <a:xfrm>
              <a:off x="7360686"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Evaluate Model  </a:t>
              </a:r>
            </a:p>
          </p:txBody>
        </p:sp>
      </p:grpSp>
      <p:grpSp>
        <p:nvGrpSpPr>
          <p:cNvPr id="30" name="Group 29">
            <a:extLst>
              <a:ext uri="{FF2B5EF4-FFF2-40B4-BE49-F238E27FC236}">
                <a16:creationId xmlns:a16="http://schemas.microsoft.com/office/drawing/2014/main" id="{3DEF4BEF-E4DF-4F67-A4BE-12F0D43EAACA}"/>
              </a:ext>
            </a:extLst>
          </p:cNvPr>
          <p:cNvGrpSpPr/>
          <p:nvPr/>
        </p:nvGrpSpPr>
        <p:grpSpPr>
          <a:xfrm>
            <a:off x="10024439" y="6065174"/>
            <a:ext cx="1743908" cy="553998"/>
            <a:chOff x="9771512" y="2095144"/>
            <a:chExt cx="1743908" cy="1046344"/>
          </a:xfrm>
          <a:solidFill>
            <a:schemeClr val="tx2">
              <a:lumMod val="75000"/>
              <a:lumOff val="25000"/>
            </a:schemeClr>
          </a:solidFill>
        </p:grpSpPr>
        <p:sp>
          <p:nvSpPr>
            <p:cNvPr id="31" name="Rectangle: Rounded Corners 30">
              <a:extLst>
                <a:ext uri="{FF2B5EF4-FFF2-40B4-BE49-F238E27FC236}">
                  <a16:creationId xmlns:a16="http://schemas.microsoft.com/office/drawing/2014/main" id="{437EC2D4-3E35-43BB-B165-94037FF61168}"/>
                </a:ext>
              </a:extLst>
            </p:cNvPr>
            <p:cNvSpPr/>
            <p:nvPr/>
          </p:nvSpPr>
          <p:spPr>
            <a:xfrm>
              <a:off x="9771512"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32" name="Rectangle: Rounded Corners 20">
              <a:extLst>
                <a:ext uri="{FF2B5EF4-FFF2-40B4-BE49-F238E27FC236}">
                  <a16:creationId xmlns:a16="http://schemas.microsoft.com/office/drawing/2014/main" id="{B6AFCB13-907B-4B15-BB00-4B86F89340A4}"/>
                </a:ext>
              </a:extLst>
            </p:cNvPr>
            <p:cNvSpPr txBox="1"/>
            <p:nvPr/>
          </p:nvSpPr>
          <p:spPr>
            <a:xfrm>
              <a:off x="9802158"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Model consumption </a:t>
              </a:r>
            </a:p>
          </p:txBody>
        </p:sp>
      </p:grpSp>
      <p:graphicFrame>
        <p:nvGraphicFramePr>
          <p:cNvPr id="34" name="Table 33"/>
          <p:cNvGraphicFramePr>
            <a:graphicFrameLocks noGrp="1"/>
          </p:cNvGraphicFramePr>
          <p:nvPr>
            <p:extLst>
              <p:ext uri="{D42A27DB-BD31-4B8C-83A1-F6EECF244321}">
                <p14:modId xmlns:p14="http://schemas.microsoft.com/office/powerpoint/2010/main" val="1621018071"/>
              </p:ext>
            </p:extLst>
          </p:nvPr>
        </p:nvGraphicFramePr>
        <p:xfrm>
          <a:off x="98675" y="2720412"/>
          <a:ext cx="11925987" cy="1112520"/>
        </p:xfrm>
        <a:graphic>
          <a:graphicData uri="http://schemas.openxmlformats.org/drawingml/2006/table">
            <a:tbl>
              <a:tblPr firstRow="1" bandRow="1">
                <a:tableStyleId>{073A0DAA-6AF3-43AB-8588-CEC1D06C72B9}</a:tableStyleId>
              </a:tblPr>
              <a:tblGrid>
                <a:gridCol w="1248211">
                  <a:extLst>
                    <a:ext uri="{9D8B030D-6E8A-4147-A177-3AD203B41FA5}">
                      <a16:colId xmlns:a16="http://schemas.microsoft.com/office/drawing/2014/main" val="2453295054"/>
                    </a:ext>
                  </a:extLst>
                </a:gridCol>
                <a:gridCol w="1161536">
                  <a:extLst>
                    <a:ext uri="{9D8B030D-6E8A-4147-A177-3AD203B41FA5}">
                      <a16:colId xmlns:a16="http://schemas.microsoft.com/office/drawing/2014/main" val="359916562"/>
                    </a:ext>
                  </a:extLst>
                </a:gridCol>
                <a:gridCol w="1867408">
                  <a:extLst>
                    <a:ext uri="{9D8B030D-6E8A-4147-A177-3AD203B41FA5}">
                      <a16:colId xmlns:a16="http://schemas.microsoft.com/office/drawing/2014/main" val="3131528782"/>
                    </a:ext>
                  </a:extLst>
                </a:gridCol>
                <a:gridCol w="1902940">
                  <a:extLst>
                    <a:ext uri="{9D8B030D-6E8A-4147-A177-3AD203B41FA5}">
                      <a16:colId xmlns:a16="http://schemas.microsoft.com/office/drawing/2014/main" val="584999108"/>
                    </a:ext>
                  </a:extLst>
                </a:gridCol>
                <a:gridCol w="1458098">
                  <a:extLst>
                    <a:ext uri="{9D8B030D-6E8A-4147-A177-3AD203B41FA5}">
                      <a16:colId xmlns:a16="http://schemas.microsoft.com/office/drawing/2014/main" val="935435626"/>
                    </a:ext>
                  </a:extLst>
                </a:gridCol>
                <a:gridCol w="1581665">
                  <a:extLst>
                    <a:ext uri="{9D8B030D-6E8A-4147-A177-3AD203B41FA5}">
                      <a16:colId xmlns:a16="http://schemas.microsoft.com/office/drawing/2014/main" val="2773660553"/>
                    </a:ext>
                  </a:extLst>
                </a:gridCol>
                <a:gridCol w="1692875">
                  <a:extLst>
                    <a:ext uri="{9D8B030D-6E8A-4147-A177-3AD203B41FA5}">
                      <a16:colId xmlns:a16="http://schemas.microsoft.com/office/drawing/2014/main" val="875962386"/>
                    </a:ext>
                  </a:extLst>
                </a:gridCol>
                <a:gridCol w="1013254">
                  <a:extLst>
                    <a:ext uri="{9D8B030D-6E8A-4147-A177-3AD203B41FA5}">
                      <a16:colId xmlns:a16="http://schemas.microsoft.com/office/drawing/2014/main" val="3465038864"/>
                    </a:ext>
                  </a:extLst>
                </a:gridCol>
              </a:tblGrid>
              <a:tr h="370840">
                <a:tc>
                  <a:txBody>
                    <a:bodyPr/>
                    <a:lstStyle/>
                    <a:p>
                      <a:r>
                        <a:rPr lang="en-CA" dirty="0" err="1" smtClean="0"/>
                        <a:t>vendor_id</a:t>
                      </a:r>
                      <a:endParaRPr lang="en-CA" dirty="0"/>
                    </a:p>
                  </a:txBody>
                  <a:tcPr/>
                </a:tc>
                <a:tc>
                  <a:txBody>
                    <a:bodyPr/>
                    <a:lstStyle/>
                    <a:p>
                      <a:r>
                        <a:rPr lang="en-CA" dirty="0" err="1" smtClean="0"/>
                        <a:t>rate_code</a:t>
                      </a:r>
                      <a:r>
                        <a:rPr lang="en-CA" dirty="0" smtClean="0"/>
                        <a:t> </a:t>
                      </a:r>
                      <a:endParaRPr lang="en-CA" dirty="0"/>
                    </a:p>
                  </a:txBody>
                  <a:tcPr/>
                </a:tc>
                <a:tc>
                  <a:txBody>
                    <a:bodyPr/>
                    <a:lstStyle/>
                    <a:p>
                      <a:r>
                        <a:rPr lang="en-CA" dirty="0" err="1" smtClean="0"/>
                        <a:t>passenger_count</a:t>
                      </a:r>
                      <a:endParaRPr lang="en-CA" dirty="0"/>
                    </a:p>
                  </a:txBody>
                  <a:tcPr/>
                </a:tc>
                <a:tc>
                  <a:txBody>
                    <a:bodyPr/>
                    <a:lstStyle/>
                    <a:p>
                      <a:r>
                        <a:rPr lang="en-CA" dirty="0" err="1" smtClean="0"/>
                        <a:t>trip_time_in_secs</a:t>
                      </a:r>
                      <a:endParaRPr lang="en-CA" dirty="0"/>
                    </a:p>
                  </a:txBody>
                  <a:tcPr/>
                </a:tc>
                <a:tc>
                  <a:txBody>
                    <a:bodyPr/>
                    <a:lstStyle/>
                    <a:p>
                      <a:r>
                        <a:rPr lang="en-CA" dirty="0" err="1" smtClean="0"/>
                        <a:t>trip_distance</a:t>
                      </a:r>
                      <a:endParaRPr lang="en-CA" dirty="0"/>
                    </a:p>
                  </a:txBody>
                  <a:tcPr/>
                </a:tc>
                <a:tc>
                  <a:txBody>
                    <a:bodyPr/>
                    <a:lstStyle/>
                    <a:p>
                      <a:r>
                        <a:rPr lang="en-CA" dirty="0" err="1" smtClean="0"/>
                        <a:t>payment_type</a:t>
                      </a:r>
                      <a:endParaRPr lang="en-CA" dirty="0"/>
                    </a:p>
                  </a:txBody>
                  <a:tcPr/>
                </a:tc>
                <a:tc>
                  <a:txBody>
                    <a:bodyPr/>
                    <a:lstStyle/>
                    <a:p>
                      <a:r>
                        <a:rPr lang="en-CA" dirty="0" err="1" smtClean="0"/>
                        <a:t>fare_amount</a:t>
                      </a:r>
                      <a:endParaRPr lang="en-CA" dirty="0"/>
                    </a:p>
                  </a:txBody>
                  <a:tcPr/>
                </a:tc>
                <a:tc>
                  <a:txBody>
                    <a:bodyPr/>
                    <a:lstStyle/>
                    <a:p>
                      <a:r>
                        <a:rPr lang="en-CA" dirty="0" smtClean="0"/>
                        <a:t>Label</a:t>
                      </a:r>
                      <a:endParaRPr lang="en-CA" dirty="0"/>
                    </a:p>
                  </a:txBody>
                  <a:tcPr/>
                </a:tc>
                <a:extLst>
                  <a:ext uri="{0D108BD9-81ED-4DB2-BD59-A6C34878D82A}">
                    <a16:rowId xmlns:a16="http://schemas.microsoft.com/office/drawing/2014/main" val="4019257042"/>
                  </a:ext>
                </a:extLst>
              </a:tr>
              <a:tr h="370840">
                <a:tc>
                  <a:txBody>
                    <a:bodyPr/>
                    <a:lstStyle/>
                    <a:p>
                      <a:r>
                        <a:rPr lang="en-CA" dirty="0" smtClean="0"/>
                        <a:t>CMT</a:t>
                      </a:r>
                      <a:endParaRPr lang="en-CA" dirty="0"/>
                    </a:p>
                  </a:txBody>
                  <a:tcPr/>
                </a:tc>
                <a:tc>
                  <a:txBody>
                    <a:bodyPr/>
                    <a:lstStyle/>
                    <a:p>
                      <a:r>
                        <a:rPr lang="en-CA" dirty="0" smtClean="0"/>
                        <a:t>1</a:t>
                      </a:r>
                      <a:endParaRPr lang="en-CA" dirty="0"/>
                    </a:p>
                  </a:txBody>
                  <a:tcPr/>
                </a:tc>
                <a:tc>
                  <a:txBody>
                    <a:bodyPr/>
                    <a:lstStyle/>
                    <a:p>
                      <a:r>
                        <a:rPr lang="en-CA" dirty="0" smtClean="0"/>
                        <a:t>1</a:t>
                      </a:r>
                      <a:endParaRPr lang="en-CA" dirty="0"/>
                    </a:p>
                  </a:txBody>
                  <a:tcPr/>
                </a:tc>
                <a:tc>
                  <a:txBody>
                    <a:bodyPr/>
                    <a:lstStyle/>
                    <a:p>
                      <a:r>
                        <a:rPr lang="en-CA" dirty="0" smtClean="0"/>
                        <a:t>1271</a:t>
                      </a:r>
                      <a:endParaRPr lang="en-CA" dirty="0"/>
                    </a:p>
                  </a:txBody>
                  <a:tcPr/>
                </a:tc>
                <a:tc>
                  <a:txBody>
                    <a:bodyPr/>
                    <a:lstStyle/>
                    <a:p>
                      <a:r>
                        <a:rPr lang="en-CA" dirty="0" smtClean="0"/>
                        <a:t>3.8</a:t>
                      </a:r>
                      <a:endParaRPr lang="en-CA" dirty="0"/>
                    </a:p>
                  </a:txBody>
                  <a:tcPr/>
                </a:tc>
                <a:tc>
                  <a:txBody>
                    <a:bodyPr/>
                    <a:lstStyle/>
                    <a:p>
                      <a:r>
                        <a:rPr lang="en-CA" dirty="0" smtClean="0"/>
                        <a:t>CRD</a:t>
                      </a:r>
                      <a:endParaRPr lang="en-CA" dirty="0"/>
                    </a:p>
                  </a:txBody>
                  <a:tcPr/>
                </a:tc>
                <a:tc>
                  <a:txBody>
                    <a:bodyPr/>
                    <a:lstStyle/>
                    <a:p>
                      <a:r>
                        <a:rPr lang="en-CA" dirty="0" smtClean="0"/>
                        <a:t>17.5</a:t>
                      </a:r>
                      <a:endParaRPr lang="en-CA" dirty="0"/>
                    </a:p>
                  </a:txBody>
                  <a:tcPr/>
                </a:tc>
                <a:tc>
                  <a:txBody>
                    <a:bodyPr/>
                    <a:lstStyle/>
                    <a:p>
                      <a:endParaRPr lang="en-CA" dirty="0"/>
                    </a:p>
                  </a:txBody>
                  <a:tcPr/>
                </a:tc>
                <a:extLst>
                  <a:ext uri="{0D108BD9-81ED-4DB2-BD59-A6C34878D82A}">
                    <a16:rowId xmlns:a16="http://schemas.microsoft.com/office/drawing/2014/main" val="2444609079"/>
                  </a:ext>
                </a:extLst>
              </a:tr>
              <a:tr h="370840">
                <a:tc>
                  <a:txBody>
                    <a:bodyPr/>
                    <a:lstStyle/>
                    <a:p>
                      <a:r>
                        <a:rPr lang="en-CA" dirty="0" smtClean="0"/>
                        <a:t>CMT</a:t>
                      </a:r>
                      <a:endParaRPr lang="en-CA" dirty="0"/>
                    </a:p>
                  </a:txBody>
                  <a:tcPr/>
                </a:tc>
                <a:tc>
                  <a:txBody>
                    <a:bodyPr/>
                    <a:lstStyle/>
                    <a:p>
                      <a:r>
                        <a:rPr lang="en-CA" dirty="0" smtClean="0"/>
                        <a:t>1</a:t>
                      </a:r>
                      <a:endParaRPr lang="en-CA" dirty="0"/>
                    </a:p>
                  </a:txBody>
                  <a:tcPr/>
                </a:tc>
                <a:tc>
                  <a:txBody>
                    <a:bodyPr/>
                    <a:lstStyle/>
                    <a:p>
                      <a:r>
                        <a:rPr lang="en-CA" dirty="0" smtClean="0"/>
                        <a:t>1</a:t>
                      </a:r>
                      <a:endParaRPr lang="en-CA" dirty="0"/>
                    </a:p>
                  </a:txBody>
                  <a:tcPr/>
                </a:tc>
                <a:tc>
                  <a:txBody>
                    <a:bodyPr/>
                    <a:lstStyle/>
                    <a:p>
                      <a:r>
                        <a:rPr lang="en-CA" dirty="0" smtClean="0"/>
                        <a:t>1271</a:t>
                      </a:r>
                      <a:endParaRPr lang="en-CA" dirty="0"/>
                    </a:p>
                  </a:txBody>
                  <a:tcPr/>
                </a:tc>
                <a:tc>
                  <a:txBody>
                    <a:bodyPr/>
                    <a:lstStyle/>
                    <a:p>
                      <a:r>
                        <a:rPr lang="en-CA" dirty="0" smtClean="0"/>
                        <a:t>3.8</a:t>
                      </a:r>
                      <a:endParaRPr lang="en-CA" dirty="0"/>
                    </a:p>
                  </a:txBody>
                  <a:tcPr/>
                </a:tc>
                <a:tc>
                  <a:txBody>
                    <a:bodyPr/>
                    <a:lstStyle/>
                    <a:p>
                      <a:r>
                        <a:rPr lang="en-CA" dirty="0" smtClean="0"/>
                        <a:t>CRD</a:t>
                      </a:r>
                      <a:endParaRPr lang="en-CA" dirty="0"/>
                    </a:p>
                  </a:txBody>
                  <a:tcPr/>
                </a:tc>
                <a:tc>
                  <a:txBody>
                    <a:bodyPr/>
                    <a:lstStyle/>
                    <a:p>
                      <a:r>
                        <a:rPr lang="en-CA" dirty="0" smtClean="0"/>
                        <a:t>17.5</a:t>
                      </a:r>
                      <a:endParaRPr lang="en-CA" dirty="0"/>
                    </a:p>
                  </a:txBody>
                  <a:tcPr/>
                </a:tc>
                <a:tc>
                  <a:txBody>
                    <a:bodyPr/>
                    <a:lstStyle/>
                    <a:p>
                      <a:r>
                        <a:rPr lang="en-CA" dirty="0" smtClean="0"/>
                        <a:t>17.5</a:t>
                      </a:r>
                      <a:endParaRPr lang="en-CA" dirty="0"/>
                    </a:p>
                  </a:txBody>
                  <a:tcPr/>
                </a:tc>
                <a:extLst>
                  <a:ext uri="{0D108BD9-81ED-4DB2-BD59-A6C34878D82A}">
                    <a16:rowId xmlns:a16="http://schemas.microsoft.com/office/drawing/2014/main" val="2522862413"/>
                  </a:ext>
                </a:extLst>
              </a:tr>
            </a:tbl>
          </a:graphicData>
        </a:graphic>
      </p:graphicFrame>
      <p:grpSp>
        <p:nvGrpSpPr>
          <p:cNvPr id="33" name="Group 32">
            <a:extLst>
              <a:ext uri="{FF2B5EF4-FFF2-40B4-BE49-F238E27FC236}">
                <a16:creationId xmlns:a16="http://schemas.microsoft.com/office/drawing/2014/main" id="{52AE4CFE-50FB-4B01-8BE4-38D8E7F12D76}"/>
              </a:ext>
            </a:extLst>
          </p:cNvPr>
          <p:cNvGrpSpPr/>
          <p:nvPr/>
        </p:nvGrpSpPr>
        <p:grpSpPr>
          <a:xfrm>
            <a:off x="2138397" y="6254708"/>
            <a:ext cx="369708" cy="228986"/>
            <a:chOff x="4365396" y="2402071"/>
            <a:chExt cx="369708" cy="432489"/>
          </a:xfrm>
        </p:grpSpPr>
        <p:sp>
          <p:nvSpPr>
            <p:cNvPr id="35"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6"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7" name="Group 36">
            <a:extLst>
              <a:ext uri="{FF2B5EF4-FFF2-40B4-BE49-F238E27FC236}">
                <a16:creationId xmlns:a16="http://schemas.microsoft.com/office/drawing/2014/main" id="{52AE4CFE-50FB-4B01-8BE4-38D8E7F12D76}"/>
              </a:ext>
            </a:extLst>
          </p:cNvPr>
          <p:cNvGrpSpPr/>
          <p:nvPr/>
        </p:nvGrpSpPr>
        <p:grpSpPr>
          <a:xfrm>
            <a:off x="4618323" y="6254708"/>
            <a:ext cx="369708" cy="228986"/>
            <a:chOff x="4365396" y="2402071"/>
            <a:chExt cx="369708" cy="432489"/>
          </a:xfrm>
        </p:grpSpPr>
        <p:sp>
          <p:nvSpPr>
            <p:cNvPr id="38"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0" name="Group 39">
            <a:extLst>
              <a:ext uri="{FF2B5EF4-FFF2-40B4-BE49-F238E27FC236}">
                <a16:creationId xmlns:a16="http://schemas.microsoft.com/office/drawing/2014/main" id="{52AE4CFE-50FB-4B01-8BE4-38D8E7F12D76}"/>
              </a:ext>
            </a:extLst>
          </p:cNvPr>
          <p:cNvGrpSpPr/>
          <p:nvPr/>
        </p:nvGrpSpPr>
        <p:grpSpPr>
          <a:xfrm>
            <a:off x="7090440" y="6254707"/>
            <a:ext cx="369708" cy="228986"/>
            <a:chOff x="4365396" y="2402071"/>
            <a:chExt cx="369708" cy="432489"/>
          </a:xfrm>
        </p:grpSpPr>
        <p:sp>
          <p:nvSpPr>
            <p:cNvPr id="41"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2"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3" name="Group 42">
            <a:extLst>
              <a:ext uri="{FF2B5EF4-FFF2-40B4-BE49-F238E27FC236}">
                <a16:creationId xmlns:a16="http://schemas.microsoft.com/office/drawing/2014/main" id="{52AE4CFE-50FB-4B01-8BE4-38D8E7F12D76}"/>
              </a:ext>
            </a:extLst>
          </p:cNvPr>
          <p:cNvGrpSpPr/>
          <p:nvPr/>
        </p:nvGrpSpPr>
        <p:grpSpPr>
          <a:xfrm>
            <a:off x="9490803" y="6254706"/>
            <a:ext cx="369708" cy="228986"/>
            <a:chOff x="4365396" y="2402071"/>
            <a:chExt cx="369708" cy="432489"/>
          </a:xfrm>
        </p:grpSpPr>
        <p:sp>
          <p:nvSpPr>
            <p:cNvPr id="44"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5"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614932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02" y="3324508"/>
            <a:ext cx="11276838" cy="12801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93" y="3328416"/>
            <a:ext cx="11276838" cy="128016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2851" y="3328416"/>
            <a:ext cx="11276838" cy="128016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360" y="3326907"/>
            <a:ext cx="11276838" cy="1280160"/>
          </a:xfrm>
          <a:prstGeom prst="rect">
            <a:avLst/>
          </a:prstGeom>
        </p:spPr>
      </p:pic>
      <p:grpSp>
        <p:nvGrpSpPr>
          <p:cNvPr id="31" name="Group 30"/>
          <p:cNvGrpSpPr/>
          <p:nvPr/>
        </p:nvGrpSpPr>
        <p:grpSpPr>
          <a:xfrm>
            <a:off x="337625" y="1899137"/>
            <a:ext cx="1664677" cy="1664677"/>
            <a:chOff x="337625" y="1899137"/>
            <a:chExt cx="1664677" cy="1664677"/>
          </a:xfrm>
          <a:solidFill>
            <a:schemeClr val="bg1">
              <a:lumMod val="85000"/>
            </a:schemeClr>
          </a:solidFill>
        </p:grpSpPr>
        <p:sp>
          <p:nvSpPr>
            <p:cNvPr id="24" name="Rectangle 23"/>
            <p:cNvSpPr/>
            <p:nvPr/>
          </p:nvSpPr>
          <p:spPr bwMode="auto">
            <a:xfrm>
              <a:off x="33762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269" y="1990251"/>
              <a:ext cx="1037844" cy="1062990"/>
            </a:xfrm>
            <a:prstGeom prst="rect">
              <a:avLst/>
            </a:prstGeom>
            <a:grpFill/>
          </p:spPr>
        </p:pic>
        <p:sp>
          <p:nvSpPr>
            <p:cNvPr id="17" name="TextBox 16"/>
            <p:cNvSpPr txBox="1"/>
            <p:nvPr/>
          </p:nvSpPr>
          <p:spPr>
            <a:xfrm>
              <a:off x="344033"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DESKTOP</a:t>
              </a:r>
            </a:p>
          </p:txBody>
        </p:sp>
      </p:grpSp>
      <p:grpSp>
        <p:nvGrpSpPr>
          <p:cNvPr id="33" name="Group 32"/>
          <p:cNvGrpSpPr/>
          <p:nvPr/>
        </p:nvGrpSpPr>
        <p:grpSpPr>
          <a:xfrm>
            <a:off x="3640207" y="1899137"/>
            <a:ext cx="1697073" cy="1664677"/>
            <a:chOff x="3654584" y="1899137"/>
            <a:chExt cx="1675508" cy="1664677"/>
          </a:xfrm>
          <a:solidFill>
            <a:schemeClr val="bg1">
              <a:lumMod val="65000"/>
            </a:schemeClr>
          </a:solidFill>
        </p:grpSpPr>
        <p:sp>
          <p:nvSpPr>
            <p:cNvPr id="26" name="Rectangle 25"/>
            <p:cNvSpPr/>
            <p:nvPr/>
          </p:nvSpPr>
          <p:spPr bwMode="auto">
            <a:xfrm>
              <a:off x="366541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a:grpFill/>
          </p:spPr>
        </p:pic>
        <p:sp>
          <p:nvSpPr>
            <p:cNvPr id="19" name="TextBox 18"/>
            <p:cNvSpPr txBox="1"/>
            <p:nvPr/>
          </p:nvSpPr>
          <p:spPr>
            <a:xfrm>
              <a:off x="3654584" y="3143061"/>
              <a:ext cx="1665837"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CLOUD</a:t>
              </a:r>
            </a:p>
          </p:txBody>
        </p:sp>
      </p:grpSp>
      <p:grpSp>
        <p:nvGrpSpPr>
          <p:cNvPr id="32" name="Group 31"/>
          <p:cNvGrpSpPr/>
          <p:nvPr/>
        </p:nvGrpSpPr>
        <p:grpSpPr>
          <a:xfrm>
            <a:off x="1999308" y="1899137"/>
            <a:ext cx="1666889" cy="1664677"/>
            <a:chOff x="1999308" y="1899137"/>
            <a:chExt cx="1666889" cy="1664677"/>
          </a:xfrm>
          <a:solidFill>
            <a:schemeClr val="bg1">
              <a:lumMod val="75000"/>
            </a:schemeClr>
          </a:solidFill>
        </p:grpSpPr>
        <p:sp>
          <p:nvSpPr>
            <p:cNvPr id="25" name="Rectangle 24"/>
            <p:cNvSpPr/>
            <p:nvPr/>
          </p:nvSpPr>
          <p:spPr bwMode="auto">
            <a:xfrm>
              <a:off x="2001520"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41452" y="1981200"/>
              <a:ext cx="969264" cy="1062990"/>
            </a:xfrm>
            <a:prstGeom prst="rect">
              <a:avLst/>
            </a:prstGeom>
            <a:grpFill/>
          </p:spPr>
        </p:pic>
        <p:sp>
          <p:nvSpPr>
            <p:cNvPr id="18" name="TextBox 17"/>
            <p:cNvSpPr txBox="1"/>
            <p:nvPr/>
          </p:nvSpPr>
          <p:spPr>
            <a:xfrm>
              <a:off x="1999308" y="3143061"/>
              <a:ext cx="1665837"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WEB</a:t>
              </a:r>
            </a:p>
          </p:txBody>
        </p:sp>
      </p:grpSp>
      <p:grpSp>
        <p:nvGrpSpPr>
          <p:cNvPr id="34" name="Group 33"/>
          <p:cNvGrpSpPr/>
          <p:nvPr/>
        </p:nvGrpSpPr>
        <p:grpSpPr>
          <a:xfrm>
            <a:off x="5329310" y="1899137"/>
            <a:ext cx="1664677" cy="1664677"/>
            <a:chOff x="5329310" y="1899137"/>
            <a:chExt cx="1664677" cy="1664677"/>
          </a:xfrm>
          <a:solidFill>
            <a:schemeClr val="bg1">
              <a:lumMod val="50000"/>
            </a:schemeClr>
          </a:solidFill>
        </p:grpSpPr>
        <p:sp>
          <p:nvSpPr>
            <p:cNvPr id="27" name="Rectangle 26"/>
            <p:cNvSpPr/>
            <p:nvPr/>
          </p:nvSpPr>
          <p:spPr bwMode="auto">
            <a:xfrm>
              <a:off x="5329310"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a:grpFill/>
          </p:spPr>
        </p:pic>
        <p:sp>
          <p:nvSpPr>
            <p:cNvPr id="20" name="TextBox 19"/>
            <p:cNvSpPr txBox="1"/>
            <p:nvPr/>
          </p:nvSpPr>
          <p:spPr>
            <a:xfrm>
              <a:off x="5355169"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MOBILE</a:t>
              </a:r>
            </a:p>
          </p:txBody>
        </p:sp>
      </p:grpSp>
      <p:grpSp>
        <p:nvGrpSpPr>
          <p:cNvPr id="37" name="Group 36"/>
          <p:cNvGrpSpPr/>
          <p:nvPr/>
        </p:nvGrpSpPr>
        <p:grpSpPr>
          <a:xfrm>
            <a:off x="10320997" y="1899137"/>
            <a:ext cx="1664677" cy="1664677"/>
            <a:chOff x="10320997" y="1899137"/>
            <a:chExt cx="1664677" cy="1664677"/>
          </a:xfrm>
          <a:solidFill>
            <a:srgbClr val="7030A0"/>
          </a:solidFill>
        </p:grpSpPr>
        <p:sp>
          <p:nvSpPr>
            <p:cNvPr id="30" name="Rectangle 29"/>
            <p:cNvSpPr/>
            <p:nvPr/>
          </p:nvSpPr>
          <p:spPr bwMode="auto">
            <a:xfrm>
              <a:off x="10320997"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6" name="Picture 1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a:grpFill/>
          </p:spPr>
        </p:pic>
        <p:sp>
          <p:nvSpPr>
            <p:cNvPr id="23" name="TextBox 22"/>
            <p:cNvSpPr txBox="1"/>
            <p:nvPr/>
          </p:nvSpPr>
          <p:spPr>
            <a:xfrm>
              <a:off x="10356525" y="3143061"/>
              <a:ext cx="1585000"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ML</a:t>
              </a:r>
            </a:p>
          </p:txBody>
        </p:sp>
      </p:grpSp>
      <p:sp>
        <p:nvSpPr>
          <p:cNvPr id="42" name="TextBox 41"/>
          <p:cNvSpPr txBox="1"/>
          <p:nvPr/>
        </p:nvSpPr>
        <p:spPr>
          <a:xfrm>
            <a:off x="5339443" y="4261754"/>
            <a:ext cx="1664208" cy="1664208"/>
          </a:xfrm>
          <a:prstGeom prst="rect">
            <a:avLst/>
          </a:prstGeom>
          <a:solidFill>
            <a:srgbClr val="7030A0"/>
          </a:solidFill>
        </p:spPr>
        <p:txBody>
          <a:bodyPr wrap="square" lIns="0" tIns="0" rIns="0" bIns="0" rtlCol="0" anchor="ctr" anchorCtr="0">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5330" b="0" i="0" u="none" strike="noStrike" kern="1200" cap="none" spc="0" normalizeH="0" baseline="0" noProof="0">
                <a:ln>
                  <a:noFill/>
                </a:ln>
                <a:solidFill>
                  <a:srgbClr val="FFFFFF"/>
                </a:solidFill>
                <a:effectLst/>
                <a:uLnTx/>
                <a:uFillTx/>
                <a:latin typeface="Segoe UI Light"/>
                <a:ea typeface="+mn-ea"/>
                <a:cs typeface="+mn-cs"/>
              </a:rPr>
              <a:t>.NET</a:t>
            </a:r>
          </a:p>
        </p:txBody>
      </p:sp>
      <p:grpSp>
        <p:nvGrpSpPr>
          <p:cNvPr id="36" name="Group 35"/>
          <p:cNvGrpSpPr/>
          <p:nvPr/>
        </p:nvGrpSpPr>
        <p:grpSpPr>
          <a:xfrm>
            <a:off x="8620412" y="1899137"/>
            <a:ext cx="1701365" cy="1664677"/>
            <a:chOff x="8620412" y="1899137"/>
            <a:chExt cx="1701365" cy="1664677"/>
          </a:xfrm>
          <a:solidFill>
            <a:schemeClr val="tx1">
              <a:lumMod val="75000"/>
              <a:lumOff val="25000"/>
            </a:schemeClr>
          </a:solidFill>
        </p:grpSpPr>
        <p:sp>
          <p:nvSpPr>
            <p:cNvPr id="29" name="Rectangle 28"/>
            <p:cNvSpPr/>
            <p:nvPr/>
          </p:nvSpPr>
          <p:spPr bwMode="auto">
            <a:xfrm>
              <a:off x="8657100"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chemeClr val="bg1"/>
                </a:solidFill>
                <a:effectLst/>
                <a:uLnTx/>
                <a:uFillTx/>
                <a:latin typeface="Segoe UI"/>
                <a:ea typeface="Segoe UI" pitchFamily="34" charset="0"/>
                <a:cs typeface="Segoe UI" pitchFamily="34" charset="0"/>
              </a:endParaRPr>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a:grpFill/>
          </p:spPr>
        </p:pic>
        <p:sp>
          <p:nvSpPr>
            <p:cNvPr id="22" name="TextBox 21"/>
            <p:cNvSpPr txBox="1"/>
            <p:nvPr/>
          </p:nvSpPr>
          <p:spPr>
            <a:xfrm>
              <a:off x="8620412" y="3143061"/>
              <a:ext cx="1665837"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chemeClr val="bg1"/>
                  </a:solidFill>
                  <a:effectLst/>
                  <a:uLnTx/>
                  <a:uFillTx/>
                  <a:latin typeface="Segoe UI Semibold" panose="020B0702040204020203" pitchFamily="34" charset="0"/>
                  <a:ea typeface="+mn-ea"/>
                  <a:cs typeface="+mn-cs"/>
                </a:rPr>
                <a:t>IoT</a:t>
              </a:r>
            </a:p>
          </p:txBody>
        </p:sp>
      </p:grpSp>
      <p:grpSp>
        <p:nvGrpSpPr>
          <p:cNvPr id="35" name="Group 34"/>
          <p:cNvGrpSpPr/>
          <p:nvPr/>
        </p:nvGrpSpPr>
        <p:grpSpPr>
          <a:xfrm>
            <a:off x="6964450" y="1899137"/>
            <a:ext cx="1700620" cy="1664677"/>
            <a:chOff x="6993205" y="1899137"/>
            <a:chExt cx="1664677" cy="1664677"/>
          </a:xfrm>
          <a:solidFill>
            <a:schemeClr val="tx1">
              <a:lumMod val="65000"/>
              <a:lumOff val="35000"/>
            </a:schemeClr>
          </a:solidFill>
        </p:grpSpPr>
        <p:sp>
          <p:nvSpPr>
            <p:cNvPr id="28" name="Rectangle 27"/>
            <p:cNvSpPr/>
            <p:nvPr/>
          </p:nvSpPr>
          <p:spPr bwMode="auto">
            <a:xfrm>
              <a:off x="699320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chemeClr val="bg1"/>
                </a:solidFill>
                <a:effectLst/>
                <a:uLnTx/>
                <a:uFillTx/>
                <a:latin typeface="Segoe UI"/>
                <a:ea typeface="Segoe UI" pitchFamily="34" charset="0"/>
                <a:cs typeface="Segoe UI" pitchFamily="34" charset="0"/>
              </a:endParaRPr>
            </a:p>
          </p:txBody>
        </p:sp>
        <p:pic>
          <p:nvPicPr>
            <p:cNvPr id="14" name="Picture 1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a:grpFill/>
          </p:spPr>
        </p:pic>
        <p:sp>
          <p:nvSpPr>
            <p:cNvPr id="21" name="TextBox 20"/>
            <p:cNvSpPr txBox="1"/>
            <p:nvPr/>
          </p:nvSpPr>
          <p:spPr>
            <a:xfrm>
              <a:off x="7010445"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chemeClr val="bg1"/>
                  </a:solidFill>
                  <a:effectLst/>
                  <a:uLnTx/>
                  <a:uFillTx/>
                  <a:latin typeface="Segoe UI Semibold" panose="020B0702040204020203" pitchFamily="34" charset="0"/>
                  <a:ea typeface="+mn-ea"/>
                  <a:cs typeface="+mn-cs"/>
                </a:rPr>
                <a:t>GAMING</a:t>
              </a:r>
            </a:p>
          </p:txBody>
        </p:sp>
      </p:grpSp>
      <p:sp>
        <p:nvSpPr>
          <p:cNvPr id="3" name="Title 2"/>
          <p:cNvSpPr>
            <a:spLocks noGrp="1"/>
          </p:cNvSpPr>
          <p:nvPr>
            <p:ph type="title"/>
          </p:nvPr>
        </p:nvSpPr>
        <p:spPr>
          <a:xfrm>
            <a:off x="212491" y="131918"/>
            <a:ext cx="11655840" cy="899665"/>
          </a:xfrm>
        </p:spPr>
        <p:txBody>
          <a:bodyPr/>
          <a:lstStyle/>
          <a:p>
            <a:r>
              <a:rPr lang="en-US" sz="4800" dirty="0">
                <a:solidFill>
                  <a:srgbClr val="505050"/>
                </a:solidFill>
              </a:rPr>
              <a:t>Your platform for building </a:t>
            </a:r>
            <a:r>
              <a:rPr lang="en-US" sz="4800" dirty="0" smtClean="0">
                <a:solidFill>
                  <a:srgbClr val="505050"/>
                </a:solidFill>
                <a:latin typeface="Segoe UI Semibold" panose="020B0702040204020203" pitchFamily="34" charset="0"/>
              </a:rPr>
              <a:t>anything</a:t>
            </a:r>
            <a:endParaRPr lang="en-CA" dirty="0"/>
          </a:p>
        </p:txBody>
      </p:sp>
      <p:sp>
        <p:nvSpPr>
          <p:cNvPr id="38" name="Up Arrow 37"/>
          <p:cNvSpPr/>
          <p:nvPr/>
        </p:nvSpPr>
        <p:spPr bwMode="auto">
          <a:xfrm>
            <a:off x="10829687" y="3913787"/>
            <a:ext cx="1038719" cy="2360141"/>
          </a:xfrm>
          <a:prstGeom prst="upArrow">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786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50"/>
                                        <p:tgtEl>
                                          <p:spTgt spid="3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250"/>
                                        <p:tgtEl>
                                          <p:spTgt spid="33"/>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250"/>
                                        <p:tgtEl>
                                          <p:spTgt spid="34"/>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childTnLst>
                                </p:cTn>
                              </p:par>
                            </p:childTnLst>
                          </p:cTn>
                        </p:par>
                        <p:par>
                          <p:cTn id="44" fill="hold">
                            <p:stCondLst>
                              <p:cond delay="4250"/>
                            </p:stCondLst>
                            <p:childTnLst>
                              <p:par>
                                <p:cTn id="45" presetID="22" presetClass="entr" presetSubtype="4"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par>
                          <p:cTn id="48" fill="hold">
                            <p:stCondLst>
                              <p:cond delay="4750"/>
                            </p:stCondLst>
                            <p:childTnLst>
                              <p:par>
                                <p:cTn id="49" presetID="10"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250"/>
                                        <p:tgtEl>
                                          <p:spTgt spid="3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34129309-33E1-484C-A56C-8FBB87F6770C}"/>
              </a:ext>
            </a:extLst>
          </p:cNvPr>
          <p:cNvSpPr/>
          <p:nvPr/>
        </p:nvSpPr>
        <p:spPr>
          <a:xfrm>
            <a:off x="369271" y="1047350"/>
            <a:ext cx="11018519" cy="2369880"/>
          </a:xfrm>
          <a:prstGeom prst="rect">
            <a:avLst/>
          </a:prstGeom>
        </p:spPr>
        <p:txBody>
          <a:bodyPr wrap="square">
            <a:spAutoFit/>
          </a:bodyPr>
          <a:lstStyle/>
          <a:p>
            <a:pPr lvl="0" defTabSz="914400">
              <a:defRPr/>
            </a:pP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pipeline = new </a:t>
            </a:r>
            <a:r>
              <a:rPr lang="en-US" sz="1800" dirty="0" err="1">
                <a:latin typeface="Consolas" panose="020B0609020204030204" pitchFamily="49" charset="0"/>
                <a:cs typeface="Consolas" panose="020B0609020204030204" pitchFamily="49" charset="0"/>
              </a:rPr>
              <a:t>LearningPipeline</a:t>
            </a:r>
            <a:r>
              <a:rPr lang="en-US" sz="1800" dirty="0">
                <a:latin typeface="Consolas" panose="020B0609020204030204" pitchFamily="49" charset="0"/>
                <a:cs typeface="Consolas" panose="020B0609020204030204" pitchFamily="49" charset="0"/>
              </a:rPr>
              <a:t>();</a:t>
            </a:r>
            <a:r>
              <a:rPr lang="en-US" sz="1800" dirty="0">
                <a:solidFill>
                  <a:srgbClr val="1A1A1A"/>
                </a:solidFill>
                <a:latin typeface="Consolas" panose="020B0609020204030204" pitchFamily="49" charset="0"/>
                <a:cs typeface="Consolas" panose="020B0609020204030204" pitchFamily="49" charset="0"/>
              </a:rPr>
              <a:t/>
            </a:r>
            <a:br>
              <a:rPr lang="en-US" sz="1800" dirty="0">
                <a:solidFill>
                  <a:srgbClr val="1A1A1A"/>
                </a:solidFill>
                <a:latin typeface="Consolas" panose="020B0609020204030204" pitchFamily="49" charset="0"/>
                <a:cs typeface="Consolas" panose="020B0609020204030204" pitchFamily="49" charset="0"/>
              </a:rPr>
            </a:br>
            <a:r>
              <a:rPr lang="en-US" sz="1100" dirty="0">
                <a:solidFill>
                  <a:srgbClr val="1A1A1A"/>
                </a:solidFill>
                <a:latin typeface="Consolas" panose="020B0609020204030204" pitchFamily="49" charset="0"/>
                <a:cs typeface="Consolas" panose="020B0609020204030204" pitchFamily="49" charset="0"/>
              </a:rPr>
              <a:t> </a:t>
            </a:r>
            <a:r>
              <a:rPr lang="en-US" sz="1800" dirty="0">
                <a:solidFill>
                  <a:srgbClr val="1A1A1A"/>
                </a:solidFill>
                <a:latin typeface="Consolas" panose="020B0609020204030204" pitchFamily="49" charset="0"/>
                <a:cs typeface="Consolas" panose="020B0609020204030204" pitchFamily="49" charset="0"/>
              </a:rPr>
              <a:t/>
            </a:r>
            <a:br>
              <a:rPr lang="en-US" sz="1800" dirty="0">
                <a:solidFill>
                  <a:srgbClr val="1A1A1A"/>
                </a:solidFill>
                <a:latin typeface="Consolas" panose="020B0609020204030204" pitchFamily="49" charset="0"/>
                <a:cs typeface="Consolas" panose="020B0609020204030204" pitchFamily="49" charset="0"/>
              </a:rPr>
            </a:br>
            <a:r>
              <a:rPr lang="en-CA" sz="1800" dirty="0" err="1">
                <a:solidFill>
                  <a:srgbClr val="222222"/>
                </a:solidFill>
                <a:latin typeface="Consolas" panose="020B0609020204030204" pitchFamily="49" charset="0"/>
                <a:cs typeface="Consolas" panose="020B0609020204030204" pitchFamily="49" charset="0"/>
              </a:rPr>
              <a:t>pipeline.Add</a:t>
            </a:r>
            <a:r>
              <a:rPr lang="en-CA" sz="1800" dirty="0">
                <a:solidFill>
                  <a:srgbClr val="222222"/>
                </a:solidFill>
                <a:latin typeface="Consolas" panose="020B0609020204030204" pitchFamily="49" charset="0"/>
                <a:cs typeface="Consolas" panose="020B0609020204030204" pitchFamily="49" charset="0"/>
              </a:rPr>
              <a:t>(new </a:t>
            </a:r>
            <a:r>
              <a:rPr lang="en-CA" sz="1800" dirty="0" err="1">
                <a:solidFill>
                  <a:srgbClr val="222222"/>
                </a:solidFill>
                <a:latin typeface="Consolas" panose="020B0609020204030204" pitchFamily="49" charset="0"/>
                <a:cs typeface="Consolas" panose="020B0609020204030204" pitchFamily="49" charset="0"/>
              </a:rPr>
              <a:t>TextLoader</a:t>
            </a:r>
            <a:r>
              <a:rPr lang="en-CA" sz="1800" dirty="0">
                <a:solidFill>
                  <a:srgbClr val="222222"/>
                </a:solidFill>
                <a:latin typeface="Consolas" panose="020B0609020204030204" pitchFamily="49" charset="0"/>
                <a:cs typeface="Consolas" panose="020B0609020204030204" pitchFamily="49" charset="0"/>
              </a:rPr>
              <a:t>(_</a:t>
            </a:r>
            <a:r>
              <a:rPr lang="en-CA" sz="1800" dirty="0" err="1">
                <a:solidFill>
                  <a:srgbClr val="222222"/>
                </a:solidFill>
                <a:latin typeface="Consolas" panose="020B0609020204030204" pitchFamily="49" charset="0"/>
                <a:cs typeface="Consolas" panose="020B0609020204030204" pitchFamily="49" charset="0"/>
              </a:rPr>
              <a:t>datapath</a:t>
            </a:r>
            <a:r>
              <a:rPr lang="en-CA" sz="1800" dirty="0">
                <a:solidFill>
                  <a:srgbClr val="222222"/>
                </a:solidFill>
                <a:latin typeface="Consolas" panose="020B0609020204030204" pitchFamily="49" charset="0"/>
                <a:cs typeface="Consolas" panose="020B0609020204030204" pitchFamily="49" charset="0"/>
              </a:rPr>
              <a:t>).</a:t>
            </a:r>
            <a:r>
              <a:rPr lang="en-CA" sz="1800" dirty="0" err="1">
                <a:solidFill>
                  <a:srgbClr val="222222"/>
                </a:solidFill>
                <a:latin typeface="Consolas" panose="020B0609020204030204" pitchFamily="49" charset="0"/>
                <a:cs typeface="Consolas" panose="020B0609020204030204" pitchFamily="49" charset="0"/>
              </a:rPr>
              <a:t>CreateFrom</a:t>
            </a:r>
            <a:r>
              <a:rPr lang="en-CA" sz="1800" dirty="0">
                <a:solidFill>
                  <a:srgbClr val="222222"/>
                </a:solidFill>
                <a:latin typeface="Consolas" panose="020B0609020204030204" pitchFamily="49" charset="0"/>
                <a:cs typeface="Consolas" panose="020B0609020204030204" pitchFamily="49" charset="0"/>
              </a:rPr>
              <a:t>&lt;</a:t>
            </a:r>
            <a:r>
              <a:rPr lang="en-CA" sz="1800" dirty="0" err="1">
                <a:solidFill>
                  <a:srgbClr val="222222"/>
                </a:solidFill>
                <a:latin typeface="Consolas" panose="020B0609020204030204" pitchFamily="49" charset="0"/>
                <a:cs typeface="Consolas" panose="020B0609020204030204" pitchFamily="49" charset="0"/>
              </a:rPr>
              <a:t>TaxiTrip</a:t>
            </a:r>
            <a:r>
              <a:rPr lang="en-CA" sz="1800" dirty="0">
                <a:solidFill>
                  <a:srgbClr val="222222"/>
                </a:solidFill>
                <a:latin typeface="Consolas" panose="020B0609020204030204" pitchFamily="49" charset="0"/>
                <a:cs typeface="Consolas" panose="020B0609020204030204" pitchFamily="49" charset="0"/>
              </a:rPr>
              <a:t>&gt;(</a:t>
            </a:r>
            <a:r>
              <a:rPr lang="en-CA" sz="1800" dirty="0" err="1">
                <a:solidFill>
                  <a:srgbClr val="222222"/>
                </a:solidFill>
                <a:latin typeface="Consolas" panose="020B0609020204030204" pitchFamily="49" charset="0"/>
                <a:cs typeface="Consolas" panose="020B0609020204030204" pitchFamily="49" charset="0"/>
              </a:rPr>
              <a:t>useHeader</a:t>
            </a:r>
            <a:r>
              <a:rPr lang="en-CA" sz="1800" dirty="0">
                <a:solidFill>
                  <a:srgbClr val="222222"/>
                </a:solidFill>
                <a:latin typeface="Consolas" panose="020B0609020204030204" pitchFamily="49" charset="0"/>
                <a:cs typeface="Consolas" panose="020B0609020204030204" pitchFamily="49" charset="0"/>
              </a:rPr>
              <a:t>: true, separator: ','));</a:t>
            </a:r>
          </a:p>
          <a:p>
            <a:pPr lvl="0" defTabSz="914400">
              <a:defRPr/>
            </a:pPr>
            <a:r>
              <a:rPr lang="en-US" sz="1100" dirty="0">
                <a:solidFill>
                  <a:srgbClr val="222222"/>
                </a:solidFill>
                <a:latin typeface="Consolas" panose="020B0609020204030204" pitchFamily="49" charset="0"/>
                <a:cs typeface="Consolas" panose="020B0609020204030204" pitchFamily="49" charset="0"/>
              </a:rPr>
              <a:t> </a:t>
            </a:r>
            <a:endParaRPr lang="en-US" sz="1800" dirty="0">
              <a:solidFill>
                <a:srgbClr val="222222"/>
              </a:solidFill>
              <a:latin typeface="Consolas" panose="020B0609020204030204" pitchFamily="49" charset="0"/>
              <a:cs typeface="Consolas" panose="020B0609020204030204" pitchFamily="49" charset="0"/>
            </a:endParaRPr>
          </a:p>
          <a:p>
            <a:pPr lvl="0" defTabSz="914400">
              <a:defRPr/>
            </a:pPr>
            <a:r>
              <a:rPr lang="en-CA" sz="1800" dirty="0" err="1">
                <a:solidFill>
                  <a:srgbClr val="222222"/>
                </a:solidFill>
                <a:latin typeface="Consolas" panose="020B0609020204030204" pitchFamily="49" charset="0"/>
                <a:cs typeface="Consolas" panose="020B0609020204030204" pitchFamily="49" charset="0"/>
              </a:rPr>
              <a:t>pipeline.Add</a:t>
            </a:r>
            <a:r>
              <a:rPr lang="en-CA" sz="1800" dirty="0">
                <a:solidFill>
                  <a:srgbClr val="222222"/>
                </a:solidFill>
                <a:latin typeface="Consolas" panose="020B0609020204030204" pitchFamily="49" charset="0"/>
                <a:cs typeface="Consolas" panose="020B0609020204030204" pitchFamily="49" charset="0"/>
              </a:rPr>
              <a:t>(new </a:t>
            </a:r>
            <a:r>
              <a:rPr lang="en-CA" sz="1800" dirty="0" err="1">
                <a:solidFill>
                  <a:srgbClr val="222222"/>
                </a:solidFill>
                <a:latin typeface="Consolas" panose="020B0609020204030204" pitchFamily="49" charset="0"/>
                <a:cs typeface="Consolas" panose="020B0609020204030204" pitchFamily="49" charset="0"/>
              </a:rPr>
              <a:t>ColumnCopier</a:t>
            </a:r>
            <a:r>
              <a:rPr lang="en-CA" sz="1800" dirty="0">
                <a:solidFill>
                  <a:srgbClr val="222222"/>
                </a:solidFill>
                <a:latin typeface="Consolas" panose="020B0609020204030204" pitchFamily="49" charset="0"/>
                <a:cs typeface="Consolas" panose="020B0609020204030204" pitchFamily="49" charset="0"/>
              </a:rPr>
              <a:t>(("</a:t>
            </a:r>
            <a:r>
              <a:rPr lang="en-CA" sz="1800" dirty="0" err="1">
                <a:solidFill>
                  <a:srgbClr val="222222"/>
                </a:solidFill>
                <a:latin typeface="Consolas" panose="020B0609020204030204" pitchFamily="49" charset="0"/>
                <a:cs typeface="Consolas" panose="020B0609020204030204" pitchFamily="49" charset="0"/>
              </a:rPr>
              <a:t>FareAmount</a:t>
            </a:r>
            <a:r>
              <a:rPr lang="en-CA" sz="1800" dirty="0">
                <a:solidFill>
                  <a:srgbClr val="222222"/>
                </a:solidFill>
                <a:latin typeface="Consolas" panose="020B0609020204030204" pitchFamily="49" charset="0"/>
                <a:cs typeface="Consolas" panose="020B0609020204030204" pitchFamily="49" charset="0"/>
              </a:rPr>
              <a:t>", "Label</a:t>
            </a:r>
            <a:r>
              <a:rPr lang="en-CA" sz="1800" dirty="0" smtClean="0">
                <a:solidFill>
                  <a:srgbClr val="222222"/>
                </a:solidFill>
                <a:latin typeface="Consolas" panose="020B0609020204030204" pitchFamily="49" charset="0"/>
                <a:cs typeface="Consolas" panose="020B0609020204030204" pitchFamily="49" charset="0"/>
              </a:rPr>
              <a:t>")));</a:t>
            </a:r>
          </a:p>
          <a:p>
            <a:pPr lvl="0" defTabSz="914400">
              <a:defRPr/>
            </a:pPr>
            <a:r>
              <a:rPr lang="en-CA" sz="1800" b="1" dirty="0" smtClean="0">
                <a:solidFill>
                  <a:srgbClr val="222222"/>
                </a:solidFill>
                <a:latin typeface="Consolas" panose="020B0609020204030204" pitchFamily="49" charset="0"/>
                <a:cs typeface="Consolas" panose="020B0609020204030204" pitchFamily="49" charset="0"/>
              </a:rPr>
              <a:t/>
            </a:r>
            <a:br>
              <a:rPr lang="en-CA" sz="1800" b="1" dirty="0" smtClean="0">
                <a:solidFill>
                  <a:srgbClr val="222222"/>
                </a:solidFill>
                <a:latin typeface="Consolas" panose="020B0609020204030204" pitchFamily="49" charset="0"/>
                <a:cs typeface="Consolas" panose="020B0609020204030204" pitchFamily="49" charset="0"/>
              </a:rPr>
            </a:br>
            <a:r>
              <a:rPr lang="en-CA" sz="1800" b="1" dirty="0" err="1" smtClean="0">
                <a:solidFill>
                  <a:srgbClr val="222222"/>
                </a:solidFill>
                <a:latin typeface="Consolas" panose="020B0609020204030204" pitchFamily="49" charset="0"/>
                <a:cs typeface="Consolas" panose="020B0609020204030204" pitchFamily="49" charset="0"/>
              </a:rPr>
              <a:t>pipeline.Add</a:t>
            </a:r>
            <a:r>
              <a:rPr lang="en-CA" sz="1800" b="1" dirty="0" smtClean="0">
                <a:solidFill>
                  <a:srgbClr val="222222"/>
                </a:solidFill>
                <a:latin typeface="Consolas" panose="020B0609020204030204" pitchFamily="49" charset="0"/>
                <a:cs typeface="Consolas" panose="020B0609020204030204" pitchFamily="49" charset="0"/>
              </a:rPr>
              <a:t>(new </a:t>
            </a:r>
            <a:r>
              <a:rPr lang="en-CA" sz="1800" b="1" dirty="0" err="1">
                <a:solidFill>
                  <a:srgbClr val="222222"/>
                </a:solidFill>
                <a:latin typeface="Consolas" panose="020B0609020204030204" pitchFamily="49" charset="0"/>
                <a:cs typeface="Consolas" panose="020B0609020204030204" pitchFamily="49" charset="0"/>
              </a:rPr>
              <a:t>CategoricalOneHotVectorizer</a:t>
            </a:r>
            <a:r>
              <a:rPr lang="en-CA" sz="1800" b="1" dirty="0">
                <a:solidFill>
                  <a:srgbClr val="222222"/>
                </a:solidFill>
                <a:latin typeface="Consolas" panose="020B0609020204030204" pitchFamily="49" charset="0"/>
                <a:cs typeface="Consolas" panose="020B0609020204030204" pitchFamily="49" charset="0"/>
              </a:rPr>
              <a:t>("</a:t>
            </a:r>
            <a:r>
              <a:rPr lang="en-CA" sz="1800" b="1" dirty="0" err="1">
                <a:solidFill>
                  <a:srgbClr val="222222"/>
                </a:solidFill>
                <a:latin typeface="Consolas" panose="020B0609020204030204" pitchFamily="49" charset="0"/>
                <a:cs typeface="Consolas" panose="020B0609020204030204" pitchFamily="49" charset="0"/>
              </a:rPr>
              <a:t>VendorId</a:t>
            </a:r>
            <a:r>
              <a:rPr lang="en-CA" sz="1800" b="1" dirty="0">
                <a:solidFill>
                  <a:srgbClr val="222222"/>
                </a:solidFill>
                <a:latin typeface="Consolas" panose="020B0609020204030204" pitchFamily="49" charset="0"/>
                <a:cs typeface="Consolas" panose="020B0609020204030204" pitchFamily="49" charset="0"/>
              </a:rPr>
              <a:t>", "</a:t>
            </a:r>
            <a:r>
              <a:rPr lang="en-CA" sz="1800" b="1" dirty="0" err="1">
                <a:solidFill>
                  <a:srgbClr val="222222"/>
                </a:solidFill>
                <a:latin typeface="Consolas" panose="020B0609020204030204" pitchFamily="49" charset="0"/>
                <a:cs typeface="Consolas" panose="020B0609020204030204" pitchFamily="49" charset="0"/>
              </a:rPr>
              <a:t>RateCode</a:t>
            </a:r>
            <a:r>
              <a:rPr lang="en-CA" sz="1800" b="1" dirty="0">
                <a:solidFill>
                  <a:srgbClr val="222222"/>
                </a:solidFill>
                <a:latin typeface="Consolas" panose="020B0609020204030204" pitchFamily="49" charset="0"/>
                <a:cs typeface="Consolas" panose="020B0609020204030204" pitchFamily="49" charset="0"/>
              </a:rPr>
              <a:t>", "</a:t>
            </a:r>
            <a:r>
              <a:rPr lang="en-CA" sz="1800" b="1" dirty="0" err="1">
                <a:solidFill>
                  <a:srgbClr val="222222"/>
                </a:solidFill>
                <a:latin typeface="Consolas" panose="020B0609020204030204" pitchFamily="49" charset="0"/>
                <a:cs typeface="Consolas" panose="020B0609020204030204" pitchFamily="49" charset="0"/>
              </a:rPr>
              <a:t>PaymentType</a:t>
            </a:r>
            <a:r>
              <a:rPr lang="en-CA" sz="1800" b="1" dirty="0">
                <a:solidFill>
                  <a:srgbClr val="222222"/>
                </a:solidFill>
                <a:latin typeface="Consolas" panose="020B0609020204030204" pitchFamily="49" charset="0"/>
                <a:cs typeface="Consolas" panose="020B0609020204030204" pitchFamily="49" charset="0"/>
              </a:rPr>
              <a:t>"));</a:t>
            </a:r>
          </a:p>
          <a:p>
            <a:pPr lvl="0" defTabSz="914400">
              <a:defRPr/>
            </a:pPr>
            <a:endParaRPr lang="en-US" sz="1800" dirty="0">
              <a:solidFill>
                <a:srgbClr val="1A1A1A"/>
              </a:solidFill>
              <a:latin typeface="Consolas" panose="020B0609020204030204" pitchFamily="49" charset="0"/>
              <a:cs typeface="Consolas" panose="020B0609020204030204" pitchFamily="49" charset="0"/>
            </a:endParaRPr>
          </a:p>
        </p:txBody>
      </p:sp>
      <p:sp>
        <p:nvSpPr>
          <p:cNvPr id="53" name="Title 1">
            <a:extLst>
              <a:ext uri="{FF2B5EF4-FFF2-40B4-BE49-F238E27FC236}">
                <a16:creationId xmlns:a16="http://schemas.microsoft.com/office/drawing/2014/main" id="{4070B535-DD39-4823-8F3E-B1DF41041833}"/>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0070C0"/>
                </a:solidFill>
                <a:effectLst/>
                <a:uLnTx/>
                <a:uFillTx/>
                <a:latin typeface="Segoe UI" panose="020B0502040204020203" pitchFamily="34" charset="0"/>
                <a:ea typeface="+mj-ea"/>
                <a:cs typeface="Segoe UI" panose="020B0502040204020203" pitchFamily="34" charset="0"/>
              </a:rPr>
              <a:t>Extract Features (Pipelines in ML.NET)</a:t>
            </a:r>
          </a:p>
        </p:txBody>
      </p:sp>
      <p:grpSp>
        <p:nvGrpSpPr>
          <p:cNvPr id="6" name="Group 5">
            <a:extLst>
              <a:ext uri="{FF2B5EF4-FFF2-40B4-BE49-F238E27FC236}">
                <a16:creationId xmlns:a16="http://schemas.microsoft.com/office/drawing/2014/main" id="{C19DE119-91D2-4B09-8ACD-0F473819E4BE}"/>
              </a:ext>
            </a:extLst>
          </p:cNvPr>
          <p:cNvGrpSpPr/>
          <p:nvPr/>
        </p:nvGrpSpPr>
        <p:grpSpPr>
          <a:xfrm>
            <a:off x="258552" y="6065174"/>
            <a:ext cx="1743908" cy="553998"/>
            <a:chOff x="5625" y="2095144"/>
            <a:chExt cx="1743908" cy="1046344"/>
          </a:xfrm>
          <a:solidFill>
            <a:srgbClr val="494949"/>
          </a:solidFill>
        </p:grpSpPr>
        <p:sp>
          <p:nvSpPr>
            <p:cNvPr id="7" name="Rectangle: Rounded Corners 6">
              <a:extLst>
                <a:ext uri="{FF2B5EF4-FFF2-40B4-BE49-F238E27FC236}">
                  <a16:creationId xmlns:a16="http://schemas.microsoft.com/office/drawing/2014/main" id="{35BB4243-D56A-4BCC-B21C-6FC38E1A2A36}"/>
                </a:ext>
              </a:extLst>
            </p:cNvPr>
            <p:cNvSpPr/>
            <p:nvPr/>
          </p:nvSpPr>
          <p:spPr>
            <a:xfrm>
              <a:off x="5625" y="2095144"/>
              <a:ext cx="1743908" cy="1046344"/>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AEC8431A-EDCB-44D1-AC25-C11E02D441FB}"/>
                </a:ext>
              </a:extLst>
            </p:cNvPr>
            <p:cNvSpPr txBox="1"/>
            <p:nvPr/>
          </p:nvSpPr>
          <p:spPr>
            <a:xfrm>
              <a:off x="36271" y="2125790"/>
              <a:ext cx="1682616" cy="98505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Load Data</a:t>
              </a:r>
            </a:p>
          </p:txBody>
        </p:sp>
      </p:grpSp>
      <p:grpSp>
        <p:nvGrpSpPr>
          <p:cNvPr id="12" name="Group 11">
            <a:extLst>
              <a:ext uri="{FF2B5EF4-FFF2-40B4-BE49-F238E27FC236}">
                <a16:creationId xmlns:a16="http://schemas.microsoft.com/office/drawing/2014/main" id="{2BCF71BC-0CC5-4432-BDF8-96A347422DC0}"/>
              </a:ext>
            </a:extLst>
          </p:cNvPr>
          <p:cNvGrpSpPr/>
          <p:nvPr/>
        </p:nvGrpSpPr>
        <p:grpSpPr>
          <a:xfrm>
            <a:off x="2700024" y="6065174"/>
            <a:ext cx="1743908" cy="553998"/>
            <a:chOff x="2447097" y="2095144"/>
            <a:chExt cx="1743908" cy="1046344"/>
          </a:xfrm>
          <a:solidFill>
            <a:srgbClr val="0070C0"/>
          </a:solidFill>
        </p:grpSpPr>
        <p:sp>
          <p:nvSpPr>
            <p:cNvPr id="13" name="Rectangle: Rounded Corners 12">
              <a:extLst>
                <a:ext uri="{FF2B5EF4-FFF2-40B4-BE49-F238E27FC236}">
                  <a16:creationId xmlns:a16="http://schemas.microsoft.com/office/drawing/2014/main" id="{F80EDA1E-4A17-4A80-90F9-532F8008CDF1}"/>
                </a:ext>
              </a:extLst>
            </p:cNvPr>
            <p:cNvSpPr/>
            <p:nvPr/>
          </p:nvSpPr>
          <p:spPr>
            <a:xfrm>
              <a:off x="2447097" y="2095144"/>
              <a:ext cx="1743908" cy="1046344"/>
            </a:xfrm>
            <a:prstGeom prst="roundRect">
              <a:avLst>
                <a:gd name="adj" fmla="val 10000"/>
              </a:avLst>
            </a:prstGeom>
          </p:spPr>
          <p:style>
            <a:lnRef idx="0">
              <a:schemeClr val="accent1"/>
            </a:lnRef>
            <a:fillRef idx="3">
              <a:schemeClr val="accent1"/>
            </a:fillRef>
            <a:effectRef idx="3">
              <a:schemeClr val="accent1"/>
            </a:effectRef>
            <a:fontRef idx="minor">
              <a:schemeClr val="lt1"/>
            </a:fontRef>
          </p:style>
        </p:sp>
        <p:sp>
          <p:nvSpPr>
            <p:cNvPr id="14" name="Rectangle: Rounded Corners 8">
              <a:extLst>
                <a:ext uri="{FF2B5EF4-FFF2-40B4-BE49-F238E27FC236}">
                  <a16:creationId xmlns:a16="http://schemas.microsoft.com/office/drawing/2014/main" id="{8594B4ED-5A56-45C0-94FC-9EA8B34356B7}"/>
                </a:ext>
              </a:extLst>
            </p:cNvPr>
            <p:cNvSpPr txBox="1"/>
            <p:nvPr/>
          </p:nvSpPr>
          <p:spPr>
            <a:xfrm>
              <a:off x="2477743" y="2125790"/>
              <a:ext cx="1682616" cy="985052"/>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Extract Features </a:t>
              </a:r>
            </a:p>
          </p:txBody>
        </p:sp>
      </p:grpSp>
      <p:grpSp>
        <p:nvGrpSpPr>
          <p:cNvPr id="18" name="Group 17">
            <a:extLst>
              <a:ext uri="{FF2B5EF4-FFF2-40B4-BE49-F238E27FC236}">
                <a16:creationId xmlns:a16="http://schemas.microsoft.com/office/drawing/2014/main" id="{795B3019-8262-4980-88ED-E5DD9708AC85}"/>
              </a:ext>
            </a:extLst>
          </p:cNvPr>
          <p:cNvGrpSpPr/>
          <p:nvPr/>
        </p:nvGrpSpPr>
        <p:grpSpPr>
          <a:xfrm>
            <a:off x="5141495" y="6065174"/>
            <a:ext cx="1743908" cy="553998"/>
            <a:chOff x="4888568" y="2095144"/>
            <a:chExt cx="1743908" cy="1046344"/>
          </a:xfrm>
          <a:solidFill>
            <a:schemeClr val="tx2">
              <a:lumMod val="75000"/>
              <a:lumOff val="25000"/>
            </a:schemeClr>
          </a:solidFill>
        </p:grpSpPr>
        <p:sp>
          <p:nvSpPr>
            <p:cNvPr id="19" name="Rectangle: Rounded Corners 18">
              <a:extLst>
                <a:ext uri="{FF2B5EF4-FFF2-40B4-BE49-F238E27FC236}">
                  <a16:creationId xmlns:a16="http://schemas.microsoft.com/office/drawing/2014/main" id="{F3EA7A7F-DDFA-49C6-9C45-4E609EC5FDFA}"/>
                </a:ext>
              </a:extLst>
            </p:cNvPr>
            <p:cNvSpPr/>
            <p:nvPr/>
          </p:nvSpPr>
          <p:spPr>
            <a:xfrm>
              <a:off x="4888568"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20" name="Rectangle: Rounded Corners 12">
              <a:extLst>
                <a:ext uri="{FF2B5EF4-FFF2-40B4-BE49-F238E27FC236}">
                  <a16:creationId xmlns:a16="http://schemas.microsoft.com/office/drawing/2014/main" id="{ADF64FBB-46AB-416F-8F43-A56DE8754EBF}"/>
                </a:ext>
              </a:extLst>
            </p:cNvPr>
            <p:cNvSpPr txBox="1"/>
            <p:nvPr/>
          </p:nvSpPr>
          <p:spPr>
            <a:xfrm>
              <a:off x="4919214"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Train Model </a:t>
              </a:r>
            </a:p>
          </p:txBody>
        </p:sp>
      </p:grpSp>
      <p:grpSp>
        <p:nvGrpSpPr>
          <p:cNvPr id="24" name="Group 23">
            <a:extLst>
              <a:ext uri="{FF2B5EF4-FFF2-40B4-BE49-F238E27FC236}">
                <a16:creationId xmlns:a16="http://schemas.microsoft.com/office/drawing/2014/main" id="{8A3A1F44-E07C-40BE-8BF8-C3D0BC5227AB}"/>
              </a:ext>
            </a:extLst>
          </p:cNvPr>
          <p:cNvGrpSpPr/>
          <p:nvPr/>
        </p:nvGrpSpPr>
        <p:grpSpPr>
          <a:xfrm>
            <a:off x="7582967" y="6065174"/>
            <a:ext cx="1743908" cy="553998"/>
            <a:chOff x="7330040" y="2095144"/>
            <a:chExt cx="1743908" cy="1046344"/>
          </a:xfrm>
          <a:solidFill>
            <a:schemeClr val="tx2">
              <a:lumMod val="75000"/>
              <a:lumOff val="25000"/>
            </a:schemeClr>
          </a:solidFill>
        </p:grpSpPr>
        <p:sp>
          <p:nvSpPr>
            <p:cNvPr id="25" name="Rectangle: Rounded Corners 24">
              <a:extLst>
                <a:ext uri="{FF2B5EF4-FFF2-40B4-BE49-F238E27FC236}">
                  <a16:creationId xmlns:a16="http://schemas.microsoft.com/office/drawing/2014/main" id="{8BAE71AE-A099-45D6-ABC3-82ECD7CB0AEC}"/>
                </a:ext>
              </a:extLst>
            </p:cNvPr>
            <p:cNvSpPr/>
            <p:nvPr/>
          </p:nvSpPr>
          <p:spPr>
            <a:xfrm>
              <a:off x="7330040"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26" name="Rectangle: Rounded Corners 16">
              <a:extLst>
                <a:ext uri="{FF2B5EF4-FFF2-40B4-BE49-F238E27FC236}">
                  <a16:creationId xmlns:a16="http://schemas.microsoft.com/office/drawing/2014/main" id="{FD6DD831-62BA-4EA7-B001-6FE644260A93}"/>
                </a:ext>
              </a:extLst>
            </p:cNvPr>
            <p:cNvSpPr txBox="1"/>
            <p:nvPr/>
          </p:nvSpPr>
          <p:spPr>
            <a:xfrm>
              <a:off x="7360686"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Evaluate Model  </a:t>
              </a:r>
            </a:p>
          </p:txBody>
        </p:sp>
      </p:grpSp>
      <p:grpSp>
        <p:nvGrpSpPr>
          <p:cNvPr id="30" name="Group 29">
            <a:extLst>
              <a:ext uri="{FF2B5EF4-FFF2-40B4-BE49-F238E27FC236}">
                <a16:creationId xmlns:a16="http://schemas.microsoft.com/office/drawing/2014/main" id="{3DEF4BEF-E4DF-4F67-A4BE-12F0D43EAACA}"/>
              </a:ext>
            </a:extLst>
          </p:cNvPr>
          <p:cNvGrpSpPr/>
          <p:nvPr/>
        </p:nvGrpSpPr>
        <p:grpSpPr>
          <a:xfrm>
            <a:off x="10024439" y="6065174"/>
            <a:ext cx="1743908" cy="553998"/>
            <a:chOff x="9771512" y="2095144"/>
            <a:chExt cx="1743908" cy="1046344"/>
          </a:xfrm>
          <a:solidFill>
            <a:schemeClr val="tx2">
              <a:lumMod val="75000"/>
              <a:lumOff val="25000"/>
            </a:schemeClr>
          </a:solidFill>
        </p:grpSpPr>
        <p:sp>
          <p:nvSpPr>
            <p:cNvPr id="31" name="Rectangle: Rounded Corners 30">
              <a:extLst>
                <a:ext uri="{FF2B5EF4-FFF2-40B4-BE49-F238E27FC236}">
                  <a16:creationId xmlns:a16="http://schemas.microsoft.com/office/drawing/2014/main" id="{437EC2D4-3E35-43BB-B165-94037FF61168}"/>
                </a:ext>
              </a:extLst>
            </p:cNvPr>
            <p:cNvSpPr/>
            <p:nvPr/>
          </p:nvSpPr>
          <p:spPr>
            <a:xfrm>
              <a:off x="9771512"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32" name="Rectangle: Rounded Corners 20">
              <a:extLst>
                <a:ext uri="{FF2B5EF4-FFF2-40B4-BE49-F238E27FC236}">
                  <a16:creationId xmlns:a16="http://schemas.microsoft.com/office/drawing/2014/main" id="{B6AFCB13-907B-4B15-BB00-4B86F89340A4}"/>
                </a:ext>
              </a:extLst>
            </p:cNvPr>
            <p:cNvSpPr txBox="1"/>
            <p:nvPr/>
          </p:nvSpPr>
          <p:spPr>
            <a:xfrm>
              <a:off x="9802158"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Model consumption </a:t>
              </a:r>
            </a:p>
          </p:txBody>
        </p:sp>
      </p:grpSp>
      <p:graphicFrame>
        <p:nvGraphicFramePr>
          <p:cNvPr id="33" name="Table 32"/>
          <p:cNvGraphicFramePr>
            <a:graphicFrameLocks noGrp="1"/>
          </p:cNvGraphicFramePr>
          <p:nvPr>
            <p:extLst>
              <p:ext uri="{D42A27DB-BD31-4B8C-83A1-F6EECF244321}">
                <p14:modId xmlns:p14="http://schemas.microsoft.com/office/powerpoint/2010/main" val="1860622082"/>
              </p:ext>
            </p:extLst>
          </p:nvPr>
        </p:nvGraphicFramePr>
        <p:xfrm>
          <a:off x="160459" y="3628682"/>
          <a:ext cx="11925987" cy="1483360"/>
        </p:xfrm>
        <a:graphic>
          <a:graphicData uri="http://schemas.openxmlformats.org/drawingml/2006/table">
            <a:tbl>
              <a:tblPr firstRow="1" bandRow="1">
                <a:tableStyleId>{073A0DAA-6AF3-43AB-8588-CEC1D06C72B9}</a:tableStyleId>
              </a:tblPr>
              <a:tblGrid>
                <a:gridCol w="1248211">
                  <a:extLst>
                    <a:ext uri="{9D8B030D-6E8A-4147-A177-3AD203B41FA5}">
                      <a16:colId xmlns:a16="http://schemas.microsoft.com/office/drawing/2014/main" val="2453295054"/>
                    </a:ext>
                  </a:extLst>
                </a:gridCol>
                <a:gridCol w="1161536">
                  <a:extLst>
                    <a:ext uri="{9D8B030D-6E8A-4147-A177-3AD203B41FA5}">
                      <a16:colId xmlns:a16="http://schemas.microsoft.com/office/drawing/2014/main" val="359916562"/>
                    </a:ext>
                  </a:extLst>
                </a:gridCol>
                <a:gridCol w="1867408">
                  <a:extLst>
                    <a:ext uri="{9D8B030D-6E8A-4147-A177-3AD203B41FA5}">
                      <a16:colId xmlns:a16="http://schemas.microsoft.com/office/drawing/2014/main" val="3131528782"/>
                    </a:ext>
                  </a:extLst>
                </a:gridCol>
                <a:gridCol w="1902940">
                  <a:extLst>
                    <a:ext uri="{9D8B030D-6E8A-4147-A177-3AD203B41FA5}">
                      <a16:colId xmlns:a16="http://schemas.microsoft.com/office/drawing/2014/main" val="584999108"/>
                    </a:ext>
                  </a:extLst>
                </a:gridCol>
                <a:gridCol w="1458098">
                  <a:extLst>
                    <a:ext uri="{9D8B030D-6E8A-4147-A177-3AD203B41FA5}">
                      <a16:colId xmlns:a16="http://schemas.microsoft.com/office/drawing/2014/main" val="935435626"/>
                    </a:ext>
                  </a:extLst>
                </a:gridCol>
                <a:gridCol w="1581665">
                  <a:extLst>
                    <a:ext uri="{9D8B030D-6E8A-4147-A177-3AD203B41FA5}">
                      <a16:colId xmlns:a16="http://schemas.microsoft.com/office/drawing/2014/main" val="2773660553"/>
                    </a:ext>
                  </a:extLst>
                </a:gridCol>
                <a:gridCol w="1692875">
                  <a:extLst>
                    <a:ext uri="{9D8B030D-6E8A-4147-A177-3AD203B41FA5}">
                      <a16:colId xmlns:a16="http://schemas.microsoft.com/office/drawing/2014/main" val="875962386"/>
                    </a:ext>
                  </a:extLst>
                </a:gridCol>
                <a:gridCol w="1013254">
                  <a:extLst>
                    <a:ext uri="{9D8B030D-6E8A-4147-A177-3AD203B41FA5}">
                      <a16:colId xmlns:a16="http://schemas.microsoft.com/office/drawing/2014/main" val="3465038864"/>
                    </a:ext>
                  </a:extLst>
                </a:gridCol>
              </a:tblGrid>
              <a:tr h="370840">
                <a:tc>
                  <a:txBody>
                    <a:bodyPr/>
                    <a:lstStyle/>
                    <a:p>
                      <a:r>
                        <a:rPr lang="en-CA" dirty="0" err="1" smtClean="0"/>
                        <a:t>vendor_id</a:t>
                      </a:r>
                      <a:endParaRPr lang="en-CA" dirty="0"/>
                    </a:p>
                  </a:txBody>
                  <a:tcPr/>
                </a:tc>
                <a:tc>
                  <a:txBody>
                    <a:bodyPr/>
                    <a:lstStyle/>
                    <a:p>
                      <a:r>
                        <a:rPr lang="en-CA" dirty="0" err="1" smtClean="0"/>
                        <a:t>rate_code</a:t>
                      </a:r>
                      <a:r>
                        <a:rPr lang="en-CA" dirty="0" smtClean="0"/>
                        <a:t> </a:t>
                      </a:r>
                      <a:endParaRPr lang="en-CA" dirty="0"/>
                    </a:p>
                  </a:txBody>
                  <a:tcPr/>
                </a:tc>
                <a:tc>
                  <a:txBody>
                    <a:bodyPr/>
                    <a:lstStyle/>
                    <a:p>
                      <a:r>
                        <a:rPr lang="en-CA" dirty="0" err="1" smtClean="0"/>
                        <a:t>passenger_count</a:t>
                      </a:r>
                      <a:endParaRPr lang="en-CA" dirty="0"/>
                    </a:p>
                  </a:txBody>
                  <a:tcPr/>
                </a:tc>
                <a:tc>
                  <a:txBody>
                    <a:bodyPr/>
                    <a:lstStyle/>
                    <a:p>
                      <a:r>
                        <a:rPr lang="en-CA" dirty="0" err="1" smtClean="0"/>
                        <a:t>trip_time_in_secs</a:t>
                      </a:r>
                      <a:endParaRPr lang="en-CA" dirty="0"/>
                    </a:p>
                  </a:txBody>
                  <a:tcPr/>
                </a:tc>
                <a:tc>
                  <a:txBody>
                    <a:bodyPr/>
                    <a:lstStyle/>
                    <a:p>
                      <a:r>
                        <a:rPr lang="en-CA" dirty="0" err="1" smtClean="0"/>
                        <a:t>trip_distance</a:t>
                      </a:r>
                      <a:endParaRPr lang="en-CA" dirty="0"/>
                    </a:p>
                  </a:txBody>
                  <a:tcPr/>
                </a:tc>
                <a:tc>
                  <a:txBody>
                    <a:bodyPr/>
                    <a:lstStyle/>
                    <a:p>
                      <a:r>
                        <a:rPr lang="en-CA" dirty="0" err="1" smtClean="0"/>
                        <a:t>payment_type</a:t>
                      </a:r>
                      <a:endParaRPr lang="en-CA" dirty="0"/>
                    </a:p>
                  </a:txBody>
                  <a:tcPr/>
                </a:tc>
                <a:tc>
                  <a:txBody>
                    <a:bodyPr/>
                    <a:lstStyle/>
                    <a:p>
                      <a:r>
                        <a:rPr lang="en-CA" dirty="0" err="1" smtClean="0"/>
                        <a:t>fare_amount</a:t>
                      </a:r>
                      <a:endParaRPr lang="en-CA" dirty="0"/>
                    </a:p>
                  </a:txBody>
                  <a:tcPr/>
                </a:tc>
                <a:tc>
                  <a:txBody>
                    <a:bodyPr/>
                    <a:lstStyle/>
                    <a:p>
                      <a:r>
                        <a:rPr lang="en-CA" dirty="0" smtClean="0"/>
                        <a:t>Label</a:t>
                      </a:r>
                      <a:endParaRPr lang="en-CA" dirty="0"/>
                    </a:p>
                  </a:txBody>
                  <a:tcPr/>
                </a:tc>
                <a:extLst>
                  <a:ext uri="{0D108BD9-81ED-4DB2-BD59-A6C34878D82A}">
                    <a16:rowId xmlns:a16="http://schemas.microsoft.com/office/drawing/2014/main" val="4019257042"/>
                  </a:ext>
                </a:extLst>
              </a:tr>
              <a:tr h="370840">
                <a:tc>
                  <a:txBody>
                    <a:bodyPr/>
                    <a:lstStyle/>
                    <a:p>
                      <a:r>
                        <a:rPr lang="en-CA" dirty="0" smtClean="0"/>
                        <a:t>CMT</a:t>
                      </a:r>
                      <a:endParaRPr lang="en-CA" dirty="0"/>
                    </a:p>
                  </a:txBody>
                  <a:tcPr/>
                </a:tc>
                <a:tc>
                  <a:txBody>
                    <a:bodyPr/>
                    <a:lstStyle/>
                    <a:p>
                      <a:r>
                        <a:rPr lang="en-CA" dirty="0" smtClean="0"/>
                        <a:t>1</a:t>
                      </a:r>
                      <a:endParaRPr lang="en-CA" dirty="0"/>
                    </a:p>
                  </a:txBody>
                  <a:tcPr/>
                </a:tc>
                <a:tc>
                  <a:txBody>
                    <a:bodyPr/>
                    <a:lstStyle/>
                    <a:p>
                      <a:r>
                        <a:rPr lang="en-CA" dirty="0" smtClean="0"/>
                        <a:t>1</a:t>
                      </a:r>
                      <a:endParaRPr lang="en-CA" dirty="0"/>
                    </a:p>
                  </a:txBody>
                  <a:tcPr/>
                </a:tc>
                <a:tc>
                  <a:txBody>
                    <a:bodyPr/>
                    <a:lstStyle/>
                    <a:p>
                      <a:r>
                        <a:rPr lang="en-CA" dirty="0" smtClean="0"/>
                        <a:t>1271</a:t>
                      </a:r>
                      <a:endParaRPr lang="en-CA" dirty="0"/>
                    </a:p>
                  </a:txBody>
                  <a:tcPr/>
                </a:tc>
                <a:tc>
                  <a:txBody>
                    <a:bodyPr/>
                    <a:lstStyle/>
                    <a:p>
                      <a:r>
                        <a:rPr lang="en-CA" dirty="0" smtClean="0"/>
                        <a:t>3.8</a:t>
                      </a:r>
                      <a:endParaRPr lang="en-CA" dirty="0"/>
                    </a:p>
                  </a:txBody>
                  <a:tcPr/>
                </a:tc>
                <a:tc>
                  <a:txBody>
                    <a:bodyPr/>
                    <a:lstStyle/>
                    <a:p>
                      <a:r>
                        <a:rPr lang="en-CA" dirty="0" smtClean="0"/>
                        <a:t>CRD</a:t>
                      </a:r>
                      <a:endParaRPr lang="en-CA" dirty="0"/>
                    </a:p>
                  </a:txBody>
                  <a:tcPr/>
                </a:tc>
                <a:tc>
                  <a:txBody>
                    <a:bodyPr/>
                    <a:lstStyle/>
                    <a:p>
                      <a:r>
                        <a:rPr lang="en-CA" dirty="0" smtClean="0"/>
                        <a:t>17.5</a:t>
                      </a:r>
                      <a:endParaRPr lang="en-CA" dirty="0"/>
                    </a:p>
                  </a:txBody>
                  <a:tcPr/>
                </a:tc>
                <a:tc>
                  <a:txBody>
                    <a:bodyPr/>
                    <a:lstStyle/>
                    <a:p>
                      <a:endParaRPr lang="en-CA" dirty="0"/>
                    </a:p>
                  </a:txBody>
                  <a:tcPr/>
                </a:tc>
                <a:extLst>
                  <a:ext uri="{0D108BD9-81ED-4DB2-BD59-A6C34878D82A}">
                    <a16:rowId xmlns:a16="http://schemas.microsoft.com/office/drawing/2014/main" val="2444609079"/>
                  </a:ext>
                </a:extLst>
              </a:tr>
              <a:tr h="370840">
                <a:tc>
                  <a:txBody>
                    <a:bodyPr/>
                    <a:lstStyle/>
                    <a:p>
                      <a:r>
                        <a:rPr lang="en-CA" dirty="0" smtClean="0"/>
                        <a:t>CMT</a:t>
                      </a:r>
                      <a:endParaRPr lang="en-CA" dirty="0"/>
                    </a:p>
                  </a:txBody>
                  <a:tcPr/>
                </a:tc>
                <a:tc>
                  <a:txBody>
                    <a:bodyPr/>
                    <a:lstStyle/>
                    <a:p>
                      <a:r>
                        <a:rPr lang="en-CA" dirty="0" smtClean="0"/>
                        <a:t>1</a:t>
                      </a:r>
                      <a:endParaRPr lang="en-CA" dirty="0"/>
                    </a:p>
                  </a:txBody>
                  <a:tcPr/>
                </a:tc>
                <a:tc>
                  <a:txBody>
                    <a:bodyPr/>
                    <a:lstStyle/>
                    <a:p>
                      <a:r>
                        <a:rPr lang="en-CA" dirty="0" smtClean="0"/>
                        <a:t>1</a:t>
                      </a:r>
                      <a:endParaRPr lang="en-CA" dirty="0"/>
                    </a:p>
                  </a:txBody>
                  <a:tcPr/>
                </a:tc>
                <a:tc>
                  <a:txBody>
                    <a:bodyPr/>
                    <a:lstStyle/>
                    <a:p>
                      <a:r>
                        <a:rPr lang="en-CA" dirty="0" smtClean="0"/>
                        <a:t>1271</a:t>
                      </a:r>
                      <a:endParaRPr lang="en-CA" dirty="0"/>
                    </a:p>
                  </a:txBody>
                  <a:tcPr/>
                </a:tc>
                <a:tc>
                  <a:txBody>
                    <a:bodyPr/>
                    <a:lstStyle/>
                    <a:p>
                      <a:r>
                        <a:rPr lang="en-CA" dirty="0" smtClean="0"/>
                        <a:t>3.8</a:t>
                      </a:r>
                      <a:endParaRPr lang="en-CA" dirty="0"/>
                    </a:p>
                  </a:txBody>
                  <a:tcPr/>
                </a:tc>
                <a:tc>
                  <a:txBody>
                    <a:bodyPr/>
                    <a:lstStyle/>
                    <a:p>
                      <a:r>
                        <a:rPr lang="en-CA" dirty="0" smtClean="0"/>
                        <a:t>CRD</a:t>
                      </a:r>
                      <a:endParaRPr lang="en-CA" dirty="0"/>
                    </a:p>
                  </a:txBody>
                  <a:tcPr/>
                </a:tc>
                <a:tc>
                  <a:txBody>
                    <a:bodyPr/>
                    <a:lstStyle/>
                    <a:p>
                      <a:r>
                        <a:rPr lang="en-CA" dirty="0" smtClean="0"/>
                        <a:t>17.5</a:t>
                      </a:r>
                      <a:endParaRPr lang="en-CA" dirty="0"/>
                    </a:p>
                  </a:txBody>
                  <a:tcPr/>
                </a:tc>
                <a:tc>
                  <a:txBody>
                    <a:bodyPr/>
                    <a:lstStyle/>
                    <a:p>
                      <a:r>
                        <a:rPr lang="en-CA" dirty="0" smtClean="0"/>
                        <a:t>17.5</a:t>
                      </a:r>
                      <a:endParaRPr lang="en-CA" dirty="0"/>
                    </a:p>
                  </a:txBody>
                  <a:tcPr/>
                </a:tc>
                <a:extLst>
                  <a:ext uri="{0D108BD9-81ED-4DB2-BD59-A6C34878D82A}">
                    <a16:rowId xmlns:a16="http://schemas.microsoft.com/office/drawing/2014/main" val="2522862413"/>
                  </a:ext>
                </a:extLst>
              </a:tr>
              <a:tr h="370840">
                <a:tc>
                  <a:txBody>
                    <a:bodyPr/>
                    <a:lstStyle/>
                    <a:p>
                      <a:r>
                        <a:rPr lang="en-CA" dirty="0" smtClean="0"/>
                        <a:t>&lt;1&gt;</a:t>
                      </a:r>
                      <a:endParaRPr lang="en-CA" dirty="0"/>
                    </a:p>
                  </a:txBody>
                  <a:tcPr/>
                </a:tc>
                <a:tc>
                  <a:txBody>
                    <a:bodyPr/>
                    <a:lstStyle/>
                    <a:p>
                      <a:r>
                        <a:rPr lang="en-CA" dirty="0" smtClean="0"/>
                        <a:t>&lt;1,0&gt;</a:t>
                      </a:r>
                      <a:endParaRPr lang="en-CA" dirty="0"/>
                    </a:p>
                  </a:txBody>
                  <a:tcPr/>
                </a:tc>
                <a:tc>
                  <a:txBody>
                    <a:bodyPr/>
                    <a:lstStyle/>
                    <a:p>
                      <a:r>
                        <a:rPr lang="en-CA" dirty="0" smtClean="0"/>
                        <a:t>1</a:t>
                      </a:r>
                      <a:endParaRPr lang="en-CA" dirty="0"/>
                    </a:p>
                  </a:txBody>
                  <a:tcPr/>
                </a:tc>
                <a:tc>
                  <a:txBody>
                    <a:bodyPr/>
                    <a:lstStyle/>
                    <a:p>
                      <a:r>
                        <a:rPr lang="en-CA" dirty="0" smtClean="0"/>
                        <a:t>1271</a:t>
                      </a:r>
                      <a:endParaRPr lang="en-CA" dirty="0"/>
                    </a:p>
                  </a:txBody>
                  <a:tcPr/>
                </a:tc>
                <a:tc>
                  <a:txBody>
                    <a:bodyPr/>
                    <a:lstStyle/>
                    <a:p>
                      <a:r>
                        <a:rPr lang="en-CA" dirty="0" smtClean="0"/>
                        <a:t>3.8</a:t>
                      </a:r>
                      <a:endParaRPr lang="en-CA" dirty="0"/>
                    </a:p>
                  </a:txBody>
                  <a:tcPr/>
                </a:tc>
                <a:tc>
                  <a:txBody>
                    <a:bodyPr/>
                    <a:lstStyle/>
                    <a:p>
                      <a:r>
                        <a:rPr lang="en-CA" dirty="0" smtClean="0"/>
                        <a:t>&lt;1,0,0&gt;</a:t>
                      </a:r>
                      <a:endParaRPr lang="en-CA" dirty="0"/>
                    </a:p>
                  </a:txBody>
                  <a:tcPr/>
                </a:tc>
                <a:tc>
                  <a:txBody>
                    <a:bodyPr/>
                    <a:lstStyle/>
                    <a:p>
                      <a:r>
                        <a:rPr lang="en-CA" dirty="0" smtClean="0"/>
                        <a:t>17.5</a:t>
                      </a:r>
                      <a:endParaRPr lang="en-CA" dirty="0"/>
                    </a:p>
                  </a:txBody>
                  <a:tcPr/>
                </a:tc>
                <a:tc>
                  <a:txBody>
                    <a:bodyPr/>
                    <a:lstStyle/>
                    <a:p>
                      <a:r>
                        <a:rPr lang="en-CA" dirty="0" smtClean="0"/>
                        <a:t>17.5</a:t>
                      </a:r>
                      <a:endParaRPr lang="en-CA" dirty="0"/>
                    </a:p>
                  </a:txBody>
                  <a:tcPr/>
                </a:tc>
                <a:extLst>
                  <a:ext uri="{0D108BD9-81ED-4DB2-BD59-A6C34878D82A}">
                    <a16:rowId xmlns:a16="http://schemas.microsoft.com/office/drawing/2014/main" val="1764416929"/>
                  </a:ext>
                </a:extLst>
              </a:tr>
            </a:tbl>
          </a:graphicData>
        </a:graphic>
      </p:graphicFrame>
      <p:grpSp>
        <p:nvGrpSpPr>
          <p:cNvPr id="34" name="Group 33">
            <a:extLst>
              <a:ext uri="{FF2B5EF4-FFF2-40B4-BE49-F238E27FC236}">
                <a16:creationId xmlns:a16="http://schemas.microsoft.com/office/drawing/2014/main" id="{52AE4CFE-50FB-4B01-8BE4-38D8E7F12D76}"/>
              </a:ext>
            </a:extLst>
          </p:cNvPr>
          <p:cNvGrpSpPr/>
          <p:nvPr/>
        </p:nvGrpSpPr>
        <p:grpSpPr>
          <a:xfrm>
            <a:off x="2125278" y="6254708"/>
            <a:ext cx="369708" cy="228986"/>
            <a:chOff x="4365396" y="2402071"/>
            <a:chExt cx="369708" cy="432489"/>
          </a:xfrm>
        </p:grpSpPr>
        <p:sp>
          <p:nvSpPr>
            <p:cNvPr id="35"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6"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7" name="Group 36">
            <a:extLst>
              <a:ext uri="{FF2B5EF4-FFF2-40B4-BE49-F238E27FC236}">
                <a16:creationId xmlns:a16="http://schemas.microsoft.com/office/drawing/2014/main" id="{52AE4CFE-50FB-4B01-8BE4-38D8E7F12D76}"/>
              </a:ext>
            </a:extLst>
          </p:cNvPr>
          <p:cNvGrpSpPr/>
          <p:nvPr/>
        </p:nvGrpSpPr>
        <p:grpSpPr>
          <a:xfrm>
            <a:off x="4618323" y="6254708"/>
            <a:ext cx="369708" cy="228986"/>
            <a:chOff x="4365396" y="2402071"/>
            <a:chExt cx="369708" cy="432489"/>
          </a:xfrm>
        </p:grpSpPr>
        <p:sp>
          <p:nvSpPr>
            <p:cNvPr id="38"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0" name="Group 39">
            <a:extLst>
              <a:ext uri="{FF2B5EF4-FFF2-40B4-BE49-F238E27FC236}">
                <a16:creationId xmlns:a16="http://schemas.microsoft.com/office/drawing/2014/main" id="{52AE4CFE-50FB-4B01-8BE4-38D8E7F12D76}"/>
              </a:ext>
            </a:extLst>
          </p:cNvPr>
          <p:cNvGrpSpPr/>
          <p:nvPr/>
        </p:nvGrpSpPr>
        <p:grpSpPr>
          <a:xfrm>
            <a:off x="7041296" y="6254708"/>
            <a:ext cx="369708" cy="228986"/>
            <a:chOff x="4365396" y="2402071"/>
            <a:chExt cx="369708" cy="432489"/>
          </a:xfrm>
        </p:grpSpPr>
        <p:sp>
          <p:nvSpPr>
            <p:cNvPr id="41"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2"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3" name="Group 42">
            <a:extLst>
              <a:ext uri="{FF2B5EF4-FFF2-40B4-BE49-F238E27FC236}">
                <a16:creationId xmlns:a16="http://schemas.microsoft.com/office/drawing/2014/main" id="{52AE4CFE-50FB-4B01-8BE4-38D8E7F12D76}"/>
              </a:ext>
            </a:extLst>
          </p:cNvPr>
          <p:cNvGrpSpPr/>
          <p:nvPr/>
        </p:nvGrpSpPr>
        <p:grpSpPr>
          <a:xfrm>
            <a:off x="9501775" y="6254708"/>
            <a:ext cx="369708" cy="228986"/>
            <a:chOff x="4365396" y="2402071"/>
            <a:chExt cx="369708" cy="432489"/>
          </a:xfrm>
        </p:grpSpPr>
        <p:sp>
          <p:nvSpPr>
            <p:cNvPr id="44"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5"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244123092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34129309-33E1-484C-A56C-8FBB87F6770C}"/>
              </a:ext>
            </a:extLst>
          </p:cNvPr>
          <p:cNvSpPr/>
          <p:nvPr/>
        </p:nvSpPr>
        <p:spPr>
          <a:xfrm>
            <a:off x="160459" y="1047350"/>
            <a:ext cx="11924451" cy="1754326"/>
          </a:xfrm>
          <a:prstGeom prst="rect">
            <a:avLst/>
          </a:prstGeom>
        </p:spPr>
        <p:txBody>
          <a:bodyPr wrap="square">
            <a:spAutoFit/>
          </a:bodyPr>
          <a:lstStyle/>
          <a:p>
            <a:pPr lvl="0" defTabSz="914400">
              <a:defRPr/>
            </a:pP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pipeline = new </a:t>
            </a:r>
            <a:r>
              <a:rPr lang="en-US" sz="1800" dirty="0" err="1">
                <a:latin typeface="Consolas" panose="020B0609020204030204" pitchFamily="49" charset="0"/>
                <a:cs typeface="Consolas" panose="020B0609020204030204" pitchFamily="49" charset="0"/>
              </a:rPr>
              <a:t>LearningPipeline</a:t>
            </a:r>
            <a:r>
              <a:rPr lang="en-US" sz="1800" dirty="0" smtClean="0">
                <a:latin typeface="Consolas" panose="020B0609020204030204" pitchFamily="49" charset="0"/>
                <a:cs typeface="Consolas" panose="020B0609020204030204" pitchFamily="49" charset="0"/>
              </a:rPr>
              <a:t>();</a:t>
            </a:r>
            <a:r>
              <a:rPr lang="en-US" sz="1800" dirty="0">
                <a:solidFill>
                  <a:srgbClr val="1A1A1A"/>
                </a:solidFill>
                <a:latin typeface="Consolas" panose="020B0609020204030204" pitchFamily="49" charset="0"/>
                <a:cs typeface="Consolas" panose="020B0609020204030204" pitchFamily="49" charset="0"/>
              </a:rPr>
              <a:t/>
            </a:r>
            <a:br>
              <a:rPr lang="en-US" sz="1800" dirty="0">
                <a:solidFill>
                  <a:srgbClr val="1A1A1A"/>
                </a:solidFill>
                <a:latin typeface="Consolas" panose="020B0609020204030204" pitchFamily="49" charset="0"/>
                <a:cs typeface="Consolas" panose="020B0609020204030204" pitchFamily="49" charset="0"/>
              </a:rPr>
            </a:br>
            <a:r>
              <a:rPr lang="en-CA" sz="1800" dirty="0" err="1">
                <a:solidFill>
                  <a:srgbClr val="222222"/>
                </a:solidFill>
                <a:latin typeface="Consolas" panose="020B0609020204030204" pitchFamily="49" charset="0"/>
                <a:cs typeface="Consolas" panose="020B0609020204030204" pitchFamily="49" charset="0"/>
              </a:rPr>
              <a:t>pipeline.Add</a:t>
            </a:r>
            <a:r>
              <a:rPr lang="en-CA" sz="1800" dirty="0">
                <a:solidFill>
                  <a:srgbClr val="222222"/>
                </a:solidFill>
                <a:latin typeface="Consolas" panose="020B0609020204030204" pitchFamily="49" charset="0"/>
                <a:cs typeface="Consolas" panose="020B0609020204030204" pitchFamily="49" charset="0"/>
              </a:rPr>
              <a:t>(new </a:t>
            </a:r>
            <a:r>
              <a:rPr lang="en-CA" sz="1800" dirty="0" err="1">
                <a:solidFill>
                  <a:srgbClr val="222222"/>
                </a:solidFill>
                <a:latin typeface="Consolas" panose="020B0609020204030204" pitchFamily="49" charset="0"/>
                <a:cs typeface="Consolas" panose="020B0609020204030204" pitchFamily="49" charset="0"/>
              </a:rPr>
              <a:t>TextLoader</a:t>
            </a:r>
            <a:r>
              <a:rPr lang="en-CA" sz="1800" dirty="0">
                <a:solidFill>
                  <a:srgbClr val="222222"/>
                </a:solidFill>
                <a:latin typeface="Consolas" panose="020B0609020204030204" pitchFamily="49" charset="0"/>
                <a:cs typeface="Consolas" panose="020B0609020204030204" pitchFamily="49" charset="0"/>
              </a:rPr>
              <a:t>(_</a:t>
            </a:r>
            <a:r>
              <a:rPr lang="en-CA" sz="1800" dirty="0" err="1">
                <a:solidFill>
                  <a:srgbClr val="222222"/>
                </a:solidFill>
                <a:latin typeface="Consolas" panose="020B0609020204030204" pitchFamily="49" charset="0"/>
                <a:cs typeface="Consolas" panose="020B0609020204030204" pitchFamily="49" charset="0"/>
              </a:rPr>
              <a:t>datapath</a:t>
            </a:r>
            <a:r>
              <a:rPr lang="en-CA" sz="1800" dirty="0">
                <a:solidFill>
                  <a:srgbClr val="222222"/>
                </a:solidFill>
                <a:latin typeface="Consolas" panose="020B0609020204030204" pitchFamily="49" charset="0"/>
                <a:cs typeface="Consolas" panose="020B0609020204030204" pitchFamily="49" charset="0"/>
              </a:rPr>
              <a:t>).</a:t>
            </a:r>
            <a:r>
              <a:rPr lang="en-CA" sz="1800" dirty="0" err="1">
                <a:solidFill>
                  <a:srgbClr val="222222"/>
                </a:solidFill>
                <a:latin typeface="Consolas" panose="020B0609020204030204" pitchFamily="49" charset="0"/>
                <a:cs typeface="Consolas" panose="020B0609020204030204" pitchFamily="49" charset="0"/>
              </a:rPr>
              <a:t>CreateFrom</a:t>
            </a:r>
            <a:r>
              <a:rPr lang="en-CA" sz="1800" dirty="0">
                <a:solidFill>
                  <a:srgbClr val="222222"/>
                </a:solidFill>
                <a:latin typeface="Consolas" panose="020B0609020204030204" pitchFamily="49" charset="0"/>
                <a:cs typeface="Consolas" panose="020B0609020204030204" pitchFamily="49" charset="0"/>
              </a:rPr>
              <a:t>&lt;</a:t>
            </a:r>
            <a:r>
              <a:rPr lang="en-CA" sz="1800" dirty="0" err="1">
                <a:solidFill>
                  <a:srgbClr val="222222"/>
                </a:solidFill>
                <a:latin typeface="Consolas" panose="020B0609020204030204" pitchFamily="49" charset="0"/>
                <a:cs typeface="Consolas" panose="020B0609020204030204" pitchFamily="49" charset="0"/>
              </a:rPr>
              <a:t>TaxiTrip</a:t>
            </a:r>
            <a:r>
              <a:rPr lang="en-CA" sz="1800" dirty="0">
                <a:solidFill>
                  <a:srgbClr val="222222"/>
                </a:solidFill>
                <a:latin typeface="Consolas" panose="020B0609020204030204" pitchFamily="49" charset="0"/>
                <a:cs typeface="Consolas" panose="020B0609020204030204" pitchFamily="49" charset="0"/>
              </a:rPr>
              <a:t>&gt;(</a:t>
            </a:r>
            <a:r>
              <a:rPr lang="en-CA" sz="1800" dirty="0" err="1" smtClean="0">
                <a:solidFill>
                  <a:srgbClr val="222222"/>
                </a:solidFill>
                <a:latin typeface="Consolas" panose="020B0609020204030204" pitchFamily="49" charset="0"/>
                <a:cs typeface="Consolas" panose="020B0609020204030204" pitchFamily="49" charset="0"/>
              </a:rPr>
              <a:t>useHeader:true</a:t>
            </a:r>
            <a:r>
              <a:rPr lang="en-CA" sz="1800" dirty="0">
                <a:solidFill>
                  <a:srgbClr val="222222"/>
                </a:solidFill>
                <a:latin typeface="Consolas" panose="020B0609020204030204" pitchFamily="49" charset="0"/>
                <a:cs typeface="Consolas" panose="020B0609020204030204" pitchFamily="49" charset="0"/>
              </a:rPr>
              <a:t>, separator: </a:t>
            </a:r>
            <a:r>
              <a:rPr lang="en-CA" sz="1800" dirty="0" smtClean="0">
                <a:solidFill>
                  <a:srgbClr val="222222"/>
                </a:solidFill>
                <a:latin typeface="Consolas" panose="020B0609020204030204" pitchFamily="49" charset="0"/>
                <a:cs typeface="Consolas" panose="020B0609020204030204" pitchFamily="49" charset="0"/>
              </a:rPr>
              <a:t>','));</a:t>
            </a:r>
            <a:endParaRPr lang="en-US" sz="1800" dirty="0">
              <a:solidFill>
                <a:srgbClr val="222222"/>
              </a:solidFill>
              <a:latin typeface="Consolas" panose="020B0609020204030204" pitchFamily="49" charset="0"/>
              <a:cs typeface="Consolas" panose="020B0609020204030204" pitchFamily="49" charset="0"/>
            </a:endParaRPr>
          </a:p>
          <a:p>
            <a:pPr lvl="0" defTabSz="914400">
              <a:defRPr/>
            </a:pPr>
            <a:r>
              <a:rPr lang="en-CA" sz="1800" dirty="0" err="1">
                <a:solidFill>
                  <a:srgbClr val="222222"/>
                </a:solidFill>
                <a:latin typeface="Consolas" panose="020B0609020204030204" pitchFamily="49" charset="0"/>
                <a:cs typeface="Consolas" panose="020B0609020204030204" pitchFamily="49" charset="0"/>
              </a:rPr>
              <a:t>pipeline.Add</a:t>
            </a:r>
            <a:r>
              <a:rPr lang="en-CA" sz="1800" dirty="0">
                <a:solidFill>
                  <a:srgbClr val="222222"/>
                </a:solidFill>
                <a:latin typeface="Consolas" panose="020B0609020204030204" pitchFamily="49" charset="0"/>
                <a:cs typeface="Consolas" panose="020B0609020204030204" pitchFamily="49" charset="0"/>
              </a:rPr>
              <a:t>(new </a:t>
            </a:r>
            <a:r>
              <a:rPr lang="en-CA" sz="1800" dirty="0" err="1">
                <a:solidFill>
                  <a:srgbClr val="222222"/>
                </a:solidFill>
                <a:latin typeface="Consolas" panose="020B0609020204030204" pitchFamily="49" charset="0"/>
                <a:cs typeface="Consolas" panose="020B0609020204030204" pitchFamily="49" charset="0"/>
              </a:rPr>
              <a:t>ColumnCopier</a:t>
            </a:r>
            <a:r>
              <a:rPr lang="en-CA" sz="1800" dirty="0">
                <a:solidFill>
                  <a:srgbClr val="222222"/>
                </a:solidFill>
                <a:latin typeface="Consolas" panose="020B0609020204030204" pitchFamily="49" charset="0"/>
                <a:cs typeface="Consolas" panose="020B0609020204030204" pitchFamily="49" charset="0"/>
              </a:rPr>
              <a:t>(("</a:t>
            </a:r>
            <a:r>
              <a:rPr lang="en-CA" sz="1800" dirty="0" err="1">
                <a:solidFill>
                  <a:srgbClr val="222222"/>
                </a:solidFill>
                <a:latin typeface="Consolas" panose="020B0609020204030204" pitchFamily="49" charset="0"/>
                <a:cs typeface="Consolas" panose="020B0609020204030204" pitchFamily="49" charset="0"/>
              </a:rPr>
              <a:t>FareAmount</a:t>
            </a:r>
            <a:r>
              <a:rPr lang="en-CA" sz="1800" dirty="0">
                <a:solidFill>
                  <a:srgbClr val="222222"/>
                </a:solidFill>
                <a:latin typeface="Consolas" panose="020B0609020204030204" pitchFamily="49" charset="0"/>
                <a:cs typeface="Consolas" panose="020B0609020204030204" pitchFamily="49" charset="0"/>
              </a:rPr>
              <a:t>", "Label</a:t>
            </a:r>
            <a:r>
              <a:rPr lang="en-CA" sz="1800" dirty="0" smtClean="0">
                <a:solidFill>
                  <a:srgbClr val="222222"/>
                </a:solidFill>
                <a:latin typeface="Consolas" panose="020B0609020204030204" pitchFamily="49" charset="0"/>
                <a:cs typeface="Consolas" panose="020B0609020204030204" pitchFamily="49" charset="0"/>
              </a:rPr>
              <a:t>")));</a:t>
            </a:r>
            <a:r>
              <a:rPr lang="en-CA" sz="1800" b="1" dirty="0">
                <a:solidFill>
                  <a:srgbClr val="222222"/>
                </a:solidFill>
                <a:latin typeface="Consolas" panose="020B0609020204030204" pitchFamily="49" charset="0"/>
                <a:cs typeface="Consolas" panose="020B0609020204030204" pitchFamily="49" charset="0"/>
              </a:rPr>
              <a:t/>
            </a:r>
            <a:br>
              <a:rPr lang="en-CA" sz="1800" b="1" dirty="0">
                <a:solidFill>
                  <a:srgbClr val="222222"/>
                </a:solidFill>
                <a:latin typeface="Consolas" panose="020B0609020204030204" pitchFamily="49" charset="0"/>
                <a:cs typeface="Consolas" panose="020B0609020204030204" pitchFamily="49" charset="0"/>
              </a:rPr>
            </a:br>
            <a:r>
              <a:rPr lang="en-CA" sz="1800" b="1" dirty="0" err="1">
                <a:solidFill>
                  <a:srgbClr val="222222"/>
                </a:solidFill>
                <a:latin typeface="Consolas" panose="020B0609020204030204" pitchFamily="49" charset="0"/>
                <a:cs typeface="Consolas" panose="020B0609020204030204" pitchFamily="49" charset="0"/>
              </a:rPr>
              <a:t>pipeline.Add</a:t>
            </a:r>
            <a:r>
              <a:rPr lang="en-CA" sz="1800" b="1" dirty="0">
                <a:solidFill>
                  <a:srgbClr val="222222"/>
                </a:solidFill>
                <a:latin typeface="Consolas" panose="020B0609020204030204" pitchFamily="49" charset="0"/>
                <a:cs typeface="Consolas" panose="020B0609020204030204" pitchFamily="49" charset="0"/>
              </a:rPr>
              <a:t>(new </a:t>
            </a:r>
            <a:r>
              <a:rPr lang="en-CA" sz="1800" b="1" dirty="0" err="1">
                <a:solidFill>
                  <a:srgbClr val="222222"/>
                </a:solidFill>
                <a:latin typeface="Consolas" panose="020B0609020204030204" pitchFamily="49" charset="0"/>
                <a:cs typeface="Consolas" panose="020B0609020204030204" pitchFamily="49" charset="0"/>
              </a:rPr>
              <a:t>CategoricalOneHotVectorizer</a:t>
            </a:r>
            <a:r>
              <a:rPr lang="en-CA" sz="1800" b="1" dirty="0">
                <a:solidFill>
                  <a:srgbClr val="222222"/>
                </a:solidFill>
                <a:latin typeface="Consolas" panose="020B0609020204030204" pitchFamily="49" charset="0"/>
                <a:cs typeface="Consolas" panose="020B0609020204030204" pitchFamily="49" charset="0"/>
              </a:rPr>
              <a:t>("</a:t>
            </a:r>
            <a:r>
              <a:rPr lang="en-CA" sz="1800" b="1" dirty="0" err="1">
                <a:solidFill>
                  <a:srgbClr val="222222"/>
                </a:solidFill>
                <a:latin typeface="Consolas" panose="020B0609020204030204" pitchFamily="49" charset="0"/>
                <a:cs typeface="Consolas" panose="020B0609020204030204" pitchFamily="49" charset="0"/>
              </a:rPr>
              <a:t>VendorId</a:t>
            </a:r>
            <a:r>
              <a:rPr lang="en-CA" sz="1800" b="1" dirty="0">
                <a:solidFill>
                  <a:srgbClr val="222222"/>
                </a:solidFill>
                <a:latin typeface="Consolas" panose="020B0609020204030204" pitchFamily="49" charset="0"/>
                <a:cs typeface="Consolas" panose="020B0609020204030204" pitchFamily="49" charset="0"/>
              </a:rPr>
              <a:t>", "</a:t>
            </a:r>
            <a:r>
              <a:rPr lang="en-CA" sz="1800" b="1" dirty="0" err="1">
                <a:solidFill>
                  <a:srgbClr val="222222"/>
                </a:solidFill>
                <a:latin typeface="Consolas" panose="020B0609020204030204" pitchFamily="49" charset="0"/>
                <a:cs typeface="Consolas" panose="020B0609020204030204" pitchFamily="49" charset="0"/>
              </a:rPr>
              <a:t>RateCode</a:t>
            </a:r>
            <a:r>
              <a:rPr lang="en-CA" sz="1800" b="1" dirty="0">
                <a:solidFill>
                  <a:srgbClr val="222222"/>
                </a:solidFill>
                <a:latin typeface="Consolas" panose="020B0609020204030204" pitchFamily="49" charset="0"/>
                <a:cs typeface="Consolas" panose="020B0609020204030204" pitchFamily="49" charset="0"/>
              </a:rPr>
              <a:t>", "</a:t>
            </a:r>
            <a:r>
              <a:rPr lang="en-CA" sz="1800" b="1" dirty="0" err="1">
                <a:solidFill>
                  <a:srgbClr val="222222"/>
                </a:solidFill>
                <a:latin typeface="Consolas" panose="020B0609020204030204" pitchFamily="49" charset="0"/>
                <a:cs typeface="Consolas" panose="020B0609020204030204" pitchFamily="49" charset="0"/>
              </a:rPr>
              <a:t>PaymentType</a:t>
            </a:r>
            <a:r>
              <a:rPr lang="en-CA" sz="1800" b="1" dirty="0" smtClean="0">
                <a:solidFill>
                  <a:srgbClr val="222222"/>
                </a:solidFill>
                <a:latin typeface="Consolas" panose="020B0609020204030204" pitchFamily="49" charset="0"/>
                <a:cs typeface="Consolas" panose="020B0609020204030204" pitchFamily="49" charset="0"/>
              </a:rPr>
              <a:t>"));</a:t>
            </a:r>
          </a:p>
          <a:p>
            <a:pPr lvl="0" defTabSz="914400">
              <a:defRPr/>
            </a:pPr>
            <a:r>
              <a:rPr lang="en-CA" sz="1800" b="1" dirty="0" err="1">
                <a:solidFill>
                  <a:srgbClr val="222222"/>
                </a:solidFill>
                <a:latin typeface="Consolas" panose="020B0609020204030204" pitchFamily="49" charset="0"/>
                <a:cs typeface="Consolas" panose="020B0609020204030204" pitchFamily="49" charset="0"/>
              </a:rPr>
              <a:t>pipeline.Add</a:t>
            </a:r>
            <a:r>
              <a:rPr lang="en-CA" sz="1800" b="1" dirty="0">
                <a:solidFill>
                  <a:srgbClr val="222222"/>
                </a:solidFill>
                <a:latin typeface="Consolas" panose="020B0609020204030204" pitchFamily="49" charset="0"/>
                <a:cs typeface="Consolas" panose="020B0609020204030204" pitchFamily="49" charset="0"/>
              </a:rPr>
              <a:t>(new </a:t>
            </a:r>
            <a:r>
              <a:rPr lang="en-CA" sz="1800" b="1" dirty="0" err="1">
                <a:solidFill>
                  <a:srgbClr val="222222"/>
                </a:solidFill>
                <a:latin typeface="Consolas" panose="020B0609020204030204" pitchFamily="49" charset="0"/>
                <a:cs typeface="Consolas" panose="020B0609020204030204" pitchFamily="49" charset="0"/>
              </a:rPr>
              <a:t>ColumnConcatenator</a:t>
            </a:r>
            <a:r>
              <a:rPr lang="en-CA" sz="1800" b="1" dirty="0">
                <a:solidFill>
                  <a:srgbClr val="222222"/>
                </a:solidFill>
                <a:latin typeface="Consolas" panose="020B0609020204030204" pitchFamily="49" charset="0"/>
                <a:cs typeface="Consolas" panose="020B0609020204030204" pitchFamily="49" charset="0"/>
              </a:rPr>
              <a:t>("Features</a:t>
            </a:r>
            <a:r>
              <a:rPr lang="en-CA" sz="1800" b="1" dirty="0" smtClean="0">
                <a:solidFill>
                  <a:srgbClr val="222222"/>
                </a:solidFill>
                <a:latin typeface="Consolas" panose="020B0609020204030204" pitchFamily="49" charset="0"/>
                <a:cs typeface="Consolas" panose="020B0609020204030204" pitchFamily="49" charset="0"/>
              </a:rPr>
              <a:t>", "</a:t>
            </a:r>
            <a:r>
              <a:rPr lang="en-CA" sz="1800" b="1" dirty="0" err="1">
                <a:solidFill>
                  <a:srgbClr val="222222"/>
                </a:solidFill>
                <a:latin typeface="Consolas" panose="020B0609020204030204" pitchFamily="49" charset="0"/>
                <a:cs typeface="Consolas" panose="020B0609020204030204" pitchFamily="49" charset="0"/>
              </a:rPr>
              <a:t>VendorId</a:t>
            </a:r>
            <a:r>
              <a:rPr lang="en-CA" sz="1800" b="1" dirty="0" smtClean="0">
                <a:solidFill>
                  <a:srgbClr val="222222"/>
                </a:solidFill>
                <a:latin typeface="Consolas" panose="020B0609020204030204" pitchFamily="49" charset="0"/>
                <a:cs typeface="Consolas" panose="020B0609020204030204" pitchFamily="49" charset="0"/>
              </a:rPr>
              <a:t>", "</a:t>
            </a:r>
            <a:r>
              <a:rPr lang="en-CA" sz="1800" b="1" dirty="0" err="1">
                <a:solidFill>
                  <a:srgbClr val="222222"/>
                </a:solidFill>
                <a:latin typeface="Consolas" panose="020B0609020204030204" pitchFamily="49" charset="0"/>
                <a:cs typeface="Consolas" panose="020B0609020204030204" pitchFamily="49" charset="0"/>
              </a:rPr>
              <a:t>RateCode</a:t>
            </a:r>
            <a:r>
              <a:rPr lang="en-CA" sz="1800" b="1" dirty="0" smtClean="0">
                <a:solidFill>
                  <a:srgbClr val="222222"/>
                </a:solidFill>
                <a:latin typeface="Consolas" panose="020B0609020204030204" pitchFamily="49" charset="0"/>
                <a:cs typeface="Consolas" panose="020B0609020204030204" pitchFamily="49" charset="0"/>
              </a:rPr>
              <a:t>", "</a:t>
            </a:r>
            <a:r>
              <a:rPr lang="en-CA" sz="1800" b="1" dirty="0" err="1">
                <a:solidFill>
                  <a:srgbClr val="222222"/>
                </a:solidFill>
                <a:latin typeface="Consolas" panose="020B0609020204030204" pitchFamily="49" charset="0"/>
                <a:cs typeface="Consolas" panose="020B0609020204030204" pitchFamily="49" charset="0"/>
              </a:rPr>
              <a:t>PassengerCount</a:t>
            </a:r>
            <a:r>
              <a:rPr lang="en-CA" sz="1800" b="1" dirty="0" smtClean="0">
                <a:solidFill>
                  <a:srgbClr val="222222"/>
                </a:solidFill>
                <a:latin typeface="Consolas" panose="020B0609020204030204" pitchFamily="49" charset="0"/>
                <a:cs typeface="Consolas" panose="020B0609020204030204" pitchFamily="49" charset="0"/>
              </a:rPr>
              <a:t>", "</a:t>
            </a:r>
            <a:r>
              <a:rPr lang="en-CA" sz="1800" b="1" dirty="0" err="1">
                <a:solidFill>
                  <a:srgbClr val="222222"/>
                </a:solidFill>
                <a:latin typeface="Consolas" panose="020B0609020204030204" pitchFamily="49" charset="0"/>
                <a:cs typeface="Consolas" panose="020B0609020204030204" pitchFamily="49" charset="0"/>
              </a:rPr>
              <a:t>TripDistance</a:t>
            </a:r>
            <a:r>
              <a:rPr lang="en-CA" sz="1800" b="1" dirty="0" smtClean="0">
                <a:solidFill>
                  <a:srgbClr val="222222"/>
                </a:solidFill>
                <a:latin typeface="Consolas" panose="020B0609020204030204" pitchFamily="49" charset="0"/>
                <a:cs typeface="Consolas" panose="020B0609020204030204" pitchFamily="49" charset="0"/>
              </a:rPr>
              <a:t>", "</a:t>
            </a:r>
            <a:r>
              <a:rPr lang="en-CA" sz="1800" b="1" dirty="0" err="1">
                <a:solidFill>
                  <a:srgbClr val="222222"/>
                </a:solidFill>
                <a:latin typeface="Consolas" panose="020B0609020204030204" pitchFamily="49" charset="0"/>
                <a:cs typeface="Consolas" panose="020B0609020204030204" pitchFamily="49" charset="0"/>
              </a:rPr>
              <a:t>PaymentType</a:t>
            </a:r>
            <a:r>
              <a:rPr lang="en-CA" sz="1800" b="1" dirty="0" smtClean="0">
                <a:solidFill>
                  <a:srgbClr val="222222"/>
                </a:solidFill>
                <a:latin typeface="Consolas" panose="020B0609020204030204" pitchFamily="49" charset="0"/>
                <a:cs typeface="Consolas" panose="020B0609020204030204" pitchFamily="49" charset="0"/>
              </a:rPr>
              <a:t>"));</a:t>
            </a:r>
            <a:endParaRPr lang="en-CA" sz="1800" b="1" dirty="0">
              <a:solidFill>
                <a:srgbClr val="222222"/>
              </a:solidFill>
              <a:latin typeface="Consolas" panose="020B0609020204030204" pitchFamily="49" charset="0"/>
              <a:cs typeface="Consolas" panose="020B0609020204030204" pitchFamily="49" charset="0"/>
            </a:endParaRPr>
          </a:p>
        </p:txBody>
      </p:sp>
      <p:sp>
        <p:nvSpPr>
          <p:cNvPr id="53" name="Title 1">
            <a:extLst>
              <a:ext uri="{FF2B5EF4-FFF2-40B4-BE49-F238E27FC236}">
                <a16:creationId xmlns:a16="http://schemas.microsoft.com/office/drawing/2014/main" id="{4070B535-DD39-4823-8F3E-B1DF41041833}"/>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0070C0"/>
                </a:solidFill>
                <a:effectLst/>
                <a:uLnTx/>
                <a:uFillTx/>
                <a:latin typeface="Segoe UI" panose="020B0502040204020203" pitchFamily="34" charset="0"/>
                <a:ea typeface="+mj-ea"/>
                <a:cs typeface="Segoe UI" panose="020B0502040204020203" pitchFamily="34" charset="0"/>
              </a:rPr>
              <a:t>Extract Features (Pipelines in ML.NET)</a:t>
            </a:r>
          </a:p>
        </p:txBody>
      </p:sp>
      <p:grpSp>
        <p:nvGrpSpPr>
          <p:cNvPr id="6" name="Group 5">
            <a:extLst>
              <a:ext uri="{FF2B5EF4-FFF2-40B4-BE49-F238E27FC236}">
                <a16:creationId xmlns:a16="http://schemas.microsoft.com/office/drawing/2014/main" id="{C19DE119-91D2-4B09-8ACD-0F473819E4BE}"/>
              </a:ext>
            </a:extLst>
          </p:cNvPr>
          <p:cNvGrpSpPr/>
          <p:nvPr/>
        </p:nvGrpSpPr>
        <p:grpSpPr>
          <a:xfrm>
            <a:off x="258552" y="6065174"/>
            <a:ext cx="1743908" cy="553998"/>
            <a:chOff x="5625" y="2095144"/>
            <a:chExt cx="1743908" cy="1046344"/>
          </a:xfrm>
          <a:solidFill>
            <a:srgbClr val="494949"/>
          </a:solidFill>
        </p:grpSpPr>
        <p:sp>
          <p:nvSpPr>
            <p:cNvPr id="7" name="Rectangle: Rounded Corners 6">
              <a:extLst>
                <a:ext uri="{FF2B5EF4-FFF2-40B4-BE49-F238E27FC236}">
                  <a16:creationId xmlns:a16="http://schemas.microsoft.com/office/drawing/2014/main" id="{35BB4243-D56A-4BCC-B21C-6FC38E1A2A36}"/>
                </a:ext>
              </a:extLst>
            </p:cNvPr>
            <p:cNvSpPr/>
            <p:nvPr/>
          </p:nvSpPr>
          <p:spPr>
            <a:xfrm>
              <a:off x="5625" y="2095144"/>
              <a:ext cx="1743908" cy="1046344"/>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AEC8431A-EDCB-44D1-AC25-C11E02D441FB}"/>
                </a:ext>
              </a:extLst>
            </p:cNvPr>
            <p:cNvSpPr txBox="1"/>
            <p:nvPr/>
          </p:nvSpPr>
          <p:spPr>
            <a:xfrm>
              <a:off x="36271" y="2125790"/>
              <a:ext cx="1682616" cy="98505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Load Data</a:t>
              </a:r>
            </a:p>
          </p:txBody>
        </p:sp>
      </p:grpSp>
      <p:grpSp>
        <p:nvGrpSpPr>
          <p:cNvPr id="12" name="Group 11">
            <a:extLst>
              <a:ext uri="{FF2B5EF4-FFF2-40B4-BE49-F238E27FC236}">
                <a16:creationId xmlns:a16="http://schemas.microsoft.com/office/drawing/2014/main" id="{2BCF71BC-0CC5-4432-BDF8-96A347422DC0}"/>
              </a:ext>
            </a:extLst>
          </p:cNvPr>
          <p:cNvGrpSpPr/>
          <p:nvPr/>
        </p:nvGrpSpPr>
        <p:grpSpPr>
          <a:xfrm>
            <a:off x="2700024" y="6065174"/>
            <a:ext cx="1743908" cy="553998"/>
            <a:chOff x="2447097" y="2095144"/>
            <a:chExt cx="1743908" cy="1046344"/>
          </a:xfrm>
          <a:solidFill>
            <a:srgbClr val="0070C0"/>
          </a:solidFill>
        </p:grpSpPr>
        <p:sp>
          <p:nvSpPr>
            <p:cNvPr id="13" name="Rectangle: Rounded Corners 12">
              <a:extLst>
                <a:ext uri="{FF2B5EF4-FFF2-40B4-BE49-F238E27FC236}">
                  <a16:creationId xmlns:a16="http://schemas.microsoft.com/office/drawing/2014/main" id="{F80EDA1E-4A17-4A80-90F9-532F8008CDF1}"/>
                </a:ext>
              </a:extLst>
            </p:cNvPr>
            <p:cNvSpPr/>
            <p:nvPr/>
          </p:nvSpPr>
          <p:spPr>
            <a:xfrm>
              <a:off x="2447097" y="2095144"/>
              <a:ext cx="1743908" cy="1046344"/>
            </a:xfrm>
            <a:prstGeom prst="roundRect">
              <a:avLst>
                <a:gd name="adj" fmla="val 10000"/>
              </a:avLst>
            </a:prstGeom>
          </p:spPr>
          <p:style>
            <a:lnRef idx="0">
              <a:schemeClr val="accent1"/>
            </a:lnRef>
            <a:fillRef idx="3">
              <a:schemeClr val="accent1"/>
            </a:fillRef>
            <a:effectRef idx="3">
              <a:schemeClr val="accent1"/>
            </a:effectRef>
            <a:fontRef idx="minor">
              <a:schemeClr val="lt1"/>
            </a:fontRef>
          </p:style>
        </p:sp>
        <p:sp>
          <p:nvSpPr>
            <p:cNvPr id="14" name="Rectangle: Rounded Corners 8">
              <a:extLst>
                <a:ext uri="{FF2B5EF4-FFF2-40B4-BE49-F238E27FC236}">
                  <a16:creationId xmlns:a16="http://schemas.microsoft.com/office/drawing/2014/main" id="{8594B4ED-5A56-45C0-94FC-9EA8B34356B7}"/>
                </a:ext>
              </a:extLst>
            </p:cNvPr>
            <p:cNvSpPr txBox="1"/>
            <p:nvPr/>
          </p:nvSpPr>
          <p:spPr>
            <a:xfrm>
              <a:off x="2477743" y="2125790"/>
              <a:ext cx="1682616" cy="985052"/>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Extract Features </a:t>
              </a:r>
            </a:p>
          </p:txBody>
        </p:sp>
      </p:grpSp>
      <p:grpSp>
        <p:nvGrpSpPr>
          <p:cNvPr id="18" name="Group 17">
            <a:extLst>
              <a:ext uri="{FF2B5EF4-FFF2-40B4-BE49-F238E27FC236}">
                <a16:creationId xmlns:a16="http://schemas.microsoft.com/office/drawing/2014/main" id="{795B3019-8262-4980-88ED-E5DD9708AC85}"/>
              </a:ext>
            </a:extLst>
          </p:cNvPr>
          <p:cNvGrpSpPr/>
          <p:nvPr/>
        </p:nvGrpSpPr>
        <p:grpSpPr>
          <a:xfrm>
            <a:off x="5141495" y="6065174"/>
            <a:ext cx="1743908" cy="553998"/>
            <a:chOff x="4888568" y="2095144"/>
            <a:chExt cx="1743908" cy="1046344"/>
          </a:xfrm>
          <a:solidFill>
            <a:schemeClr val="tx2">
              <a:lumMod val="75000"/>
              <a:lumOff val="25000"/>
            </a:schemeClr>
          </a:solidFill>
        </p:grpSpPr>
        <p:sp>
          <p:nvSpPr>
            <p:cNvPr id="19" name="Rectangle: Rounded Corners 18">
              <a:extLst>
                <a:ext uri="{FF2B5EF4-FFF2-40B4-BE49-F238E27FC236}">
                  <a16:creationId xmlns:a16="http://schemas.microsoft.com/office/drawing/2014/main" id="{F3EA7A7F-DDFA-49C6-9C45-4E609EC5FDFA}"/>
                </a:ext>
              </a:extLst>
            </p:cNvPr>
            <p:cNvSpPr/>
            <p:nvPr/>
          </p:nvSpPr>
          <p:spPr>
            <a:xfrm>
              <a:off x="4888568"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20" name="Rectangle: Rounded Corners 12">
              <a:extLst>
                <a:ext uri="{FF2B5EF4-FFF2-40B4-BE49-F238E27FC236}">
                  <a16:creationId xmlns:a16="http://schemas.microsoft.com/office/drawing/2014/main" id="{ADF64FBB-46AB-416F-8F43-A56DE8754EBF}"/>
                </a:ext>
              </a:extLst>
            </p:cNvPr>
            <p:cNvSpPr txBox="1"/>
            <p:nvPr/>
          </p:nvSpPr>
          <p:spPr>
            <a:xfrm>
              <a:off x="4919214"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Train Model </a:t>
              </a:r>
            </a:p>
          </p:txBody>
        </p:sp>
      </p:grpSp>
      <p:grpSp>
        <p:nvGrpSpPr>
          <p:cNvPr id="24" name="Group 23">
            <a:extLst>
              <a:ext uri="{FF2B5EF4-FFF2-40B4-BE49-F238E27FC236}">
                <a16:creationId xmlns:a16="http://schemas.microsoft.com/office/drawing/2014/main" id="{8A3A1F44-E07C-40BE-8BF8-C3D0BC5227AB}"/>
              </a:ext>
            </a:extLst>
          </p:cNvPr>
          <p:cNvGrpSpPr/>
          <p:nvPr/>
        </p:nvGrpSpPr>
        <p:grpSpPr>
          <a:xfrm>
            <a:off x="7582967" y="6065174"/>
            <a:ext cx="1743908" cy="553998"/>
            <a:chOff x="7330040" y="2095144"/>
            <a:chExt cx="1743908" cy="1046344"/>
          </a:xfrm>
          <a:solidFill>
            <a:schemeClr val="tx2">
              <a:lumMod val="75000"/>
              <a:lumOff val="25000"/>
            </a:schemeClr>
          </a:solidFill>
        </p:grpSpPr>
        <p:sp>
          <p:nvSpPr>
            <p:cNvPr id="25" name="Rectangle: Rounded Corners 24">
              <a:extLst>
                <a:ext uri="{FF2B5EF4-FFF2-40B4-BE49-F238E27FC236}">
                  <a16:creationId xmlns:a16="http://schemas.microsoft.com/office/drawing/2014/main" id="{8BAE71AE-A099-45D6-ABC3-82ECD7CB0AEC}"/>
                </a:ext>
              </a:extLst>
            </p:cNvPr>
            <p:cNvSpPr/>
            <p:nvPr/>
          </p:nvSpPr>
          <p:spPr>
            <a:xfrm>
              <a:off x="7330040"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26" name="Rectangle: Rounded Corners 16">
              <a:extLst>
                <a:ext uri="{FF2B5EF4-FFF2-40B4-BE49-F238E27FC236}">
                  <a16:creationId xmlns:a16="http://schemas.microsoft.com/office/drawing/2014/main" id="{FD6DD831-62BA-4EA7-B001-6FE644260A93}"/>
                </a:ext>
              </a:extLst>
            </p:cNvPr>
            <p:cNvSpPr txBox="1"/>
            <p:nvPr/>
          </p:nvSpPr>
          <p:spPr>
            <a:xfrm>
              <a:off x="7360686"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Evaluate Model  </a:t>
              </a:r>
            </a:p>
          </p:txBody>
        </p:sp>
      </p:grpSp>
      <p:grpSp>
        <p:nvGrpSpPr>
          <p:cNvPr id="30" name="Group 29">
            <a:extLst>
              <a:ext uri="{FF2B5EF4-FFF2-40B4-BE49-F238E27FC236}">
                <a16:creationId xmlns:a16="http://schemas.microsoft.com/office/drawing/2014/main" id="{3DEF4BEF-E4DF-4F67-A4BE-12F0D43EAACA}"/>
              </a:ext>
            </a:extLst>
          </p:cNvPr>
          <p:cNvGrpSpPr/>
          <p:nvPr/>
        </p:nvGrpSpPr>
        <p:grpSpPr>
          <a:xfrm>
            <a:off x="10024439" y="6065174"/>
            <a:ext cx="1743908" cy="553998"/>
            <a:chOff x="9771512" y="2095144"/>
            <a:chExt cx="1743908" cy="1046344"/>
          </a:xfrm>
          <a:solidFill>
            <a:schemeClr val="tx2">
              <a:lumMod val="75000"/>
              <a:lumOff val="25000"/>
            </a:schemeClr>
          </a:solidFill>
        </p:grpSpPr>
        <p:sp>
          <p:nvSpPr>
            <p:cNvPr id="31" name="Rectangle: Rounded Corners 30">
              <a:extLst>
                <a:ext uri="{FF2B5EF4-FFF2-40B4-BE49-F238E27FC236}">
                  <a16:creationId xmlns:a16="http://schemas.microsoft.com/office/drawing/2014/main" id="{437EC2D4-3E35-43BB-B165-94037FF61168}"/>
                </a:ext>
              </a:extLst>
            </p:cNvPr>
            <p:cNvSpPr/>
            <p:nvPr/>
          </p:nvSpPr>
          <p:spPr>
            <a:xfrm>
              <a:off x="9771512"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32" name="Rectangle: Rounded Corners 20">
              <a:extLst>
                <a:ext uri="{FF2B5EF4-FFF2-40B4-BE49-F238E27FC236}">
                  <a16:creationId xmlns:a16="http://schemas.microsoft.com/office/drawing/2014/main" id="{B6AFCB13-907B-4B15-BB00-4B86F89340A4}"/>
                </a:ext>
              </a:extLst>
            </p:cNvPr>
            <p:cNvSpPr txBox="1"/>
            <p:nvPr/>
          </p:nvSpPr>
          <p:spPr>
            <a:xfrm>
              <a:off x="9802158"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Model consumption </a:t>
              </a:r>
            </a:p>
          </p:txBody>
        </p:sp>
      </p:grpSp>
      <p:graphicFrame>
        <p:nvGraphicFramePr>
          <p:cNvPr id="33" name="Table 32"/>
          <p:cNvGraphicFramePr>
            <a:graphicFrameLocks noGrp="1"/>
          </p:cNvGraphicFramePr>
          <p:nvPr>
            <p:extLst>
              <p:ext uri="{D42A27DB-BD31-4B8C-83A1-F6EECF244321}">
                <p14:modId xmlns:p14="http://schemas.microsoft.com/office/powerpoint/2010/main" val="2360392256"/>
              </p:ext>
            </p:extLst>
          </p:nvPr>
        </p:nvGraphicFramePr>
        <p:xfrm>
          <a:off x="160459" y="3370782"/>
          <a:ext cx="11924451" cy="1854200"/>
        </p:xfrm>
        <a:graphic>
          <a:graphicData uri="http://schemas.openxmlformats.org/drawingml/2006/table">
            <a:tbl>
              <a:tblPr firstRow="1" bandRow="1">
                <a:tableStyleId>{073A0DAA-6AF3-43AB-8588-CEC1D06C72B9}</a:tableStyleId>
              </a:tblPr>
              <a:tblGrid>
                <a:gridCol w="1035400">
                  <a:extLst>
                    <a:ext uri="{9D8B030D-6E8A-4147-A177-3AD203B41FA5}">
                      <a16:colId xmlns:a16="http://schemas.microsoft.com/office/drawing/2014/main" val="2453295054"/>
                    </a:ext>
                  </a:extLst>
                </a:gridCol>
                <a:gridCol w="1108176">
                  <a:extLst>
                    <a:ext uri="{9D8B030D-6E8A-4147-A177-3AD203B41FA5}">
                      <a16:colId xmlns:a16="http://schemas.microsoft.com/office/drawing/2014/main" val="359916562"/>
                    </a:ext>
                  </a:extLst>
                </a:gridCol>
                <a:gridCol w="1611206">
                  <a:extLst>
                    <a:ext uri="{9D8B030D-6E8A-4147-A177-3AD203B41FA5}">
                      <a16:colId xmlns:a16="http://schemas.microsoft.com/office/drawing/2014/main" val="3131528782"/>
                    </a:ext>
                  </a:extLst>
                </a:gridCol>
                <a:gridCol w="1597271">
                  <a:extLst>
                    <a:ext uri="{9D8B030D-6E8A-4147-A177-3AD203B41FA5}">
                      <a16:colId xmlns:a16="http://schemas.microsoft.com/office/drawing/2014/main" val="584999108"/>
                    </a:ext>
                  </a:extLst>
                </a:gridCol>
                <a:gridCol w="1263821">
                  <a:extLst>
                    <a:ext uri="{9D8B030D-6E8A-4147-A177-3AD203B41FA5}">
                      <a16:colId xmlns:a16="http://schemas.microsoft.com/office/drawing/2014/main" val="935435626"/>
                    </a:ext>
                  </a:extLst>
                </a:gridCol>
                <a:gridCol w="1385418">
                  <a:extLst>
                    <a:ext uri="{9D8B030D-6E8A-4147-A177-3AD203B41FA5}">
                      <a16:colId xmlns:a16="http://schemas.microsoft.com/office/drawing/2014/main" val="2773660553"/>
                    </a:ext>
                  </a:extLst>
                </a:gridCol>
                <a:gridCol w="1256823">
                  <a:extLst>
                    <a:ext uri="{9D8B030D-6E8A-4147-A177-3AD203B41FA5}">
                      <a16:colId xmlns:a16="http://schemas.microsoft.com/office/drawing/2014/main" val="875962386"/>
                    </a:ext>
                  </a:extLst>
                </a:gridCol>
                <a:gridCol w="662712">
                  <a:extLst>
                    <a:ext uri="{9D8B030D-6E8A-4147-A177-3AD203B41FA5}">
                      <a16:colId xmlns:a16="http://schemas.microsoft.com/office/drawing/2014/main" val="3465038864"/>
                    </a:ext>
                  </a:extLst>
                </a:gridCol>
                <a:gridCol w="2003624">
                  <a:extLst>
                    <a:ext uri="{9D8B030D-6E8A-4147-A177-3AD203B41FA5}">
                      <a16:colId xmlns:a16="http://schemas.microsoft.com/office/drawing/2014/main" val="3502530337"/>
                    </a:ext>
                  </a:extLst>
                </a:gridCol>
              </a:tblGrid>
              <a:tr h="370840">
                <a:tc>
                  <a:txBody>
                    <a:bodyPr/>
                    <a:lstStyle/>
                    <a:p>
                      <a:r>
                        <a:rPr lang="en-CA" sz="1400" dirty="0" err="1" smtClean="0"/>
                        <a:t>vendor_id</a:t>
                      </a:r>
                      <a:endParaRPr lang="en-CA" sz="1400" dirty="0"/>
                    </a:p>
                  </a:txBody>
                  <a:tcPr/>
                </a:tc>
                <a:tc>
                  <a:txBody>
                    <a:bodyPr/>
                    <a:lstStyle/>
                    <a:p>
                      <a:r>
                        <a:rPr lang="en-CA" sz="1400" dirty="0" err="1" smtClean="0"/>
                        <a:t>rate_code</a:t>
                      </a:r>
                      <a:r>
                        <a:rPr lang="en-CA" sz="1400" dirty="0" smtClean="0"/>
                        <a:t> </a:t>
                      </a:r>
                      <a:endParaRPr lang="en-CA" sz="1400" dirty="0"/>
                    </a:p>
                  </a:txBody>
                  <a:tcPr/>
                </a:tc>
                <a:tc>
                  <a:txBody>
                    <a:bodyPr/>
                    <a:lstStyle/>
                    <a:p>
                      <a:r>
                        <a:rPr lang="en-CA" sz="1400" dirty="0" err="1" smtClean="0"/>
                        <a:t>passenger_count</a:t>
                      </a:r>
                      <a:endParaRPr lang="en-CA" sz="1400" dirty="0"/>
                    </a:p>
                  </a:txBody>
                  <a:tcPr/>
                </a:tc>
                <a:tc>
                  <a:txBody>
                    <a:bodyPr/>
                    <a:lstStyle/>
                    <a:p>
                      <a:r>
                        <a:rPr lang="en-CA" sz="1400" dirty="0" err="1" smtClean="0"/>
                        <a:t>trip_time_in_secs</a:t>
                      </a:r>
                      <a:endParaRPr lang="en-CA" sz="1400" dirty="0"/>
                    </a:p>
                  </a:txBody>
                  <a:tcPr/>
                </a:tc>
                <a:tc>
                  <a:txBody>
                    <a:bodyPr/>
                    <a:lstStyle/>
                    <a:p>
                      <a:r>
                        <a:rPr lang="en-CA" sz="1400" dirty="0" err="1" smtClean="0"/>
                        <a:t>trip_distance</a:t>
                      </a:r>
                      <a:endParaRPr lang="en-CA" sz="1400" dirty="0"/>
                    </a:p>
                  </a:txBody>
                  <a:tcPr/>
                </a:tc>
                <a:tc>
                  <a:txBody>
                    <a:bodyPr/>
                    <a:lstStyle/>
                    <a:p>
                      <a:r>
                        <a:rPr lang="en-CA" sz="1400" dirty="0" err="1" smtClean="0"/>
                        <a:t>payment_type</a:t>
                      </a:r>
                      <a:endParaRPr lang="en-CA" sz="1400" dirty="0"/>
                    </a:p>
                  </a:txBody>
                  <a:tcPr/>
                </a:tc>
                <a:tc>
                  <a:txBody>
                    <a:bodyPr/>
                    <a:lstStyle/>
                    <a:p>
                      <a:r>
                        <a:rPr lang="en-CA" sz="1400" dirty="0" err="1" smtClean="0"/>
                        <a:t>fare_amount</a:t>
                      </a:r>
                      <a:endParaRPr lang="en-CA" sz="1400" dirty="0"/>
                    </a:p>
                  </a:txBody>
                  <a:tcPr/>
                </a:tc>
                <a:tc>
                  <a:txBody>
                    <a:bodyPr/>
                    <a:lstStyle/>
                    <a:p>
                      <a:r>
                        <a:rPr lang="en-CA" sz="1400" dirty="0" smtClean="0"/>
                        <a:t>Label</a:t>
                      </a:r>
                      <a:endParaRPr lang="en-CA" sz="1400" dirty="0"/>
                    </a:p>
                  </a:txBody>
                  <a:tcPr/>
                </a:tc>
                <a:tc>
                  <a:txBody>
                    <a:bodyPr/>
                    <a:lstStyle/>
                    <a:p>
                      <a:r>
                        <a:rPr lang="en-CA" sz="1400" dirty="0" smtClean="0"/>
                        <a:t>Feature</a:t>
                      </a:r>
                      <a:endParaRPr lang="en-CA" sz="1400" dirty="0"/>
                    </a:p>
                  </a:txBody>
                  <a:tcPr/>
                </a:tc>
                <a:extLst>
                  <a:ext uri="{0D108BD9-81ED-4DB2-BD59-A6C34878D82A}">
                    <a16:rowId xmlns:a16="http://schemas.microsoft.com/office/drawing/2014/main" val="4019257042"/>
                  </a:ext>
                </a:extLst>
              </a:tr>
              <a:tr h="370840">
                <a:tc>
                  <a:txBody>
                    <a:bodyPr/>
                    <a:lstStyle/>
                    <a:p>
                      <a:r>
                        <a:rPr lang="en-CA" sz="1400" dirty="0" smtClean="0"/>
                        <a:t>CMT</a:t>
                      </a:r>
                      <a:endParaRPr lang="en-CA" sz="1400" dirty="0"/>
                    </a:p>
                  </a:txBody>
                  <a:tcPr/>
                </a:tc>
                <a:tc>
                  <a:txBody>
                    <a:bodyPr/>
                    <a:lstStyle/>
                    <a:p>
                      <a:r>
                        <a:rPr lang="en-CA" sz="1400" dirty="0" smtClean="0"/>
                        <a:t>1</a:t>
                      </a:r>
                      <a:endParaRPr lang="en-CA" sz="1400" dirty="0"/>
                    </a:p>
                  </a:txBody>
                  <a:tcPr/>
                </a:tc>
                <a:tc>
                  <a:txBody>
                    <a:bodyPr/>
                    <a:lstStyle/>
                    <a:p>
                      <a:r>
                        <a:rPr lang="en-CA" sz="1400" dirty="0" smtClean="0"/>
                        <a:t>1</a:t>
                      </a:r>
                      <a:endParaRPr lang="en-CA" sz="1400" dirty="0"/>
                    </a:p>
                  </a:txBody>
                  <a:tcPr/>
                </a:tc>
                <a:tc>
                  <a:txBody>
                    <a:bodyPr/>
                    <a:lstStyle/>
                    <a:p>
                      <a:r>
                        <a:rPr lang="en-CA" sz="1400" dirty="0" smtClean="0"/>
                        <a:t>1271</a:t>
                      </a:r>
                      <a:endParaRPr lang="en-CA" sz="1400" dirty="0"/>
                    </a:p>
                  </a:txBody>
                  <a:tcPr/>
                </a:tc>
                <a:tc>
                  <a:txBody>
                    <a:bodyPr/>
                    <a:lstStyle/>
                    <a:p>
                      <a:r>
                        <a:rPr lang="en-CA" sz="1400" dirty="0" smtClean="0"/>
                        <a:t>3.8</a:t>
                      </a:r>
                      <a:endParaRPr lang="en-CA" sz="1400" dirty="0"/>
                    </a:p>
                  </a:txBody>
                  <a:tcPr/>
                </a:tc>
                <a:tc>
                  <a:txBody>
                    <a:bodyPr/>
                    <a:lstStyle/>
                    <a:p>
                      <a:r>
                        <a:rPr lang="en-CA" sz="1400" dirty="0" smtClean="0"/>
                        <a:t>CRD</a:t>
                      </a:r>
                      <a:endParaRPr lang="en-CA" sz="1400" dirty="0"/>
                    </a:p>
                  </a:txBody>
                  <a:tcPr/>
                </a:tc>
                <a:tc>
                  <a:txBody>
                    <a:bodyPr/>
                    <a:lstStyle/>
                    <a:p>
                      <a:r>
                        <a:rPr lang="en-CA" sz="1400" dirty="0" smtClean="0"/>
                        <a:t>17.5</a:t>
                      </a:r>
                      <a:endParaRPr lang="en-CA" sz="1400" dirty="0"/>
                    </a:p>
                  </a:txBody>
                  <a:tcPr/>
                </a:tc>
                <a:tc>
                  <a:txBody>
                    <a:bodyPr/>
                    <a:lstStyle/>
                    <a:p>
                      <a:endParaRPr lang="en-CA" sz="1400" dirty="0"/>
                    </a:p>
                  </a:txBody>
                  <a:tcPr/>
                </a:tc>
                <a:tc>
                  <a:txBody>
                    <a:bodyPr/>
                    <a:lstStyle/>
                    <a:p>
                      <a:endParaRPr lang="en-CA" sz="1400" dirty="0"/>
                    </a:p>
                  </a:txBody>
                  <a:tcPr/>
                </a:tc>
                <a:extLst>
                  <a:ext uri="{0D108BD9-81ED-4DB2-BD59-A6C34878D82A}">
                    <a16:rowId xmlns:a16="http://schemas.microsoft.com/office/drawing/2014/main" val="2444609079"/>
                  </a:ext>
                </a:extLst>
              </a:tr>
              <a:tr h="370840">
                <a:tc>
                  <a:txBody>
                    <a:bodyPr/>
                    <a:lstStyle/>
                    <a:p>
                      <a:r>
                        <a:rPr lang="en-CA" sz="1400" dirty="0" smtClean="0"/>
                        <a:t>CMT</a:t>
                      </a:r>
                      <a:endParaRPr lang="en-CA" sz="1400" dirty="0"/>
                    </a:p>
                  </a:txBody>
                  <a:tcPr/>
                </a:tc>
                <a:tc>
                  <a:txBody>
                    <a:bodyPr/>
                    <a:lstStyle/>
                    <a:p>
                      <a:r>
                        <a:rPr lang="en-CA" sz="1400" dirty="0" smtClean="0"/>
                        <a:t>1</a:t>
                      </a:r>
                      <a:endParaRPr lang="en-CA" sz="1400" dirty="0"/>
                    </a:p>
                  </a:txBody>
                  <a:tcPr/>
                </a:tc>
                <a:tc>
                  <a:txBody>
                    <a:bodyPr/>
                    <a:lstStyle/>
                    <a:p>
                      <a:r>
                        <a:rPr lang="en-CA" sz="1400" dirty="0" smtClean="0"/>
                        <a:t>1</a:t>
                      </a:r>
                      <a:endParaRPr lang="en-CA" sz="1400" dirty="0"/>
                    </a:p>
                  </a:txBody>
                  <a:tcPr/>
                </a:tc>
                <a:tc>
                  <a:txBody>
                    <a:bodyPr/>
                    <a:lstStyle/>
                    <a:p>
                      <a:r>
                        <a:rPr lang="en-CA" sz="1400" dirty="0" smtClean="0"/>
                        <a:t>1271</a:t>
                      </a:r>
                      <a:endParaRPr lang="en-CA" sz="1400" dirty="0"/>
                    </a:p>
                  </a:txBody>
                  <a:tcPr/>
                </a:tc>
                <a:tc>
                  <a:txBody>
                    <a:bodyPr/>
                    <a:lstStyle/>
                    <a:p>
                      <a:r>
                        <a:rPr lang="en-CA" sz="1400" dirty="0" smtClean="0"/>
                        <a:t>3.8</a:t>
                      </a:r>
                      <a:endParaRPr lang="en-CA" sz="1400" dirty="0"/>
                    </a:p>
                  </a:txBody>
                  <a:tcPr/>
                </a:tc>
                <a:tc>
                  <a:txBody>
                    <a:bodyPr/>
                    <a:lstStyle/>
                    <a:p>
                      <a:r>
                        <a:rPr lang="en-CA" sz="1400" dirty="0" smtClean="0"/>
                        <a:t>CRD</a:t>
                      </a:r>
                      <a:endParaRPr lang="en-CA" sz="1400" dirty="0"/>
                    </a:p>
                  </a:txBody>
                  <a:tcPr/>
                </a:tc>
                <a:tc>
                  <a:txBody>
                    <a:bodyPr/>
                    <a:lstStyle/>
                    <a:p>
                      <a:r>
                        <a:rPr lang="en-CA" sz="1400" dirty="0" smtClean="0"/>
                        <a:t>17.5</a:t>
                      </a:r>
                      <a:endParaRPr lang="en-CA" sz="1400" dirty="0"/>
                    </a:p>
                  </a:txBody>
                  <a:tcPr/>
                </a:tc>
                <a:tc>
                  <a:txBody>
                    <a:bodyPr/>
                    <a:lstStyle/>
                    <a:p>
                      <a:r>
                        <a:rPr lang="en-CA" sz="1400" dirty="0" smtClean="0"/>
                        <a:t>17.5</a:t>
                      </a:r>
                      <a:endParaRPr lang="en-CA" sz="1400" dirty="0"/>
                    </a:p>
                  </a:txBody>
                  <a:tcPr/>
                </a:tc>
                <a:tc>
                  <a:txBody>
                    <a:bodyPr/>
                    <a:lstStyle/>
                    <a:p>
                      <a:endParaRPr lang="en-CA" sz="1400" dirty="0"/>
                    </a:p>
                  </a:txBody>
                  <a:tcPr/>
                </a:tc>
                <a:extLst>
                  <a:ext uri="{0D108BD9-81ED-4DB2-BD59-A6C34878D82A}">
                    <a16:rowId xmlns:a16="http://schemas.microsoft.com/office/drawing/2014/main" val="2522862413"/>
                  </a:ext>
                </a:extLst>
              </a:tr>
              <a:tr h="370840">
                <a:tc>
                  <a:txBody>
                    <a:bodyPr/>
                    <a:lstStyle/>
                    <a:p>
                      <a:r>
                        <a:rPr lang="en-CA" sz="1400" dirty="0" smtClean="0"/>
                        <a:t>&lt;1&gt;</a:t>
                      </a:r>
                      <a:endParaRPr lang="en-CA" sz="1400" dirty="0"/>
                    </a:p>
                  </a:txBody>
                  <a:tcPr/>
                </a:tc>
                <a:tc>
                  <a:txBody>
                    <a:bodyPr/>
                    <a:lstStyle/>
                    <a:p>
                      <a:r>
                        <a:rPr lang="en-CA" sz="1400" dirty="0" smtClean="0"/>
                        <a:t>&lt;1,0&gt;</a:t>
                      </a:r>
                      <a:endParaRPr lang="en-CA" sz="1400" dirty="0"/>
                    </a:p>
                  </a:txBody>
                  <a:tcPr/>
                </a:tc>
                <a:tc>
                  <a:txBody>
                    <a:bodyPr/>
                    <a:lstStyle/>
                    <a:p>
                      <a:r>
                        <a:rPr lang="en-CA" sz="1400" dirty="0" smtClean="0"/>
                        <a:t>1</a:t>
                      </a:r>
                      <a:endParaRPr lang="en-CA" sz="1400" dirty="0"/>
                    </a:p>
                  </a:txBody>
                  <a:tcPr/>
                </a:tc>
                <a:tc>
                  <a:txBody>
                    <a:bodyPr/>
                    <a:lstStyle/>
                    <a:p>
                      <a:r>
                        <a:rPr lang="en-CA" sz="1400" dirty="0" smtClean="0"/>
                        <a:t>1271</a:t>
                      </a:r>
                      <a:endParaRPr lang="en-CA" sz="1400" dirty="0"/>
                    </a:p>
                  </a:txBody>
                  <a:tcPr/>
                </a:tc>
                <a:tc>
                  <a:txBody>
                    <a:bodyPr/>
                    <a:lstStyle/>
                    <a:p>
                      <a:r>
                        <a:rPr lang="en-CA" sz="1400" dirty="0" smtClean="0"/>
                        <a:t>3.8</a:t>
                      </a:r>
                      <a:endParaRPr lang="en-CA" sz="1400" dirty="0"/>
                    </a:p>
                  </a:txBody>
                  <a:tcPr/>
                </a:tc>
                <a:tc>
                  <a:txBody>
                    <a:bodyPr/>
                    <a:lstStyle/>
                    <a:p>
                      <a:r>
                        <a:rPr lang="en-CA" sz="1400" dirty="0" smtClean="0"/>
                        <a:t>&lt;1,0,0&gt;</a:t>
                      </a:r>
                      <a:endParaRPr lang="en-CA" sz="1400" dirty="0"/>
                    </a:p>
                  </a:txBody>
                  <a:tcPr/>
                </a:tc>
                <a:tc>
                  <a:txBody>
                    <a:bodyPr/>
                    <a:lstStyle/>
                    <a:p>
                      <a:r>
                        <a:rPr lang="en-CA" sz="1400" dirty="0" smtClean="0"/>
                        <a:t>17.5</a:t>
                      </a:r>
                      <a:endParaRPr lang="en-CA" sz="1400" dirty="0"/>
                    </a:p>
                  </a:txBody>
                  <a:tcPr/>
                </a:tc>
                <a:tc>
                  <a:txBody>
                    <a:bodyPr/>
                    <a:lstStyle/>
                    <a:p>
                      <a:r>
                        <a:rPr lang="en-CA" sz="1400" dirty="0" smtClean="0"/>
                        <a:t>17.5</a:t>
                      </a:r>
                      <a:endParaRPr lang="en-CA" sz="1400" dirty="0"/>
                    </a:p>
                  </a:txBody>
                  <a:tcPr/>
                </a:tc>
                <a:tc>
                  <a:txBody>
                    <a:bodyPr/>
                    <a:lstStyle/>
                    <a:p>
                      <a:endParaRPr lang="en-CA" sz="1400" dirty="0"/>
                    </a:p>
                  </a:txBody>
                  <a:tcPr/>
                </a:tc>
                <a:extLst>
                  <a:ext uri="{0D108BD9-81ED-4DB2-BD59-A6C34878D82A}">
                    <a16:rowId xmlns:a16="http://schemas.microsoft.com/office/drawing/2014/main" val="1764416929"/>
                  </a:ext>
                </a:extLst>
              </a:tr>
              <a:tr h="370840">
                <a:tc>
                  <a:txBody>
                    <a:bodyPr/>
                    <a:lstStyle/>
                    <a:p>
                      <a:r>
                        <a:rPr lang="en-CA" sz="1400" dirty="0" smtClean="0"/>
                        <a:t>&lt;1&gt;</a:t>
                      </a:r>
                      <a:endParaRPr lang="en-CA" sz="1400" dirty="0"/>
                    </a:p>
                  </a:txBody>
                  <a:tcPr/>
                </a:tc>
                <a:tc>
                  <a:txBody>
                    <a:bodyPr/>
                    <a:lstStyle/>
                    <a:p>
                      <a:r>
                        <a:rPr lang="en-CA" sz="1400" dirty="0" smtClean="0"/>
                        <a:t>&lt;1,0&gt;</a:t>
                      </a:r>
                      <a:endParaRPr lang="en-CA" sz="1400" dirty="0"/>
                    </a:p>
                  </a:txBody>
                  <a:tcPr/>
                </a:tc>
                <a:tc>
                  <a:txBody>
                    <a:bodyPr/>
                    <a:lstStyle/>
                    <a:p>
                      <a:r>
                        <a:rPr lang="en-CA" sz="1400" dirty="0" smtClean="0"/>
                        <a:t>1</a:t>
                      </a:r>
                      <a:endParaRPr lang="en-CA" sz="1400" dirty="0"/>
                    </a:p>
                  </a:txBody>
                  <a:tcPr/>
                </a:tc>
                <a:tc>
                  <a:txBody>
                    <a:bodyPr/>
                    <a:lstStyle/>
                    <a:p>
                      <a:r>
                        <a:rPr lang="en-CA" sz="1400" dirty="0" smtClean="0"/>
                        <a:t>1271</a:t>
                      </a:r>
                      <a:endParaRPr lang="en-CA" sz="1400" dirty="0"/>
                    </a:p>
                  </a:txBody>
                  <a:tcPr/>
                </a:tc>
                <a:tc>
                  <a:txBody>
                    <a:bodyPr/>
                    <a:lstStyle/>
                    <a:p>
                      <a:r>
                        <a:rPr lang="en-CA" sz="1400" dirty="0" smtClean="0"/>
                        <a:t>3.8</a:t>
                      </a:r>
                      <a:endParaRPr lang="en-CA" sz="1400" dirty="0"/>
                    </a:p>
                  </a:txBody>
                  <a:tcPr/>
                </a:tc>
                <a:tc>
                  <a:txBody>
                    <a:bodyPr/>
                    <a:lstStyle/>
                    <a:p>
                      <a:r>
                        <a:rPr lang="en-CA" sz="1400" dirty="0" smtClean="0"/>
                        <a:t>&lt;1,0,0&gt;</a:t>
                      </a:r>
                      <a:endParaRPr lang="en-CA" sz="1400" dirty="0"/>
                    </a:p>
                  </a:txBody>
                  <a:tcPr/>
                </a:tc>
                <a:tc>
                  <a:txBody>
                    <a:bodyPr/>
                    <a:lstStyle/>
                    <a:p>
                      <a:r>
                        <a:rPr lang="en-CA" sz="1400" dirty="0" smtClean="0"/>
                        <a:t>17.5</a:t>
                      </a:r>
                      <a:endParaRPr lang="en-CA" sz="1400" dirty="0"/>
                    </a:p>
                  </a:txBody>
                  <a:tcPr/>
                </a:tc>
                <a:tc>
                  <a:txBody>
                    <a:bodyPr/>
                    <a:lstStyle/>
                    <a:p>
                      <a:r>
                        <a:rPr lang="en-CA" sz="1400" dirty="0" smtClean="0"/>
                        <a:t>17.5</a:t>
                      </a:r>
                      <a:endParaRPr lang="en-CA" sz="1400" dirty="0"/>
                    </a:p>
                  </a:txBody>
                  <a:tcPr/>
                </a:tc>
                <a:tc>
                  <a:txBody>
                    <a:bodyPr/>
                    <a:lstStyle/>
                    <a:p>
                      <a:r>
                        <a:rPr lang="en-CA" sz="1400" dirty="0" smtClean="0"/>
                        <a:t>&lt;1,1,0,1,3,8,1,0,0&gt;</a:t>
                      </a:r>
                      <a:endParaRPr lang="en-CA" sz="1400" dirty="0"/>
                    </a:p>
                  </a:txBody>
                  <a:tcPr/>
                </a:tc>
                <a:extLst>
                  <a:ext uri="{0D108BD9-81ED-4DB2-BD59-A6C34878D82A}">
                    <a16:rowId xmlns:a16="http://schemas.microsoft.com/office/drawing/2014/main" val="570533082"/>
                  </a:ext>
                </a:extLst>
              </a:tr>
            </a:tbl>
          </a:graphicData>
        </a:graphic>
      </p:graphicFrame>
      <p:grpSp>
        <p:nvGrpSpPr>
          <p:cNvPr id="34" name="Group 33">
            <a:extLst>
              <a:ext uri="{FF2B5EF4-FFF2-40B4-BE49-F238E27FC236}">
                <a16:creationId xmlns:a16="http://schemas.microsoft.com/office/drawing/2014/main" id="{52AE4CFE-50FB-4B01-8BE4-38D8E7F12D76}"/>
              </a:ext>
            </a:extLst>
          </p:cNvPr>
          <p:cNvGrpSpPr/>
          <p:nvPr/>
        </p:nvGrpSpPr>
        <p:grpSpPr>
          <a:xfrm>
            <a:off x="2099376" y="6254708"/>
            <a:ext cx="369708" cy="228986"/>
            <a:chOff x="4365396" y="2402071"/>
            <a:chExt cx="369708" cy="432489"/>
          </a:xfrm>
        </p:grpSpPr>
        <p:sp>
          <p:nvSpPr>
            <p:cNvPr id="35"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6"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7" name="Group 36">
            <a:extLst>
              <a:ext uri="{FF2B5EF4-FFF2-40B4-BE49-F238E27FC236}">
                <a16:creationId xmlns:a16="http://schemas.microsoft.com/office/drawing/2014/main" id="{52AE4CFE-50FB-4B01-8BE4-38D8E7F12D76}"/>
              </a:ext>
            </a:extLst>
          </p:cNvPr>
          <p:cNvGrpSpPr/>
          <p:nvPr/>
        </p:nvGrpSpPr>
        <p:grpSpPr>
          <a:xfrm>
            <a:off x="4618323" y="6254708"/>
            <a:ext cx="369708" cy="228986"/>
            <a:chOff x="4365396" y="2402071"/>
            <a:chExt cx="369708" cy="432489"/>
          </a:xfrm>
        </p:grpSpPr>
        <p:sp>
          <p:nvSpPr>
            <p:cNvPr id="38"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0" name="Group 39">
            <a:extLst>
              <a:ext uri="{FF2B5EF4-FFF2-40B4-BE49-F238E27FC236}">
                <a16:creationId xmlns:a16="http://schemas.microsoft.com/office/drawing/2014/main" id="{52AE4CFE-50FB-4B01-8BE4-38D8E7F12D76}"/>
              </a:ext>
            </a:extLst>
          </p:cNvPr>
          <p:cNvGrpSpPr/>
          <p:nvPr/>
        </p:nvGrpSpPr>
        <p:grpSpPr>
          <a:xfrm>
            <a:off x="7069753" y="6254708"/>
            <a:ext cx="369708" cy="228986"/>
            <a:chOff x="4365396" y="2402071"/>
            <a:chExt cx="369708" cy="432489"/>
          </a:xfrm>
        </p:grpSpPr>
        <p:sp>
          <p:nvSpPr>
            <p:cNvPr id="41"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2"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3" name="Group 42">
            <a:extLst>
              <a:ext uri="{FF2B5EF4-FFF2-40B4-BE49-F238E27FC236}">
                <a16:creationId xmlns:a16="http://schemas.microsoft.com/office/drawing/2014/main" id="{52AE4CFE-50FB-4B01-8BE4-38D8E7F12D76}"/>
              </a:ext>
            </a:extLst>
          </p:cNvPr>
          <p:cNvGrpSpPr/>
          <p:nvPr/>
        </p:nvGrpSpPr>
        <p:grpSpPr>
          <a:xfrm>
            <a:off x="9490803" y="6254707"/>
            <a:ext cx="369708" cy="228986"/>
            <a:chOff x="4365396" y="2402071"/>
            <a:chExt cx="369708" cy="432489"/>
          </a:xfrm>
        </p:grpSpPr>
        <p:sp>
          <p:nvSpPr>
            <p:cNvPr id="44"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5"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1744988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4070B535-DD39-4823-8F3E-B1DF41041833}"/>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0070C0"/>
                </a:solidFill>
                <a:effectLst/>
                <a:uLnTx/>
                <a:uFillTx/>
                <a:latin typeface="Segoe UI" panose="020B0502040204020203" pitchFamily="34" charset="0"/>
                <a:ea typeface="+mj-ea"/>
                <a:cs typeface="Segoe UI" panose="020B0502040204020203" pitchFamily="34" charset="0"/>
              </a:rPr>
              <a:t>Train Model (Pipelines in ML.NET)</a:t>
            </a:r>
          </a:p>
        </p:txBody>
      </p:sp>
      <p:sp>
        <p:nvSpPr>
          <p:cNvPr id="2" name="Rectangle 1">
            <a:extLst>
              <a:ext uri="{FF2B5EF4-FFF2-40B4-BE49-F238E27FC236}">
                <a16:creationId xmlns:a16="http://schemas.microsoft.com/office/drawing/2014/main" id="{9D764F4E-23BF-40C7-B48E-AB9F2E94BE8C}"/>
              </a:ext>
            </a:extLst>
          </p:cNvPr>
          <p:cNvSpPr/>
          <p:nvPr/>
        </p:nvSpPr>
        <p:spPr>
          <a:xfrm>
            <a:off x="135924" y="2167116"/>
            <a:ext cx="11924271" cy="1638910"/>
          </a:xfrm>
          <a:prstGeom prst="rect">
            <a:avLst/>
          </a:prstGeom>
        </p:spPr>
        <p:txBody>
          <a:bodyPr wrap="square">
            <a:spAutoFit/>
          </a:bodyPr>
          <a:lstStyle/>
          <a:p>
            <a:pPr lvl="0" defTabSz="914400">
              <a:defRPr/>
            </a:pPr>
            <a:r>
              <a:rPr lang="en-US" sz="1800" dirty="0" err="1">
                <a:solidFill>
                  <a:srgbClr val="000000"/>
                </a:solidFill>
                <a:latin typeface="Consolas" panose="020B0609020204030204" pitchFamily="49" charset="0"/>
                <a:cs typeface="Consolas" panose="020B0609020204030204" pitchFamily="49" charset="0"/>
              </a:rPr>
              <a:t>pipeline.Add</a:t>
            </a:r>
            <a:r>
              <a:rPr lang="en-US" sz="1800" dirty="0">
                <a:solidFill>
                  <a:srgbClr val="000000"/>
                </a:solidFill>
                <a:latin typeface="Consolas" panose="020B0609020204030204" pitchFamily="49" charset="0"/>
                <a:cs typeface="Consolas" panose="020B0609020204030204" pitchFamily="49" charset="0"/>
              </a:rPr>
              <a:t>(new </a:t>
            </a:r>
            <a:r>
              <a:rPr lang="en-US" sz="1800" dirty="0" err="1">
                <a:solidFill>
                  <a:srgbClr val="000000"/>
                </a:solidFill>
                <a:latin typeface="Consolas" panose="020B0609020204030204" pitchFamily="49" charset="0"/>
                <a:cs typeface="Consolas" panose="020B0609020204030204" pitchFamily="49" charset="0"/>
              </a:rPr>
              <a:t>FastTreeRegressor</a:t>
            </a:r>
            <a:r>
              <a:rPr lang="en-US" sz="1800" dirty="0">
                <a:solidFill>
                  <a:srgbClr val="000000"/>
                </a:solidFill>
                <a:latin typeface="Consolas" panose="020B0609020204030204" pitchFamily="49" charset="0"/>
                <a:cs typeface="Consolas" panose="020B0609020204030204" pitchFamily="49" charset="0"/>
              </a:rPr>
              <a:t>());</a:t>
            </a:r>
          </a:p>
          <a:p>
            <a:pPr lvl="0" defTabSz="914400">
              <a:defRPr/>
            </a:pPr>
            <a:endParaRPr lang="en-US" sz="1800" dirty="0">
              <a:solidFill>
                <a:srgbClr val="000000"/>
              </a:solidFill>
              <a:latin typeface="Consolas" panose="020B0609020204030204" pitchFamily="49" charset="0"/>
              <a:cs typeface="Consolas" panose="020B0609020204030204" pitchFamily="49" charset="0"/>
            </a:endParaRPr>
          </a:p>
          <a:p>
            <a:pPr lvl="0" defTabSz="914400">
              <a:defRPr/>
            </a:pPr>
            <a:r>
              <a:rPr lang="en-US" sz="1800" dirty="0" err="1" smtClean="0">
                <a:solidFill>
                  <a:srgbClr val="000000"/>
                </a:solidFill>
                <a:latin typeface="Consolas" panose="020B0609020204030204" pitchFamily="49" charset="0"/>
                <a:cs typeface="Consolas" panose="020B0609020204030204" pitchFamily="49" charset="0"/>
              </a:rPr>
              <a:t>PredictionModel</a:t>
            </a:r>
            <a:r>
              <a:rPr lang="en-US" sz="1800" dirty="0" smtClean="0">
                <a:solidFill>
                  <a:srgbClr val="000000"/>
                </a:solidFill>
                <a:latin typeface="Consolas" panose="020B0609020204030204" pitchFamily="49" charset="0"/>
                <a:cs typeface="Consolas" panose="020B0609020204030204" pitchFamily="49" charset="0"/>
              </a:rPr>
              <a:t>&lt;</a:t>
            </a:r>
            <a:r>
              <a:rPr lang="en-US" sz="1800" dirty="0" err="1" smtClean="0">
                <a:solidFill>
                  <a:srgbClr val="000000"/>
                </a:solidFill>
                <a:latin typeface="Consolas" panose="020B0609020204030204" pitchFamily="49" charset="0"/>
                <a:cs typeface="Consolas" panose="020B0609020204030204" pitchFamily="49" charset="0"/>
              </a:rPr>
              <a:t>TaxiTrip,TaxiTripFarePrediction</a:t>
            </a:r>
            <a:r>
              <a:rPr lang="en-US" sz="1800" dirty="0">
                <a:solidFill>
                  <a:srgbClr val="000000"/>
                </a:solidFill>
                <a:latin typeface="Consolas" panose="020B0609020204030204" pitchFamily="49" charset="0"/>
                <a:cs typeface="Consolas" panose="020B0609020204030204" pitchFamily="49" charset="0"/>
              </a:rPr>
              <a:t>&gt; </a:t>
            </a:r>
            <a:r>
              <a:rPr lang="en-US" sz="1800" dirty="0" smtClean="0">
                <a:solidFill>
                  <a:srgbClr val="000000"/>
                </a:solidFill>
                <a:latin typeface="Consolas" panose="020B0609020204030204" pitchFamily="49" charset="0"/>
                <a:cs typeface="Consolas" panose="020B0609020204030204" pitchFamily="49" charset="0"/>
              </a:rPr>
              <a:t>model = </a:t>
            </a:r>
            <a:r>
              <a:rPr lang="en-US" sz="1800" dirty="0" err="1" smtClean="0">
                <a:solidFill>
                  <a:srgbClr val="000000"/>
                </a:solidFill>
                <a:latin typeface="Consolas" panose="020B0609020204030204" pitchFamily="49" charset="0"/>
                <a:cs typeface="Consolas" panose="020B0609020204030204" pitchFamily="49" charset="0"/>
              </a:rPr>
              <a:t>pipeline.Train</a:t>
            </a:r>
            <a:r>
              <a:rPr lang="en-US" sz="1800" dirty="0" smtClean="0">
                <a:solidFill>
                  <a:srgbClr val="000000"/>
                </a:solidFill>
                <a:latin typeface="Consolas" panose="020B0609020204030204" pitchFamily="49" charset="0"/>
                <a:cs typeface="Consolas" panose="020B0609020204030204" pitchFamily="49" charset="0"/>
              </a:rPr>
              <a:t>&lt;</a:t>
            </a:r>
            <a:r>
              <a:rPr lang="en-US" sz="1800" dirty="0" err="1" smtClean="0">
                <a:solidFill>
                  <a:srgbClr val="000000"/>
                </a:solidFill>
                <a:latin typeface="Consolas" panose="020B0609020204030204" pitchFamily="49" charset="0"/>
                <a:cs typeface="Consolas" panose="020B0609020204030204" pitchFamily="49" charset="0"/>
              </a:rPr>
              <a:t>TaxiTrip</a:t>
            </a:r>
            <a:r>
              <a:rPr lang="en-US" sz="1800" dirty="0" smtClean="0">
                <a:solidFill>
                  <a:srgbClr val="000000"/>
                </a:solidFill>
                <a:latin typeface="Consolas" panose="020B0609020204030204" pitchFamily="49" charset="0"/>
                <a:cs typeface="Consolas" panose="020B0609020204030204" pitchFamily="49" charset="0"/>
              </a:rPr>
              <a:t>, </a:t>
            </a:r>
            <a:r>
              <a:rPr lang="en-US" sz="1800" dirty="0" err="1" smtClean="0">
                <a:solidFill>
                  <a:srgbClr val="000000"/>
                </a:solidFill>
                <a:latin typeface="Consolas" panose="020B0609020204030204" pitchFamily="49" charset="0"/>
                <a:cs typeface="Consolas" panose="020B0609020204030204" pitchFamily="49" charset="0"/>
              </a:rPr>
              <a:t>TaxiTripFarePrediction</a:t>
            </a:r>
            <a:r>
              <a:rPr lang="en-US" sz="1800" dirty="0">
                <a:solidFill>
                  <a:srgbClr val="000000"/>
                </a:solidFill>
                <a:latin typeface="Consolas" panose="020B0609020204030204" pitchFamily="49" charset="0"/>
                <a:cs typeface="Consolas" panose="020B0609020204030204" pitchFamily="49" charset="0"/>
              </a:rPr>
              <a:t>&gt;();</a:t>
            </a:r>
          </a:p>
          <a:p>
            <a:pPr lvl="0" defTabSz="914400">
              <a:defRPr/>
            </a:pPr>
            <a:endParaRPr lang="en-US" sz="1800" dirty="0">
              <a:solidFill>
                <a:srgbClr val="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Consolas" panose="020B0609020204030204" pitchFamily="49" charset="0"/>
              </a:rPr>
              <a:t> </a:t>
            </a:r>
            <a:endPar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Consolas" panose="020B0609020204030204" pitchFamily="49" charset="0"/>
            </a:endParaRPr>
          </a:p>
        </p:txBody>
      </p:sp>
      <p:grpSp>
        <p:nvGrpSpPr>
          <p:cNvPr id="11" name="Group 10">
            <a:extLst>
              <a:ext uri="{FF2B5EF4-FFF2-40B4-BE49-F238E27FC236}">
                <a16:creationId xmlns:a16="http://schemas.microsoft.com/office/drawing/2014/main" id="{0F0A17D2-9B8E-45D5-9830-6BABD18C7782}"/>
              </a:ext>
            </a:extLst>
          </p:cNvPr>
          <p:cNvGrpSpPr/>
          <p:nvPr/>
        </p:nvGrpSpPr>
        <p:grpSpPr>
          <a:xfrm>
            <a:off x="258552" y="6065174"/>
            <a:ext cx="1743908" cy="553998"/>
            <a:chOff x="5625" y="2095144"/>
            <a:chExt cx="1743908" cy="1046344"/>
          </a:xfrm>
          <a:solidFill>
            <a:srgbClr val="494949"/>
          </a:solidFill>
        </p:grpSpPr>
        <p:sp>
          <p:nvSpPr>
            <p:cNvPr id="12" name="Rectangle: Rounded Corners 11">
              <a:extLst>
                <a:ext uri="{FF2B5EF4-FFF2-40B4-BE49-F238E27FC236}">
                  <a16:creationId xmlns:a16="http://schemas.microsoft.com/office/drawing/2014/main" id="{AF380755-8376-47E3-9E4F-A9B0661F52D8}"/>
                </a:ext>
              </a:extLst>
            </p:cNvPr>
            <p:cNvSpPr/>
            <p:nvPr/>
          </p:nvSpPr>
          <p:spPr>
            <a:xfrm>
              <a:off x="5625" y="2095144"/>
              <a:ext cx="1743908" cy="1046344"/>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7B599932-4DD9-453D-BE57-472386560A1E}"/>
                </a:ext>
              </a:extLst>
            </p:cNvPr>
            <p:cNvSpPr txBox="1"/>
            <p:nvPr/>
          </p:nvSpPr>
          <p:spPr>
            <a:xfrm>
              <a:off x="36271" y="2125790"/>
              <a:ext cx="1682616" cy="98505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Load Data</a:t>
              </a:r>
            </a:p>
          </p:txBody>
        </p:sp>
      </p:grpSp>
      <p:grpSp>
        <p:nvGrpSpPr>
          <p:cNvPr id="17" name="Group 16">
            <a:extLst>
              <a:ext uri="{FF2B5EF4-FFF2-40B4-BE49-F238E27FC236}">
                <a16:creationId xmlns:a16="http://schemas.microsoft.com/office/drawing/2014/main" id="{38115D9C-1D52-442B-9845-676CD9063700}"/>
              </a:ext>
            </a:extLst>
          </p:cNvPr>
          <p:cNvGrpSpPr/>
          <p:nvPr/>
        </p:nvGrpSpPr>
        <p:grpSpPr>
          <a:xfrm>
            <a:off x="2700024" y="6065174"/>
            <a:ext cx="1743908" cy="553998"/>
            <a:chOff x="2447097" y="2095144"/>
            <a:chExt cx="1743908" cy="1046344"/>
          </a:xfrm>
          <a:solidFill>
            <a:srgbClr val="494949"/>
          </a:solidFill>
        </p:grpSpPr>
        <p:sp>
          <p:nvSpPr>
            <p:cNvPr id="18" name="Rectangle: Rounded Corners 17">
              <a:extLst>
                <a:ext uri="{FF2B5EF4-FFF2-40B4-BE49-F238E27FC236}">
                  <a16:creationId xmlns:a16="http://schemas.microsoft.com/office/drawing/2014/main" id="{7F3DD2B9-1BC9-4507-90EC-1175324C93BF}"/>
                </a:ext>
              </a:extLst>
            </p:cNvPr>
            <p:cNvSpPr/>
            <p:nvPr/>
          </p:nvSpPr>
          <p:spPr>
            <a:xfrm>
              <a:off x="2447097" y="2095144"/>
              <a:ext cx="1743908" cy="1046344"/>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8">
              <a:extLst>
                <a:ext uri="{FF2B5EF4-FFF2-40B4-BE49-F238E27FC236}">
                  <a16:creationId xmlns:a16="http://schemas.microsoft.com/office/drawing/2014/main" id="{ABBE4DA2-BE51-4C6A-BFCF-E411F8625BB8}"/>
                </a:ext>
              </a:extLst>
            </p:cNvPr>
            <p:cNvSpPr txBox="1"/>
            <p:nvPr/>
          </p:nvSpPr>
          <p:spPr>
            <a:xfrm>
              <a:off x="2477743" y="2125790"/>
              <a:ext cx="1682616" cy="98505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Extract Features </a:t>
              </a:r>
            </a:p>
          </p:txBody>
        </p:sp>
      </p:grpSp>
      <p:grpSp>
        <p:nvGrpSpPr>
          <p:cNvPr id="23" name="Group 22">
            <a:extLst>
              <a:ext uri="{FF2B5EF4-FFF2-40B4-BE49-F238E27FC236}">
                <a16:creationId xmlns:a16="http://schemas.microsoft.com/office/drawing/2014/main" id="{EBE4612F-591D-4BC6-8A9A-299452FC3B1F}"/>
              </a:ext>
            </a:extLst>
          </p:cNvPr>
          <p:cNvGrpSpPr/>
          <p:nvPr/>
        </p:nvGrpSpPr>
        <p:grpSpPr>
          <a:xfrm>
            <a:off x="5141495" y="6065174"/>
            <a:ext cx="1743908" cy="553998"/>
            <a:chOff x="4888568" y="2095144"/>
            <a:chExt cx="1743908" cy="1046344"/>
          </a:xfrm>
          <a:solidFill>
            <a:srgbClr val="0070C0"/>
          </a:solidFill>
        </p:grpSpPr>
        <p:sp>
          <p:nvSpPr>
            <p:cNvPr id="24" name="Rectangle: Rounded Corners 23">
              <a:extLst>
                <a:ext uri="{FF2B5EF4-FFF2-40B4-BE49-F238E27FC236}">
                  <a16:creationId xmlns:a16="http://schemas.microsoft.com/office/drawing/2014/main" id="{ACB6C14D-7150-4707-8B92-E1619FC0C6EB}"/>
                </a:ext>
              </a:extLst>
            </p:cNvPr>
            <p:cNvSpPr/>
            <p:nvPr/>
          </p:nvSpPr>
          <p:spPr>
            <a:xfrm>
              <a:off x="4888568" y="2095144"/>
              <a:ext cx="1743908" cy="1046344"/>
            </a:xfrm>
            <a:prstGeom prst="roundRect">
              <a:avLst>
                <a:gd name="adj" fmla="val 10000"/>
              </a:avLst>
            </a:prstGeom>
          </p:spPr>
          <p:style>
            <a:lnRef idx="0">
              <a:schemeClr val="accent1"/>
            </a:lnRef>
            <a:fillRef idx="3">
              <a:schemeClr val="accent1"/>
            </a:fillRef>
            <a:effectRef idx="3">
              <a:schemeClr val="accent1"/>
            </a:effectRef>
            <a:fontRef idx="minor">
              <a:schemeClr val="lt1"/>
            </a:fontRef>
          </p:style>
        </p:sp>
        <p:sp>
          <p:nvSpPr>
            <p:cNvPr id="25" name="Rectangle: Rounded Corners 12">
              <a:extLst>
                <a:ext uri="{FF2B5EF4-FFF2-40B4-BE49-F238E27FC236}">
                  <a16:creationId xmlns:a16="http://schemas.microsoft.com/office/drawing/2014/main" id="{5D8F9E0B-7AA6-4954-B410-017E1354A955}"/>
                </a:ext>
              </a:extLst>
            </p:cNvPr>
            <p:cNvSpPr txBox="1"/>
            <p:nvPr/>
          </p:nvSpPr>
          <p:spPr>
            <a:xfrm>
              <a:off x="4919214" y="2125790"/>
              <a:ext cx="1682616" cy="985052"/>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Train Model </a:t>
              </a:r>
            </a:p>
          </p:txBody>
        </p:sp>
      </p:grpSp>
      <p:grpSp>
        <p:nvGrpSpPr>
          <p:cNvPr id="29" name="Group 28">
            <a:extLst>
              <a:ext uri="{FF2B5EF4-FFF2-40B4-BE49-F238E27FC236}">
                <a16:creationId xmlns:a16="http://schemas.microsoft.com/office/drawing/2014/main" id="{EA80B1EF-843E-4071-BF35-B4A56FA94C05}"/>
              </a:ext>
            </a:extLst>
          </p:cNvPr>
          <p:cNvGrpSpPr/>
          <p:nvPr/>
        </p:nvGrpSpPr>
        <p:grpSpPr>
          <a:xfrm>
            <a:off x="7582967" y="6065174"/>
            <a:ext cx="1743908" cy="553998"/>
            <a:chOff x="7330040" y="2095144"/>
            <a:chExt cx="1743908" cy="1046344"/>
          </a:xfrm>
          <a:solidFill>
            <a:schemeClr val="tx2">
              <a:lumMod val="75000"/>
              <a:lumOff val="25000"/>
            </a:schemeClr>
          </a:solidFill>
        </p:grpSpPr>
        <p:sp>
          <p:nvSpPr>
            <p:cNvPr id="30" name="Rectangle: Rounded Corners 29">
              <a:extLst>
                <a:ext uri="{FF2B5EF4-FFF2-40B4-BE49-F238E27FC236}">
                  <a16:creationId xmlns:a16="http://schemas.microsoft.com/office/drawing/2014/main" id="{D3268EAE-E3DC-482B-9CEE-D7A6D648E30B}"/>
                </a:ext>
              </a:extLst>
            </p:cNvPr>
            <p:cNvSpPr/>
            <p:nvPr/>
          </p:nvSpPr>
          <p:spPr>
            <a:xfrm>
              <a:off x="7330040"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31" name="Rectangle: Rounded Corners 16">
              <a:extLst>
                <a:ext uri="{FF2B5EF4-FFF2-40B4-BE49-F238E27FC236}">
                  <a16:creationId xmlns:a16="http://schemas.microsoft.com/office/drawing/2014/main" id="{00C23E96-AFEE-4CB8-94DA-149B517CCAF7}"/>
                </a:ext>
              </a:extLst>
            </p:cNvPr>
            <p:cNvSpPr txBox="1"/>
            <p:nvPr/>
          </p:nvSpPr>
          <p:spPr>
            <a:xfrm>
              <a:off x="7360686"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Evaluate Model  </a:t>
              </a:r>
            </a:p>
          </p:txBody>
        </p:sp>
      </p:grpSp>
      <p:grpSp>
        <p:nvGrpSpPr>
          <p:cNvPr id="35" name="Group 34">
            <a:extLst>
              <a:ext uri="{FF2B5EF4-FFF2-40B4-BE49-F238E27FC236}">
                <a16:creationId xmlns:a16="http://schemas.microsoft.com/office/drawing/2014/main" id="{833C7190-9752-4139-ABE2-F580667972B0}"/>
              </a:ext>
            </a:extLst>
          </p:cNvPr>
          <p:cNvGrpSpPr/>
          <p:nvPr/>
        </p:nvGrpSpPr>
        <p:grpSpPr>
          <a:xfrm>
            <a:off x="10024439" y="6065174"/>
            <a:ext cx="1743908" cy="553998"/>
            <a:chOff x="9771512" y="2095144"/>
            <a:chExt cx="1743908" cy="1046344"/>
          </a:xfrm>
          <a:solidFill>
            <a:schemeClr val="tx2">
              <a:lumMod val="75000"/>
              <a:lumOff val="25000"/>
            </a:schemeClr>
          </a:solidFill>
        </p:grpSpPr>
        <p:sp>
          <p:nvSpPr>
            <p:cNvPr id="36" name="Rectangle: Rounded Corners 35">
              <a:extLst>
                <a:ext uri="{FF2B5EF4-FFF2-40B4-BE49-F238E27FC236}">
                  <a16:creationId xmlns:a16="http://schemas.microsoft.com/office/drawing/2014/main" id="{5F15DBF8-9FF3-4AE6-9D34-A0B40AA47FBF}"/>
                </a:ext>
              </a:extLst>
            </p:cNvPr>
            <p:cNvSpPr/>
            <p:nvPr/>
          </p:nvSpPr>
          <p:spPr>
            <a:xfrm>
              <a:off x="9771512" y="2095144"/>
              <a:ext cx="1743908" cy="1046344"/>
            </a:xfrm>
            <a:prstGeom prst="roundRect">
              <a:avLst>
                <a:gd name="adj" fmla="val 10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sp>
        <p:sp>
          <p:nvSpPr>
            <p:cNvPr id="37" name="Rectangle: Rounded Corners 20">
              <a:extLst>
                <a:ext uri="{FF2B5EF4-FFF2-40B4-BE49-F238E27FC236}">
                  <a16:creationId xmlns:a16="http://schemas.microsoft.com/office/drawing/2014/main" id="{D27F2774-3546-4896-91DE-8A3543883079}"/>
                </a:ext>
              </a:extLst>
            </p:cNvPr>
            <p:cNvSpPr txBox="1"/>
            <p:nvPr/>
          </p:nvSpPr>
          <p:spPr>
            <a:xfrm>
              <a:off x="9802158" y="2125790"/>
              <a:ext cx="1682616" cy="9850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Model consumption </a:t>
              </a:r>
            </a:p>
          </p:txBody>
        </p:sp>
      </p:grpSp>
      <p:sp>
        <p:nvSpPr>
          <p:cNvPr id="9" name="Rectangle 8">
            <a:extLst>
              <a:ext uri="{FF2B5EF4-FFF2-40B4-BE49-F238E27FC236}">
                <a16:creationId xmlns:a16="http://schemas.microsoft.com/office/drawing/2014/main" id="{23A20CCF-7E48-47C4-BFAE-86FC64D0F255}"/>
              </a:ext>
            </a:extLst>
          </p:cNvPr>
          <p:cNvSpPr/>
          <p:nvPr/>
        </p:nvSpPr>
        <p:spPr>
          <a:xfrm>
            <a:off x="439719" y="1241114"/>
            <a:ext cx="11988901" cy="523220"/>
          </a:xfrm>
          <a:prstGeom prst="rect">
            <a:avLst/>
          </a:prstGeom>
        </p:spPr>
        <p:txBody>
          <a:bodyPr wrap="square">
            <a:spAutoFit/>
          </a:bodyPr>
          <a:lstStyle/>
          <a:p>
            <a:pPr marL="457200" marR="0" lvl="0" indent="-4572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2800"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Train model takes </a:t>
            </a:r>
            <a:r>
              <a:rPr kumimoji="0" lang="en-US" sz="2800" b="1"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‘Labels + Features’ </a:t>
            </a:r>
            <a:r>
              <a:rPr kumimoji="0" lang="en-US" sz="2800"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and produces a </a:t>
            </a:r>
            <a:r>
              <a:rPr kumimoji="0" lang="en-US" sz="2800" b="1"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Model</a:t>
            </a:r>
            <a:r>
              <a:rPr kumimoji="0" lang="en-US" sz="2800"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 Object </a:t>
            </a:r>
          </a:p>
        </p:txBody>
      </p:sp>
      <p:grpSp>
        <p:nvGrpSpPr>
          <p:cNvPr id="38" name="Group 37">
            <a:extLst>
              <a:ext uri="{FF2B5EF4-FFF2-40B4-BE49-F238E27FC236}">
                <a16:creationId xmlns:a16="http://schemas.microsoft.com/office/drawing/2014/main" id="{52AE4CFE-50FB-4B01-8BE4-38D8E7F12D76}"/>
              </a:ext>
            </a:extLst>
          </p:cNvPr>
          <p:cNvGrpSpPr/>
          <p:nvPr/>
        </p:nvGrpSpPr>
        <p:grpSpPr>
          <a:xfrm>
            <a:off x="2135741" y="6254708"/>
            <a:ext cx="369708" cy="228986"/>
            <a:chOff x="4365396" y="2402071"/>
            <a:chExt cx="369708" cy="432489"/>
          </a:xfrm>
        </p:grpSpPr>
        <p:sp>
          <p:nvSpPr>
            <p:cNvPr id="39"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1" name="Group 40">
            <a:extLst>
              <a:ext uri="{FF2B5EF4-FFF2-40B4-BE49-F238E27FC236}">
                <a16:creationId xmlns:a16="http://schemas.microsoft.com/office/drawing/2014/main" id="{52AE4CFE-50FB-4B01-8BE4-38D8E7F12D76}"/>
              </a:ext>
            </a:extLst>
          </p:cNvPr>
          <p:cNvGrpSpPr/>
          <p:nvPr/>
        </p:nvGrpSpPr>
        <p:grpSpPr>
          <a:xfrm>
            <a:off x="4618323" y="6254708"/>
            <a:ext cx="369708" cy="228986"/>
            <a:chOff x="4365396" y="2402071"/>
            <a:chExt cx="369708" cy="432489"/>
          </a:xfrm>
        </p:grpSpPr>
        <p:sp>
          <p:nvSpPr>
            <p:cNvPr id="42"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4" name="Group 43">
            <a:extLst>
              <a:ext uri="{FF2B5EF4-FFF2-40B4-BE49-F238E27FC236}">
                <a16:creationId xmlns:a16="http://schemas.microsoft.com/office/drawing/2014/main" id="{52AE4CFE-50FB-4B01-8BE4-38D8E7F12D76}"/>
              </a:ext>
            </a:extLst>
          </p:cNvPr>
          <p:cNvGrpSpPr/>
          <p:nvPr/>
        </p:nvGrpSpPr>
        <p:grpSpPr>
          <a:xfrm>
            <a:off x="7040251" y="6254708"/>
            <a:ext cx="369708" cy="228986"/>
            <a:chOff x="4365396" y="2402071"/>
            <a:chExt cx="369708" cy="432489"/>
          </a:xfrm>
        </p:grpSpPr>
        <p:sp>
          <p:nvSpPr>
            <p:cNvPr id="45"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7" name="Group 46">
            <a:extLst>
              <a:ext uri="{FF2B5EF4-FFF2-40B4-BE49-F238E27FC236}">
                <a16:creationId xmlns:a16="http://schemas.microsoft.com/office/drawing/2014/main" id="{52AE4CFE-50FB-4B01-8BE4-38D8E7F12D76}"/>
              </a:ext>
            </a:extLst>
          </p:cNvPr>
          <p:cNvGrpSpPr/>
          <p:nvPr/>
        </p:nvGrpSpPr>
        <p:grpSpPr>
          <a:xfrm>
            <a:off x="9499883" y="6254707"/>
            <a:ext cx="369708" cy="228986"/>
            <a:chOff x="4365396" y="2402071"/>
            <a:chExt cx="369708" cy="432489"/>
          </a:xfrm>
        </p:grpSpPr>
        <p:sp>
          <p:nvSpPr>
            <p:cNvPr id="48"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11849113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BB36402-424B-464F-B9CA-4CBEF528F110}"/>
              </a:ext>
            </a:extLst>
          </p:cNvPr>
          <p:cNvGraphicFramePr/>
          <p:nvPr>
            <p:extLst/>
          </p:nvPr>
        </p:nvGraphicFramePr>
        <p:xfrm>
          <a:off x="337000" y="6078051"/>
          <a:ext cx="11521046" cy="5970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2">
            <a:extLst>
              <a:ext uri="{FF2B5EF4-FFF2-40B4-BE49-F238E27FC236}">
                <a16:creationId xmlns:a16="http://schemas.microsoft.com/office/drawing/2014/main" id="{C4F03ABA-698C-4286-A5CA-DB9BB748BEC1}"/>
              </a:ext>
            </a:extLst>
          </p:cNvPr>
          <p:cNvSpPr>
            <a:spLocks noGrp="1"/>
          </p:cNvSpPr>
          <p:nvPr>
            <p:ph type="body" sz="quarter" idx="10"/>
          </p:nvPr>
        </p:nvSpPr>
        <p:spPr>
          <a:xfrm>
            <a:off x="613165" y="1078532"/>
            <a:ext cx="11018520" cy="2154436"/>
          </a:xfrm>
        </p:spPr>
        <p:txBody>
          <a:bodyPr/>
          <a:lstStyle/>
          <a:p>
            <a:pPr marL="457200" indent="-457200">
              <a:buFont typeface="Arial" panose="020B0604020202020204" pitchFamily="34" charset="0"/>
              <a:buChar char="•"/>
            </a:pPr>
            <a:r>
              <a:rPr lang="en-US" sz="3200" dirty="0"/>
              <a:t>Model must be valuable on new data (generalization)</a:t>
            </a:r>
          </a:p>
          <a:p>
            <a:pPr marL="457200" indent="-457200">
              <a:buFont typeface="Arial" panose="020B0604020202020204" pitchFamily="34" charset="0"/>
              <a:buChar char="•"/>
            </a:pPr>
            <a:r>
              <a:rPr lang="en-US" sz="3200" dirty="0"/>
              <a:t>Evaluate on test data: labeled data not used for training</a:t>
            </a:r>
          </a:p>
          <a:p>
            <a:pPr marL="457200" indent="-457200">
              <a:buFont typeface="Arial" panose="020B0604020202020204" pitchFamily="34" charset="0"/>
              <a:buChar char="•"/>
            </a:pPr>
            <a:r>
              <a:rPr lang="en-US" sz="3200" dirty="0"/>
              <a:t>Micro-accuracy: what percent of examples in test data are predicted correctly</a:t>
            </a:r>
            <a:r>
              <a:rPr lang="en-US" sz="3200" dirty="0" smtClean="0"/>
              <a:t>?</a:t>
            </a:r>
            <a:endParaRPr lang="en-US" sz="3200" dirty="0"/>
          </a:p>
        </p:txBody>
      </p:sp>
      <p:sp>
        <p:nvSpPr>
          <p:cNvPr id="8" name="Title 1">
            <a:extLst>
              <a:ext uri="{FF2B5EF4-FFF2-40B4-BE49-F238E27FC236}">
                <a16:creationId xmlns:a16="http://schemas.microsoft.com/office/drawing/2014/main" id="{01408C70-4FF1-FE49-892A-AFE8AF730E10}"/>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0070C0"/>
                </a:solidFill>
                <a:effectLst/>
                <a:uLnTx/>
                <a:uFillTx/>
                <a:latin typeface="Segoe UI" panose="020B0502040204020203" pitchFamily="34" charset="0"/>
                <a:ea typeface="+mj-ea"/>
                <a:cs typeface="Segoe UI" panose="020B0502040204020203" pitchFamily="34" charset="0"/>
              </a:rPr>
              <a:t>Model Evaluation</a:t>
            </a:r>
          </a:p>
        </p:txBody>
      </p:sp>
      <p:sp>
        <p:nvSpPr>
          <p:cNvPr id="9" name="Rectangle 8">
            <a:extLst>
              <a:ext uri="{FF2B5EF4-FFF2-40B4-BE49-F238E27FC236}">
                <a16:creationId xmlns:a16="http://schemas.microsoft.com/office/drawing/2014/main" id="{17DD28BC-A924-8143-8D2C-D7CECC1FFC6E}"/>
              </a:ext>
            </a:extLst>
          </p:cNvPr>
          <p:cNvSpPr/>
          <p:nvPr/>
        </p:nvSpPr>
        <p:spPr>
          <a:xfrm>
            <a:off x="258551" y="3575077"/>
            <a:ext cx="11702789" cy="1754326"/>
          </a:xfrm>
          <a:prstGeom prst="rect">
            <a:avLst/>
          </a:prstGeom>
        </p:spPr>
        <p:txBody>
          <a:bodyPr wrap="square">
            <a:spAutoFit/>
          </a:bodyPr>
          <a:lstStyle/>
          <a:p>
            <a:pPr lvl="0" defTabSz="914400">
              <a:defRPr/>
            </a:pPr>
            <a:r>
              <a:rPr lang="en-US" sz="1800" dirty="0" err="1">
                <a:latin typeface="Consolas" panose="020B0609020204030204" pitchFamily="49" charset="0"/>
              </a:rPr>
              <a:t>var</a:t>
            </a:r>
            <a:r>
              <a:rPr lang="en-US" sz="1800" dirty="0">
                <a:latin typeface="Consolas" panose="020B0609020204030204" pitchFamily="49" charset="0"/>
              </a:rPr>
              <a:t> </a:t>
            </a:r>
            <a:r>
              <a:rPr lang="en-US" sz="1800" dirty="0" err="1">
                <a:latin typeface="Consolas" panose="020B0609020204030204" pitchFamily="49" charset="0"/>
              </a:rPr>
              <a:t>testData</a:t>
            </a:r>
            <a:r>
              <a:rPr lang="en-US" sz="1800" dirty="0">
                <a:latin typeface="Consolas" panose="020B0609020204030204" pitchFamily="49" charset="0"/>
              </a:rPr>
              <a:t> = new </a:t>
            </a:r>
            <a:r>
              <a:rPr lang="en-US" sz="1800" dirty="0" err="1">
                <a:latin typeface="Consolas" panose="020B0609020204030204" pitchFamily="49" charset="0"/>
              </a:rPr>
              <a:t>TextLoader</a:t>
            </a:r>
            <a:r>
              <a:rPr lang="en-US" sz="1800" dirty="0">
                <a:latin typeface="Consolas" panose="020B0609020204030204" pitchFamily="49" charset="0"/>
              </a:rPr>
              <a:t>(_</a:t>
            </a:r>
            <a:r>
              <a:rPr lang="en-US" sz="1800" dirty="0" err="1">
                <a:latin typeface="Consolas" panose="020B0609020204030204" pitchFamily="49" charset="0"/>
              </a:rPr>
              <a:t>testdatapath</a:t>
            </a:r>
            <a:r>
              <a:rPr lang="en-US" sz="1800" dirty="0">
                <a:latin typeface="Consolas" panose="020B0609020204030204" pitchFamily="49" charset="0"/>
              </a:rPr>
              <a:t>).</a:t>
            </a:r>
            <a:r>
              <a:rPr lang="en-US" sz="1800" dirty="0" err="1">
                <a:latin typeface="Consolas" panose="020B0609020204030204" pitchFamily="49" charset="0"/>
              </a:rPr>
              <a:t>CreateFrom</a:t>
            </a:r>
            <a:r>
              <a:rPr lang="en-US" sz="1800" dirty="0">
                <a:latin typeface="Consolas" panose="020B0609020204030204" pitchFamily="49" charset="0"/>
              </a:rPr>
              <a:t>&lt;</a:t>
            </a:r>
            <a:r>
              <a:rPr lang="en-US" sz="1800" dirty="0" err="1">
                <a:latin typeface="Consolas" panose="020B0609020204030204" pitchFamily="49" charset="0"/>
              </a:rPr>
              <a:t>TaxiTrip</a:t>
            </a:r>
            <a:r>
              <a:rPr lang="en-US" sz="1800" dirty="0">
                <a:latin typeface="Consolas" panose="020B0609020204030204" pitchFamily="49" charset="0"/>
              </a:rPr>
              <a:t>&gt;(</a:t>
            </a:r>
            <a:r>
              <a:rPr lang="en-US" sz="1800" dirty="0" err="1">
                <a:latin typeface="Consolas" panose="020B0609020204030204" pitchFamily="49" charset="0"/>
              </a:rPr>
              <a:t>useHeader</a:t>
            </a:r>
            <a:r>
              <a:rPr lang="en-US" sz="1800" dirty="0">
                <a:latin typeface="Consolas" panose="020B0609020204030204" pitchFamily="49" charset="0"/>
              </a:rPr>
              <a:t>: true, separator: ',');</a:t>
            </a:r>
          </a:p>
          <a:p>
            <a:pPr lvl="0" defTabSz="914400">
              <a:defRPr/>
            </a:pPr>
            <a:r>
              <a:rPr lang="en-US" sz="1800" dirty="0" err="1">
                <a:latin typeface="Consolas" panose="020B0609020204030204" pitchFamily="49" charset="0"/>
              </a:rPr>
              <a:t>var</a:t>
            </a:r>
            <a:r>
              <a:rPr lang="en-US" sz="1800" dirty="0">
                <a:latin typeface="Consolas" panose="020B0609020204030204" pitchFamily="49" charset="0"/>
              </a:rPr>
              <a:t> evaluator = new </a:t>
            </a:r>
            <a:r>
              <a:rPr lang="en-US" sz="1800" dirty="0" err="1">
                <a:latin typeface="Consolas" panose="020B0609020204030204" pitchFamily="49" charset="0"/>
              </a:rPr>
              <a:t>RegressionEvaluator</a:t>
            </a:r>
            <a:r>
              <a:rPr lang="en-US" sz="1800" dirty="0">
                <a:latin typeface="Consolas" panose="020B0609020204030204" pitchFamily="49" charset="0"/>
              </a:rPr>
              <a:t>();</a:t>
            </a:r>
          </a:p>
          <a:p>
            <a:pPr lvl="0" defTabSz="914400">
              <a:defRPr/>
            </a:pPr>
            <a:r>
              <a:rPr lang="en-US" sz="1800" dirty="0" err="1">
                <a:latin typeface="Consolas" panose="020B0609020204030204" pitchFamily="49" charset="0"/>
              </a:rPr>
              <a:t>RegressionMetrics</a:t>
            </a:r>
            <a:r>
              <a:rPr lang="en-US" sz="1800" dirty="0">
                <a:latin typeface="Consolas" panose="020B0609020204030204" pitchFamily="49" charset="0"/>
              </a:rPr>
              <a:t> metrics = </a:t>
            </a:r>
            <a:r>
              <a:rPr lang="en-US" sz="1800" dirty="0" err="1">
                <a:latin typeface="Consolas" panose="020B0609020204030204" pitchFamily="49" charset="0"/>
              </a:rPr>
              <a:t>evaluator.Evaluate</a:t>
            </a:r>
            <a:r>
              <a:rPr lang="en-US" sz="1800" dirty="0">
                <a:latin typeface="Consolas" panose="020B0609020204030204" pitchFamily="49" charset="0"/>
              </a:rPr>
              <a:t>(model, </a:t>
            </a:r>
            <a:r>
              <a:rPr lang="en-US" sz="1800" dirty="0" err="1">
                <a:latin typeface="Consolas" panose="020B0609020204030204" pitchFamily="49" charset="0"/>
              </a:rPr>
              <a:t>testData</a:t>
            </a:r>
            <a:r>
              <a:rPr lang="en-US" sz="1800" dirty="0">
                <a:latin typeface="Consolas" panose="020B0609020204030204" pitchFamily="49" charset="0"/>
              </a:rPr>
              <a:t>);</a:t>
            </a:r>
          </a:p>
          <a:p>
            <a:pPr lvl="0" defTabSz="914400">
              <a:defRPr/>
            </a:pPr>
            <a:r>
              <a:rPr lang="en-US" sz="1800" dirty="0" err="1">
                <a:latin typeface="Consolas" panose="020B0609020204030204" pitchFamily="49" charset="0"/>
              </a:rPr>
              <a:t>Console.WriteLine</a:t>
            </a:r>
            <a:r>
              <a:rPr lang="en-US" sz="1800" dirty="0">
                <a:latin typeface="Consolas" panose="020B0609020204030204" pitchFamily="49" charset="0"/>
              </a:rPr>
              <a:t>($"</a:t>
            </a:r>
            <a:r>
              <a:rPr lang="en-US" sz="1800" dirty="0" err="1">
                <a:latin typeface="Consolas" panose="020B0609020204030204" pitchFamily="49" charset="0"/>
              </a:rPr>
              <a:t>Rms</a:t>
            </a:r>
            <a:r>
              <a:rPr lang="en-US" sz="1800" dirty="0">
                <a:latin typeface="Consolas" panose="020B0609020204030204" pitchFamily="49" charset="0"/>
              </a:rPr>
              <a:t> = {</a:t>
            </a:r>
            <a:r>
              <a:rPr lang="en-US" sz="1800" dirty="0" err="1">
                <a:latin typeface="Consolas" panose="020B0609020204030204" pitchFamily="49" charset="0"/>
              </a:rPr>
              <a:t>metrics.Rms</a:t>
            </a:r>
            <a:r>
              <a:rPr lang="en-US" sz="1800" dirty="0">
                <a:latin typeface="Consolas" panose="020B0609020204030204" pitchFamily="49" charset="0"/>
              </a:rPr>
              <a:t>}");</a:t>
            </a:r>
          </a:p>
          <a:p>
            <a:pPr lvl="0" defTabSz="914400">
              <a:defRPr/>
            </a:pPr>
            <a:r>
              <a:rPr lang="en-US" sz="1800" dirty="0" err="1">
                <a:latin typeface="Consolas" panose="020B0609020204030204" pitchFamily="49" charset="0"/>
              </a:rPr>
              <a:t>Console.WriteLine</a:t>
            </a:r>
            <a:r>
              <a:rPr lang="en-US" sz="1800" dirty="0">
                <a:latin typeface="Consolas" panose="020B0609020204030204" pitchFamily="49" charset="0"/>
              </a:rPr>
              <a:t>($"</a:t>
            </a:r>
            <a:r>
              <a:rPr lang="en-US" sz="1800" dirty="0" err="1">
                <a:latin typeface="Consolas" panose="020B0609020204030204" pitchFamily="49" charset="0"/>
              </a:rPr>
              <a:t>RSquared</a:t>
            </a:r>
            <a:r>
              <a:rPr lang="en-US" sz="1800" dirty="0">
                <a:latin typeface="Consolas" panose="020B0609020204030204" pitchFamily="49" charset="0"/>
              </a:rPr>
              <a:t> = {</a:t>
            </a:r>
            <a:r>
              <a:rPr lang="en-US" sz="1800" dirty="0" err="1">
                <a:latin typeface="Consolas" panose="020B0609020204030204" pitchFamily="49" charset="0"/>
              </a:rPr>
              <a:t>metrics.RSquared</a:t>
            </a:r>
            <a:r>
              <a:rPr lang="en-US" sz="1800" dirty="0">
                <a:latin typeface="Consolas" panose="020B0609020204030204" pitchFamily="49" charset="0"/>
              </a:rPr>
              <a:t>}");</a:t>
            </a:r>
          </a:p>
        </p:txBody>
      </p:sp>
      <p:grpSp>
        <p:nvGrpSpPr>
          <p:cNvPr id="7" name="Group 6">
            <a:extLst>
              <a:ext uri="{FF2B5EF4-FFF2-40B4-BE49-F238E27FC236}">
                <a16:creationId xmlns:a16="http://schemas.microsoft.com/office/drawing/2014/main" id="{6902CF8F-AFF5-4DA7-AA5A-08B3CB72E573}"/>
              </a:ext>
            </a:extLst>
          </p:cNvPr>
          <p:cNvGrpSpPr/>
          <p:nvPr/>
        </p:nvGrpSpPr>
        <p:grpSpPr>
          <a:xfrm>
            <a:off x="258552" y="6065174"/>
            <a:ext cx="1743908" cy="553998"/>
            <a:chOff x="5625" y="2095144"/>
            <a:chExt cx="1743908" cy="1046344"/>
          </a:xfrm>
          <a:solidFill>
            <a:srgbClr val="494949"/>
          </a:solidFill>
        </p:grpSpPr>
        <p:sp>
          <p:nvSpPr>
            <p:cNvPr id="10" name="Rectangle: Rounded Corners 9">
              <a:extLst>
                <a:ext uri="{FF2B5EF4-FFF2-40B4-BE49-F238E27FC236}">
                  <a16:creationId xmlns:a16="http://schemas.microsoft.com/office/drawing/2014/main" id="{0F122DF8-29D0-4AF1-9BC7-BBCD32FA51AD}"/>
                </a:ext>
              </a:extLst>
            </p:cNvPr>
            <p:cNvSpPr/>
            <p:nvPr/>
          </p:nvSpPr>
          <p:spPr>
            <a:xfrm>
              <a:off x="5625" y="2095144"/>
              <a:ext cx="1743908" cy="1046344"/>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AE7F5542-7541-4337-97F4-ED7251909E6C}"/>
                </a:ext>
              </a:extLst>
            </p:cNvPr>
            <p:cNvSpPr txBox="1"/>
            <p:nvPr/>
          </p:nvSpPr>
          <p:spPr>
            <a:xfrm>
              <a:off x="36271" y="2125790"/>
              <a:ext cx="1682616" cy="98505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Load Data</a:t>
              </a:r>
            </a:p>
          </p:txBody>
        </p:sp>
      </p:grpSp>
      <p:grpSp>
        <p:nvGrpSpPr>
          <p:cNvPr id="15" name="Group 14">
            <a:extLst>
              <a:ext uri="{FF2B5EF4-FFF2-40B4-BE49-F238E27FC236}">
                <a16:creationId xmlns:a16="http://schemas.microsoft.com/office/drawing/2014/main" id="{4329342C-8B83-4007-B0E3-124D4DF9219C}"/>
              </a:ext>
            </a:extLst>
          </p:cNvPr>
          <p:cNvGrpSpPr/>
          <p:nvPr/>
        </p:nvGrpSpPr>
        <p:grpSpPr>
          <a:xfrm>
            <a:off x="2700024" y="6065174"/>
            <a:ext cx="1743908" cy="553998"/>
            <a:chOff x="2447097" y="2095144"/>
            <a:chExt cx="1743908" cy="1046344"/>
          </a:xfrm>
          <a:solidFill>
            <a:srgbClr val="494949"/>
          </a:solidFill>
        </p:grpSpPr>
        <p:sp>
          <p:nvSpPr>
            <p:cNvPr id="16" name="Rectangle: Rounded Corners 15">
              <a:extLst>
                <a:ext uri="{FF2B5EF4-FFF2-40B4-BE49-F238E27FC236}">
                  <a16:creationId xmlns:a16="http://schemas.microsoft.com/office/drawing/2014/main" id="{63D30918-56F4-4B71-A04B-B97334193307}"/>
                </a:ext>
              </a:extLst>
            </p:cNvPr>
            <p:cNvSpPr/>
            <p:nvPr/>
          </p:nvSpPr>
          <p:spPr>
            <a:xfrm>
              <a:off x="2447097" y="2095144"/>
              <a:ext cx="1743908" cy="1046344"/>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Rounded Corners 8">
              <a:extLst>
                <a:ext uri="{FF2B5EF4-FFF2-40B4-BE49-F238E27FC236}">
                  <a16:creationId xmlns:a16="http://schemas.microsoft.com/office/drawing/2014/main" id="{0953CAE9-FAD2-4967-9016-100C86A723C3}"/>
                </a:ext>
              </a:extLst>
            </p:cNvPr>
            <p:cNvSpPr txBox="1"/>
            <p:nvPr/>
          </p:nvSpPr>
          <p:spPr>
            <a:xfrm>
              <a:off x="2477743" y="2125790"/>
              <a:ext cx="1682616" cy="98505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Extract Features </a:t>
              </a:r>
            </a:p>
          </p:txBody>
        </p:sp>
      </p:grpSp>
      <p:grpSp>
        <p:nvGrpSpPr>
          <p:cNvPr id="21" name="Group 20">
            <a:extLst>
              <a:ext uri="{FF2B5EF4-FFF2-40B4-BE49-F238E27FC236}">
                <a16:creationId xmlns:a16="http://schemas.microsoft.com/office/drawing/2014/main" id="{43E8A83B-5FA2-48FE-AD8E-F24DA88E3BAF}"/>
              </a:ext>
            </a:extLst>
          </p:cNvPr>
          <p:cNvGrpSpPr/>
          <p:nvPr/>
        </p:nvGrpSpPr>
        <p:grpSpPr>
          <a:xfrm>
            <a:off x="5141495" y="6065174"/>
            <a:ext cx="1743908" cy="553998"/>
            <a:chOff x="4888568" y="2095144"/>
            <a:chExt cx="1743908" cy="1046344"/>
          </a:xfrm>
          <a:solidFill>
            <a:srgbClr val="494949"/>
          </a:solidFill>
        </p:grpSpPr>
        <p:sp>
          <p:nvSpPr>
            <p:cNvPr id="22" name="Rectangle: Rounded Corners 21">
              <a:extLst>
                <a:ext uri="{FF2B5EF4-FFF2-40B4-BE49-F238E27FC236}">
                  <a16:creationId xmlns:a16="http://schemas.microsoft.com/office/drawing/2014/main" id="{748CF1F1-D53B-4AF8-951B-449DB1421380}"/>
                </a:ext>
              </a:extLst>
            </p:cNvPr>
            <p:cNvSpPr/>
            <p:nvPr/>
          </p:nvSpPr>
          <p:spPr>
            <a:xfrm>
              <a:off x="4888568" y="2095144"/>
              <a:ext cx="1743908" cy="1046344"/>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Rounded Corners 12">
              <a:extLst>
                <a:ext uri="{FF2B5EF4-FFF2-40B4-BE49-F238E27FC236}">
                  <a16:creationId xmlns:a16="http://schemas.microsoft.com/office/drawing/2014/main" id="{DC89C9EE-0B6A-4BD9-AF32-F439F09ABE1A}"/>
                </a:ext>
              </a:extLst>
            </p:cNvPr>
            <p:cNvSpPr txBox="1"/>
            <p:nvPr/>
          </p:nvSpPr>
          <p:spPr>
            <a:xfrm>
              <a:off x="4919214" y="2125790"/>
              <a:ext cx="1682616" cy="98505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Train Model </a:t>
              </a:r>
            </a:p>
          </p:txBody>
        </p:sp>
      </p:grpSp>
      <p:grpSp>
        <p:nvGrpSpPr>
          <p:cNvPr id="27" name="Group 26">
            <a:extLst>
              <a:ext uri="{FF2B5EF4-FFF2-40B4-BE49-F238E27FC236}">
                <a16:creationId xmlns:a16="http://schemas.microsoft.com/office/drawing/2014/main" id="{F3AEE3F2-3ABB-4944-8CF0-F357EB7DD35B}"/>
              </a:ext>
            </a:extLst>
          </p:cNvPr>
          <p:cNvGrpSpPr/>
          <p:nvPr/>
        </p:nvGrpSpPr>
        <p:grpSpPr>
          <a:xfrm>
            <a:off x="7582967" y="6065174"/>
            <a:ext cx="1743908" cy="553998"/>
            <a:chOff x="7330040" y="2095144"/>
            <a:chExt cx="1743908" cy="1046344"/>
          </a:xfrm>
          <a:solidFill>
            <a:srgbClr val="0070C0"/>
          </a:solidFill>
        </p:grpSpPr>
        <p:sp>
          <p:nvSpPr>
            <p:cNvPr id="28" name="Rectangle: Rounded Corners 27">
              <a:extLst>
                <a:ext uri="{FF2B5EF4-FFF2-40B4-BE49-F238E27FC236}">
                  <a16:creationId xmlns:a16="http://schemas.microsoft.com/office/drawing/2014/main" id="{BFA9FC17-CCEE-44D7-87A2-0BAB3F683408}"/>
                </a:ext>
              </a:extLst>
            </p:cNvPr>
            <p:cNvSpPr/>
            <p:nvPr/>
          </p:nvSpPr>
          <p:spPr>
            <a:xfrm>
              <a:off x="7330040" y="2095144"/>
              <a:ext cx="1743908" cy="1046344"/>
            </a:xfrm>
            <a:prstGeom prst="roundRect">
              <a:avLst>
                <a:gd name="adj" fmla="val 10000"/>
              </a:avLst>
            </a:prstGeom>
          </p:spPr>
          <p:style>
            <a:lnRef idx="0">
              <a:schemeClr val="accent1"/>
            </a:lnRef>
            <a:fillRef idx="3">
              <a:schemeClr val="accent1"/>
            </a:fillRef>
            <a:effectRef idx="3">
              <a:schemeClr val="accent1"/>
            </a:effectRef>
            <a:fontRef idx="minor">
              <a:schemeClr val="lt1"/>
            </a:fontRef>
          </p:style>
        </p:sp>
        <p:sp>
          <p:nvSpPr>
            <p:cNvPr id="29" name="Rectangle: Rounded Corners 16">
              <a:extLst>
                <a:ext uri="{FF2B5EF4-FFF2-40B4-BE49-F238E27FC236}">
                  <a16:creationId xmlns:a16="http://schemas.microsoft.com/office/drawing/2014/main" id="{552F3DE6-8BB6-44C9-9A4D-DE6556FEA1C0}"/>
                </a:ext>
              </a:extLst>
            </p:cNvPr>
            <p:cNvSpPr txBox="1"/>
            <p:nvPr/>
          </p:nvSpPr>
          <p:spPr>
            <a:xfrm>
              <a:off x="7360686" y="2125790"/>
              <a:ext cx="1682616" cy="985052"/>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Evaluate Model  </a:t>
              </a:r>
            </a:p>
          </p:txBody>
        </p:sp>
      </p:grpSp>
      <p:grpSp>
        <p:nvGrpSpPr>
          <p:cNvPr id="33" name="Group 32">
            <a:extLst>
              <a:ext uri="{FF2B5EF4-FFF2-40B4-BE49-F238E27FC236}">
                <a16:creationId xmlns:a16="http://schemas.microsoft.com/office/drawing/2014/main" id="{D1AA9AAA-0C3F-4963-8E05-16BD1C6788C9}"/>
              </a:ext>
            </a:extLst>
          </p:cNvPr>
          <p:cNvGrpSpPr/>
          <p:nvPr/>
        </p:nvGrpSpPr>
        <p:grpSpPr>
          <a:xfrm>
            <a:off x="10024439" y="6065174"/>
            <a:ext cx="1743908" cy="553998"/>
            <a:chOff x="9771512" y="2095144"/>
            <a:chExt cx="1743908" cy="1046344"/>
          </a:xfrm>
          <a:solidFill>
            <a:srgbClr val="494949"/>
          </a:solidFill>
        </p:grpSpPr>
        <p:sp>
          <p:nvSpPr>
            <p:cNvPr id="34" name="Rectangle: Rounded Corners 33">
              <a:extLst>
                <a:ext uri="{FF2B5EF4-FFF2-40B4-BE49-F238E27FC236}">
                  <a16:creationId xmlns:a16="http://schemas.microsoft.com/office/drawing/2014/main" id="{3856AF76-35D4-4D04-A43D-66C2E2EDCE62}"/>
                </a:ext>
              </a:extLst>
            </p:cNvPr>
            <p:cNvSpPr/>
            <p:nvPr/>
          </p:nvSpPr>
          <p:spPr>
            <a:xfrm>
              <a:off x="9771512" y="2095144"/>
              <a:ext cx="1743908" cy="1046344"/>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Rectangle: Rounded Corners 20">
              <a:extLst>
                <a:ext uri="{FF2B5EF4-FFF2-40B4-BE49-F238E27FC236}">
                  <a16:creationId xmlns:a16="http://schemas.microsoft.com/office/drawing/2014/main" id="{4835B54D-E189-4E3F-88F9-62D9F1F87553}"/>
                </a:ext>
              </a:extLst>
            </p:cNvPr>
            <p:cNvSpPr txBox="1"/>
            <p:nvPr/>
          </p:nvSpPr>
          <p:spPr>
            <a:xfrm>
              <a:off x="9802158" y="2125790"/>
              <a:ext cx="1682616" cy="98505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Model consumption </a:t>
              </a:r>
            </a:p>
          </p:txBody>
        </p:sp>
      </p:grpSp>
      <p:grpSp>
        <p:nvGrpSpPr>
          <p:cNvPr id="36" name="Group 35">
            <a:extLst>
              <a:ext uri="{FF2B5EF4-FFF2-40B4-BE49-F238E27FC236}">
                <a16:creationId xmlns:a16="http://schemas.microsoft.com/office/drawing/2014/main" id="{52AE4CFE-50FB-4B01-8BE4-38D8E7F12D76}"/>
              </a:ext>
            </a:extLst>
          </p:cNvPr>
          <p:cNvGrpSpPr/>
          <p:nvPr/>
        </p:nvGrpSpPr>
        <p:grpSpPr>
          <a:xfrm>
            <a:off x="2136884" y="6254707"/>
            <a:ext cx="369708" cy="228986"/>
            <a:chOff x="4365396" y="2402071"/>
            <a:chExt cx="369708" cy="432489"/>
          </a:xfrm>
        </p:grpSpPr>
        <p:sp>
          <p:nvSpPr>
            <p:cNvPr id="37"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9" name="Group 38">
            <a:extLst>
              <a:ext uri="{FF2B5EF4-FFF2-40B4-BE49-F238E27FC236}">
                <a16:creationId xmlns:a16="http://schemas.microsoft.com/office/drawing/2014/main" id="{52AE4CFE-50FB-4B01-8BE4-38D8E7F12D76}"/>
              </a:ext>
            </a:extLst>
          </p:cNvPr>
          <p:cNvGrpSpPr/>
          <p:nvPr/>
        </p:nvGrpSpPr>
        <p:grpSpPr>
          <a:xfrm>
            <a:off x="4618323" y="6254708"/>
            <a:ext cx="369708" cy="228986"/>
            <a:chOff x="4365396" y="2402071"/>
            <a:chExt cx="369708" cy="432489"/>
          </a:xfrm>
        </p:grpSpPr>
        <p:sp>
          <p:nvSpPr>
            <p:cNvPr id="40"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1"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2" name="Group 41">
            <a:extLst>
              <a:ext uri="{FF2B5EF4-FFF2-40B4-BE49-F238E27FC236}">
                <a16:creationId xmlns:a16="http://schemas.microsoft.com/office/drawing/2014/main" id="{52AE4CFE-50FB-4B01-8BE4-38D8E7F12D76}"/>
              </a:ext>
            </a:extLst>
          </p:cNvPr>
          <p:cNvGrpSpPr/>
          <p:nvPr/>
        </p:nvGrpSpPr>
        <p:grpSpPr>
          <a:xfrm>
            <a:off x="7019827" y="6254706"/>
            <a:ext cx="369708" cy="228986"/>
            <a:chOff x="4365396" y="2402071"/>
            <a:chExt cx="369708" cy="432489"/>
          </a:xfrm>
        </p:grpSpPr>
        <p:sp>
          <p:nvSpPr>
            <p:cNvPr id="43"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52AE4CFE-50FB-4B01-8BE4-38D8E7F12D76}"/>
              </a:ext>
            </a:extLst>
          </p:cNvPr>
          <p:cNvGrpSpPr/>
          <p:nvPr/>
        </p:nvGrpSpPr>
        <p:grpSpPr>
          <a:xfrm>
            <a:off x="9490803" y="6251101"/>
            <a:ext cx="369708" cy="228986"/>
            <a:chOff x="4365396" y="2402071"/>
            <a:chExt cx="369708" cy="432489"/>
          </a:xfrm>
        </p:grpSpPr>
        <p:sp>
          <p:nvSpPr>
            <p:cNvPr id="46"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26054164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BB36402-424B-464F-B9CA-4CBEF528F110}"/>
              </a:ext>
            </a:extLst>
          </p:cNvPr>
          <p:cNvGraphicFramePr/>
          <p:nvPr>
            <p:extLst/>
          </p:nvPr>
        </p:nvGraphicFramePr>
        <p:xfrm>
          <a:off x="337000" y="6078051"/>
          <a:ext cx="11521046" cy="597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5297BCE8-FAE6-42C2-8E54-7AAC9DD0558A}"/>
              </a:ext>
            </a:extLst>
          </p:cNvPr>
          <p:cNvSpPr/>
          <p:nvPr/>
        </p:nvSpPr>
        <p:spPr>
          <a:xfrm>
            <a:off x="474929" y="1359313"/>
            <a:ext cx="10813017" cy="3139321"/>
          </a:xfrm>
          <a:prstGeom prst="rect">
            <a:avLst/>
          </a:prstGeom>
        </p:spPr>
        <p:txBody>
          <a:bodyPr wrap="square">
            <a:spAutoFit/>
          </a:bodyPr>
          <a:lstStyle/>
          <a:p>
            <a:pPr lvl="0" defTabSz="914400">
              <a:defRPr/>
            </a:pPr>
            <a:r>
              <a:rPr lang="en-US" sz="1800" dirty="0" err="1">
                <a:latin typeface="Consolas" panose="020B0609020204030204" pitchFamily="49" charset="0"/>
              </a:rPr>
              <a:t>TaxiTrip</a:t>
            </a:r>
            <a:r>
              <a:rPr lang="en-US" sz="1800" dirty="0">
                <a:latin typeface="Consolas" panose="020B0609020204030204" pitchFamily="49" charset="0"/>
              </a:rPr>
              <a:t> t = new </a:t>
            </a:r>
            <a:r>
              <a:rPr lang="en-US" sz="1800" dirty="0" err="1">
                <a:latin typeface="Consolas" panose="020B0609020204030204" pitchFamily="49" charset="0"/>
              </a:rPr>
              <a:t>TaxiTrip</a:t>
            </a:r>
            <a:r>
              <a:rPr lang="en-US" sz="1800" dirty="0">
                <a:latin typeface="Consolas" panose="020B0609020204030204" pitchFamily="49" charset="0"/>
              </a:rPr>
              <a:t>() {</a:t>
            </a:r>
          </a:p>
          <a:p>
            <a:pPr lvl="0" defTabSz="914400">
              <a:defRPr/>
            </a:pPr>
            <a:r>
              <a:rPr lang="en-US" sz="1800" dirty="0">
                <a:latin typeface="Consolas" panose="020B0609020204030204" pitchFamily="49" charset="0"/>
              </a:rPr>
              <a:t>    </a:t>
            </a:r>
            <a:r>
              <a:rPr lang="en-US" sz="1800" dirty="0" err="1">
                <a:latin typeface="Consolas" panose="020B0609020204030204" pitchFamily="49" charset="0"/>
              </a:rPr>
              <a:t>VendorId</a:t>
            </a:r>
            <a:r>
              <a:rPr lang="en-US" sz="1800" dirty="0">
                <a:latin typeface="Consolas" panose="020B0609020204030204" pitchFamily="49" charset="0"/>
              </a:rPr>
              <a:t> = "VTS",</a:t>
            </a:r>
          </a:p>
          <a:p>
            <a:pPr lvl="0" defTabSz="914400">
              <a:defRPr/>
            </a:pPr>
            <a:r>
              <a:rPr lang="en-US" sz="1800" dirty="0">
                <a:latin typeface="Consolas" panose="020B0609020204030204" pitchFamily="49" charset="0"/>
              </a:rPr>
              <a:t>    </a:t>
            </a:r>
            <a:r>
              <a:rPr lang="en-US" sz="1800" dirty="0" err="1">
                <a:latin typeface="Consolas" panose="020B0609020204030204" pitchFamily="49" charset="0"/>
              </a:rPr>
              <a:t>RateCode</a:t>
            </a:r>
            <a:r>
              <a:rPr lang="en-US" sz="1800" dirty="0">
                <a:latin typeface="Consolas" panose="020B0609020204030204" pitchFamily="49" charset="0"/>
              </a:rPr>
              <a:t> = "1",</a:t>
            </a:r>
          </a:p>
          <a:p>
            <a:pPr lvl="0" defTabSz="914400">
              <a:defRPr/>
            </a:pPr>
            <a:r>
              <a:rPr lang="en-US" sz="1800" dirty="0">
                <a:latin typeface="Consolas" panose="020B0609020204030204" pitchFamily="49" charset="0"/>
              </a:rPr>
              <a:t>    </a:t>
            </a:r>
            <a:r>
              <a:rPr lang="en-US" sz="1800" dirty="0" err="1">
                <a:latin typeface="Consolas" panose="020B0609020204030204" pitchFamily="49" charset="0"/>
              </a:rPr>
              <a:t>PassengerCount</a:t>
            </a:r>
            <a:r>
              <a:rPr lang="en-US" sz="1800" dirty="0">
                <a:latin typeface="Consolas" panose="020B0609020204030204" pitchFamily="49" charset="0"/>
              </a:rPr>
              <a:t> = 1,</a:t>
            </a:r>
          </a:p>
          <a:p>
            <a:pPr lvl="0" defTabSz="914400">
              <a:defRPr/>
            </a:pPr>
            <a:r>
              <a:rPr lang="en-US" sz="1800" dirty="0">
                <a:latin typeface="Consolas" panose="020B0609020204030204" pitchFamily="49" charset="0"/>
              </a:rPr>
              <a:t>    </a:t>
            </a:r>
            <a:r>
              <a:rPr lang="en-US" sz="1800" dirty="0" err="1">
                <a:latin typeface="Consolas" panose="020B0609020204030204" pitchFamily="49" charset="0"/>
              </a:rPr>
              <a:t>TripDistance</a:t>
            </a:r>
            <a:r>
              <a:rPr lang="en-US" sz="1800" dirty="0">
                <a:latin typeface="Consolas" panose="020B0609020204030204" pitchFamily="49" charset="0"/>
              </a:rPr>
              <a:t> = 10.33f,</a:t>
            </a:r>
          </a:p>
          <a:p>
            <a:pPr lvl="0" defTabSz="914400">
              <a:defRPr/>
            </a:pPr>
            <a:r>
              <a:rPr lang="en-US" sz="1800" dirty="0">
                <a:latin typeface="Consolas" panose="020B0609020204030204" pitchFamily="49" charset="0"/>
              </a:rPr>
              <a:t>    </a:t>
            </a:r>
            <a:r>
              <a:rPr lang="en-US" sz="1800" dirty="0" err="1">
                <a:latin typeface="Consolas" panose="020B0609020204030204" pitchFamily="49" charset="0"/>
              </a:rPr>
              <a:t>PaymentType</a:t>
            </a:r>
            <a:r>
              <a:rPr lang="en-US" sz="1800" dirty="0">
                <a:latin typeface="Consolas" panose="020B0609020204030204" pitchFamily="49" charset="0"/>
              </a:rPr>
              <a:t> = "CSH",</a:t>
            </a:r>
          </a:p>
          <a:p>
            <a:pPr lvl="0" defTabSz="914400">
              <a:defRPr/>
            </a:pPr>
            <a:r>
              <a:rPr lang="en-US" sz="1800" dirty="0">
                <a:latin typeface="Consolas" panose="020B0609020204030204" pitchFamily="49" charset="0"/>
              </a:rPr>
              <a:t>    </a:t>
            </a:r>
            <a:r>
              <a:rPr lang="en-US" sz="1800" dirty="0" err="1">
                <a:latin typeface="Consolas" panose="020B0609020204030204" pitchFamily="49" charset="0"/>
              </a:rPr>
              <a:t>FareAmount</a:t>
            </a:r>
            <a:r>
              <a:rPr lang="en-US" sz="1800" dirty="0">
                <a:latin typeface="Consolas" panose="020B0609020204030204" pitchFamily="49" charset="0"/>
              </a:rPr>
              <a:t> = 0 // predict it. actual = 29.5</a:t>
            </a:r>
          </a:p>
          <a:p>
            <a:pPr lvl="0" defTabSz="914400">
              <a:defRPr/>
            </a:pPr>
            <a:r>
              <a:rPr lang="en-US" sz="1800" dirty="0">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Consolas" panose="020B0609020204030204" pitchFamily="49" charset="0"/>
              <a:ea typeface="+mn-ea"/>
              <a:cs typeface="+mn-cs"/>
            </a:endParaRPr>
          </a:p>
          <a:p>
            <a:pPr lvl="0" defTabSz="914400">
              <a:defRPr/>
            </a:pPr>
            <a:r>
              <a:rPr lang="en-US" sz="1800" dirty="0" err="1">
                <a:latin typeface="Consolas" panose="020B0609020204030204" pitchFamily="49" charset="0"/>
              </a:rPr>
              <a:t>TaxiTripFarePrediction</a:t>
            </a:r>
            <a:r>
              <a:rPr lang="en-US" sz="1800" dirty="0">
                <a:latin typeface="Consolas" panose="020B0609020204030204" pitchFamily="49" charset="0"/>
              </a:rPr>
              <a:t> prediction = </a:t>
            </a:r>
            <a:r>
              <a:rPr lang="en-US" sz="1800" dirty="0" err="1" smtClean="0">
                <a:latin typeface="Consolas" panose="020B0609020204030204" pitchFamily="49" charset="0"/>
              </a:rPr>
              <a:t>model.Predict</a:t>
            </a:r>
            <a:r>
              <a:rPr lang="en-US" sz="1800" dirty="0" smtClean="0">
                <a:latin typeface="Consolas" panose="020B0609020204030204" pitchFamily="49" charset="0"/>
              </a:rPr>
              <a:t>(t);</a:t>
            </a:r>
            <a:endParaRPr lang="en-US" sz="1800" dirty="0">
              <a:latin typeface="Consolas" panose="020B0609020204030204" pitchFamily="49" charset="0"/>
            </a:endParaRPr>
          </a:p>
          <a:p>
            <a:pPr lvl="0" defTabSz="914400">
              <a:defRPr/>
            </a:pPr>
            <a:r>
              <a:rPr lang="en-US" sz="1800" dirty="0" err="1">
                <a:latin typeface="Consolas" panose="020B0609020204030204" pitchFamily="49" charset="0"/>
              </a:rPr>
              <a:t>Console.WriteLine</a:t>
            </a:r>
            <a:r>
              <a:rPr lang="en-US" sz="1800" dirty="0">
                <a:latin typeface="Consolas" panose="020B0609020204030204" pitchFamily="49" charset="0"/>
              </a:rPr>
              <a:t>("Predicted fare: {0}, actual fare: 29.5", </a:t>
            </a:r>
            <a:r>
              <a:rPr lang="en-US" sz="1800" dirty="0" err="1">
                <a:latin typeface="Consolas" panose="020B0609020204030204" pitchFamily="49" charset="0"/>
              </a:rPr>
              <a:t>prediction.FareAmount</a:t>
            </a:r>
            <a:r>
              <a:rPr lang="en-US" sz="1800" dirty="0">
                <a:latin typeface="Consolas" panose="020B0609020204030204" pitchFamily="49" charset="0"/>
              </a:rPr>
              <a:t>);</a:t>
            </a:r>
          </a:p>
        </p:txBody>
      </p:sp>
      <p:sp>
        <p:nvSpPr>
          <p:cNvPr id="10" name="Title 1">
            <a:extLst>
              <a:ext uri="{FF2B5EF4-FFF2-40B4-BE49-F238E27FC236}">
                <a16:creationId xmlns:a16="http://schemas.microsoft.com/office/drawing/2014/main" id="{FCE1097D-75D6-BD4D-B329-E8744F0AE339}"/>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0070C0"/>
                </a:solidFill>
                <a:effectLst/>
                <a:uLnTx/>
                <a:uFillTx/>
                <a:latin typeface="Segoe UI" panose="020B0502040204020203" pitchFamily="34" charset="0"/>
                <a:ea typeface="+mj-ea"/>
                <a:cs typeface="Segoe UI" panose="020B0502040204020203" pitchFamily="34" charset="0"/>
              </a:rPr>
              <a:t>Model Consumption</a:t>
            </a:r>
          </a:p>
        </p:txBody>
      </p:sp>
      <p:grpSp>
        <p:nvGrpSpPr>
          <p:cNvPr id="7" name="Group 6">
            <a:extLst>
              <a:ext uri="{FF2B5EF4-FFF2-40B4-BE49-F238E27FC236}">
                <a16:creationId xmlns:a16="http://schemas.microsoft.com/office/drawing/2014/main" id="{9114EA58-8213-4E52-AE5D-F4D1AF2297A5}"/>
              </a:ext>
            </a:extLst>
          </p:cNvPr>
          <p:cNvGrpSpPr/>
          <p:nvPr/>
        </p:nvGrpSpPr>
        <p:grpSpPr>
          <a:xfrm>
            <a:off x="258552" y="6065174"/>
            <a:ext cx="1743908" cy="553998"/>
            <a:chOff x="5625" y="2095144"/>
            <a:chExt cx="1743908" cy="1046344"/>
          </a:xfrm>
          <a:solidFill>
            <a:srgbClr val="494949"/>
          </a:solidFill>
        </p:grpSpPr>
        <p:sp>
          <p:nvSpPr>
            <p:cNvPr id="8" name="Rectangle: Rounded Corners 7">
              <a:extLst>
                <a:ext uri="{FF2B5EF4-FFF2-40B4-BE49-F238E27FC236}">
                  <a16:creationId xmlns:a16="http://schemas.microsoft.com/office/drawing/2014/main" id="{553C52E8-185A-40E2-902E-1D48C23C1A09}"/>
                </a:ext>
              </a:extLst>
            </p:cNvPr>
            <p:cNvSpPr/>
            <p:nvPr/>
          </p:nvSpPr>
          <p:spPr>
            <a:xfrm>
              <a:off x="5625" y="2095144"/>
              <a:ext cx="1743908" cy="1046344"/>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F3FC5C3D-D40E-4413-95DA-9D729C45F846}"/>
                </a:ext>
              </a:extLst>
            </p:cNvPr>
            <p:cNvSpPr txBox="1"/>
            <p:nvPr/>
          </p:nvSpPr>
          <p:spPr>
            <a:xfrm>
              <a:off x="36271" y="2125790"/>
              <a:ext cx="1682616" cy="98505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Load Data</a:t>
              </a:r>
            </a:p>
          </p:txBody>
        </p:sp>
      </p:grpSp>
      <p:grpSp>
        <p:nvGrpSpPr>
          <p:cNvPr id="14" name="Group 13">
            <a:extLst>
              <a:ext uri="{FF2B5EF4-FFF2-40B4-BE49-F238E27FC236}">
                <a16:creationId xmlns:a16="http://schemas.microsoft.com/office/drawing/2014/main" id="{7B0F91C5-6A32-445D-923C-037EC52C132F}"/>
              </a:ext>
            </a:extLst>
          </p:cNvPr>
          <p:cNvGrpSpPr/>
          <p:nvPr/>
        </p:nvGrpSpPr>
        <p:grpSpPr>
          <a:xfrm>
            <a:off x="2700024" y="6065174"/>
            <a:ext cx="1743908" cy="553998"/>
            <a:chOff x="2447097" y="2095144"/>
            <a:chExt cx="1743908" cy="1046344"/>
          </a:xfrm>
          <a:solidFill>
            <a:srgbClr val="494949"/>
          </a:solidFill>
        </p:grpSpPr>
        <p:sp>
          <p:nvSpPr>
            <p:cNvPr id="15" name="Rectangle: Rounded Corners 14">
              <a:extLst>
                <a:ext uri="{FF2B5EF4-FFF2-40B4-BE49-F238E27FC236}">
                  <a16:creationId xmlns:a16="http://schemas.microsoft.com/office/drawing/2014/main" id="{DF50C247-C8A8-48F2-AFA5-824B21EA237C}"/>
                </a:ext>
              </a:extLst>
            </p:cNvPr>
            <p:cNvSpPr/>
            <p:nvPr/>
          </p:nvSpPr>
          <p:spPr>
            <a:xfrm>
              <a:off x="2447097" y="2095144"/>
              <a:ext cx="1743908" cy="1046344"/>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Rounded Corners 8">
              <a:extLst>
                <a:ext uri="{FF2B5EF4-FFF2-40B4-BE49-F238E27FC236}">
                  <a16:creationId xmlns:a16="http://schemas.microsoft.com/office/drawing/2014/main" id="{DE61BD61-00DA-4CCB-A200-259D61FE6A02}"/>
                </a:ext>
              </a:extLst>
            </p:cNvPr>
            <p:cNvSpPr txBox="1"/>
            <p:nvPr/>
          </p:nvSpPr>
          <p:spPr>
            <a:xfrm>
              <a:off x="2477743" y="2125790"/>
              <a:ext cx="1682616" cy="98505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Extract Features </a:t>
              </a:r>
            </a:p>
          </p:txBody>
        </p:sp>
      </p:grpSp>
      <p:grpSp>
        <p:nvGrpSpPr>
          <p:cNvPr id="20" name="Group 19">
            <a:extLst>
              <a:ext uri="{FF2B5EF4-FFF2-40B4-BE49-F238E27FC236}">
                <a16:creationId xmlns:a16="http://schemas.microsoft.com/office/drawing/2014/main" id="{0AD52A0B-7EEB-4C2E-B89C-31485281E22B}"/>
              </a:ext>
            </a:extLst>
          </p:cNvPr>
          <p:cNvGrpSpPr/>
          <p:nvPr/>
        </p:nvGrpSpPr>
        <p:grpSpPr>
          <a:xfrm>
            <a:off x="5141495" y="6065174"/>
            <a:ext cx="1743908" cy="553998"/>
            <a:chOff x="4888568" y="2095144"/>
            <a:chExt cx="1743908" cy="1046344"/>
          </a:xfrm>
          <a:solidFill>
            <a:srgbClr val="494949"/>
          </a:solidFill>
        </p:grpSpPr>
        <p:sp>
          <p:nvSpPr>
            <p:cNvPr id="21" name="Rectangle: Rounded Corners 20">
              <a:extLst>
                <a:ext uri="{FF2B5EF4-FFF2-40B4-BE49-F238E27FC236}">
                  <a16:creationId xmlns:a16="http://schemas.microsoft.com/office/drawing/2014/main" id="{6F7DAF8F-A857-4C4F-8E2F-8B4A543D2D6F}"/>
                </a:ext>
              </a:extLst>
            </p:cNvPr>
            <p:cNvSpPr/>
            <p:nvPr/>
          </p:nvSpPr>
          <p:spPr>
            <a:xfrm>
              <a:off x="4888568" y="2095144"/>
              <a:ext cx="1743908" cy="1046344"/>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Rectangle: Rounded Corners 12">
              <a:extLst>
                <a:ext uri="{FF2B5EF4-FFF2-40B4-BE49-F238E27FC236}">
                  <a16:creationId xmlns:a16="http://schemas.microsoft.com/office/drawing/2014/main" id="{4B227549-20CF-47FC-B002-A75CB147DD15}"/>
                </a:ext>
              </a:extLst>
            </p:cNvPr>
            <p:cNvSpPr txBox="1"/>
            <p:nvPr/>
          </p:nvSpPr>
          <p:spPr>
            <a:xfrm>
              <a:off x="4919214" y="2125790"/>
              <a:ext cx="1682616" cy="98505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Train Model </a:t>
              </a:r>
            </a:p>
          </p:txBody>
        </p:sp>
      </p:grpSp>
      <p:grpSp>
        <p:nvGrpSpPr>
          <p:cNvPr id="26" name="Group 25">
            <a:extLst>
              <a:ext uri="{FF2B5EF4-FFF2-40B4-BE49-F238E27FC236}">
                <a16:creationId xmlns:a16="http://schemas.microsoft.com/office/drawing/2014/main" id="{4E9EAC98-F3B7-4148-AE1D-8B1982C7533C}"/>
              </a:ext>
            </a:extLst>
          </p:cNvPr>
          <p:cNvGrpSpPr/>
          <p:nvPr/>
        </p:nvGrpSpPr>
        <p:grpSpPr>
          <a:xfrm>
            <a:off x="7582967" y="6065174"/>
            <a:ext cx="1743908" cy="553998"/>
            <a:chOff x="7330040" y="2095144"/>
            <a:chExt cx="1743908" cy="1046344"/>
          </a:xfrm>
          <a:solidFill>
            <a:srgbClr val="505050"/>
          </a:solidFill>
        </p:grpSpPr>
        <p:sp>
          <p:nvSpPr>
            <p:cNvPr id="27" name="Rectangle: Rounded Corners 26">
              <a:extLst>
                <a:ext uri="{FF2B5EF4-FFF2-40B4-BE49-F238E27FC236}">
                  <a16:creationId xmlns:a16="http://schemas.microsoft.com/office/drawing/2014/main" id="{0D157E9F-D720-4251-ABF5-F58482F991C4}"/>
                </a:ext>
              </a:extLst>
            </p:cNvPr>
            <p:cNvSpPr/>
            <p:nvPr/>
          </p:nvSpPr>
          <p:spPr>
            <a:xfrm>
              <a:off x="7330040" y="2095144"/>
              <a:ext cx="1743908" cy="1046344"/>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Rectangle: Rounded Corners 16">
              <a:extLst>
                <a:ext uri="{FF2B5EF4-FFF2-40B4-BE49-F238E27FC236}">
                  <a16:creationId xmlns:a16="http://schemas.microsoft.com/office/drawing/2014/main" id="{8937A025-3F23-48D8-B1A9-EFA4DB594383}"/>
                </a:ext>
              </a:extLst>
            </p:cNvPr>
            <p:cNvSpPr txBox="1"/>
            <p:nvPr/>
          </p:nvSpPr>
          <p:spPr>
            <a:xfrm>
              <a:off x="7360686" y="2125790"/>
              <a:ext cx="1682616" cy="98505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Evaluate Model  </a:t>
              </a:r>
            </a:p>
          </p:txBody>
        </p:sp>
      </p:grpSp>
      <p:grpSp>
        <p:nvGrpSpPr>
          <p:cNvPr id="32" name="Group 31">
            <a:extLst>
              <a:ext uri="{FF2B5EF4-FFF2-40B4-BE49-F238E27FC236}">
                <a16:creationId xmlns:a16="http://schemas.microsoft.com/office/drawing/2014/main" id="{58AD57FA-84C7-480D-BD3C-B86CE2344AC4}"/>
              </a:ext>
            </a:extLst>
          </p:cNvPr>
          <p:cNvGrpSpPr/>
          <p:nvPr/>
        </p:nvGrpSpPr>
        <p:grpSpPr>
          <a:xfrm>
            <a:off x="10024439" y="6065174"/>
            <a:ext cx="1743908" cy="553998"/>
            <a:chOff x="9771512" y="2095144"/>
            <a:chExt cx="1743908" cy="1046344"/>
          </a:xfrm>
          <a:solidFill>
            <a:srgbClr val="0070C0"/>
          </a:solidFill>
        </p:grpSpPr>
        <p:sp>
          <p:nvSpPr>
            <p:cNvPr id="33" name="Rectangle: Rounded Corners 32">
              <a:extLst>
                <a:ext uri="{FF2B5EF4-FFF2-40B4-BE49-F238E27FC236}">
                  <a16:creationId xmlns:a16="http://schemas.microsoft.com/office/drawing/2014/main" id="{E9DFC4F4-1409-48E8-B8B4-2828DF4CE319}"/>
                </a:ext>
              </a:extLst>
            </p:cNvPr>
            <p:cNvSpPr/>
            <p:nvPr/>
          </p:nvSpPr>
          <p:spPr>
            <a:xfrm>
              <a:off x="9771512" y="2095144"/>
              <a:ext cx="1743908" cy="1046344"/>
            </a:xfrm>
            <a:prstGeom prst="roundRect">
              <a:avLst>
                <a:gd name="adj" fmla="val 10000"/>
              </a:avLst>
            </a:prstGeom>
          </p:spPr>
          <p:style>
            <a:lnRef idx="0">
              <a:schemeClr val="accent1"/>
            </a:lnRef>
            <a:fillRef idx="3">
              <a:schemeClr val="accent1"/>
            </a:fillRef>
            <a:effectRef idx="3">
              <a:schemeClr val="accent1"/>
            </a:effectRef>
            <a:fontRef idx="minor">
              <a:schemeClr val="lt1"/>
            </a:fontRef>
          </p:style>
        </p:sp>
        <p:sp>
          <p:nvSpPr>
            <p:cNvPr id="34" name="Rectangle: Rounded Corners 20">
              <a:extLst>
                <a:ext uri="{FF2B5EF4-FFF2-40B4-BE49-F238E27FC236}">
                  <a16:creationId xmlns:a16="http://schemas.microsoft.com/office/drawing/2014/main" id="{5773CD80-9C57-48F2-BA10-A0B1A4F9B216}"/>
                </a:ext>
              </a:extLst>
            </p:cNvPr>
            <p:cNvSpPr txBox="1"/>
            <p:nvPr/>
          </p:nvSpPr>
          <p:spPr>
            <a:xfrm>
              <a:off x="9802158" y="2125790"/>
              <a:ext cx="1682616" cy="985052"/>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53340" tIns="53340" rIns="53340" bIns="533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Model consumption </a:t>
              </a:r>
            </a:p>
          </p:txBody>
        </p:sp>
      </p:grpSp>
      <p:grpSp>
        <p:nvGrpSpPr>
          <p:cNvPr id="35" name="Group 34">
            <a:extLst>
              <a:ext uri="{FF2B5EF4-FFF2-40B4-BE49-F238E27FC236}">
                <a16:creationId xmlns:a16="http://schemas.microsoft.com/office/drawing/2014/main" id="{52AE4CFE-50FB-4B01-8BE4-38D8E7F12D76}"/>
              </a:ext>
            </a:extLst>
          </p:cNvPr>
          <p:cNvGrpSpPr/>
          <p:nvPr/>
        </p:nvGrpSpPr>
        <p:grpSpPr>
          <a:xfrm>
            <a:off x="2162288" y="6262093"/>
            <a:ext cx="369708" cy="228986"/>
            <a:chOff x="4365396" y="2402071"/>
            <a:chExt cx="369708" cy="432489"/>
          </a:xfrm>
        </p:grpSpPr>
        <p:sp>
          <p:nvSpPr>
            <p:cNvPr id="36"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52AE4CFE-50FB-4B01-8BE4-38D8E7F12D76}"/>
              </a:ext>
            </a:extLst>
          </p:cNvPr>
          <p:cNvGrpSpPr/>
          <p:nvPr/>
        </p:nvGrpSpPr>
        <p:grpSpPr>
          <a:xfrm>
            <a:off x="4618323" y="6254708"/>
            <a:ext cx="369708" cy="228986"/>
            <a:chOff x="4365396" y="2402071"/>
            <a:chExt cx="369708" cy="432489"/>
          </a:xfrm>
        </p:grpSpPr>
        <p:sp>
          <p:nvSpPr>
            <p:cNvPr id="39"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1" name="Group 40">
            <a:extLst>
              <a:ext uri="{FF2B5EF4-FFF2-40B4-BE49-F238E27FC236}">
                <a16:creationId xmlns:a16="http://schemas.microsoft.com/office/drawing/2014/main" id="{52AE4CFE-50FB-4B01-8BE4-38D8E7F12D76}"/>
              </a:ext>
            </a:extLst>
          </p:cNvPr>
          <p:cNvGrpSpPr/>
          <p:nvPr/>
        </p:nvGrpSpPr>
        <p:grpSpPr>
          <a:xfrm>
            <a:off x="7019827" y="6262093"/>
            <a:ext cx="369708" cy="228986"/>
            <a:chOff x="4365396" y="2402071"/>
            <a:chExt cx="369708" cy="432489"/>
          </a:xfrm>
        </p:grpSpPr>
        <p:sp>
          <p:nvSpPr>
            <p:cNvPr id="42"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4" name="Group 43">
            <a:extLst>
              <a:ext uri="{FF2B5EF4-FFF2-40B4-BE49-F238E27FC236}">
                <a16:creationId xmlns:a16="http://schemas.microsoft.com/office/drawing/2014/main" id="{52AE4CFE-50FB-4B01-8BE4-38D8E7F12D76}"/>
              </a:ext>
            </a:extLst>
          </p:cNvPr>
          <p:cNvGrpSpPr/>
          <p:nvPr/>
        </p:nvGrpSpPr>
        <p:grpSpPr>
          <a:xfrm>
            <a:off x="9461807" y="6262092"/>
            <a:ext cx="369708" cy="228986"/>
            <a:chOff x="4365396" y="2402071"/>
            <a:chExt cx="369708" cy="432489"/>
          </a:xfrm>
        </p:grpSpPr>
        <p:sp>
          <p:nvSpPr>
            <p:cNvPr id="45" name="Arrow: Right 64">
              <a:extLst>
                <a:ext uri="{FF2B5EF4-FFF2-40B4-BE49-F238E27FC236}">
                  <a16:creationId xmlns:a16="http://schemas.microsoft.com/office/drawing/2014/main" id="{D5832E0E-DE80-4FCB-A075-EA1353C5B3D6}"/>
                </a:ext>
              </a:extLst>
            </p:cNvPr>
            <p:cNvSpPr/>
            <p:nvPr/>
          </p:nvSpPr>
          <p:spPr>
            <a:xfrm>
              <a:off x="4365396" y="2402071"/>
              <a:ext cx="369708" cy="43248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Arrow: Right 10">
              <a:extLst>
                <a:ext uri="{FF2B5EF4-FFF2-40B4-BE49-F238E27FC236}">
                  <a16:creationId xmlns:a16="http://schemas.microsoft.com/office/drawing/2014/main" id="{D961322D-4DB3-41EA-A82F-E00DFD29931D}"/>
                </a:ext>
              </a:extLst>
            </p:cNvPr>
            <p:cNvSpPr txBox="1"/>
            <p:nvPr/>
          </p:nvSpPr>
          <p:spPr>
            <a:xfrm>
              <a:off x="4365396" y="2488569"/>
              <a:ext cx="258796" cy="25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endParaRPr kumimoji="0" lang="en-US" sz="17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82989820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BB36402-424B-464F-B9CA-4CBEF528F110}"/>
              </a:ext>
            </a:extLst>
          </p:cNvPr>
          <p:cNvGraphicFramePr/>
          <p:nvPr>
            <p:extLst>
              <p:ext uri="{D42A27DB-BD31-4B8C-83A1-F6EECF244321}">
                <p14:modId xmlns:p14="http://schemas.microsoft.com/office/powerpoint/2010/main" val="3736537530"/>
              </p:ext>
            </p:extLst>
          </p:nvPr>
        </p:nvGraphicFramePr>
        <p:xfrm>
          <a:off x="335477" y="901700"/>
          <a:ext cx="11521046" cy="5236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itle 1">
            <a:extLst>
              <a:ext uri="{FF2B5EF4-FFF2-40B4-BE49-F238E27FC236}">
                <a16:creationId xmlns:a16="http://schemas.microsoft.com/office/drawing/2014/main" id="{B0810C90-CF27-8445-AFA6-C126378FB660}"/>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70C0"/>
                </a:solidFill>
                <a:effectLst/>
                <a:uLnTx/>
                <a:uFillTx/>
                <a:latin typeface="Segoe UI Semibold"/>
                <a:ea typeface="+mj-ea"/>
                <a:cs typeface="Calibri Light" panose="020F0302020204030204" pitchFamily="34" charset="0"/>
              </a:rPr>
              <a:t>Machine Learning is </a:t>
            </a:r>
            <a:r>
              <a:rPr kumimoji="0" lang="en-US" sz="4400" b="1" i="0" u="none" strike="noStrike" kern="1200" cap="none" spc="0" normalizeH="0" baseline="0" noProof="0" dirty="0">
                <a:ln>
                  <a:noFill/>
                </a:ln>
                <a:solidFill>
                  <a:srgbClr val="0070C0"/>
                </a:solidFill>
                <a:effectLst/>
                <a:uLnTx/>
                <a:uFillTx/>
                <a:latin typeface="Segoe UI Semibold"/>
                <a:ea typeface="+mj-ea"/>
                <a:cs typeface="Calibri Light" panose="020F0302020204030204" pitchFamily="34" charset="0"/>
              </a:rPr>
              <a:t>Iterative</a:t>
            </a:r>
          </a:p>
        </p:txBody>
      </p:sp>
      <p:sp>
        <p:nvSpPr>
          <p:cNvPr id="15" name="Curved Up Arrow 10">
            <a:extLst>
              <a:ext uri="{FF2B5EF4-FFF2-40B4-BE49-F238E27FC236}">
                <a16:creationId xmlns:a16="http://schemas.microsoft.com/office/drawing/2014/main" id="{C51A9AB1-5759-4E2D-BC8E-F2F6F5D8CEA5}"/>
              </a:ext>
            </a:extLst>
          </p:cNvPr>
          <p:cNvSpPr/>
          <p:nvPr/>
        </p:nvSpPr>
        <p:spPr bwMode="auto">
          <a:xfrm flipH="1">
            <a:off x="3037016" y="4521200"/>
            <a:ext cx="5764083" cy="2209800"/>
          </a:xfrm>
          <a:prstGeom prst="curvedUp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a:t>
            </a:r>
          </a:p>
        </p:txBody>
      </p:sp>
      <p:sp>
        <p:nvSpPr>
          <p:cNvPr id="9" name="TextBox 8">
            <a:extLst>
              <a:ext uri="{FF2B5EF4-FFF2-40B4-BE49-F238E27FC236}">
                <a16:creationId xmlns:a16="http://schemas.microsoft.com/office/drawing/2014/main" id="{6E77E43F-3280-4827-A720-5063F183815D}"/>
              </a:ext>
            </a:extLst>
          </p:cNvPr>
          <p:cNvSpPr txBox="1"/>
          <p:nvPr/>
        </p:nvSpPr>
        <p:spPr>
          <a:xfrm>
            <a:off x="3037017" y="2221388"/>
            <a:ext cx="1339340"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ML Pipeline</a:t>
            </a:r>
          </a:p>
        </p:txBody>
      </p:sp>
      <p:cxnSp>
        <p:nvCxnSpPr>
          <p:cNvPr id="10" name="Straight Arrow Connector 9">
            <a:extLst>
              <a:ext uri="{FF2B5EF4-FFF2-40B4-BE49-F238E27FC236}">
                <a16:creationId xmlns:a16="http://schemas.microsoft.com/office/drawing/2014/main" id="{F9EB7C2D-C103-4F96-94DB-3BABB4338A78}"/>
              </a:ext>
            </a:extLst>
          </p:cNvPr>
          <p:cNvCxnSpPr>
            <a:cxnSpLocks/>
          </p:cNvCxnSpPr>
          <p:nvPr/>
        </p:nvCxnSpPr>
        <p:spPr>
          <a:xfrm flipH="1">
            <a:off x="369271" y="2375277"/>
            <a:ext cx="2465941" cy="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BBEB592-B15C-4D0C-9FCE-62B1DABBDD0A}"/>
              </a:ext>
            </a:extLst>
          </p:cNvPr>
          <p:cNvCxnSpPr>
            <a:cxnSpLocks/>
          </p:cNvCxnSpPr>
          <p:nvPr/>
        </p:nvCxnSpPr>
        <p:spPr>
          <a:xfrm>
            <a:off x="4427157" y="2375277"/>
            <a:ext cx="2583243" cy="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650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CE1097D-75D6-BD4D-B329-E8744F0AE339}"/>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70C0"/>
                </a:solidFill>
                <a:effectLst/>
                <a:uLnTx/>
                <a:uFillTx/>
                <a:latin typeface="Segoe UI" panose="020B0502040204020203" pitchFamily="34" charset="0"/>
                <a:ea typeface="+mj-ea"/>
                <a:cs typeface="Segoe UI" panose="020B0502040204020203" pitchFamily="34" charset="0"/>
              </a:rPr>
              <a:t>Improving the model</a:t>
            </a:r>
          </a:p>
        </p:txBody>
      </p:sp>
      <p:sp>
        <p:nvSpPr>
          <p:cNvPr id="2" name="Rectangle 1">
            <a:extLst>
              <a:ext uri="{FF2B5EF4-FFF2-40B4-BE49-F238E27FC236}">
                <a16:creationId xmlns:a16="http://schemas.microsoft.com/office/drawing/2014/main" id="{80A04268-6394-4082-92F0-36C8245D3221}"/>
              </a:ext>
            </a:extLst>
          </p:cNvPr>
          <p:cNvSpPr/>
          <p:nvPr/>
        </p:nvSpPr>
        <p:spPr>
          <a:xfrm>
            <a:off x="4238408" y="3258184"/>
            <a:ext cx="7298601" cy="590931"/>
          </a:xfrm>
          <a:prstGeom prst="rect">
            <a:avLst/>
          </a:prstGeom>
        </p:spPr>
        <p:txBody>
          <a:bodyPr wrap="none">
            <a:spAutoFit/>
          </a:bodyPr>
          <a:lstStyle/>
          <a:p>
            <a:pPr marL="0" marR="0" lvl="0" indent="0" algn="l" defTabSz="914400" rtl="0" eaLnBrk="1" fontAlgn="auto" latinLnBrk="0" hangingPunct="1">
              <a:lnSpc>
                <a:spcPct val="90000"/>
              </a:lnSpc>
              <a:spcBef>
                <a:spcPts val="0"/>
              </a:spcBef>
              <a:spcAft>
                <a:spcPts val="0"/>
              </a:spcAft>
              <a:buClr>
                <a:sysClr val="windowText" lastClr="000000"/>
              </a:buClr>
              <a:buSzPts val="1100"/>
              <a:buFontTx/>
              <a:buNone/>
              <a:tabLst/>
              <a:defRPr/>
            </a:pPr>
            <a:r>
              <a:rPr kumimoji="0" lang="en-US" sz="1800" b="0" i="0" u="none" strike="noStrike" kern="1200" cap="none" spc="0" normalizeH="0" baseline="0" noProof="0" dirty="0">
                <a:ln>
                  <a:noFill/>
                </a:ln>
                <a:solidFill>
                  <a:prstClr val="white"/>
                </a:solidFill>
                <a:effectLst/>
                <a:uLnTx/>
                <a:uFillTx/>
                <a:latin typeface="Work Sans"/>
                <a:ea typeface="+mn-ea"/>
                <a:cs typeface="+mn-cs"/>
                <a:sym typeface="Work Sans"/>
              </a:rPr>
              <a:t>“Programming the Unprogrammable” “Programming the Unprogrammable”</a:t>
            </a:r>
          </a:p>
          <a:p>
            <a:pPr marL="0" marR="0" lvl="0" indent="0" algn="l" defTabSz="914400" rtl="0" eaLnBrk="1" fontAlgn="auto" latinLnBrk="0" hangingPunct="1">
              <a:lnSpc>
                <a:spcPct val="90000"/>
              </a:lnSpc>
              <a:spcBef>
                <a:spcPts val="0"/>
              </a:spcBef>
              <a:spcAft>
                <a:spcPts val="0"/>
              </a:spcAft>
              <a:buClr>
                <a:sysClr val="windowText" lastClr="000000"/>
              </a:buClr>
              <a:buSzPts val="1100"/>
              <a:buFontTx/>
              <a:buNone/>
              <a:tabLst/>
              <a:defRPr/>
            </a:pPr>
            <a:endParaRPr kumimoji="0" lang="en-US" sz="1800" b="0" i="0" u="none" strike="noStrike" kern="1200" cap="none" spc="0" normalizeH="0" baseline="0" noProof="0" dirty="0">
              <a:ln>
                <a:noFill/>
              </a:ln>
              <a:solidFill>
                <a:prstClr val="white"/>
              </a:solidFill>
              <a:effectLst/>
              <a:uLnTx/>
              <a:uFillTx/>
              <a:latin typeface="Work Sans"/>
              <a:ea typeface="+mn-ea"/>
              <a:cs typeface="+mn-cs"/>
              <a:sym typeface="Work Sans"/>
            </a:endParaRPr>
          </a:p>
        </p:txBody>
      </p:sp>
      <p:graphicFrame>
        <p:nvGraphicFramePr>
          <p:cNvPr id="3" name="Diagram 2">
            <a:extLst>
              <a:ext uri="{FF2B5EF4-FFF2-40B4-BE49-F238E27FC236}">
                <a16:creationId xmlns:a16="http://schemas.microsoft.com/office/drawing/2014/main" id="{144DE963-D604-47CC-B785-2F6B30505382}"/>
              </a:ext>
            </a:extLst>
          </p:cNvPr>
          <p:cNvGraphicFramePr/>
          <p:nvPr>
            <p:extLst>
              <p:ext uri="{D42A27DB-BD31-4B8C-83A1-F6EECF244321}">
                <p14:modId xmlns:p14="http://schemas.microsoft.com/office/powerpoint/2010/main" val="1822753977"/>
              </p:ext>
            </p:extLst>
          </p:nvPr>
        </p:nvGraphicFramePr>
        <p:xfrm>
          <a:off x="2032000" y="119618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617376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EB2A43F-21A9-4110-B916-3FC4F4931112}"/>
              </a:ext>
            </a:extLst>
          </p:cNvPr>
          <p:cNvSpPr>
            <a:spLocks noGrp="1"/>
          </p:cNvSpPr>
          <p:nvPr>
            <p:ph type="title"/>
          </p:nvPr>
        </p:nvSpPr>
        <p:spPr/>
        <p:txBody>
          <a:bodyPr/>
          <a:lstStyle/>
          <a:p>
            <a:r>
              <a:rPr lang="en-US" smtClean="0"/>
              <a:t>Road Ahead for ML.NET </a:t>
            </a:r>
            <a:endParaRPr lang="en-US" dirty="0"/>
          </a:p>
        </p:txBody>
      </p:sp>
      <p:sp>
        <p:nvSpPr>
          <p:cNvPr id="4" name="Content Placeholder 3"/>
          <p:cNvSpPr>
            <a:spLocks noGrp="1"/>
          </p:cNvSpPr>
          <p:nvPr>
            <p:ph idx="1"/>
          </p:nvPr>
        </p:nvSpPr>
        <p:spPr/>
        <p:txBody>
          <a:bodyPr/>
          <a:lstStyle/>
          <a:p>
            <a:pPr lvl="0"/>
            <a:r>
              <a:rPr lang="en-US" smtClean="0"/>
              <a:t>API improvements </a:t>
            </a:r>
          </a:p>
          <a:p>
            <a:pPr lvl="0"/>
            <a:r>
              <a:rPr lang="en-US" smtClean="0"/>
              <a:t>Additional ML Tasks and Scenarios </a:t>
            </a:r>
          </a:p>
          <a:p>
            <a:pPr lvl="0"/>
            <a:r>
              <a:rPr lang="en-US" smtClean="0"/>
              <a:t>Deep Learning (TensorFlow, CNTK)</a:t>
            </a:r>
          </a:p>
          <a:p>
            <a:pPr lvl="0"/>
            <a:r>
              <a:rPr lang="en-US" smtClean="0"/>
              <a:t>ONNX support for WinML </a:t>
            </a:r>
          </a:p>
          <a:p>
            <a:pPr lvl="0"/>
            <a:r>
              <a:rPr lang="en-US" smtClean="0"/>
              <a:t>Scale-out on Azure</a:t>
            </a:r>
          </a:p>
          <a:p>
            <a:pPr lvl="0"/>
            <a:r>
              <a:rPr lang="en-US" smtClean="0"/>
              <a:t>Better GUI to simplify ML tasks</a:t>
            </a:r>
          </a:p>
          <a:p>
            <a:pPr lvl="0"/>
            <a:r>
              <a:rPr lang="en-US" smtClean="0"/>
              <a:t>Integration with VS Tools for AI</a:t>
            </a:r>
          </a:p>
          <a:p>
            <a:pPr lvl="0"/>
            <a:r>
              <a:rPr lang="en-US" smtClean="0"/>
              <a:t>Language Innovation for .NET</a:t>
            </a:r>
            <a:endParaRPr lang="en-US" dirty="0"/>
          </a:p>
        </p:txBody>
      </p:sp>
    </p:spTree>
    <p:extLst>
      <p:ext uri="{BB962C8B-B14F-4D97-AF65-F5344CB8AC3E}">
        <p14:creationId xmlns:p14="http://schemas.microsoft.com/office/powerpoint/2010/main" val="21900558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449" y="757469"/>
            <a:ext cx="8437604" cy="5062563"/>
          </a:xfrm>
          <a:prstGeom prst="rect">
            <a:avLst/>
          </a:prstGeom>
        </p:spPr>
      </p:pic>
    </p:spTree>
    <p:extLst>
      <p:ext uri="{BB962C8B-B14F-4D97-AF65-F5344CB8AC3E}">
        <p14:creationId xmlns:p14="http://schemas.microsoft.com/office/powerpoint/2010/main" val="288052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058404" y="2127994"/>
            <a:ext cx="4075192" cy="3154710"/>
            <a:chOff x="419403" y="2127994"/>
            <a:chExt cx="4075192" cy="3154710"/>
          </a:xfrm>
        </p:grpSpPr>
        <p:sp>
          <p:nvSpPr>
            <p:cNvPr id="26" name="TextBox 25">
              <a:extLst>
                <a:ext uri="{FF2B5EF4-FFF2-40B4-BE49-F238E27FC236}">
                  <a16:creationId xmlns:a16="http://schemas.microsoft.com/office/drawing/2014/main" id="{70A72D96-A62C-45C2-9056-5D479A15E314}"/>
                </a:ext>
              </a:extLst>
            </p:cNvPr>
            <p:cNvSpPr txBox="1"/>
            <p:nvPr/>
          </p:nvSpPr>
          <p:spPr>
            <a:xfrm>
              <a:off x="2692820" y="2929004"/>
              <a:ext cx="1801775"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2917">
                        <a:prstClr val="black"/>
                      </a:gs>
                      <a:gs pos="30000">
                        <a:prstClr val="black"/>
                      </a:gs>
                    </a:gsLst>
                    <a:lin ang="5400000" scaled="0"/>
                  </a:gradFill>
                  <a:effectLst/>
                  <a:uLnTx/>
                  <a:uFillTx/>
                  <a:latin typeface="Segoe UI" panose="020B0502040204020203" pitchFamily="34" charset="0"/>
                  <a:ea typeface="+mn-ea"/>
                  <a:cs typeface="Segoe UI" panose="020B0502040204020203" pitchFamily="34" charset="0"/>
                </a:rPr>
                <a:t>Is this a face?</a:t>
              </a:r>
            </a:p>
          </p:txBody>
        </p:sp>
        <p:pic>
          <p:nvPicPr>
            <p:cNvPr id="30" name="Picture 29" descr="A picture containing vector graphics&#10;&#10;Description generated with high confidence">
              <a:extLst>
                <a:ext uri="{FF2B5EF4-FFF2-40B4-BE49-F238E27FC236}">
                  <a16:creationId xmlns:a16="http://schemas.microsoft.com/office/drawing/2014/main" id="{E30FA611-F5E6-45FF-8E2D-6AB267DBD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2820" y="3429000"/>
              <a:ext cx="1600200" cy="1600200"/>
            </a:xfrm>
            <a:prstGeom prst="rect">
              <a:avLst/>
            </a:prstGeom>
          </p:spPr>
        </p:pic>
        <p:sp>
          <p:nvSpPr>
            <p:cNvPr id="17" name="TextBox 16">
              <a:extLst>
                <a:ext uri="{FF2B5EF4-FFF2-40B4-BE49-F238E27FC236}">
                  <a16:creationId xmlns:a16="http://schemas.microsoft.com/office/drawing/2014/main" id="{586C0F61-D8B6-418E-8B4A-5A61A6B0A155}"/>
                </a:ext>
              </a:extLst>
            </p:cNvPr>
            <p:cNvSpPr txBox="1"/>
            <p:nvPr/>
          </p:nvSpPr>
          <p:spPr>
            <a:xfrm>
              <a:off x="1788405" y="2127994"/>
              <a:ext cx="904415" cy="31547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9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a:t>
              </a:r>
            </a:p>
          </p:txBody>
        </p:sp>
        <p:sp>
          <p:nvSpPr>
            <p:cNvPr id="21" name="TextBox 20">
              <a:extLst>
                <a:ext uri="{FF2B5EF4-FFF2-40B4-BE49-F238E27FC236}">
                  <a16:creationId xmlns:a16="http://schemas.microsoft.com/office/drawing/2014/main" id="{B2264A6B-C466-466B-84B3-F6CFDD896316}"/>
                </a:ext>
              </a:extLst>
            </p:cNvPr>
            <p:cNvSpPr txBox="1"/>
            <p:nvPr/>
          </p:nvSpPr>
          <p:spPr>
            <a:xfrm>
              <a:off x="419403" y="3067943"/>
              <a:ext cx="1519968"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600" b="0" i="1" u="none" strike="noStrike" kern="1200" cap="none" spc="0" normalizeH="0" baseline="0" noProof="0" dirty="0">
                  <a:ln>
                    <a:noFill/>
                  </a:ln>
                  <a:effectLst/>
                  <a:uLnTx/>
                  <a:uFillTx/>
                  <a:latin typeface="Calibri" panose="020F0502020204030204"/>
                  <a:ea typeface="+mn-ea"/>
                  <a:cs typeface="+mn-cs"/>
                </a:rPr>
                <a:t>f</a:t>
              </a:r>
              <a:r>
                <a:rPr kumimoji="0" lang="en-US" sz="7200" b="0" i="0" u="none" strike="noStrike" kern="1200" cap="none" spc="0" normalizeH="0" baseline="0" noProof="0" dirty="0">
                  <a:ln>
                    <a:noFill/>
                  </a:ln>
                  <a:effectLst/>
                  <a:uLnTx/>
                  <a:uFillTx/>
                  <a:latin typeface="Calibri" panose="020F0502020204030204"/>
                  <a:ea typeface="+mn-ea"/>
                  <a:cs typeface="+mn-cs"/>
                </a:rPr>
                <a:t>(x)</a:t>
              </a:r>
              <a:endParaRPr kumimoji="0" lang="en-US" sz="9600" b="0" i="0" u="none" strike="noStrike" kern="1200" cap="none" spc="0" normalizeH="0" baseline="0" noProof="0" dirty="0">
                <a:ln>
                  <a:noFill/>
                </a:ln>
                <a:effectLst/>
                <a:uLnTx/>
                <a:uFillTx/>
                <a:latin typeface="Calibri" panose="020F0502020204030204"/>
                <a:ea typeface="+mn-ea"/>
                <a:cs typeface="+mn-cs"/>
              </a:endParaRPr>
            </a:p>
          </p:txBody>
        </p:sp>
      </p:grpSp>
      <p:sp>
        <p:nvSpPr>
          <p:cNvPr id="11" name="Title 1">
            <a:extLst>
              <a:ext uri="{FF2B5EF4-FFF2-40B4-BE49-F238E27FC236}">
                <a16:creationId xmlns:a16="http://schemas.microsoft.com/office/drawing/2014/main" id="{E02C268A-E705-40B7-99AA-CE965AA56869}"/>
              </a:ext>
            </a:extLst>
          </p:cNvPr>
          <p:cNvSpPr txBox="1">
            <a:spLocks/>
          </p:cNvSpPr>
          <p:nvPr/>
        </p:nvSpPr>
        <p:spPr>
          <a:xfrm>
            <a:off x="419403" y="456031"/>
            <a:ext cx="1152664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ctr" defTabSz="913055" rtl="0" eaLnBrk="1" fontAlgn="auto" latinLnBrk="0" hangingPunct="1">
              <a:lnSpc>
                <a:spcPct val="90000"/>
              </a:lnSpc>
              <a:spcBef>
                <a:spcPts val="0"/>
              </a:spcBef>
              <a:spcAft>
                <a:spcPts val="0"/>
              </a:spcAft>
              <a:buClrTx/>
              <a:buSzTx/>
              <a:buFontTx/>
              <a:buNone/>
              <a:tabLst/>
              <a:defRPr/>
            </a:pPr>
            <a:r>
              <a:rPr kumimoji="0" lang="en-US" sz="5333" b="0" i="0" u="none" strike="noStrike" kern="1200" cap="none" spc="-100" normalizeH="0" baseline="0" noProof="0" dirty="0">
                <a:ln w="3175">
                  <a:noFill/>
                </a:ln>
                <a:solidFill>
                  <a:srgbClr val="505050"/>
                </a:solidFill>
                <a:effectLst/>
                <a:uLnTx/>
                <a:uFillTx/>
                <a:latin typeface="Segoe UI Light"/>
                <a:ea typeface="+mn-ea"/>
                <a:cs typeface="Segoe UI" pitchFamily="34" charset="0"/>
              </a:rPr>
              <a:t>Machine Learning  </a:t>
            </a:r>
            <a:br>
              <a:rPr kumimoji="0" lang="en-US" sz="5333" b="0" i="0" u="none" strike="noStrike" kern="1200" cap="none" spc="-100" normalizeH="0" baseline="0" noProof="0" dirty="0">
                <a:ln w="3175">
                  <a:noFill/>
                </a:ln>
                <a:solidFill>
                  <a:srgbClr val="505050"/>
                </a:solidFill>
                <a:effectLst/>
                <a:uLnTx/>
                <a:uFillTx/>
                <a:latin typeface="Segoe UI Light"/>
                <a:ea typeface="+mn-ea"/>
                <a:cs typeface="Segoe UI" pitchFamily="34" charset="0"/>
              </a:rPr>
            </a:br>
            <a:r>
              <a:rPr kumimoji="0" lang="en-US" sz="4400" b="0" i="0" u="none" strike="noStrike" kern="1200" cap="none" spc="-100" normalizeH="0" baseline="0" noProof="0" dirty="0">
                <a:ln w="3175">
                  <a:noFill/>
                </a:ln>
                <a:solidFill>
                  <a:srgbClr val="505050"/>
                </a:solidFill>
                <a:effectLst/>
                <a:uLnTx/>
                <a:uFillTx/>
                <a:latin typeface="Segoe UI Light"/>
                <a:ea typeface="+mn-ea"/>
                <a:cs typeface="Segoe UI" pitchFamily="34" charset="0"/>
              </a:rPr>
              <a:t>“Programming the UnProgrammable”</a:t>
            </a:r>
            <a:endParaRPr kumimoji="0" lang="en-US" sz="4400" b="0" i="0" u="none" strike="noStrike" kern="1200" cap="none" spc="-100" normalizeH="0" baseline="0" noProof="0" dirty="0">
              <a:ln w="3175">
                <a:noFill/>
              </a:ln>
              <a:solidFill>
                <a:srgbClr val="505050"/>
              </a:solidFill>
              <a:effectLst/>
              <a:uLnTx/>
              <a:uFillTx/>
              <a:latin typeface="Segoe UI Semibold" panose="020B0702040204020203" pitchFamily="34" charset="0"/>
              <a:ea typeface="+mn-ea"/>
              <a:cs typeface="Segoe UI" pitchFamily="34" charset="0"/>
            </a:endParaRPr>
          </a:p>
        </p:txBody>
      </p:sp>
    </p:spTree>
    <p:extLst>
      <p:ext uri="{BB962C8B-B14F-4D97-AF65-F5344CB8AC3E}">
        <p14:creationId xmlns:p14="http://schemas.microsoft.com/office/powerpoint/2010/main" val="203844823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693E41-868D-4EC1-B7E5-42E5993A912E}"/>
              </a:ext>
            </a:extLst>
          </p:cNvPr>
          <p:cNvSpPr txBox="1"/>
          <p:nvPr/>
        </p:nvSpPr>
        <p:spPr>
          <a:xfrm>
            <a:off x="7203700" y="2704611"/>
            <a:ext cx="59933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2917">
                      <a:prstClr val="black"/>
                    </a:gs>
                    <a:gs pos="30000">
                      <a:prstClr val="black"/>
                    </a:gs>
                  </a:gsLst>
                  <a:lin ang="5400000" scaled="0"/>
                </a:gradFill>
                <a:effectLst/>
                <a:uLnTx/>
                <a:uFillTx/>
                <a:latin typeface="Segoe UI" panose="020B0502040204020203" pitchFamily="34" charset="0"/>
                <a:ea typeface="+mn-ea"/>
                <a:cs typeface="Segoe UI" panose="020B0502040204020203" pitchFamily="34" charset="0"/>
              </a:rPr>
              <a:t>Face</a:t>
            </a:r>
          </a:p>
        </p:txBody>
      </p:sp>
      <p:pic>
        <p:nvPicPr>
          <p:cNvPr id="12" name="Picture 11" descr="A close up of a logo&#10;&#10;Description generated with very high confidence">
            <a:extLst>
              <a:ext uri="{FF2B5EF4-FFF2-40B4-BE49-F238E27FC236}">
                <a16:creationId xmlns:a16="http://schemas.microsoft.com/office/drawing/2014/main" id="{EAA27606-B619-4CEE-B04C-307BA16A5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228" y="2088075"/>
            <a:ext cx="1602404" cy="1602404"/>
          </a:xfrm>
          <a:prstGeom prst="rect">
            <a:avLst/>
          </a:prstGeom>
        </p:spPr>
      </p:pic>
      <p:pic>
        <p:nvPicPr>
          <p:cNvPr id="13" name="Picture 12" descr="A picture containing vector graphics&#10;&#10;Description generated with high confidence">
            <a:extLst>
              <a:ext uri="{FF2B5EF4-FFF2-40B4-BE49-F238E27FC236}">
                <a16:creationId xmlns:a16="http://schemas.microsoft.com/office/drawing/2014/main" id="{6B63A90E-FD89-46A8-AC0A-B6805A9346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7448" y="2032253"/>
            <a:ext cx="1600200" cy="1600200"/>
          </a:xfrm>
          <a:prstGeom prst="rect">
            <a:avLst/>
          </a:prstGeom>
        </p:spPr>
      </p:pic>
      <p:sp>
        <p:nvSpPr>
          <p:cNvPr id="14" name="TextBox 13">
            <a:extLst>
              <a:ext uri="{FF2B5EF4-FFF2-40B4-BE49-F238E27FC236}">
                <a16:creationId xmlns:a16="http://schemas.microsoft.com/office/drawing/2014/main" id="{15627D11-6694-4BB0-8914-3F56155B463B}"/>
              </a:ext>
            </a:extLst>
          </p:cNvPr>
          <p:cNvSpPr txBox="1"/>
          <p:nvPr/>
        </p:nvSpPr>
        <p:spPr>
          <a:xfrm>
            <a:off x="10307648" y="2647687"/>
            <a:ext cx="59933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2917">
                      <a:prstClr val="black"/>
                    </a:gs>
                    <a:gs pos="30000">
                      <a:prstClr val="black"/>
                    </a:gs>
                  </a:gsLst>
                  <a:lin ang="5400000" scaled="0"/>
                </a:gradFill>
                <a:effectLst/>
                <a:uLnTx/>
                <a:uFillTx/>
                <a:latin typeface="Segoe UI" panose="020B0502040204020203" pitchFamily="34" charset="0"/>
                <a:ea typeface="+mn-ea"/>
                <a:cs typeface="Segoe UI" panose="020B0502040204020203" pitchFamily="34" charset="0"/>
              </a:rPr>
              <a:t>Face</a:t>
            </a:r>
          </a:p>
        </p:txBody>
      </p:sp>
      <p:sp>
        <p:nvSpPr>
          <p:cNvPr id="15" name="TextBox 14">
            <a:extLst>
              <a:ext uri="{FF2B5EF4-FFF2-40B4-BE49-F238E27FC236}">
                <a16:creationId xmlns:a16="http://schemas.microsoft.com/office/drawing/2014/main" id="{B862AB89-2C4F-439E-BDD1-397B153A9B2A}"/>
              </a:ext>
            </a:extLst>
          </p:cNvPr>
          <p:cNvSpPr txBox="1"/>
          <p:nvPr/>
        </p:nvSpPr>
        <p:spPr>
          <a:xfrm>
            <a:off x="7120632" y="4459233"/>
            <a:ext cx="1399422"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panose="020B0502040204020203" pitchFamily="34" charset="0"/>
                <a:ea typeface="+mn-ea"/>
                <a:cs typeface="Segoe UI" panose="020B0502040204020203" pitchFamily="34" charset="0"/>
              </a:rPr>
              <a:t>Not a face</a:t>
            </a:r>
          </a:p>
        </p:txBody>
      </p:sp>
      <p:pic>
        <p:nvPicPr>
          <p:cNvPr id="18" name="Picture 17">
            <a:extLst>
              <a:ext uri="{FF2B5EF4-FFF2-40B4-BE49-F238E27FC236}">
                <a16:creationId xmlns:a16="http://schemas.microsoft.com/office/drawing/2014/main" id="{AD1690F1-1891-40E8-8BDA-3F5F359990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5697" y="3843799"/>
            <a:ext cx="1600200" cy="1600200"/>
          </a:xfrm>
          <a:prstGeom prst="rect">
            <a:avLst/>
          </a:prstGeom>
        </p:spPr>
      </p:pic>
      <p:sp>
        <p:nvSpPr>
          <p:cNvPr id="20" name="TextBox 19">
            <a:extLst>
              <a:ext uri="{FF2B5EF4-FFF2-40B4-BE49-F238E27FC236}">
                <a16:creationId xmlns:a16="http://schemas.microsoft.com/office/drawing/2014/main" id="{F926A502-4065-499B-867E-C643E23E02D8}"/>
              </a:ext>
            </a:extLst>
          </p:cNvPr>
          <p:cNvSpPr txBox="1"/>
          <p:nvPr/>
        </p:nvSpPr>
        <p:spPr>
          <a:xfrm>
            <a:off x="10457293" y="4459233"/>
            <a:ext cx="1399422"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panose="020B0502040204020203" pitchFamily="34" charset="0"/>
                <a:ea typeface="+mn-ea"/>
                <a:cs typeface="Segoe UI" panose="020B0502040204020203" pitchFamily="34" charset="0"/>
              </a:rPr>
              <a:t>Not a face</a:t>
            </a:r>
          </a:p>
        </p:txBody>
      </p:sp>
      <p:sp>
        <p:nvSpPr>
          <p:cNvPr id="22" name="TextBox 21">
            <a:extLst>
              <a:ext uri="{FF2B5EF4-FFF2-40B4-BE49-F238E27FC236}">
                <a16:creationId xmlns:a16="http://schemas.microsoft.com/office/drawing/2014/main" id="{5A73E83B-86EC-4D53-8207-0790349BB017}"/>
              </a:ext>
            </a:extLst>
          </p:cNvPr>
          <p:cNvSpPr txBox="1"/>
          <p:nvPr/>
        </p:nvSpPr>
        <p:spPr>
          <a:xfrm>
            <a:off x="3151487" y="2925468"/>
            <a:ext cx="1519968" cy="206210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600" b="0" i="1" u="none" strike="noStrike" kern="1200" cap="none" spc="0" normalizeH="0" baseline="0" noProof="0" dirty="0">
                <a:ln>
                  <a:noFill/>
                </a:ln>
                <a:effectLst/>
                <a:uLnTx/>
                <a:uFillTx/>
                <a:latin typeface="Calibri" panose="020F0502020204030204"/>
                <a:ea typeface="+mn-ea"/>
                <a:cs typeface="+mn-cs"/>
              </a:rPr>
              <a:t>f</a:t>
            </a:r>
            <a:r>
              <a:rPr kumimoji="0" lang="en-US" sz="7200" b="0" i="0" u="none" strike="noStrike" kern="1200" cap="none" spc="0" normalizeH="0" baseline="0" noProof="0" dirty="0">
                <a:ln>
                  <a:noFill/>
                </a:ln>
                <a:effectLst/>
                <a:uLnTx/>
                <a:uFillTx/>
                <a:latin typeface="Calibri" panose="020F0502020204030204"/>
                <a:ea typeface="+mn-ea"/>
                <a:cs typeface="+mn-cs"/>
              </a:rPr>
              <a:t>(x)</a:t>
            </a:r>
            <a:br>
              <a:rPr kumimoji="0" lang="en-US" sz="7200" b="0" i="0" u="none" strike="noStrike" kern="1200" cap="none" spc="0" normalizeH="0" baseline="0" noProof="0" dirty="0">
                <a:ln>
                  <a:noFill/>
                </a:ln>
                <a:effectLst/>
                <a:uLnTx/>
                <a:uFillTx/>
                <a:latin typeface="Calibri" panose="020F0502020204030204"/>
                <a:ea typeface="+mn-ea"/>
                <a:cs typeface="+mn-cs"/>
              </a:rPr>
            </a:br>
            <a:r>
              <a:rPr kumimoji="0" lang="en-US" sz="3200" b="0" i="1" u="none" strike="noStrike" kern="1200" cap="none" spc="0" normalizeH="0" baseline="0" noProof="0" dirty="0">
                <a:ln>
                  <a:noFill/>
                </a:ln>
                <a:effectLst/>
                <a:uLnTx/>
                <a:uFillTx/>
                <a:latin typeface="Calibri" panose="020F0502020204030204"/>
                <a:ea typeface="+mn-ea"/>
                <a:cs typeface="+mn-cs"/>
              </a:rPr>
              <a:t>Model</a:t>
            </a:r>
            <a:endParaRPr kumimoji="0" lang="en-US" sz="9600" b="0" i="1" u="none" strike="noStrike" kern="1200" cap="none" spc="0" normalizeH="0" baseline="0" noProof="0" dirty="0">
              <a:ln>
                <a:noFill/>
              </a:ln>
              <a:effectLst/>
              <a:uLnTx/>
              <a:uFillTx/>
              <a:latin typeface="Calibri" panose="020F0502020204030204"/>
              <a:ea typeface="+mn-ea"/>
              <a:cs typeface="+mn-cs"/>
            </a:endParaRPr>
          </a:p>
        </p:txBody>
      </p:sp>
      <p:sp>
        <p:nvSpPr>
          <p:cNvPr id="25" name="Title 1">
            <a:extLst>
              <a:ext uri="{FF2B5EF4-FFF2-40B4-BE49-F238E27FC236}">
                <a16:creationId xmlns:a16="http://schemas.microsoft.com/office/drawing/2014/main" id="{AEBFD86C-01B6-4341-8BD3-84DED229D3DD}"/>
              </a:ext>
            </a:extLst>
          </p:cNvPr>
          <p:cNvSpPr txBox="1">
            <a:spLocks/>
          </p:cNvSpPr>
          <p:nvPr/>
        </p:nvSpPr>
        <p:spPr>
          <a:xfrm>
            <a:off x="176002" y="130566"/>
            <a:ext cx="1152664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l" defTabSz="913055" rtl="0" eaLnBrk="1" fontAlgn="auto" latinLnBrk="0" hangingPunct="1">
              <a:lnSpc>
                <a:spcPct val="90000"/>
              </a:lnSpc>
              <a:spcBef>
                <a:spcPts val="0"/>
              </a:spcBef>
              <a:spcAft>
                <a:spcPts val="0"/>
              </a:spcAft>
              <a:buClrTx/>
              <a:buSzTx/>
              <a:buFontTx/>
              <a:buNone/>
              <a:tabLst/>
              <a:defRPr/>
            </a:pPr>
            <a:endParaRPr kumimoji="0" lang="en-US" sz="5333" b="0" i="0" u="none" strike="noStrike" kern="1200" cap="none" spc="-100" normalizeH="0" baseline="0" noProof="0">
              <a:ln w="3175">
                <a:noFill/>
              </a:ln>
              <a:solidFill>
                <a:prstClr val="white">
                  <a:lumMod val="50000"/>
                </a:prstClr>
              </a:solidFill>
              <a:effectLst/>
              <a:uLnTx/>
              <a:uFillTx/>
              <a:latin typeface="Segoe UI Semibold" panose="020B0702040204020203" pitchFamily="34" charset="0"/>
              <a:ea typeface="+mn-ea"/>
              <a:cs typeface="Segoe UI" pitchFamily="34" charset="0"/>
            </a:endParaRPr>
          </a:p>
        </p:txBody>
      </p:sp>
      <p:sp>
        <p:nvSpPr>
          <p:cNvPr id="2" name="TextBox 1">
            <a:extLst>
              <a:ext uri="{FF2B5EF4-FFF2-40B4-BE49-F238E27FC236}">
                <a16:creationId xmlns:a16="http://schemas.microsoft.com/office/drawing/2014/main" id="{6EADD2CF-422D-4874-BE3E-7F1BD177304A}"/>
              </a:ext>
            </a:extLst>
          </p:cNvPr>
          <p:cNvSpPr txBox="1"/>
          <p:nvPr/>
        </p:nvSpPr>
        <p:spPr>
          <a:xfrm>
            <a:off x="105336" y="2539965"/>
            <a:ext cx="449488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Machine Learning creates a</a:t>
            </a:r>
          </a:p>
        </p:txBody>
      </p:sp>
      <p:sp>
        <p:nvSpPr>
          <p:cNvPr id="28" name="TextBox 27">
            <a:extLst>
              <a:ext uri="{FF2B5EF4-FFF2-40B4-BE49-F238E27FC236}">
                <a16:creationId xmlns:a16="http://schemas.microsoft.com/office/drawing/2014/main" id="{126248F2-8602-4914-871E-9A2FAF800D75}"/>
              </a:ext>
            </a:extLst>
          </p:cNvPr>
          <p:cNvSpPr txBox="1"/>
          <p:nvPr/>
        </p:nvSpPr>
        <p:spPr>
          <a:xfrm>
            <a:off x="2266843" y="4987571"/>
            <a:ext cx="254428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Using this data</a:t>
            </a:r>
          </a:p>
        </p:txBody>
      </p:sp>
      <p:sp>
        <p:nvSpPr>
          <p:cNvPr id="16" name="Title 1">
            <a:extLst>
              <a:ext uri="{FF2B5EF4-FFF2-40B4-BE49-F238E27FC236}">
                <a16:creationId xmlns:a16="http://schemas.microsoft.com/office/drawing/2014/main" id="{C65AB84D-E6AC-4794-AC14-85B674D48DDB}"/>
              </a:ext>
            </a:extLst>
          </p:cNvPr>
          <p:cNvSpPr txBox="1">
            <a:spLocks/>
          </p:cNvSpPr>
          <p:nvPr/>
        </p:nvSpPr>
        <p:spPr>
          <a:xfrm>
            <a:off x="419403" y="456031"/>
            <a:ext cx="1152664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ctr" defTabSz="913055" rtl="0" eaLnBrk="1" fontAlgn="auto" latinLnBrk="0" hangingPunct="1">
              <a:lnSpc>
                <a:spcPct val="90000"/>
              </a:lnSpc>
              <a:spcBef>
                <a:spcPts val="0"/>
              </a:spcBef>
              <a:spcAft>
                <a:spcPts val="0"/>
              </a:spcAft>
              <a:buClrTx/>
              <a:buSzTx/>
              <a:buFontTx/>
              <a:buNone/>
              <a:tabLst/>
              <a:defRPr/>
            </a:pPr>
            <a:r>
              <a:rPr kumimoji="0" lang="en-US" sz="5333" b="0" i="0" u="none" strike="noStrike" kern="1200" cap="none" spc="-100" normalizeH="0" baseline="0" noProof="0" dirty="0">
                <a:ln w="3175">
                  <a:noFill/>
                </a:ln>
                <a:solidFill>
                  <a:srgbClr val="505050"/>
                </a:solidFill>
                <a:effectLst/>
                <a:uLnTx/>
                <a:uFillTx/>
                <a:latin typeface="Segoe UI Light"/>
                <a:ea typeface="+mn-ea"/>
                <a:cs typeface="Segoe UI" pitchFamily="34" charset="0"/>
              </a:rPr>
              <a:t>Machine Learning  </a:t>
            </a:r>
            <a:br>
              <a:rPr kumimoji="0" lang="en-US" sz="5333" b="0" i="0" u="none" strike="noStrike" kern="1200" cap="none" spc="-100" normalizeH="0" baseline="0" noProof="0" dirty="0">
                <a:ln w="3175">
                  <a:noFill/>
                </a:ln>
                <a:solidFill>
                  <a:srgbClr val="505050"/>
                </a:solidFill>
                <a:effectLst/>
                <a:uLnTx/>
                <a:uFillTx/>
                <a:latin typeface="Segoe UI Light"/>
                <a:ea typeface="+mn-ea"/>
                <a:cs typeface="Segoe UI" pitchFamily="34" charset="0"/>
              </a:rPr>
            </a:br>
            <a:r>
              <a:rPr kumimoji="0" lang="en-US" sz="4400" b="0" i="0" u="none" strike="noStrike" kern="1200" cap="none" spc="-100" normalizeH="0" baseline="0" noProof="0" dirty="0">
                <a:ln w="3175">
                  <a:noFill/>
                </a:ln>
                <a:solidFill>
                  <a:srgbClr val="505050"/>
                </a:solidFill>
                <a:effectLst/>
                <a:uLnTx/>
                <a:uFillTx/>
                <a:latin typeface="Segoe UI Light"/>
                <a:ea typeface="+mn-ea"/>
                <a:cs typeface="Segoe UI" pitchFamily="34" charset="0"/>
              </a:rPr>
              <a:t>“Programming the UnProgrammable”</a:t>
            </a:r>
            <a:endParaRPr kumimoji="0" lang="en-US" sz="4400" b="0" i="0" u="none" strike="noStrike" kern="1200" cap="none" spc="-100" normalizeH="0" baseline="0" noProof="0" dirty="0">
              <a:ln w="3175">
                <a:noFill/>
              </a:ln>
              <a:solidFill>
                <a:srgbClr val="505050"/>
              </a:solidFill>
              <a:effectLst/>
              <a:uLnTx/>
              <a:uFillTx/>
              <a:latin typeface="Segoe UI Semibold" panose="020B0702040204020203" pitchFamily="34" charset="0"/>
              <a:ea typeface="+mn-ea"/>
              <a:cs typeface="Segoe UI" pitchFamily="34" charset="0"/>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78731" y="3614944"/>
            <a:ext cx="1857634" cy="1829055"/>
          </a:xfrm>
          <a:prstGeom prst="rect">
            <a:avLst/>
          </a:prstGeom>
        </p:spPr>
      </p:pic>
      <p:sp>
        <p:nvSpPr>
          <p:cNvPr id="5" name="Left Brace 4"/>
          <p:cNvSpPr/>
          <p:nvPr/>
        </p:nvSpPr>
        <p:spPr>
          <a:xfrm>
            <a:off x="4640940" y="1762982"/>
            <a:ext cx="1555967" cy="4161633"/>
          </a:xfrm>
          <a:prstGeom prst="leftBrac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162873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AEBFD86C-01B6-4341-8BD3-84DED229D3DD}"/>
              </a:ext>
            </a:extLst>
          </p:cNvPr>
          <p:cNvSpPr txBox="1">
            <a:spLocks/>
          </p:cNvSpPr>
          <p:nvPr/>
        </p:nvSpPr>
        <p:spPr>
          <a:xfrm>
            <a:off x="176002" y="130566"/>
            <a:ext cx="1152664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l" defTabSz="913055" rtl="0" eaLnBrk="1" fontAlgn="auto" latinLnBrk="0" hangingPunct="1">
              <a:lnSpc>
                <a:spcPct val="90000"/>
              </a:lnSpc>
              <a:spcBef>
                <a:spcPts val="0"/>
              </a:spcBef>
              <a:spcAft>
                <a:spcPts val="0"/>
              </a:spcAft>
              <a:buClrTx/>
              <a:buSzTx/>
              <a:buFontTx/>
              <a:buNone/>
              <a:tabLst/>
              <a:defRPr/>
            </a:pPr>
            <a:endParaRPr kumimoji="0" lang="en-US" sz="5333" b="0" i="0" u="none" strike="noStrike" kern="1200" cap="none" spc="-100" normalizeH="0" baseline="0" noProof="0">
              <a:ln w="3175">
                <a:noFill/>
              </a:ln>
              <a:solidFill>
                <a:prstClr val="white">
                  <a:lumMod val="50000"/>
                </a:prstClr>
              </a:solidFill>
              <a:effectLst/>
              <a:uLnTx/>
              <a:uFillTx/>
              <a:latin typeface="Segoe UI Semibold" panose="020B0702040204020203" pitchFamily="34" charset="0"/>
              <a:ea typeface="+mn-ea"/>
              <a:cs typeface="Segoe UI" pitchFamily="34" charset="0"/>
            </a:endParaRPr>
          </a:p>
        </p:txBody>
      </p:sp>
      <p:sp>
        <p:nvSpPr>
          <p:cNvPr id="16" name="Title 1">
            <a:extLst>
              <a:ext uri="{FF2B5EF4-FFF2-40B4-BE49-F238E27FC236}">
                <a16:creationId xmlns:a16="http://schemas.microsoft.com/office/drawing/2014/main" id="{A146DF82-1C4D-4CF9-9DDE-5DBA35A4DD02}"/>
              </a:ext>
            </a:extLst>
          </p:cNvPr>
          <p:cNvSpPr txBox="1">
            <a:spLocks/>
          </p:cNvSpPr>
          <p:nvPr/>
        </p:nvSpPr>
        <p:spPr>
          <a:xfrm>
            <a:off x="369271" y="209775"/>
            <a:ext cx="10515600" cy="822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70C0"/>
                </a:solidFill>
                <a:effectLst/>
                <a:uLnTx/>
                <a:uFillTx/>
                <a:latin typeface="Segoe UI" panose="020B0502040204020203" pitchFamily="34" charset="0"/>
                <a:ea typeface="+mj-ea"/>
                <a:cs typeface="Segoe UI" panose="020B0502040204020203" pitchFamily="34" charset="0"/>
              </a:rPr>
              <a:t>Many ML Tasks…</a:t>
            </a:r>
          </a:p>
        </p:txBody>
      </p:sp>
      <p:sp>
        <p:nvSpPr>
          <p:cNvPr id="7" name="TextBox 6">
            <a:extLst>
              <a:ext uri="{FF2B5EF4-FFF2-40B4-BE49-F238E27FC236}">
                <a16:creationId xmlns:a16="http://schemas.microsoft.com/office/drawing/2014/main" id="{6089D563-18F3-4237-813B-57111E39B494}"/>
              </a:ext>
            </a:extLst>
          </p:cNvPr>
          <p:cNvSpPr txBox="1"/>
          <p:nvPr/>
        </p:nvSpPr>
        <p:spPr>
          <a:xfrm>
            <a:off x="853086" y="1370024"/>
            <a:ext cx="207781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Is this A or B?</a:t>
            </a:r>
          </a:p>
        </p:txBody>
      </p:sp>
      <p:sp>
        <p:nvSpPr>
          <p:cNvPr id="24" name="TextBox 23">
            <a:extLst>
              <a:ext uri="{FF2B5EF4-FFF2-40B4-BE49-F238E27FC236}">
                <a16:creationId xmlns:a16="http://schemas.microsoft.com/office/drawing/2014/main" id="{42150893-85B9-4E69-B669-A619924D6C50}"/>
              </a:ext>
            </a:extLst>
          </p:cNvPr>
          <p:cNvSpPr txBox="1"/>
          <p:nvPr/>
        </p:nvSpPr>
        <p:spPr>
          <a:xfrm>
            <a:off x="4205066" y="1355510"/>
            <a:ext cx="35368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How much? How many?</a:t>
            </a:r>
          </a:p>
        </p:txBody>
      </p:sp>
      <p:sp>
        <p:nvSpPr>
          <p:cNvPr id="26" name="TextBox 25">
            <a:extLst>
              <a:ext uri="{FF2B5EF4-FFF2-40B4-BE49-F238E27FC236}">
                <a16:creationId xmlns:a16="http://schemas.microsoft.com/office/drawing/2014/main" id="{15F6CE76-8FA9-497B-8C34-AEE8B6C4FFBF}"/>
              </a:ext>
            </a:extLst>
          </p:cNvPr>
          <p:cNvSpPr txBox="1"/>
          <p:nvPr/>
        </p:nvSpPr>
        <p:spPr>
          <a:xfrm>
            <a:off x="8611526" y="1370023"/>
            <a:ext cx="332866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How is this organized</a:t>
            </a:r>
            <a:r>
              <a:rPr kumimoji="0" lang="en-US" sz="24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t>
            </a:r>
          </a:p>
        </p:txBody>
      </p:sp>
      <p:sp>
        <p:nvSpPr>
          <p:cNvPr id="8" name="TextBox 7">
            <a:extLst>
              <a:ext uri="{FF2B5EF4-FFF2-40B4-BE49-F238E27FC236}">
                <a16:creationId xmlns:a16="http://schemas.microsoft.com/office/drawing/2014/main" id="{5697250A-E75C-40B8-AC5B-43C8BCE88A10}"/>
              </a:ext>
            </a:extLst>
          </p:cNvPr>
          <p:cNvSpPr txBox="1"/>
          <p:nvPr/>
        </p:nvSpPr>
        <p:spPr>
          <a:xfrm>
            <a:off x="5191838" y="5059187"/>
            <a:ext cx="16564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Regression</a:t>
            </a:r>
          </a:p>
        </p:txBody>
      </p:sp>
      <p:sp>
        <p:nvSpPr>
          <p:cNvPr id="29" name="TextBox 28">
            <a:extLst>
              <a:ext uri="{FF2B5EF4-FFF2-40B4-BE49-F238E27FC236}">
                <a16:creationId xmlns:a16="http://schemas.microsoft.com/office/drawing/2014/main" id="{1F8B6627-5B59-46C5-8906-CC32B1E227EF}"/>
              </a:ext>
            </a:extLst>
          </p:cNvPr>
          <p:cNvSpPr txBox="1"/>
          <p:nvPr/>
        </p:nvSpPr>
        <p:spPr>
          <a:xfrm>
            <a:off x="9427733" y="5061064"/>
            <a:ext cx="15560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Clustering</a:t>
            </a:r>
          </a:p>
        </p:txBody>
      </p:sp>
      <p:sp>
        <p:nvSpPr>
          <p:cNvPr id="30" name="TextBox 29">
            <a:extLst>
              <a:ext uri="{FF2B5EF4-FFF2-40B4-BE49-F238E27FC236}">
                <a16:creationId xmlns:a16="http://schemas.microsoft.com/office/drawing/2014/main" id="{0B46B634-A333-44C7-B7E2-CE687A830202}"/>
              </a:ext>
            </a:extLst>
          </p:cNvPr>
          <p:cNvSpPr txBox="1"/>
          <p:nvPr/>
        </p:nvSpPr>
        <p:spPr>
          <a:xfrm>
            <a:off x="834499" y="5077107"/>
            <a:ext cx="203453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Classification </a:t>
            </a:r>
          </a:p>
        </p:txBody>
      </p:sp>
      <p:pic>
        <p:nvPicPr>
          <p:cNvPr id="2" name="Picture 1">
            <a:extLst>
              <a:ext uri="{FF2B5EF4-FFF2-40B4-BE49-F238E27FC236}">
                <a16:creationId xmlns:a16="http://schemas.microsoft.com/office/drawing/2014/main" id="{6D69C20F-4FA0-43D5-B6A8-AE25FE816A6E}"/>
              </a:ext>
            </a:extLst>
          </p:cNvPr>
          <p:cNvPicPr>
            <a:picLocks noChangeAspect="1"/>
          </p:cNvPicPr>
          <p:nvPr/>
        </p:nvPicPr>
        <p:blipFill>
          <a:blip r:embed="rId3"/>
          <a:stretch>
            <a:fillRect/>
          </a:stretch>
        </p:blipFill>
        <p:spPr>
          <a:xfrm>
            <a:off x="8539658" y="1976999"/>
            <a:ext cx="3557847" cy="2743200"/>
          </a:xfrm>
          <a:prstGeom prst="rect">
            <a:avLst/>
          </a:prstGeom>
        </p:spPr>
      </p:pic>
      <p:pic>
        <p:nvPicPr>
          <p:cNvPr id="5" name="Picture 4">
            <a:extLst>
              <a:ext uri="{FF2B5EF4-FFF2-40B4-BE49-F238E27FC236}">
                <a16:creationId xmlns:a16="http://schemas.microsoft.com/office/drawing/2014/main" id="{ABCBC792-AE89-4A92-ACA7-CC29B1E0CCC8}"/>
              </a:ext>
            </a:extLst>
          </p:cNvPr>
          <p:cNvPicPr>
            <a:picLocks noChangeAspect="1"/>
          </p:cNvPicPr>
          <p:nvPr/>
        </p:nvPicPr>
        <p:blipFill>
          <a:blip r:embed="rId4"/>
          <a:stretch>
            <a:fillRect/>
          </a:stretch>
        </p:blipFill>
        <p:spPr>
          <a:xfrm>
            <a:off x="320713" y="1976999"/>
            <a:ext cx="3142557" cy="2743200"/>
          </a:xfrm>
          <a:prstGeom prst="rect">
            <a:avLst/>
          </a:prstGeom>
        </p:spPr>
      </p:pic>
      <p:pic>
        <p:nvPicPr>
          <p:cNvPr id="9" name="Picture 8">
            <a:extLst>
              <a:ext uri="{FF2B5EF4-FFF2-40B4-BE49-F238E27FC236}">
                <a16:creationId xmlns:a16="http://schemas.microsoft.com/office/drawing/2014/main" id="{197DDE89-0BB5-4302-8A7F-63F5E4F37074}"/>
              </a:ext>
            </a:extLst>
          </p:cNvPr>
          <p:cNvPicPr>
            <a:picLocks noChangeAspect="1"/>
          </p:cNvPicPr>
          <p:nvPr/>
        </p:nvPicPr>
        <p:blipFill>
          <a:blip r:embed="rId5"/>
          <a:stretch>
            <a:fillRect/>
          </a:stretch>
        </p:blipFill>
        <p:spPr>
          <a:xfrm>
            <a:off x="3806972" y="1976999"/>
            <a:ext cx="4426145" cy="2743200"/>
          </a:xfrm>
          <a:prstGeom prst="rect">
            <a:avLst/>
          </a:prstGeom>
        </p:spPr>
      </p:pic>
      <p:sp>
        <p:nvSpPr>
          <p:cNvPr id="14" name="TextBox 13">
            <a:extLst>
              <a:ext uri="{FF2B5EF4-FFF2-40B4-BE49-F238E27FC236}">
                <a16:creationId xmlns:a16="http://schemas.microsoft.com/office/drawing/2014/main" id="{586C0F61-D8B6-418E-8B4A-5A61A6B0A155}"/>
              </a:ext>
            </a:extLst>
          </p:cNvPr>
          <p:cNvSpPr txBox="1"/>
          <p:nvPr/>
        </p:nvSpPr>
        <p:spPr>
          <a:xfrm rot="16200000">
            <a:off x="5330214" y="4164871"/>
            <a:ext cx="904415" cy="31547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9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a:t>
            </a:r>
          </a:p>
        </p:txBody>
      </p:sp>
    </p:spTree>
    <p:extLst>
      <p:ext uri="{BB962C8B-B14F-4D97-AF65-F5344CB8AC3E}">
        <p14:creationId xmlns:p14="http://schemas.microsoft.com/office/powerpoint/2010/main" val="323719462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49">
            <a:extLst>
              <a:ext uri="{FF2B5EF4-FFF2-40B4-BE49-F238E27FC236}">
                <a16:creationId xmlns:a16="http://schemas.microsoft.com/office/drawing/2014/main" id="{1ACB5163-CE39-4090-9DA1-85121D95BDF6}"/>
              </a:ext>
            </a:extLst>
          </p:cNvPr>
          <p:cNvSpPr/>
          <p:nvPr/>
        </p:nvSpPr>
        <p:spPr>
          <a:xfrm>
            <a:off x="0" y="551922"/>
            <a:ext cx="731600" cy="524800"/>
          </a:xfrm>
          <a:prstGeom prst="rect">
            <a:avLst/>
          </a:prstGeom>
          <a:solidFill>
            <a:srgbClr val="E3008C"/>
          </a:solidFill>
          <a:ln>
            <a:solidFill>
              <a:srgbClr val="E3008C"/>
            </a:solidFill>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 sz="3200" b="0" i="0" u="none" strike="noStrike" kern="1200" cap="none" spc="0" normalizeH="0" baseline="0" noProof="0" dirty="0">
                <a:ln>
                  <a:noFill/>
                </a:ln>
                <a:solidFill>
                  <a:prstClr val="white"/>
                </a:solidFill>
                <a:effectLst/>
                <a:uLnTx/>
                <a:uFillTx/>
                <a:latin typeface="Segoe UI" panose="020B0502040204020203" pitchFamily="34" charset="0"/>
                <a:ea typeface="Work Sans Light"/>
                <a:cs typeface="Segoe UI" panose="020B0502040204020203" pitchFamily="34" charset="0"/>
                <a:sym typeface="Work Sans Light"/>
              </a:rPr>
              <a:t>01</a:t>
            </a:r>
          </a:p>
        </p:txBody>
      </p:sp>
      <p:sp>
        <p:nvSpPr>
          <p:cNvPr id="10" name="Shape 251">
            <a:extLst>
              <a:ext uri="{FF2B5EF4-FFF2-40B4-BE49-F238E27FC236}">
                <a16:creationId xmlns:a16="http://schemas.microsoft.com/office/drawing/2014/main" id="{2D9734BA-7E69-43C1-9BBF-8D3F1F12612C}"/>
              </a:ext>
            </a:extLst>
          </p:cNvPr>
          <p:cNvSpPr txBox="1">
            <a:spLocks/>
          </p:cNvSpPr>
          <p:nvPr/>
        </p:nvSpPr>
        <p:spPr>
          <a:xfrm>
            <a:off x="806389" y="447522"/>
            <a:ext cx="5040000" cy="629200"/>
          </a:xfrm>
          <a:prstGeom prst="rect">
            <a:avLst/>
          </a:prstGeom>
        </p:spPr>
        <p:txBody>
          <a:bodyPr spcFirstLastPara="1" vert="horz" wrap="square" lIns="121900" tIns="121900" rIns="121900" bIns="121900" rtlCol="0" anchor="t" anchorCtr="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solidFill>
                  <a:srgbClr val="E3008C"/>
                </a:solidFill>
                <a:effectLst/>
                <a:uLnTx/>
                <a:uFillTx/>
                <a:latin typeface="Segoe UI" panose="020B0502040204020203" pitchFamily="34" charset="0"/>
                <a:ea typeface="Roboto"/>
                <a:cs typeface="Segoe UI" panose="020B0502040204020203" pitchFamily="34" charset="0"/>
                <a:sym typeface="Roboto"/>
              </a:rPr>
              <a:t>WHAT IS ML.NET?</a:t>
            </a:r>
          </a:p>
        </p:txBody>
      </p:sp>
      <p:sp>
        <p:nvSpPr>
          <p:cNvPr id="5" name="Shape 49">
            <a:extLst>
              <a:ext uri="{FF2B5EF4-FFF2-40B4-BE49-F238E27FC236}">
                <a16:creationId xmlns:a16="http://schemas.microsoft.com/office/drawing/2014/main" id="{94B0A1CE-6433-475E-8BB9-A86D6A15E1B7}"/>
              </a:ext>
            </a:extLst>
          </p:cNvPr>
          <p:cNvSpPr/>
          <p:nvPr/>
        </p:nvSpPr>
        <p:spPr>
          <a:xfrm>
            <a:off x="0" y="6336158"/>
            <a:ext cx="12192000" cy="524800"/>
          </a:xfrm>
          <a:prstGeom prst="rect">
            <a:avLst/>
          </a:prstGeom>
          <a:solidFill>
            <a:srgbClr val="E3008C"/>
          </a:solidFill>
          <a:ln>
            <a:solidFill>
              <a:srgbClr val="E3008C"/>
            </a:solidFill>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marL="457200" marR="0" lvl="1" indent="0" algn="r" defTabSz="914400" rtl="0" eaLnBrk="1" fontAlgn="auto" latinLnBrk="0" hangingPunct="1">
              <a:lnSpc>
                <a:spcPct val="100000"/>
              </a:lnSpc>
              <a:spcBef>
                <a:spcPts val="0"/>
              </a:spcBef>
              <a:spcAft>
                <a:spcPts val="0"/>
              </a:spcAft>
              <a:buClrTx/>
              <a:buSzTx/>
              <a:buFontTx/>
              <a:buNone/>
              <a:tabLst/>
              <a:defRPr/>
            </a:pPr>
            <a:endParaRPr kumimoji="0" sz="3200" b="0" i="0" u="none" strike="noStrike" kern="1200" cap="none" spc="0" normalizeH="0" baseline="0" noProof="0">
              <a:ln>
                <a:noFill/>
              </a:ln>
              <a:solidFill>
                <a:prstClr val="white"/>
              </a:solidFill>
              <a:effectLst/>
              <a:uLnTx/>
              <a:uFillTx/>
              <a:latin typeface="Work Sans Light"/>
              <a:ea typeface="Work Sans Light"/>
              <a:cs typeface="Work Sans Light"/>
              <a:sym typeface="Work Sans Light"/>
            </a:endParaRPr>
          </a:p>
        </p:txBody>
      </p:sp>
      <p:pic>
        <p:nvPicPr>
          <p:cNvPr id="6" name="Picture 5">
            <a:extLst>
              <a:ext uri="{FF2B5EF4-FFF2-40B4-BE49-F238E27FC236}">
                <a16:creationId xmlns:a16="http://schemas.microsoft.com/office/drawing/2014/main" id="{F62CF6A9-1FC0-47FD-BB50-9836BBE68F6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3" name="Title 12"/>
          <p:cNvSpPr>
            <a:spLocks noGrp="1"/>
          </p:cNvSpPr>
          <p:nvPr>
            <p:ph type="title"/>
          </p:nvPr>
        </p:nvSpPr>
        <p:spPr/>
        <p:txBody>
          <a:bodyPr/>
          <a:lstStyle/>
          <a:p>
            <a:r>
              <a:rPr lang="en-CA" smtClean="0"/>
              <a:t>ML.NET is for building your own ML models</a:t>
            </a:r>
            <a:br>
              <a:rPr lang="en-CA" smtClean="0"/>
            </a:br>
            <a:endParaRPr lang="en-CA" dirty="0"/>
          </a:p>
        </p:txBody>
      </p:sp>
    </p:spTree>
    <p:extLst>
      <p:ext uri="{BB962C8B-B14F-4D97-AF65-F5344CB8AC3E}">
        <p14:creationId xmlns:p14="http://schemas.microsoft.com/office/powerpoint/2010/main" val="361684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6F631A98-535B-4FE3-BAA6-66D37B1641C2}"/>
              </a:ext>
            </a:extLst>
          </p:cNvPr>
          <p:cNvSpPr/>
          <p:nvPr/>
        </p:nvSpPr>
        <p:spPr>
          <a:xfrm>
            <a:off x="4785272" y="1886545"/>
            <a:ext cx="6843782" cy="3517235"/>
          </a:xfrm>
          <a:prstGeom prst="rect">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solidFill>
                <a:prstClr val="black"/>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5B7D24D3-4B42-4B6C-8BA2-5A9860E75CED}"/>
              </a:ext>
            </a:extLst>
          </p:cNvPr>
          <p:cNvSpPr txBox="1"/>
          <p:nvPr/>
        </p:nvSpPr>
        <p:spPr>
          <a:xfrm>
            <a:off x="301190" y="5915643"/>
            <a:ext cx="15412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Calibri" panose="020F0502020204030204"/>
                <a:ea typeface="+mn-ea"/>
                <a:cs typeface="+mn-cs"/>
              </a:rPr>
              <a:t>Easy / Less Control</a:t>
            </a:r>
          </a:p>
        </p:txBody>
      </p:sp>
      <p:sp>
        <p:nvSpPr>
          <p:cNvPr id="44" name="TextBox 43">
            <a:extLst>
              <a:ext uri="{FF2B5EF4-FFF2-40B4-BE49-F238E27FC236}">
                <a16:creationId xmlns:a16="http://schemas.microsoft.com/office/drawing/2014/main" id="{0A245D59-A975-4872-815A-3A754D51EA66}"/>
              </a:ext>
            </a:extLst>
          </p:cNvPr>
          <p:cNvSpPr txBox="1"/>
          <p:nvPr/>
        </p:nvSpPr>
        <p:spPr>
          <a:xfrm>
            <a:off x="9649797" y="5908299"/>
            <a:ext cx="167969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Calibri" panose="020F0502020204030204"/>
                <a:ea typeface="+mn-ea"/>
                <a:cs typeface="+mn-cs"/>
              </a:rPr>
              <a:t>Full Control / Harder</a:t>
            </a:r>
          </a:p>
        </p:txBody>
      </p:sp>
      <p:pic>
        <p:nvPicPr>
          <p:cNvPr id="40" name="Picture 39">
            <a:extLst>
              <a:ext uri="{FF2B5EF4-FFF2-40B4-BE49-F238E27FC236}">
                <a16:creationId xmlns:a16="http://schemas.microsoft.com/office/drawing/2014/main" id="{11440017-439C-491F-AF33-3D1A4D04F1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6423" y="1413947"/>
            <a:ext cx="998256" cy="1001934"/>
          </a:xfrm>
          <a:prstGeom prst="ellipse">
            <a:avLst/>
          </a:prstGeom>
        </p:spPr>
      </p:pic>
      <p:pic>
        <p:nvPicPr>
          <p:cNvPr id="42" name="Picture 41">
            <a:extLst>
              <a:ext uri="{FF2B5EF4-FFF2-40B4-BE49-F238E27FC236}">
                <a16:creationId xmlns:a16="http://schemas.microsoft.com/office/drawing/2014/main" id="{50D6EB37-689C-4DB5-9862-7B58B7E4C92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02553" y="1499575"/>
            <a:ext cx="912942" cy="916306"/>
          </a:xfrm>
          <a:prstGeom prst="ellipse">
            <a:avLst/>
          </a:prstGeom>
        </p:spPr>
      </p:pic>
      <p:pic>
        <p:nvPicPr>
          <p:cNvPr id="45" name="Picture 44">
            <a:extLst>
              <a:ext uri="{FF2B5EF4-FFF2-40B4-BE49-F238E27FC236}">
                <a16:creationId xmlns:a16="http://schemas.microsoft.com/office/drawing/2014/main" id="{D602B17B-B7D9-44A1-B727-8816459AA8C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5715" y="2844662"/>
            <a:ext cx="1040335" cy="1044169"/>
          </a:xfrm>
          <a:prstGeom prst="ellipse">
            <a:avLst/>
          </a:prstGeom>
        </p:spPr>
      </p:pic>
      <p:pic>
        <p:nvPicPr>
          <p:cNvPr id="46" name="Picture 45">
            <a:extLst>
              <a:ext uri="{FF2B5EF4-FFF2-40B4-BE49-F238E27FC236}">
                <a16:creationId xmlns:a16="http://schemas.microsoft.com/office/drawing/2014/main" id="{CBBA789E-3792-44FB-A0E7-A037D957960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182273" y="2965916"/>
            <a:ext cx="919527" cy="922915"/>
          </a:xfrm>
          <a:prstGeom prst="ellipse">
            <a:avLst/>
          </a:prstGeom>
        </p:spPr>
      </p:pic>
      <p:pic>
        <p:nvPicPr>
          <p:cNvPr id="47" name="Picture 46">
            <a:extLst>
              <a:ext uri="{FF2B5EF4-FFF2-40B4-BE49-F238E27FC236}">
                <a16:creationId xmlns:a16="http://schemas.microsoft.com/office/drawing/2014/main" id="{ED385F5A-2A70-4AE3-93A7-FCBE1D40664E}"/>
              </a:ext>
            </a:extLst>
          </p:cNvPr>
          <p:cNvPicPr>
            <a:picLocks noChangeAspect="1"/>
          </p:cNvPicPr>
          <p:nvPr/>
        </p:nvPicPr>
        <p:blipFill>
          <a:blip r:embed="rId7"/>
          <a:stretch>
            <a:fillRect/>
          </a:stretch>
        </p:blipFill>
        <p:spPr>
          <a:xfrm>
            <a:off x="1817293" y="1730288"/>
            <a:ext cx="949767" cy="685593"/>
          </a:xfrm>
          <a:prstGeom prst="rect">
            <a:avLst/>
          </a:prstGeom>
        </p:spPr>
      </p:pic>
      <p:sp>
        <p:nvSpPr>
          <p:cNvPr id="48" name="TextBox 47">
            <a:extLst>
              <a:ext uri="{FF2B5EF4-FFF2-40B4-BE49-F238E27FC236}">
                <a16:creationId xmlns:a16="http://schemas.microsoft.com/office/drawing/2014/main" id="{53FCAC34-37ED-4AD5-AA1B-1D9903DDFCD4}"/>
              </a:ext>
            </a:extLst>
          </p:cNvPr>
          <p:cNvSpPr txBox="1"/>
          <p:nvPr/>
        </p:nvSpPr>
        <p:spPr>
          <a:xfrm>
            <a:off x="699944" y="2394184"/>
            <a:ext cx="69121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Vision</a:t>
            </a:r>
          </a:p>
        </p:txBody>
      </p:sp>
      <p:sp>
        <p:nvSpPr>
          <p:cNvPr id="49" name="TextBox 48">
            <a:extLst>
              <a:ext uri="{FF2B5EF4-FFF2-40B4-BE49-F238E27FC236}">
                <a16:creationId xmlns:a16="http://schemas.microsoft.com/office/drawing/2014/main" id="{150E727E-3293-4B10-8023-480371471223}"/>
              </a:ext>
            </a:extLst>
          </p:cNvPr>
          <p:cNvSpPr txBox="1"/>
          <p:nvPr/>
        </p:nvSpPr>
        <p:spPr>
          <a:xfrm>
            <a:off x="1915280" y="2407214"/>
            <a:ext cx="78579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Speech</a:t>
            </a:r>
          </a:p>
        </p:txBody>
      </p:sp>
      <p:sp>
        <p:nvSpPr>
          <p:cNvPr id="50" name="TextBox 49">
            <a:extLst>
              <a:ext uri="{FF2B5EF4-FFF2-40B4-BE49-F238E27FC236}">
                <a16:creationId xmlns:a16="http://schemas.microsoft.com/office/drawing/2014/main" id="{3B935D75-7D83-4E2E-82D9-A15B80C910AF}"/>
              </a:ext>
            </a:extLst>
          </p:cNvPr>
          <p:cNvSpPr txBox="1"/>
          <p:nvPr/>
        </p:nvSpPr>
        <p:spPr>
          <a:xfrm>
            <a:off x="3047540" y="2411335"/>
            <a:ext cx="97481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Language</a:t>
            </a:r>
          </a:p>
        </p:txBody>
      </p:sp>
      <p:sp>
        <p:nvSpPr>
          <p:cNvPr id="51" name="TextBox 50">
            <a:extLst>
              <a:ext uri="{FF2B5EF4-FFF2-40B4-BE49-F238E27FC236}">
                <a16:creationId xmlns:a16="http://schemas.microsoft.com/office/drawing/2014/main" id="{D685F66D-A6FD-4B2C-8B5B-FC7CFE330660}"/>
              </a:ext>
            </a:extLst>
          </p:cNvPr>
          <p:cNvSpPr txBox="1"/>
          <p:nvPr/>
        </p:nvSpPr>
        <p:spPr>
          <a:xfrm>
            <a:off x="1835715" y="3829257"/>
            <a:ext cx="110543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Knowledge</a:t>
            </a:r>
          </a:p>
        </p:txBody>
      </p:sp>
      <p:sp>
        <p:nvSpPr>
          <p:cNvPr id="52" name="TextBox 51">
            <a:extLst>
              <a:ext uri="{FF2B5EF4-FFF2-40B4-BE49-F238E27FC236}">
                <a16:creationId xmlns:a16="http://schemas.microsoft.com/office/drawing/2014/main" id="{8B466AC7-9BCC-4D02-AA11-CD901152C3CB}"/>
              </a:ext>
            </a:extLst>
          </p:cNvPr>
          <p:cNvSpPr txBox="1"/>
          <p:nvPr/>
        </p:nvSpPr>
        <p:spPr>
          <a:xfrm>
            <a:off x="3227097" y="3829257"/>
            <a:ext cx="74270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Search</a:t>
            </a:r>
          </a:p>
        </p:txBody>
      </p:sp>
      <p:grpSp>
        <p:nvGrpSpPr>
          <p:cNvPr id="53" name="Group 52">
            <a:extLst>
              <a:ext uri="{FF2B5EF4-FFF2-40B4-BE49-F238E27FC236}">
                <a16:creationId xmlns:a16="http://schemas.microsoft.com/office/drawing/2014/main" id="{65E2D970-F915-4647-898D-245494F12C86}"/>
              </a:ext>
            </a:extLst>
          </p:cNvPr>
          <p:cNvGrpSpPr/>
          <p:nvPr/>
        </p:nvGrpSpPr>
        <p:grpSpPr>
          <a:xfrm>
            <a:off x="427330" y="2723407"/>
            <a:ext cx="1165424" cy="1165424"/>
            <a:chOff x="10495195" y="2941204"/>
            <a:chExt cx="1165754" cy="1165754"/>
          </a:xfrm>
          <a:noFill/>
        </p:grpSpPr>
        <p:sp>
          <p:nvSpPr>
            <p:cNvPr id="54" name="Oval 53">
              <a:extLst>
                <a:ext uri="{FF2B5EF4-FFF2-40B4-BE49-F238E27FC236}">
                  <a16:creationId xmlns:a16="http://schemas.microsoft.com/office/drawing/2014/main" id="{DAFC7EF6-1A04-447F-9F8F-F65375A8050D}"/>
                </a:ext>
              </a:extLst>
            </p:cNvPr>
            <p:cNvSpPr/>
            <p:nvPr/>
          </p:nvSpPr>
          <p:spPr bwMode="auto">
            <a:xfrm>
              <a:off x="10495195" y="2941204"/>
              <a:ext cx="1165754" cy="1165754"/>
            </a:xfrm>
            <a:prstGeom prst="ellipse">
              <a:avLst/>
            </a:prstGeom>
            <a:grp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3" tIns="146241" rIns="182803" bIns="146241" numCol="1" spcCol="0" rtlCol="0" fromWordArt="0" anchor="t" anchorCtr="0" forceAA="0" compatLnSpc="1">
              <a:prstTxWarp prst="textNoShape">
                <a:avLst/>
              </a:prstTxWarp>
              <a:noAutofit/>
            </a:bodyPr>
            <a:lstStyle/>
            <a:p>
              <a:pPr marL="0" marR="0" lvl="0" indent="0" algn="ctr" defTabSz="931957"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5" name="Freeform 5">
              <a:extLst>
                <a:ext uri="{FF2B5EF4-FFF2-40B4-BE49-F238E27FC236}">
                  <a16:creationId xmlns:a16="http://schemas.microsoft.com/office/drawing/2014/main" id="{C4010DAB-B2BA-48FA-9549-1A18725D220A}"/>
                </a:ext>
              </a:extLst>
            </p:cNvPr>
            <p:cNvSpPr>
              <a:spLocks/>
            </p:cNvSpPr>
            <p:nvPr/>
          </p:nvSpPr>
          <p:spPr bwMode="auto">
            <a:xfrm>
              <a:off x="10863874" y="3277342"/>
              <a:ext cx="428397" cy="493478"/>
            </a:xfrm>
            <a:custGeom>
              <a:avLst/>
              <a:gdLst>
                <a:gd name="T0" fmla="*/ 88 w 329"/>
                <a:gd name="T1" fmla="*/ 0 h 380"/>
                <a:gd name="T2" fmla="*/ 126 w 329"/>
                <a:gd name="T3" fmla="*/ 0 h 380"/>
                <a:gd name="T4" fmla="*/ 126 w 329"/>
                <a:gd name="T5" fmla="*/ 132 h 380"/>
                <a:gd name="T6" fmla="*/ 123 w 329"/>
                <a:gd name="T7" fmla="*/ 146 h 380"/>
                <a:gd name="T8" fmla="*/ 10 w 329"/>
                <a:gd name="T9" fmla="*/ 341 h 380"/>
                <a:gd name="T10" fmla="*/ 32 w 329"/>
                <a:gd name="T11" fmla="*/ 380 h 380"/>
                <a:gd name="T12" fmla="*/ 298 w 329"/>
                <a:gd name="T13" fmla="*/ 380 h 380"/>
                <a:gd name="T14" fmla="*/ 319 w 329"/>
                <a:gd name="T15" fmla="*/ 342 h 380"/>
                <a:gd name="T16" fmla="*/ 206 w 329"/>
                <a:gd name="T17" fmla="*/ 146 h 380"/>
                <a:gd name="T18" fmla="*/ 203 w 329"/>
                <a:gd name="T19" fmla="*/ 132 h 380"/>
                <a:gd name="T20" fmla="*/ 203 w 329"/>
                <a:gd name="T21" fmla="*/ 0 h 380"/>
                <a:gd name="T22" fmla="*/ 241 w 329"/>
                <a:gd name="T23"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9" h="380">
                  <a:moveTo>
                    <a:pt x="88" y="0"/>
                  </a:moveTo>
                  <a:cubicBezTo>
                    <a:pt x="126" y="0"/>
                    <a:pt x="126" y="0"/>
                    <a:pt x="126" y="0"/>
                  </a:cubicBezTo>
                  <a:cubicBezTo>
                    <a:pt x="126" y="132"/>
                    <a:pt x="126" y="132"/>
                    <a:pt x="126" y="132"/>
                  </a:cubicBezTo>
                  <a:cubicBezTo>
                    <a:pt x="126" y="137"/>
                    <a:pt x="125" y="142"/>
                    <a:pt x="123" y="146"/>
                  </a:cubicBezTo>
                  <a:cubicBezTo>
                    <a:pt x="10" y="341"/>
                    <a:pt x="10" y="341"/>
                    <a:pt x="10" y="341"/>
                  </a:cubicBezTo>
                  <a:cubicBezTo>
                    <a:pt x="0" y="358"/>
                    <a:pt x="12" y="380"/>
                    <a:pt x="32" y="380"/>
                  </a:cubicBezTo>
                  <a:cubicBezTo>
                    <a:pt x="298" y="380"/>
                    <a:pt x="298" y="380"/>
                    <a:pt x="298" y="380"/>
                  </a:cubicBezTo>
                  <a:cubicBezTo>
                    <a:pt x="317" y="380"/>
                    <a:pt x="329" y="358"/>
                    <a:pt x="319" y="342"/>
                  </a:cubicBezTo>
                  <a:cubicBezTo>
                    <a:pt x="206" y="146"/>
                    <a:pt x="206" y="146"/>
                    <a:pt x="206" y="146"/>
                  </a:cubicBezTo>
                  <a:cubicBezTo>
                    <a:pt x="204" y="142"/>
                    <a:pt x="203" y="137"/>
                    <a:pt x="203" y="132"/>
                  </a:cubicBezTo>
                  <a:cubicBezTo>
                    <a:pt x="203" y="0"/>
                    <a:pt x="203" y="0"/>
                    <a:pt x="203" y="0"/>
                  </a:cubicBezTo>
                  <a:cubicBezTo>
                    <a:pt x="241" y="0"/>
                    <a:pt x="241" y="0"/>
                    <a:pt x="241" y="0"/>
                  </a:cubicBezTo>
                </a:path>
              </a:pathLst>
            </a:custGeom>
            <a:grpFill/>
            <a:ln w="50800" cap="sq">
              <a:solidFill>
                <a:srgbClr val="0063B1"/>
              </a:solidFill>
              <a:prstDash val="solid"/>
              <a:miter lim="800000"/>
              <a:headEnd/>
              <a:tailEnd/>
            </a:ln>
            <a:extLst/>
          </p:spPr>
          <p:txBody>
            <a:bodyPr vert="horz" wrap="square" lIns="91415" tIns="45707" rIns="91415" bIns="45707" numCol="1" anchor="t" anchorCtr="0" compatLnSpc="1">
              <a:prstTxWarp prst="textNoShape">
                <a:avLst/>
              </a:prstTxWarp>
            </a:bodyPr>
            <a:lstStyle/>
            <a:p>
              <a:pPr marL="0" marR="0" lvl="0" indent="0" algn="l" defTabSz="93235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sp>
        <p:nvSpPr>
          <p:cNvPr id="56" name="TextBox 55">
            <a:extLst>
              <a:ext uri="{FF2B5EF4-FFF2-40B4-BE49-F238E27FC236}">
                <a16:creationId xmlns:a16="http://schemas.microsoft.com/office/drawing/2014/main" id="{0BED26B0-0885-4322-86B9-5F567CB9971F}"/>
              </a:ext>
            </a:extLst>
          </p:cNvPr>
          <p:cNvSpPr txBox="1"/>
          <p:nvPr/>
        </p:nvSpPr>
        <p:spPr>
          <a:xfrm>
            <a:off x="732273" y="3829257"/>
            <a:ext cx="55553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Labs</a:t>
            </a:r>
          </a:p>
        </p:txBody>
      </p:sp>
      <p:sp>
        <p:nvSpPr>
          <p:cNvPr id="3" name="Rectangle 2">
            <a:extLst>
              <a:ext uri="{FF2B5EF4-FFF2-40B4-BE49-F238E27FC236}">
                <a16:creationId xmlns:a16="http://schemas.microsoft.com/office/drawing/2014/main" id="{82CB9877-D91B-4D95-AEFF-9190EF1259CB}"/>
              </a:ext>
            </a:extLst>
          </p:cNvPr>
          <p:cNvSpPr/>
          <p:nvPr/>
        </p:nvSpPr>
        <p:spPr>
          <a:xfrm>
            <a:off x="5977217" y="3244334"/>
            <a:ext cx="2375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4" name="Rectangle 3">
            <a:extLst>
              <a:ext uri="{FF2B5EF4-FFF2-40B4-BE49-F238E27FC236}">
                <a16:creationId xmlns:a16="http://schemas.microsoft.com/office/drawing/2014/main" id="{BBE343FD-0929-401D-88F8-E77FB9ECD455}"/>
              </a:ext>
            </a:extLst>
          </p:cNvPr>
          <p:cNvSpPr/>
          <p:nvPr/>
        </p:nvSpPr>
        <p:spPr>
          <a:xfrm>
            <a:off x="5977217" y="3244334"/>
            <a:ext cx="2375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cxnSp>
        <p:nvCxnSpPr>
          <p:cNvPr id="7" name="Straight Connector 6">
            <a:extLst>
              <a:ext uri="{FF2B5EF4-FFF2-40B4-BE49-F238E27FC236}">
                <a16:creationId xmlns:a16="http://schemas.microsoft.com/office/drawing/2014/main" id="{E2FC1E2C-9B1F-4630-8481-3AC33906D497}"/>
              </a:ext>
            </a:extLst>
          </p:cNvPr>
          <p:cNvCxnSpPr/>
          <p:nvPr/>
        </p:nvCxnSpPr>
        <p:spPr>
          <a:xfrm>
            <a:off x="1557513" y="4371539"/>
            <a:ext cx="151764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00C1D5C-DBD8-40F5-B62E-329722598713}"/>
              </a:ext>
            </a:extLst>
          </p:cNvPr>
          <p:cNvSpPr txBox="1"/>
          <p:nvPr/>
        </p:nvSpPr>
        <p:spPr>
          <a:xfrm>
            <a:off x="1154439" y="4487397"/>
            <a:ext cx="2438168"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rPr>
              <a:t>Consume (C#, VB, F#)</a:t>
            </a:r>
          </a:p>
        </p:txBody>
      </p:sp>
      <p:sp>
        <p:nvSpPr>
          <p:cNvPr id="6" name="Rectangle 5">
            <a:extLst>
              <a:ext uri="{FF2B5EF4-FFF2-40B4-BE49-F238E27FC236}">
                <a16:creationId xmlns:a16="http://schemas.microsoft.com/office/drawing/2014/main" id="{B950E181-CD8A-4AE8-BE18-E02AC9A2D3C3}"/>
              </a:ext>
            </a:extLst>
          </p:cNvPr>
          <p:cNvSpPr/>
          <p:nvPr/>
        </p:nvSpPr>
        <p:spPr>
          <a:xfrm>
            <a:off x="4634125" y="2033260"/>
            <a:ext cx="10936513" cy="3323987"/>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TextAnalyticsAPI client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new</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TextAnalyticsAPI();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client.AzureRegion = AzureRegions.Westus;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client.SubscriptionKey = </a:t>
            </a:r>
            <a:r>
              <a:rPr kumimoji="0" lang="en-US"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"1bf33391DeadFish"</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r>
            <a:br>
              <a:rPr kumimoji="0" lang="en-US" sz="18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n-US" sz="18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r>
            <a:br>
              <a:rPr kumimoji="0" lang="en-US" sz="18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n-US" sz="18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client.Sentiment(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new</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MultiLanguageBatchInput(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new</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List&lt;MultiLanguageInput&gt;()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new</a:t>
            </a:r>
            <a:r>
              <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MultiLanguageInput(</a:t>
            </a:r>
            <a:r>
              <a:rPr kumimoji="0" lang="en-US" sz="2000" b="1"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"en"</a:t>
            </a:r>
            <a:r>
              <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2000" b="1"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"0"</a:t>
            </a:r>
            <a:r>
              <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br>
              <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000" b="1" i="0" u="none" strike="noStrike" kern="1200" cap="none" spc="0" normalizeH="0" baseline="0" noProof="0" dirty="0">
                <a:ln>
                  <a:noFill/>
                </a:ln>
                <a:solidFill>
                  <a:srgbClr val="C00000"/>
                </a:solidFill>
                <a:effectLst/>
                <a:uLnTx/>
                <a:uFillTx/>
                <a:latin typeface="Consolas" panose="020B0609020204030204" pitchFamily="49" charset="0"/>
                <a:ea typeface="+mn-ea"/>
                <a:cs typeface="+mn-cs"/>
              </a:rPr>
              <a:t>This is a great vacuum cleaner</a:t>
            </a:r>
            <a:r>
              <a:rPr kumimoji="0" lang="en-US" sz="2000" b="1"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B799AAC-C3E4-4BB5-8ACD-475D741B7F6C}"/>
              </a:ext>
            </a:extLst>
          </p:cNvPr>
          <p:cNvSpPr/>
          <p:nvPr/>
        </p:nvSpPr>
        <p:spPr>
          <a:xfrm>
            <a:off x="4785272" y="1339874"/>
            <a:ext cx="568623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Light" panose="020F0302020204030204" pitchFamily="34" charset="0"/>
              </a:rPr>
              <a:t>e.g. Sentiment Analysis using Azure Cognitive Services</a:t>
            </a:r>
          </a:p>
        </p:txBody>
      </p:sp>
      <p:cxnSp>
        <p:nvCxnSpPr>
          <p:cNvPr id="29" name="Straight Connector 28">
            <a:extLst>
              <a:ext uri="{FF2B5EF4-FFF2-40B4-BE49-F238E27FC236}">
                <a16:creationId xmlns:a16="http://schemas.microsoft.com/office/drawing/2014/main" id="{DC94CFD7-B555-4EAC-841E-25ACBA307CD6}"/>
              </a:ext>
            </a:extLst>
          </p:cNvPr>
          <p:cNvCxnSpPr>
            <a:cxnSpLocks/>
          </p:cNvCxnSpPr>
          <p:nvPr/>
        </p:nvCxnSpPr>
        <p:spPr>
          <a:xfrm flipV="1">
            <a:off x="4389576" y="1485084"/>
            <a:ext cx="0" cy="3613083"/>
          </a:xfrm>
          <a:prstGeom prst="line">
            <a:avLst/>
          </a:prstGeom>
        </p:spPr>
        <p:style>
          <a:lnRef idx="1">
            <a:schemeClr val="accent2"/>
          </a:lnRef>
          <a:fillRef idx="0">
            <a:schemeClr val="accent2"/>
          </a:fillRef>
          <a:effectRef idx="0">
            <a:schemeClr val="accent2"/>
          </a:effectRef>
          <a:fontRef idx="minor">
            <a:schemeClr val="tx1"/>
          </a:fontRef>
        </p:style>
      </p:cxnSp>
      <p:sp>
        <p:nvSpPr>
          <p:cNvPr id="31" name="emoji" title="Icon of a face with a open mouthed smile">
            <a:extLst>
              <a:ext uri="{FF2B5EF4-FFF2-40B4-BE49-F238E27FC236}">
                <a16:creationId xmlns:a16="http://schemas.microsoft.com/office/drawing/2014/main" id="{13A6C4DE-83B3-415D-B420-F00E3DC04358}"/>
              </a:ext>
            </a:extLst>
          </p:cNvPr>
          <p:cNvSpPr>
            <a:spLocks noChangeAspect="1" noEditPoints="1"/>
          </p:cNvSpPr>
          <p:nvPr/>
        </p:nvSpPr>
        <p:spPr bwMode="auto">
          <a:xfrm>
            <a:off x="9472896" y="3726951"/>
            <a:ext cx="365760" cy="365760"/>
          </a:xfrm>
          <a:custGeom>
            <a:avLst/>
            <a:gdLst>
              <a:gd name="T0" fmla="*/ 0 w 342"/>
              <a:gd name="T1" fmla="*/ 171 h 342"/>
              <a:gd name="T2" fmla="*/ 171 w 342"/>
              <a:gd name="T3" fmla="*/ 0 h 342"/>
              <a:gd name="T4" fmla="*/ 342 w 342"/>
              <a:gd name="T5" fmla="*/ 171 h 342"/>
              <a:gd name="T6" fmla="*/ 171 w 342"/>
              <a:gd name="T7" fmla="*/ 342 h 342"/>
              <a:gd name="T8" fmla="*/ 0 w 342"/>
              <a:gd name="T9" fmla="*/ 171 h 342"/>
              <a:gd name="T10" fmla="*/ 265 w 342"/>
              <a:gd name="T11" fmla="*/ 150 h 342"/>
              <a:gd name="T12" fmla="*/ 219 w 342"/>
              <a:gd name="T13" fmla="*/ 156 h 342"/>
              <a:gd name="T14" fmla="*/ 176 w 342"/>
              <a:gd name="T15" fmla="*/ 169 h 342"/>
              <a:gd name="T16" fmla="*/ 171 w 342"/>
              <a:gd name="T17" fmla="*/ 170 h 342"/>
              <a:gd name="T18" fmla="*/ 166 w 342"/>
              <a:gd name="T19" fmla="*/ 169 h 342"/>
              <a:gd name="T20" fmla="*/ 123 w 342"/>
              <a:gd name="T21" fmla="*/ 156 h 342"/>
              <a:gd name="T22" fmla="*/ 77 w 342"/>
              <a:gd name="T23" fmla="*/ 150 h 342"/>
              <a:gd name="T24" fmla="*/ 170 w 342"/>
              <a:gd name="T25" fmla="*/ 277 h 342"/>
              <a:gd name="T26" fmla="*/ 172 w 342"/>
              <a:gd name="T27" fmla="*/ 277 h 342"/>
              <a:gd name="T28" fmla="*/ 265 w 342"/>
              <a:gd name="T29" fmla="*/ 150 h 342"/>
              <a:gd name="T30" fmla="*/ 118 w 342"/>
              <a:gd name="T31" fmla="*/ 102 h 342"/>
              <a:gd name="T32" fmla="*/ 104 w 342"/>
              <a:gd name="T33" fmla="*/ 87 h 342"/>
              <a:gd name="T34" fmla="*/ 89 w 342"/>
              <a:gd name="T35" fmla="*/ 102 h 342"/>
              <a:gd name="T36" fmla="*/ 118 w 342"/>
              <a:gd name="T37" fmla="*/ 102 h 342"/>
              <a:gd name="T38" fmla="*/ 253 w 342"/>
              <a:gd name="T39" fmla="*/ 102 h 342"/>
              <a:gd name="T40" fmla="*/ 239 w 342"/>
              <a:gd name="T41" fmla="*/ 87 h 342"/>
              <a:gd name="T42" fmla="*/ 224 w 342"/>
              <a:gd name="T43" fmla="*/ 102 h 342"/>
              <a:gd name="T44" fmla="*/ 253 w 342"/>
              <a:gd name="T45" fmla="*/ 10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2" h="342">
                <a:moveTo>
                  <a:pt x="0" y="171"/>
                </a:moveTo>
                <a:cubicBezTo>
                  <a:pt x="0" y="77"/>
                  <a:pt x="77" y="0"/>
                  <a:pt x="171" y="0"/>
                </a:cubicBezTo>
                <a:cubicBezTo>
                  <a:pt x="266" y="0"/>
                  <a:pt x="342" y="77"/>
                  <a:pt x="342" y="171"/>
                </a:cubicBezTo>
                <a:cubicBezTo>
                  <a:pt x="342" y="266"/>
                  <a:pt x="266" y="342"/>
                  <a:pt x="171" y="342"/>
                </a:cubicBezTo>
                <a:cubicBezTo>
                  <a:pt x="77" y="342"/>
                  <a:pt x="0" y="266"/>
                  <a:pt x="0" y="171"/>
                </a:cubicBezTo>
                <a:close/>
                <a:moveTo>
                  <a:pt x="265" y="150"/>
                </a:moveTo>
                <a:cubicBezTo>
                  <a:pt x="259" y="145"/>
                  <a:pt x="258" y="137"/>
                  <a:pt x="219" y="156"/>
                </a:cubicBezTo>
                <a:cubicBezTo>
                  <a:pt x="198" y="165"/>
                  <a:pt x="185" y="168"/>
                  <a:pt x="176" y="169"/>
                </a:cubicBezTo>
                <a:cubicBezTo>
                  <a:pt x="176" y="169"/>
                  <a:pt x="175" y="169"/>
                  <a:pt x="171" y="170"/>
                </a:cubicBezTo>
                <a:cubicBezTo>
                  <a:pt x="167" y="169"/>
                  <a:pt x="166" y="169"/>
                  <a:pt x="166" y="169"/>
                </a:cubicBezTo>
                <a:cubicBezTo>
                  <a:pt x="157" y="168"/>
                  <a:pt x="144" y="165"/>
                  <a:pt x="123" y="156"/>
                </a:cubicBezTo>
                <a:cubicBezTo>
                  <a:pt x="84" y="137"/>
                  <a:pt x="83" y="145"/>
                  <a:pt x="77" y="150"/>
                </a:cubicBezTo>
                <a:cubicBezTo>
                  <a:pt x="71" y="154"/>
                  <a:pt x="46" y="268"/>
                  <a:pt x="170" y="277"/>
                </a:cubicBezTo>
                <a:cubicBezTo>
                  <a:pt x="172" y="277"/>
                  <a:pt x="172" y="277"/>
                  <a:pt x="172" y="277"/>
                </a:cubicBezTo>
                <a:cubicBezTo>
                  <a:pt x="296" y="268"/>
                  <a:pt x="272" y="154"/>
                  <a:pt x="265" y="150"/>
                </a:cubicBezTo>
                <a:close/>
                <a:moveTo>
                  <a:pt x="118" y="102"/>
                </a:moveTo>
                <a:cubicBezTo>
                  <a:pt x="118" y="93"/>
                  <a:pt x="112" y="87"/>
                  <a:pt x="104" y="87"/>
                </a:cubicBezTo>
                <a:cubicBezTo>
                  <a:pt x="95" y="87"/>
                  <a:pt x="89" y="93"/>
                  <a:pt x="89" y="102"/>
                </a:cubicBezTo>
                <a:lnTo>
                  <a:pt x="118" y="102"/>
                </a:lnTo>
                <a:close/>
                <a:moveTo>
                  <a:pt x="253" y="102"/>
                </a:moveTo>
                <a:cubicBezTo>
                  <a:pt x="253" y="93"/>
                  <a:pt x="247" y="87"/>
                  <a:pt x="239" y="87"/>
                </a:cubicBezTo>
                <a:cubicBezTo>
                  <a:pt x="230" y="87"/>
                  <a:pt x="224" y="93"/>
                  <a:pt x="224" y="102"/>
                </a:cubicBezTo>
                <a:lnTo>
                  <a:pt x="253" y="102"/>
                </a:lnTo>
                <a:close/>
              </a:path>
            </a:pathLst>
          </a:custGeom>
          <a:solidFill>
            <a:srgbClr val="FFC000"/>
          </a:solidFill>
          <a:ln w="15875"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8FCAE4E6-3032-4BEB-B829-4DEC3F930979}"/>
              </a:ext>
            </a:extLst>
          </p:cNvPr>
          <p:cNvSpPr txBox="1"/>
          <p:nvPr/>
        </p:nvSpPr>
        <p:spPr>
          <a:xfrm>
            <a:off x="9981358" y="3742640"/>
            <a:ext cx="1434816"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96% positive</a:t>
            </a:r>
          </a:p>
        </p:txBody>
      </p:sp>
      <p:sp>
        <p:nvSpPr>
          <p:cNvPr id="33" name="Title 1">
            <a:extLst>
              <a:ext uri="{FF2B5EF4-FFF2-40B4-BE49-F238E27FC236}">
                <a16:creationId xmlns:a16="http://schemas.microsoft.com/office/drawing/2014/main" id="{E12C86CC-3EAB-4EE4-8B53-FB75C1469A4B}"/>
              </a:ext>
            </a:extLst>
          </p:cNvPr>
          <p:cNvSpPr>
            <a:spLocks noGrp="1"/>
          </p:cNvSpPr>
          <p:nvPr>
            <p:ph type="title"/>
          </p:nvPr>
        </p:nvSpPr>
        <p:spPr>
          <a:xfrm>
            <a:off x="470978" y="-31489"/>
            <a:ext cx="11555771" cy="1325563"/>
          </a:xfrm>
        </p:spPr>
        <p:txBody>
          <a:bodyPr/>
          <a:lstStyle/>
          <a:p>
            <a:r>
              <a:rPr lang="en-US" dirty="0">
                <a:solidFill>
                  <a:srgbClr val="0070C0"/>
                </a:solidFill>
              </a:rPr>
              <a:t>Pre-built ML Models (Azure Cognitive Services)</a:t>
            </a:r>
          </a:p>
        </p:txBody>
      </p:sp>
    </p:spTree>
    <p:extLst>
      <p:ext uri="{BB962C8B-B14F-4D97-AF65-F5344CB8AC3E}">
        <p14:creationId xmlns:p14="http://schemas.microsoft.com/office/powerpoint/2010/main" val="9451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6F631A98-535B-4FE3-BAA6-66D37B1641C2}"/>
              </a:ext>
            </a:extLst>
          </p:cNvPr>
          <p:cNvSpPr/>
          <p:nvPr/>
        </p:nvSpPr>
        <p:spPr>
          <a:xfrm>
            <a:off x="4785272" y="1886545"/>
            <a:ext cx="6843782" cy="3517235"/>
          </a:xfrm>
          <a:prstGeom prst="rect">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5B7D24D3-4B42-4B6C-8BA2-5A9860E75CED}"/>
              </a:ext>
            </a:extLst>
          </p:cNvPr>
          <p:cNvSpPr txBox="1"/>
          <p:nvPr/>
        </p:nvSpPr>
        <p:spPr>
          <a:xfrm>
            <a:off x="301190" y="5915643"/>
            <a:ext cx="15412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Calibri" panose="020F0502020204030204"/>
                <a:ea typeface="+mn-ea"/>
                <a:cs typeface="+mn-cs"/>
              </a:rPr>
              <a:t>Easy / Less Control</a:t>
            </a:r>
          </a:p>
        </p:txBody>
      </p:sp>
      <p:sp>
        <p:nvSpPr>
          <p:cNvPr id="44" name="TextBox 43">
            <a:extLst>
              <a:ext uri="{FF2B5EF4-FFF2-40B4-BE49-F238E27FC236}">
                <a16:creationId xmlns:a16="http://schemas.microsoft.com/office/drawing/2014/main" id="{0A245D59-A975-4872-815A-3A754D51EA66}"/>
              </a:ext>
            </a:extLst>
          </p:cNvPr>
          <p:cNvSpPr txBox="1"/>
          <p:nvPr/>
        </p:nvSpPr>
        <p:spPr>
          <a:xfrm>
            <a:off x="9649797" y="5908299"/>
            <a:ext cx="167969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Calibri" panose="020F0502020204030204"/>
                <a:ea typeface="+mn-ea"/>
                <a:cs typeface="+mn-cs"/>
              </a:rPr>
              <a:t>Full Control / Harder</a:t>
            </a:r>
          </a:p>
        </p:txBody>
      </p:sp>
      <p:pic>
        <p:nvPicPr>
          <p:cNvPr id="40" name="Picture 39">
            <a:extLst>
              <a:ext uri="{FF2B5EF4-FFF2-40B4-BE49-F238E27FC236}">
                <a16:creationId xmlns:a16="http://schemas.microsoft.com/office/drawing/2014/main" id="{11440017-439C-491F-AF33-3D1A4D04F1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6217" y="1343162"/>
            <a:ext cx="998256" cy="1001934"/>
          </a:xfrm>
          <a:prstGeom prst="ellipse">
            <a:avLst/>
          </a:prstGeom>
        </p:spPr>
      </p:pic>
      <p:pic>
        <p:nvPicPr>
          <p:cNvPr id="42" name="Picture 41">
            <a:extLst>
              <a:ext uri="{FF2B5EF4-FFF2-40B4-BE49-F238E27FC236}">
                <a16:creationId xmlns:a16="http://schemas.microsoft.com/office/drawing/2014/main" id="{50D6EB37-689C-4DB5-9862-7B58B7E4C92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075154" y="1385976"/>
            <a:ext cx="912942" cy="916306"/>
          </a:xfrm>
          <a:prstGeom prst="ellipse">
            <a:avLst/>
          </a:prstGeom>
        </p:spPr>
      </p:pic>
      <p:pic>
        <p:nvPicPr>
          <p:cNvPr id="45" name="Picture 44">
            <a:extLst>
              <a:ext uri="{FF2B5EF4-FFF2-40B4-BE49-F238E27FC236}">
                <a16:creationId xmlns:a16="http://schemas.microsoft.com/office/drawing/2014/main" id="{D602B17B-B7D9-44A1-B727-8816459AA8C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5715" y="2722250"/>
            <a:ext cx="1040335" cy="1044169"/>
          </a:xfrm>
          <a:prstGeom prst="ellipse">
            <a:avLst/>
          </a:prstGeom>
        </p:spPr>
      </p:pic>
      <p:pic>
        <p:nvPicPr>
          <p:cNvPr id="46" name="Picture 45">
            <a:extLst>
              <a:ext uri="{FF2B5EF4-FFF2-40B4-BE49-F238E27FC236}">
                <a16:creationId xmlns:a16="http://schemas.microsoft.com/office/drawing/2014/main" id="{CBBA789E-3792-44FB-A0E7-A037D957960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182273" y="2782877"/>
            <a:ext cx="919527" cy="922915"/>
          </a:xfrm>
          <a:prstGeom prst="ellipse">
            <a:avLst/>
          </a:prstGeom>
        </p:spPr>
      </p:pic>
      <p:pic>
        <p:nvPicPr>
          <p:cNvPr id="47" name="Picture 46">
            <a:extLst>
              <a:ext uri="{FF2B5EF4-FFF2-40B4-BE49-F238E27FC236}">
                <a16:creationId xmlns:a16="http://schemas.microsoft.com/office/drawing/2014/main" id="{ED385F5A-2A70-4AE3-93A7-FCBE1D40664E}"/>
              </a:ext>
            </a:extLst>
          </p:cNvPr>
          <p:cNvPicPr>
            <a:picLocks noChangeAspect="1"/>
          </p:cNvPicPr>
          <p:nvPr/>
        </p:nvPicPr>
        <p:blipFill>
          <a:blip r:embed="rId7"/>
          <a:stretch>
            <a:fillRect/>
          </a:stretch>
        </p:blipFill>
        <p:spPr>
          <a:xfrm>
            <a:off x="1754787" y="1501333"/>
            <a:ext cx="949767" cy="685593"/>
          </a:xfrm>
          <a:prstGeom prst="rect">
            <a:avLst/>
          </a:prstGeom>
        </p:spPr>
      </p:pic>
      <p:sp>
        <p:nvSpPr>
          <p:cNvPr id="48" name="TextBox 47">
            <a:extLst>
              <a:ext uri="{FF2B5EF4-FFF2-40B4-BE49-F238E27FC236}">
                <a16:creationId xmlns:a16="http://schemas.microsoft.com/office/drawing/2014/main" id="{53FCAC34-37ED-4AD5-AA1B-1D9903DDFCD4}"/>
              </a:ext>
            </a:extLst>
          </p:cNvPr>
          <p:cNvSpPr txBox="1"/>
          <p:nvPr/>
        </p:nvSpPr>
        <p:spPr>
          <a:xfrm>
            <a:off x="699944" y="2295328"/>
            <a:ext cx="68159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Vision</a:t>
            </a:r>
          </a:p>
        </p:txBody>
      </p:sp>
      <p:sp>
        <p:nvSpPr>
          <p:cNvPr id="49" name="TextBox 48">
            <a:extLst>
              <a:ext uri="{FF2B5EF4-FFF2-40B4-BE49-F238E27FC236}">
                <a16:creationId xmlns:a16="http://schemas.microsoft.com/office/drawing/2014/main" id="{150E727E-3293-4B10-8023-480371471223}"/>
              </a:ext>
            </a:extLst>
          </p:cNvPr>
          <p:cNvSpPr txBox="1"/>
          <p:nvPr/>
        </p:nvSpPr>
        <p:spPr>
          <a:xfrm>
            <a:off x="1915280" y="2295328"/>
            <a:ext cx="7713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Speech</a:t>
            </a:r>
          </a:p>
        </p:txBody>
      </p:sp>
      <p:sp>
        <p:nvSpPr>
          <p:cNvPr id="50" name="TextBox 49">
            <a:extLst>
              <a:ext uri="{FF2B5EF4-FFF2-40B4-BE49-F238E27FC236}">
                <a16:creationId xmlns:a16="http://schemas.microsoft.com/office/drawing/2014/main" id="{3B935D75-7D83-4E2E-82D9-A15B80C910AF}"/>
              </a:ext>
            </a:extLst>
          </p:cNvPr>
          <p:cNvSpPr txBox="1"/>
          <p:nvPr/>
        </p:nvSpPr>
        <p:spPr>
          <a:xfrm>
            <a:off x="3047540" y="2295328"/>
            <a:ext cx="97815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Language</a:t>
            </a:r>
          </a:p>
        </p:txBody>
      </p:sp>
      <p:sp>
        <p:nvSpPr>
          <p:cNvPr id="51" name="TextBox 50">
            <a:extLst>
              <a:ext uri="{FF2B5EF4-FFF2-40B4-BE49-F238E27FC236}">
                <a16:creationId xmlns:a16="http://schemas.microsoft.com/office/drawing/2014/main" id="{D685F66D-A6FD-4B2C-8B5B-FC7CFE330660}"/>
              </a:ext>
            </a:extLst>
          </p:cNvPr>
          <p:cNvSpPr txBox="1"/>
          <p:nvPr/>
        </p:nvSpPr>
        <p:spPr>
          <a:xfrm>
            <a:off x="1844103" y="3935837"/>
            <a:ext cx="109517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Knowledge</a:t>
            </a:r>
          </a:p>
        </p:txBody>
      </p:sp>
      <p:sp>
        <p:nvSpPr>
          <p:cNvPr id="52" name="TextBox 51">
            <a:extLst>
              <a:ext uri="{FF2B5EF4-FFF2-40B4-BE49-F238E27FC236}">
                <a16:creationId xmlns:a16="http://schemas.microsoft.com/office/drawing/2014/main" id="{8B466AC7-9BCC-4D02-AA11-CD901152C3CB}"/>
              </a:ext>
            </a:extLst>
          </p:cNvPr>
          <p:cNvSpPr txBox="1"/>
          <p:nvPr/>
        </p:nvSpPr>
        <p:spPr>
          <a:xfrm>
            <a:off x="3235485" y="3933507"/>
            <a:ext cx="72487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Search</a:t>
            </a:r>
          </a:p>
        </p:txBody>
      </p:sp>
      <p:grpSp>
        <p:nvGrpSpPr>
          <p:cNvPr id="53" name="Group 52">
            <a:extLst>
              <a:ext uri="{FF2B5EF4-FFF2-40B4-BE49-F238E27FC236}">
                <a16:creationId xmlns:a16="http://schemas.microsoft.com/office/drawing/2014/main" id="{65E2D970-F915-4647-898D-245494F12C86}"/>
              </a:ext>
            </a:extLst>
          </p:cNvPr>
          <p:cNvGrpSpPr/>
          <p:nvPr/>
        </p:nvGrpSpPr>
        <p:grpSpPr>
          <a:xfrm>
            <a:off x="427330" y="2661622"/>
            <a:ext cx="1165424" cy="1165424"/>
            <a:chOff x="10495195" y="2941204"/>
            <a:chExt cx="1165754" cy="1165754"/>
          </a:xfrm>
          <a:noFill/>
        </p:grpSpPr>
        <p:sp>
          <p:nvSpPr>
            <p:cNvPr id="54" name="Oval 53">
              <a:extLst>
                <a:ext uri="{FF2B5EF4-FFF2-40B4-BE49-F238E27FC236}">
                  <a16:creationId xmlns:a16="http://schemas.microsoft.com/office/drawing/2014/main" id="{DAFC7EF6-1A04-447F-9F8F-F65375A8050D}"/>
                </a:ext>
              </a:extLst>
            </p:cNvPr>
            <p:cNvSpPr/>
            <p:nvPr/>
          </p:nvSpPr>
          <p:spPr bwMode="auto">
            <a:xfrm>
              <a:off x="10495195" y="2941204"/>
              <a:ext cx="1165754" cy="1165754"/>
            </a:xfrm>
            <a:prstGeom prst="ellipse">
              <a:avLst/>
            </a:prstGeom>
            <a:grp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3" tIns="146241" rIns="182803" bIns="146241" numCol="1" spcCol="0" rtlCol="0" fromWordArt="0" anchor="t" anchorCtr="0" forceAA="0" compatLnSpc="1">
              <a:prstTxWarp prst="textNoShape">
                <a:avLst/>
              </a:prstTxWarp>
              <a:noAutofit/>
            </a:bodyPr>
            <a:lstStyle/>
            <a:p>
              <a:pPr marL="0" marR="0" lvl="0" indent="0" algn="ctr" defTabSz="931957"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5" name="Freeform 5">
              <a:extLst>
                <a:ext uri="{FF2B5EF4-FFF2-40B4-BE49-F238E27FC236}">
                  <a16:creationId xmlns:a16="http://schemas.microsoft.com/office/drawing/2014/main" id="{C4010DAB-B2BA-48FA-9549-1A18725D220A}"/>
                </a:ext>
              </a:extLst>
            </p:cNvPr>
            <p:cNvSpPr>
              <a:spLocks/>
            </p:cNvSpPr>
            <p:nvPr/>
          </p:nvSpPr>
          <p:spPr bwMode="auto">
            <a:xfrm>
              <a:off x="10863874" y="3277342"/>
              <a:ext cx="428397" cy="493478"/>
            </a:xfrm>
            <a:custGeom>
              <a:avLst/>
              <a:gdLst>
                <a:gd name="T0" fmla="*/ 88 w 329"/>
                <a:gd name="T1" fmla="*/ 0 h 380"/>
                <a:gd name="T2" fmla="*/ 126 w 329"/>
                <a:gd name="T3" fmla="*/ 0 h 380"/>
                <a:gd name="T4" fmla="*/ 126 w 329"/>
                <a:gd name="T5" fmla="*/ 132 h 380"/>
                <a:gd name="T6" fmla="*/ 123 w 329"/>
                <a:gd name="T7" fmla="*/ 146 h 380"/>
                <a:gd name="T8" fmla="*/ 10 w 329"/>
                <a:gd name="T9" fmla="*/ 341 h 380"/>
                <a:gd name="T10" fmla="*/ 32 w 329"/>
                <a:gd name="T11" fmla="*/ 380 h 380"/>
                <a:gd name="T12" fmla="*/ 298 w 329"/>
                <a:gd name="T13" fmla="*/ 380 h 380"/>
                <a:gd name="T14" fmla="*/ 319 w 329"/>
                <a:gd name="T15" fmla="*/ 342 h 380"/>
                <a:gd name="T16" fmla="*/ 206 w 329"/>
                <a:gd name="T17" fmla="*/ 146 h 380"/>
                <a:gd name="T18" fmla="*/ 203 w 329"/>
                <a:gd name="T19" fmla="*/ 132 h 380"/>
                <a:gd name="T20" fmla="*/ 203 w 329"/>
                <a:gd name="T21" fmla="*/ 0 h 380"/>
                <a:gd name="T22" fmla="*/ 241 w 329"/>
                <a:gd name="T23"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9" h="380">
                  <a:moveTo>
                    <a:pt x="88" y="0"/>
                  </a:moveTo>
                  <a:cubicBezTo>
                    <a:pt x="126" y="0"/>
                    <a:pt x="126" y="0"/>
                    <a:pt x="126" y="0"/>
                  </a:cubicBezTo>
                  <a:cubicBezTo>
                    <a:pt x="126" y="132"/>
                    <a:pt x="126" y="132"/>
                    <a:pt x="126" y="132"/>
                  </a:cubicBezTo>
                  <a:cubicBezTo>
                    <a:pt x="126" y="137"/>
                    <a:pt x="125" y="142"/>
                    <a:pt x="123" y="146"/>
                  </a:cubicBezTo>
                  <a:cubicBezTo>
                    <a:pt x="10" y="341"/>
                    <a:pt x="10" y="341"/>
                    <a:pt x="10" y="341"/>
                  </a:cubicBezTo>
                  <a:cubicBezTo>
                    <a:pt x="0" y="358"/>
                    <a:pt x="12" y="380"/>
                    <a:pt x="32" y="380"/>
                  </a:cubicBezTo>
                  <a:cubicBezTo>
                    <a:pt x="298" y="380"/>
                    <a:pt x="298" y="380"/>
                    <a:pt x="298" y="380"/>
                  </a:cubicBezTo>
                  <a:cubicBezTo>
                    <a:pt x="317" y="380"/>
                    <a:pt x="329" y="358"/>
                    <a:pt x="319" y="342"/>
                  </a:cubicBezTo>
                  <a:cubicBezTo>
                    <a:pt x="206" y="146"/>
                    <a:pt x="206" y="146"/>
                    <a:pt x="206" y="146"/>
                  </a:cubicBezTo>
                  <a:cubicBezTo>
                    <a:pt x="204" y="142"/>
                    <a:pt x="203" y="137"/>
                    <a:pt x="203" y="132"/>
                  </a:cubicBezTo>
                  <a:cubicBezTo>
                    <a:pt x="203" y="0"/>
                    <a:pt x="203" y="0"/>
                    <a:pt x="203" y="0"/>
                  </a:cubicBezTo>
                  <a:cubicBezTo>
                    <a:pt x="241" y="0"/>
                    <a:pt x="241" y="0"/>
                    <a:pt x="241" y="0"/>
                  </a:cubicBezTo>
                </a:path>
              </a:pathLst>
            </a:custGeom>
            <a:grpFill/>
            <a:ln w="50800" cap="sq">
              <a:solidFill>
                <a:srgbClr val="0063B1"/>
              </a:solidFill>
              <a:prstDash val="solid"/>
              <a:miter lim="800000"/>
              <a:headEnd/>
              <a:tailEnd/>
            </a:ln>
            <a:extLst/>
          </p:spPr>
          <p:txBody>
            <a:bodyPr vert="horz" wrap="square" lIns="91415" tIns="45707" rIns="91415" bIns="45707" numCol="1" anchor="t" anchorCtr="0" compatLnSpc="1">
              <a:prstTxWarp prst="textNoShape">
                <a:avLst/>
              </a:prstTxWarp>
            </a:bodyPr>
            <a:lstStyle/>
            <a:p>
              <a:pPr marL="0" marR="0" lvl="0" indent="0" algn="l" defTabSz="93235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sp>
        <p:nvSpPr>
          <p:cNvPr id="56" name="TextBox 55">
            <a:extLst>
              <a:ext uri="{FF2B5EF4-FFF2-40B4-BE49-F238E27FC236}">
                <a16:creationId xmlns:a16="http://schemas.microsoft.com/office/drawing/2014/main" id="{0BED26B0-0885-4322-86B9-5F567CB9971F}"/>
              </a:ext>
            </a:extLst>
          </p:cNvPr>
          <p:cNvSpPr txBox="1"/>
          <p:nvPr/>
        </p:nvSpPr>
        <p:spPr>
          <a:xfrm>
            <a:off x="740661" y="3913771"/>
            <a:ext cx="55015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Labs</a:t>
            </a:r>
          </a:p>
        </p:txBody>
      </p:sp>
      <p:sp>
        <p:nvSpPr>
          <p:cNvPr id="3" name="Rectangle 2">
            <a:extLst>
              <a:ext uri="{FF2B5EF4-FFF2-40B4-BE49-F238E27FC236}">
                <a16:creationId xmlns:a16="http://schemas.microsoft.com/office/drawing/2014/main" id="{82CB9877-D91B-4D95-AEFF-9190EF1259CB}"/>
              </a:ext>
            </a:extLst>
          </p:cNvPr>
          <p:cNvSpPr/>
          <p:nvPr/>
        </p:nvSpPr>
        <p:spPr>
          <a:xfrm>
            <a:off x="5977217" y="3244334"/>
            <a:ext cx="2375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4" name="Rectangle 3">
            <a:extLst>
              <a:ext uri="{FF2B5EF4-FFF2-40B4-BE49-F238E27FC236}">
                <a16:creationId xmlns:a16="http://schemas.microsoft.com/office/drawing/2014/main" id="{BBE343FD-0929-401D-88F8-E77FB9ECD455}"/>
              </a:ext>
            </a:extLst>
          </p:cNvPr>
          <p:cNvSpPr/>
          <p:nvPr/>
        </p:nvSpPr>
        <p:spPr>
          <a:xfrm>
            <a:off x="5977217" y="3244334"/>
            <a:ext cx="2375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cxnSp>
        <p:nvCxnSpPr>
          <p:cNvPr id="7" name="Straight Connector 6">
            <a:extLst>
              <a:ext uri="{FF2B5EF4-FFF2-40B4-BE49-F238E27FC236}">
                <a16:creationId xmlns:a16="http://schemas.microsoft.com/office/drawing/2014/main" id="{E2FC1E2C-9B1F-4630-8481-3AC33906D497}"/>
              </a:ext>
            </a:extLst>
          </p:cNvPr>
          <p:cNvCxnSpPr/>
          <p:nvPr/>
        </p:nvCxnSpPr>
        <p:spPr>
          <a:xfrm>
            <a:off x="1565901" y="4456053"/>
            <a:ext cx="151764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00C1D5C-DBD8-40F5-B62E-329722598713}"/>
              </a:ext>
            </a:extLst>
          </p:cNvPr>
          <p:cNvSpPr txBox="1"/>
          <p:nvPr/>
        </p:nvSpPr>
        <p:spPr>
          <a:xfrm>
            <a:off x="1162827" y="4571911"/>
            <a:ext cx="2253822"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prstClr val="black"/>
                    </a:gs>
                    <a:gs pos="30000">
                      <a:prstClr val="black"/>
                    </a:gs>
                  </a:gsLst>
                  <a:lin ang="5400000" scaled="0"/>
                </a:gradFill>
                <a:effectLst/>
                <a:uLnTx/>
                <a:uFillTx/>
                <a:latin typeface="Segoe UI Semibold" panose="020B0702040204020203" pitchFamily="34" charset="0"/>
                <a:ea typeface="+mn-ea"/>
                <a:cs typeface="Segoe UI Semibold" panose="020B0702040204020203" pitchFamily="34" charset="0"/>
              </a:rPr>
              <a:t>Consume (C#, VB, F#)</a:t>
            </a:r>
          </a:p>
        </p:txBody>
      </p:sp>
      <p:sp>
        <p:nvSpPr>
          <p:cNvPr id="6" name="Rectangle 5">
            <a:extLst>
              <a:ext uri="{FF2B5EF4-FFF2-40B4-BE49-F238E27FC236}">
                <a16:creationId xmlns:a16="http://schemas.microsoft.com/office/drawing/2014/main" id="{B950E181-CD8A-4AE8-BE18-E02AC9A2D3C3}"/>
              </a:ext>
            </a:extLst>
          </p:cNvPr>
          <p:cNvSpPr/>
          <p:nvPr/>
        </p:nvSpPr>
        <p:spPr>
          <a:xfrm>
            <a:off x="4634125" y="2033260"/>
            <a:ext cx="10936513" cy="32316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TextAnalyticsAPI client =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new</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TextAnalyticsAPI();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client.AzureRegion = AzureRegions.Westus;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client.SubscriptionKey = </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"1bf33391DeadFish"</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1" i="0" u="none" strike="noStrike" kern="1200" cap="none" spc="0" normalizeH="0" baseline="0" noProof="0">
                <a:ln>
                  <a:noFill/>
                </a:ln>
                <a:solidFill>
                  <a:srgbClr val="000000"/>
                </a:solidFill>
                <a:effectLst/>
                <a:uLnTx/>
                <a:uFillTx/>
                <a:latin typeface="Consolas" panose="020B0609020204030204" pitchFamily="49" charset="0"/>
                <a:ea typeface="+mn-ea"/>
                <a:cs typeface="+mn-cs"/>
              </a:rPr>
              <a:t/>
            </a:r>
            <a:br>
              <a:rPr kumimoji="0" lang="en-US" sz="1800" b="1"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800" b="1" i="0" u="none" strike="noStrike" kern="1200" cap="none" spc="0" normalizeH="0" baseline="0" noProof="0">
                <a:ln>
                  <a:noFill/>
                </a:ln>
                <a:solidFill>
                  <a:srgbClr val="000000"/>
                </a:solidFill>
                <a:effectLst/>
                <a:uLnTx/>
                <a:uFillTx/>
                <a:latin typeface="Consolas" panose="020B0609020204030204" pitchFamily="49" charset="0"/>
                <a:ea typeface="+mn-ea"/>
                <a:cs typeface="+mn-cs"/>
              </a:rPr>
              <a:t/>
            </a:r>
            <a:br>
              <a:rPr kumimoji="0" lang="en-US" sz="1800" b="1"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800" b="1"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client.Sentiment(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 new</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MultiLanguageBatchInput(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 new</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List&lt;MultiLanguageInput&gt;()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FF"/>
                </a:solidFill>
                <a:effectLst/>
                <a:uLnTx/>
                <a:uFillTx/>
                <a:latin typeface="Consolas" panose="020B0609020204030204" pitchFamily="49" charset="0"/>
                <a:ea typeface="+mn-ea"/>
                <a:cs typeface="+mn-cs"/>
              </a:rPr>
              <a:t> new</a:t>
            </a:r>
            <a:r>
              <a:rPr kumimoji="0" lang="en-US" sz="2000" b="1" i="0" u="none" strike="noStrike" kern="1200" cap="none" spc="0" normalizeH="0" baseline="0" noProof="0">
                <a:ln>
                  <a:noFill/>
                </a:ln>
                <a:solidFill>
                  <a:srgbClr val="000000"/>
                </a:solidFill>
                <a:effectLst/>
                <a:uLnTx/>
                <a:uFillTx/>
                <a:latin typeface="Consolas" panose="020B0609020204030204" pitchFamily="49" charset="0"/>
                <a:ea typeface="+mn-ea"/>
                <a:cs typeface="+mn-cs"/>
              </a:rPr>
              <a:t> MultiLanguageInput(</a:t>
            </a:r>
            <a:r>
              <a:rPr kumimoji="0" lang="en-US" sz="2000" b="1" i="0" u="none" strike="noStrike" kern="1200" cap="none" spc="0" normalizeH="0" baseline="0" noProof="0">
                <a:ln>
                  <a:noFill/>
                </a:ln>
                <a:solidFill>
                  <a:srgbClr val="A31515"/>
                </a:solidFill>
                <a:effectLst/>
                <a:uLnTx/>
                <a:uFillTx/>
                <a:latin typeface="Consolas" panose="020B0609020204030204" pitchFamily="49" charset="0"/>
                <a:ea typeface="+mn-ea"/>
                <a:cs typeface="+mn-cs"/>
              </a:rPr>
              <a:t>"en"</a:t>
            </a:r>
            <a:r>
              <a:rPr kumimoji="0" lang="en-US" sz="2000" b="1"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2000" b="1" i="0" u="none" strike="noStrike" kern="1200" cap="none" spc="0" normalizeH="0" baseline="0" noProof="0">
                <a:ln>
                  <a:noFill/>
                </a:ln>
                <a:solidFill>
                  <a:srgbClr val="A31515"/>
                </a:solidFill>
                <a:effectLst/>
                <a:uLnTx/>
                <a:uFillTx/>
                <a:latin typeface="Consolas" panose="020B0609020204030204" pitchFamily="49" charset="0"/>
                <a:ea typeface="+mn-ea"/>
                <a:cs typeface="+mn-cs"/>
              </a:rPr>
              <a:t>"0"</a:t>
            </a:r>
            <a:r>
              <a:rPr kumimoji="0" lang="en-US" sz="2000" b="1"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br>
              <a:rPr kumimoji="0" lang="en-US" sz="2000" b="1"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2000" b="1"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000" b="1"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2000" b="1" i="0" u="none" strike="noStrike" kern="1200" cap="none" spc="0" normalizeH="0" baseline="0" noProof="0">
                <a:ln>
                  <a:noFill/>
                </a:ln>
                <a:solidFill>
                  <a:srgbClr val="C00000"/>
                </a:solidFill>
                <a:effectLst/>
                <a:uLnTx/>
                <a:uFillTx/>
                <a:latin typeface="Consolas" panose="020B0609020204030204" pitchFamily="49" charset="0"/>
                <a:ea typeface="+mn-ea"/>
                <a:cs typeface="+mn-cs"/>
              </a:rPr>
              <a:t>This vacuum cleaner sucks so much dirt</a:t>
            </a:r>
            <a:r>
              <a:rPr kumimoji="0" lang="en-US" sz="2000" b="1"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2000" b="1"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endPar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B799AAC-C3E4-4BB5-8ACD-475D741B7F6C}"/>
              </a:ext>
            </a:extLst>
          </p:cNvPr>
          <p:cNvSpPr/>
          <p:nvPr/>
        </p:nvSpPr>
        <p:spPr>
          <a:xfrm>
            <a:off x="4785272" y="1339874"/>
            <a:ext cx="568623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Light" panose="020F0302020204030204" pitchFamily="34" charset="0"/>
              </a:rPr>
              <a:t>e.g. Sentiment Analysis using Azure Cognitive Services</a:t>
            </a:r>
          </a:p>
        </p:txBody>
      </p:sp>
      <p:cxnSp>
        <p:nvCxnSpPr>
          <p:cNvPr id="29" name="Straight Connector 28">
            <a:extLst>
              <a:ext uri="{FF2B5EF4-FFF2-40B4-BE49-F238E27FC236}">
                <a16:creationId xmlns:a16="http://schemas.microsoft.com/office/drawing/2014/main" id="{DC94CFD7-B555-4EAC-841E-25ACBA307CD6}"/>
              </a:ext>
            </a:extLst>
          </p:cNvPr>
          <p:cNvCxnSpPr>
            <a:cxnSpLocks/>
          </p:cNvCxnSpPr>
          <p:nvPr/>
        </p:nvCxnSpPr>
        <p:spPr>
          <a:xfrm flipV="1">
            <a:off x="4389576" y="1485084"/>
            <a:ext cx="0" cy="3613083"/>
          </a:xfrm>
          <a:prstGeom prst="line">
            <a:avLst/>
          </a:prstGeom>
        </p:spPr>
        <p:style>
          <a:lnRef idx="1">
            <a:schemeClr val="accent2"/>
          </a:lnRef>
          <a:fillRef idx="0">
            <a:schemeClr val="accent2"/>
          </a:fillRef>
          <a:effectRef idx="0">
            <a:schemeClr val="accent2"/>
          </a:effectRef>
          <a:fontRef idx="minor">
            <a:schemeClr val="tx1"/>
          </a:fontRef>
        </p:style>
      </p:cxnSp>
      <p:sp>
        <p:nvSpPr>
          <p:cNvPr id="30" name="emoticon_2" title="Icon of a face frowning">
            <a:extLst>
              <a:ext uri="{FF2B5EF4-FFF2-40B4-BE49-F238E27FC236}">
                <a16:creationId xmlns:a16="http://schemas.microsoft.com/office/drawing/2014/main" id="{FDB893AF-3AC0-448A-9804-56B42AD81520}"/>
              </a:ext>
            </a:extLst>
          </p:cNvPr>
          <p:cNvSpPr>
            <a:spLocks noChangeAspect="1" noEditPoints="1"/>
          </p:cNvSpPr>
          <p:nvPr/>
        </p:nvSpPr>
        <p:spPr bwMode="auto">
          <a:xfrm>
            <a:off x="9530219" y="3644166"/>
            <a:ext cx="387496" cy="365760"/>
          </a:xfrm>
          <a:custGeom>
            <a:avLst/>
            <a:gdLst>
              <a:gd name="T0" fmla="*/ 312 w 312"/>
              <a:gd name="T1" fmla="*/ 156 h 312"/>
              <a:gd name="T2" fmla="*/ 156 w 312"/>
              <a:gd name="T3" fmla="*/ 312 h 312"/>
              <a:gd name="T4" fmla="*/ 0 w 312"/>
              <a:gd name="T5" fmla="*/ 156 h 312"/>
              <a:gd name="T6" fmla="*/ 156 w 312"/>
              <a:gd name="T7" fmla="*/ 0 h 312"/>
              <a:gd name="T8" fmla="*/ 312 w 312"/>
              <a:gd name="T9" fmla="*/ 156 h 312"/>
              <a:gd name="T10" fmla="*/ 239 w 312"/>
              <a:gd name="T11" fmla="*/ 250 h 312"/>
              <a:gd name="T12" fmla="*/ 156 w 312"/>
              <a:gd name="T13" fmla="*/ 200 h 312"/>
              <a:gd name="T14" fmla="*/ 73 w 312"/>
              <a:gd name="T15" fmla="*/ 250 h 312"/>
              <a:gd name="T16" fmla="*/ 94 w 312"/>
              <a:gd name="T17" fmla="*/ 100 h 312"/>
              <a:gd name="T18" fmla="*/ 80 w 312"/>
              <a:gd name="T19" fmla="*/ 114 h 312"/>
              <a:gd name="T20" fmla="*/ 94 w 312"/>
              <a:gd name="T21" fmla="*/ 128 h 312"/>
              <a:gd name="T22" fmla="*/ 108 w 312"/>
              <a:gd name="T23" fmla="*/ 114 h 312"/>
              <a:gd name="T24" fmla="*/ 94 w 312"/>
              <a:gd name="T25" fmla="*/ 100 h 312"/>
              <a:gd name="T26" fmla="*/ 220 w 312"/>
              <a:gd name="T27" fmla="*/ 100 h 312"/>
              <a:gd name="T28" fmla="*/ 206 w 312"/>
              <a:gd name="T29" fmla="*/ 114 h 312"/>
              <a:gd name="T30" fmla="*/ 220 w 312"/>
              <a:gd name="T31" fmla="*/ 128 h 312"/>
              <a:gd name="T32" fmla="*/ 234 w 312"/>
              <a:gd name="T33" fmla="*/ 114 h 312"/>
              <a:gd name="T34" fmla="*/ 220 w 312"/>
              <a:gd name="T35" fmla="*/ 10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312">
                <a:moveTo>
                  <a:pt x="312" y="156"/>
                </a:moveTo>
                <a:cubicBezTo>
                  <a:pt x="312" y="242"/>
                  <a:pt x="242" y="312"/>
                  <a:pt x="156" y="312"/>
                </a:cubicBezTo>
                <a:cubicBezTo>
                  <a:pt x="70" y="312"/>
                  <a:pt x="0" y="242"/>
                  <a:pt x="0" y="156"/>
                </a:cubicBezTo>
                <a:cubicBezTo>
                  <a:pt x="0" y="70"/>
                  <a:pt x="70" y="0"/>
                  <a:pt x="156" y="0"/>
                </a:cubicBezTo>
                <a:cubicBezTo>
                  <a:pt x="242" y="0"/>
                  <a:pt x="312" y="70"/>
                  <a:pt x="312" y="156"/>
                </a:cubicBezTo>
                <a:close/>
                <a:moveTo>
                  <a:pt x="239" y="250"/>
                </a:moveTo>
                <a:cubicBezTo>
                  <a:pt x="223" y="220"/>
                  <a:pt x="192" y="200"/>
                  <a:pt x="156" y="200"/>
                </a:cubicBezTo>
                <a:cubicBezTo>
                  <a:pt x="120" y="200"/>
                  <a:pt x="89" y="220"/>
                  <a:pt x="73" y="250"/>
                </a:cubicBezTo>
                <a:moveTo>
                  <a:pt x="94" y="100"/>
                </a:moveTo>
                <a:cubicBezTo>
                  <a:pt x="86" y="100"/>
                  <a:pt x="80" y="106"/>
                  <a:pt x="80" y="114"/>
                </a:cubicBezTo>
                <a:cubicBezTo>
                  <a:pt x="80" y="122"/>
                  <a:pt x="86" y="128"/>
                  <a:pt x="94" y="128"/>
                </a:cubicBezTo>
                <a:cubicBezTo>
                  <a:pt x="102" y="128"/>
                  <a:pt x="108" y="122"/>
                  <a:pt x="108" y="114"/>
                </a:cubicBezTo>
                <a:cubicBezTo>
                  <a:pt x="108" y="106"/>
                  <a:pt x="102" y="100"/>
                  <a:pt x="94" y="100"/>
                </a:cubicBezTo>
                <a:close/>
                <a:moveTo>
                  <a:pt x="220" y="100"/>
                </a:moveTo>
                <a:cubicBezTo>
                  <a:pt x="212" y="100"/>
                  <a:pt x="206" y="106"/>
                  <a:pt x="206" y="114"/>
                </a:cubicBezTo>
                <a:cubicBezTo>
                  <a:pt x="206" y="122"/>
                  <a:pt x="212" y="128"/>
                  <a:pt x="220" y="128"/>
                </a:cubicBezTo>
                <a:cubicBezTo>
                  <a:pt x="228" y="128"/>
                  <a:pt x="234" y="122"/>
                  <a:pt x="234" y="114"/>
                </a:cubicBezTo>
                <a:cubicBezTo>
                  <a:pt x="234" y="106"/>
                  <a:pt x="228" y="100"/>
                  <a:pt x="220" y="100"/>
                </a:cubicBezTo>
                <a:close/>
              </a:path>
            </a:pathLst>
          </a:custGeom>
          <a:solidFill>
            <a:srgbClr val="FFC000"/>
          </a:solidFill>
          <a:ln w="15875"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94011D88-CB8E-4FD8-BA00-A2A79AE9D31C}"/>
              </a:ext>
            </a:extLst>
          </p:cNvPr>
          <p:cNvSpPr txBox="1"/>
          <p:nvPr/>
        </p:nvSpPr>
        <p:spPr>
          <a:xfrm>
            <a:off x="10032530" y="3673157"/>
            <a:ext cx="1296958"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9% positive</a:t>
            </a:r>
          </a:p>
        </p:txBody>
      </p:sp>
      <p:sp>
        <p:nvSpPr>
          <p:cNvPr id="31" name="Title 1">
            <a:extLst>
              <a:ext uri="{FF2B5EF4-FFF2-40B4-BE49-F238E27FC236}">
                <a16:creationId xmlns:a16="http://schemas.microsoft.com/office/drawing/2014/main" id="{208F1643-EE05-498A-BED7-F2EFB5C9A06D}"/>
              </a:ext>
            </a:extLst>
          </p:cNvPr>
          <p:cNvSpPr>
            <a:spLocks noGrp="1"/>
          </p:cNvSpPr>
          <p:nvPr>
            <p:ph type="title"/>
          </p:nvPr>
        </p:nvSpPr>
        <p:spPr>
          <a:xfrm>
            <a:off x="470978" y="-31489"/>
            <a:ext cx="11555771" cy="1325563"/>
          </a:xfrm>
        </p:spPr>
        <p:txBody>
          <a:bodyPr>
            <a:normAutofit/>
          </a:bodyPr>
          <a:lstStyle/>
          <a:p>
            <a:r>
              <a:rPr lang="en-US" sz="4000" dirty="0">
                <a:solidFill>
                  <a:srgbClr val="0070C0"/>
                </a:solidFill>
                <a:latin typeface="Segoe UI" panose="020B0502040204020203" pitchFamily="34" charset="0"/>
                <a:cs typeface="Segoe UI" panose="020B0502040204020203" pitchFamily="34" charset="0"/>
              </a:rPr>
              <a:t>Pre-built ML Models (Azure Cognitive Services)</a:t>
            </a:r>
          </a:p>
        </p:txBody>
      </p:sp>
    </p:spTree>
    <p:extLst>
      <p:ext uri="{BB962C8B-B14F-4D97-AF65-F5344CB8AC3E}">
        <p14:creationId xmlns:p14="http://schemas.microsoft.com/office/powerpoint/2010/main" val="299447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p:bldLst>
  </p:timing>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7yvr.pptx" id="{62D242C0-828E-4C2E-8A70-A79AD53F94EF}" vid="{D2BACAA8-A14E-4BEB-BD60-418C9FE5FF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Weimer Markus; Oshri Gal; Asthana Ankit</External_x0020_Speaker>
    <j478fa01fff54a9d85f93cc1f742caa8 xmlns="5a4b3278-325d-441a-b38f-6f1926bc734e">
      <Terms xmlns="http://schemas.microsoft.com/office/infopath/2007/PartnerControls"/>
    </j478fa01fff54a9d85f93cc1f742caa8>
    <Event_x0020_End_x0020_Date xmlns="5a4b3278-325d-441a-b38f-6f1926bc734e">2018-05-10T07:00:00+00:00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o33121adfc264c7dbcad13be7db3ea4b>
    <Session_x0020_Code xmlns="5a4b3278-325d-441a-b38f-6f1926bc734e">BRK3203</Session_x0020_Cod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c4b02e5b2c48420dbed84c0f2f02e9a3>
    <Event_x0020_Start_x0020_Date xmlns="5a4b3278-325d-441a-b38f-6f1926bc734e">2018-05-06T07:00:00+00:00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TermName>
          <TermId xmlns="http://schemas.microsoft.com/office/infopath/2007/PartnerControls">98156d08-f86c-467a-ad79-de9e9c534df7</TermId>
        </TermInfo>
      </Terms>
    </TaxKeywordTaxHTField>
    <j129f3114929433a812312450a84994c xmlns="5a4b3278-325d-441a-b38f-6f1926bc734e">
      <Terms xmlns="http://schemas.microsoft.com/office/infopath/2007/PartnerControls"/>
    </j129f3114929433a812312450a84994c>
    <TaxCatchAll xmlns="230e9df3-be65-4c73-a93b-d1236ebd677e">
      <Value>20</Value>
      <Value>19</Value>
      <Value>45</Value>
      <Value>42</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B71AF13C-1D3C-427F-8B8C-A378D67473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230e9df3-be65-4c73-a93b-d1236ebd677e"/>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infopath/2007/PartnerControls"/>
    <ds:schemaRef ds:uri="http://schemas.microsoft.com/office/2006/documentManagement/types"/>
    <ds:schemaRef ds:uri="5a4b3278-325d-441a-b38f-6f1926bc734e"/>
    <ds:schemaRef ds:uri="9d1f81f6-e953-47ea-988e-33ed651c58e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Microsoft_Build_2018_16x9_Breakout_Template</Template>
  <TotalTime>639</TotalTime>
  <Words>1612</Words>
  <Application>Microsoft Office PowerPoint</Application>
  <PresentationFormat>Widescreen</PresentationFormat>
  <Paragraphs>545</Paragraphs>
  <Slides>38</Slides>
  <Notes>26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38</vt:i4>
      </vt:variant>
    </vt:vector>
  </HeadingPairs>
  <TitlesOfParts>
    <vt:vector size="54" baseType="lpstr">
      <vt:lpstr>MS PGothic</vt:lpstr>
      <vt:lpstr>Arial</vt:lpstr>
      <vt:lpstr>Calibri</vt:lpstr>
      <vt:lpstr>Calibri Light</vt:lpstr>
      <vt:lpstr>Consolas</vt:lpstr>
      <vt:lpstr>Newslab Light</vt:lpstr>
      <vt:lpstr>Roboto</vt:lpstr>
      <vt:lpstr>Segoe UI</vt:lpstr>
      <vt:lpstr>Segoe UI Light</vt:lpstr>
      <vt:lpstr>Segoe UI Semibold</vt:lpstr>
      <vt:lpstr>Segoe UI Semilight</vt:lpstr>
      <vt:lpstr>Times New Roman</vt:lpstr>
      <vt:lpstr>Wingdings</vt:lpstr>
      <vt:lpstr>Work Sans</vt:lpstr>
      <vt:lpstr>Work Sans Light</vt:lpstr>
      <vt:lpstr>5-50111_Build 2017_LIGHT GRAY TEMPLATE</vt:lpstr>
      <vt:lpstr>PowerPoint Presentation</vt:lpstr>
      <vt:lpstr>ML.NET</vt:lpstr>
      <vt:lpstr>Your platform for building anything</vt:lpstr>
      <vt:lpstr>PowerPoint Presentation</vt:lpstr>
      <vt:lpstr>PowerPoint Presentation</vt:lpstr>
      <vt:lpstr>PowerPoint Presentation</vt:lpstr>
      <vt:lpstr>ML.NET is for building your own ML models </vt:lpstr>
      <vt:lpstr>Pre-built ML Models (Azure Cognitive Services)</vt:lpstr>
      <vt:lpstr>Pre-built ML Models (Azure Cognitive Services)</vt:lpstr>
      <vt:lpstr>Build your own (custom) ML Models</vt:lpstr>
      <vt:lpstr>Build your own (custom) ML Models</vt:lpstr>
      <vt:lpstr>ML.NET is a  framework first </vt:lpstr>
      <vt:lpstr>ML.NET is a framework first</vt:lpstr>
      <vt:lpstr>ML.NET has been proven in large scale Microsoft products </vt:lpstr>
      <vt:lpstr>PowerPoint Presentation</vt:lpstr>
      <vt:lpstr>ML.NET is Open Source &amp; Cross-Platform </vt:lpstr>
      <vt:lpstr>ML.NET 0.5 (Preview)</vt:lpstr>
      <vt:lpstr>All About Pipelines! (Taxi Fare) </vt:lpstr>
      <vt:lpstr>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Road Ahead for ML.NET </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ML.NET</dc:title>
  <dc:subject>Microsoft Build</dc:subject>
  <dc:creator>MS Events 0588</dc:creator>
  <cp:keywords>Microsoft Build</cp:keywords>
  <dc:description/>
  <cp:lastModifiedBy>Medhat Elmasry</cp:lastModifiedBy>
  <cp:revision>30</cp:revision>
  <dcterms:created xsi:type="dcterms:W3CDTF">2018-05-08T19:18:28Z</dcterms:created>
  <dcterms:modified xsi:type="dcterms:W3CDTF">2018-10-03T19:46:16Z</dcterms:modified>
  <cp:category>Microsoft Build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20;#Washington State Convention and Trade Center|2ebf141d-f871-4cc9-bf08-f87f112ab464</vt:lpwstr>
  </property>
  <property fmtid="{D5CDD505-2E9C-101B-9397-08002B2CF9AE}" pid="7" name="Track">
    <vt:lpwstr/>
  </property>
  <property fmtid="{D5CDD505-2E9C-101B-9397-08002B2CF9AE}" pid="8" name="Event Location">
    <vt:lpwstr>19;#Seattle|54f46ed2-c77e-4a59-b182-a4171fdb0d11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42;#Microsoft Build|98156d08-f86c-467a-ad79-de9e9c534df7</vt:lpwstr>
  </property>
  <property fmtid="{D5CDD505-2E9C-101B-9397-08002B2CF9AE}" pid="21" name="Event Name">
    <vt:lpwstr>45;#Build|58542b36-5bf5-46a6-a53f-a41fb7a73785</vt:lpwstr>
  </property>
  <property fmtid="{D5CDD505-2E9C-101B-9397-08002B2CF9AE}" pid="22" name="Audience1">
    <vt:lpwstr/>
  </property>
</Properties>
</file>