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59" r:id="rId5"/>
    <p:sldId id="258" r:id="rId6"/>
    <p:sldId id="262" r:id="rId7"/>
    <p:sldId id="263" r:id="rId8"/>
    <p:sldId id="265" r:id="rId9"/>
    <p:sldId id="266" r:id="rId10"/>
    <p:sldId id="261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842"/>
    <p:restoredTop sz="94671"/>
  </p:normalViewPr>
  <p:slideViewPr>
    <p:cSldViewPr snapToGrid="0" snapToObjects="1">
      <p:cViewPr>
        <p:scale>
          <a:sx n="80" d="100"/>
          <a:sy n="80" d="100"/>
        </p:scale>
        <p:origin x="-49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33EB7-7A7F-D546-AA4B-4F3D92047A7F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D7E32-28BD-C747-B08E-784013D6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09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D7E32-28BD-C747-B08E-784013D66A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5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014413"/>
            <a:ext cx="10446495" cy="2468880"/>
          </a:xfrm>
        </p:spPr>
        <p:txBody>
          <a:bodyPr/>
          <a:lstStyle/>
          <a:p>
            <a:pPr algn="ctr"/>
            <a:r>
              <a:rPr lang="en-US" sz="5000" b="1" dirty="0" smtClean="0"/>
              <a:t>Secure </a:t>
            </a:r>
            <a:r>
              <a:rPr lang="en-US" sz="5000" b="1" dirty="0"/>
              <a:t>I</a:t>
            </a:r>
            <a:r>
              <a:rPr lang="en-US" sz="5000" b="1" dirty="0" smtClean="0"/>
              <a:t>nstant </a:t>
            </a:r>
            <a:r>
              <a:rPr lang="en-US" sz="5000" b="1" dirty="0"/>
              <a:t>M</a:t>
            </a:r>
            <a:r>
              <a:rPr lang="en-US" sz="5000" b="1" dirty="0" smtClean="0"/>
              <a:t>essaging System</a:t>
            </a:r>
            <a:r>
              <a:rPr lang="en-US" sz="5000" dirty="0"/>
              <a:t/>
            </a:r>
            <a:br>
              <a:rPr lang="en-US" sz="5000" dirty="0"/>
            </a:br>
            <a:r>
              <a:rPr lang="en-US" sz="5000" dirty="0" smtClean="0"/>
              <a:t>Architecture and Design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36624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By:</a:t>
            </a:r>
          </a:p>
          <a:p>
            <a:pPr algn="ctr"/>
            <a:r>
              <a:rPr lang="en-US" dirty="0" smtClean="0"/>
              <a:t>Medhavi Mahansaria</a:t>
            </a:r>
          </a:p>
          <a:p>
            <a:pPr algn="ctr"/>
            <a:r>
              <a:rPr lang="en-US" dirty="0" smtClean="0"/>
              <a:t>Naomi Joshi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16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Mutual </a:t>
            </a:r>
            <a:r>
              <a:rPr lang="en-US" dirty="0"/>
              <a:t>authentication </a:t>
            </a:r>
          </a:p>
          <a:p>
            <a:r>
              <a:rPr lang="en-US" dirty="0" smtClean="0"/>
              <a:t>Perfect </a:t>
            </a:r>
            <a:r>
              <a:rPr lang="en-US" dirty="0"/>
              <a:t>Forward Secrecy </a:t>
            </a:r>
          </a:p>
          <a:p>
            <a:r>
              <a:rPr lang="en-US" dirty="0" err="1" smtClean="0"/>
              <a:t>DoS</a:t>
            </a:r>
            <a:r>
              <a:rPr lang="en-US" dirty="0" smtClean="0"/>
              <a:t> </a:t>
            </a:r>
            <a:r>
              <a:rPr lang="en-US" dirty="0"/>
              <a:t>attack protection </a:t>
            </a:r>
          </a:p>
          <a:p>
            <a:r>
              <a:rPr lang="en-US" dirty="0" smtClean="0"/>
              <a:t>Message </a:t>
            </a:r>
            <a:r>
              <a:rPr lang="en-US" dirty="0"/>
              <a:t>integrity protection </a:t>
            </a:r>
          </a:p>
          <a:p>
            <a:r>
              <a:rPr lang="en-US" dirty="0" smtClean="0"/>
              <a:t>Replay </a:t>
            </a:r>
            <a:r>
              <a:rPr lang="en-US" dirty="0"/>
              <a:t>attack protection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99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against weak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prevent online brute force attack, we </a:t>
            </a:r>
            <a:r>
              <a:rPr lang="en-US" dirty="0" smtClean="0"/>
              <a:t>will have a </a:t>
            </a:r>
            <a:r>
              <a:rPr lang="en-US" dirty="0"/>
              <a:t>window of 3 attempts to login. Upon 3 incorrect login attempts, we will </a:t>
            </a:r>
            <a:r>
              <a:rPr lang="en-US" dirty="0" smtClean="0"/>
              <a:t>lock </a:t>
            </a:r>
            <a:r>
              <a:rPr lang="en-US" dirty="0"/>
              <a:t>the username </a:t>
            </a:r>
            <a:r>
              <a:rPr lang="en-US" dirty="0" smtClean="0"/>
              <a:t>from logging in </a:t>
            </a:r>
            <a:r>
              <a:rPr lang="en-US" dirty="0"/>
              <a:t>for </a:t>
            </a:r>
            <a:r>
              <a:rPr lang="en-US" dirty="0" smtClean="0"/>
              <a:t>the next 15 minutes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Our system also protects against offline dictionary attacks because we </a:t>
            </a:r>
            <a:r>
              <a:rPr lang="en-US" dirty="0" smtClean="0"/>
              <a:t>will only </a:t>
            </a:r>
            <a:r>
              <a:rPr lang="en-US" dirty="0"/>
              <a:t>store the hashed and salted version of the</a:t>
            </a:r>
            <a:r>
              <a:rPr lang="en-US" dirty="0" smtClean="0"/>
              <a:t> </a:t>
            </a:r>
            <a:r>
              <a:rPr lang="en-US" dirty="0"/>
              <a:t>password if at all needed to store in the implementation during the active </a:t>
            </a:r>
            <a:r>
              <a:rPr lang="en-US" dirty="0" smtClean="0"/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9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 (</a:t>
            </a:r>
            <a:r>
              <a:rPr lang="en-US" dirty="0" err="1" smtClean="0"/>
              <a:t>DoS</a:t>
            </a:r>
            <a:r>
              <a:rPr lang="en-US" dirty="0" smtClean="0"/>
              <a:t>) Protections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prevent </a:t>
            </a:r>
            <a:r>
              <a:rPr lang="en-US" dirty="0" err="1" smtClean="0"/>
              <a:t>DoS</a:t>
            </a:r>
            <a:r>
              <a:rPr lang="en-US" dirty="0" smtClean="0"/>
              <a:t> attacks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server presents a challenge </a:t>
            </a:r>
            <a:r>
              <a:rPr lang="en-US" dirty="0" smtClean="0"/>
              <a:t>to </a:t>
            </a:r>
            <a:r>
              <a:rPr lang="en-US" dirty="0"/>
              <a:t>all the incoming login requests from the clients. </a:t>
            </a:r>
            <a:endParaRPr lang="en-US" dirty="0" smtClean="0"/>
          </a:p>
          <a:p>
            <a:r>
              <a:rPr lang="en-US" dirty="0"/>
              <a:t>The client has to do some work before the connection establishment.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way the server can discard any client that does not provide the correct response to the challenge.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38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Forward </a:t>
            </a:r>
            <a:r>
              <a:rPr lang="en-US" dirty="0"/>
              <a:t>Secrecy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End Point Hiding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</a:t>
            </a:r>
            <a:r>
              <a:rPr lang="en-US" dirty="0" err="1" smtClean="0"/>
              <a:t>Diffie</a:t>
            </a:r>
            <a:r>
              <a:rPr lang="en-US" dirty="0"/>
              <a:t>-</a:t>
            </a:r>
            <a:r>
              <a:rPr lang="en-US" dirty="0" smtClean="0"/>
              <a:t>Hellman to establish the session key, </a:t>
            </a:r>
            <a:r>
              <a:rPr lang="en-US" dirty="0"/>
              <a:t>which </a:t>
            </a:r>
            <a:r>
              <a:rPr lang="en-US" dirty="0" smtClean="0"/>
              <a:t>will be used </a:t>
            </a:r>
            <a:r>
              <a:rPr lang="en-US" dirty="0"/>
              <a:t>as symmetric keys once authentication is complete. </a:t>
            </a:r>
            <a:r>
              <a:rPr lang="en-US" dirty="0" smtClean="0"/>
              <a:t>Thus, implementing Perfect Forward Secrecy.</a:t>
            </a:r>
          </a:p>
          <a:p>
            <a:r>
              <a:rPr lang="en-US" dirty="0" smtClean="0"/>
              <a:t>Once </a:t>
            </a:r>
            <a:r>
              <a:rPr lang="en-US" dirty="0"/>
              <a:t>a </a:t>
            </a:r>
            <a:r>
              <a:rPr lang="en-US" dirty="0" smtClean="0"/>
              <a:t>Logout request is sent, all </a:t>
            </a:r>
            <a:r>
              <a:rPr lang="en-US" dirty="0"/>
              <a:t>the keys used in the process along with the constants will be dumped and therefore impossible to recover.</a:t>
            </a:r>
            <a:endParaRPr lang="en-US" dirty="0" smtClean="0"/>
          </a:p>
          <a:p>
            <a:r>
              <a:rPr lang="en-US" dirty="0" smtClean="0"/>
              <a:t>End </a:t>
            </a:r>
            <a:r>
              <a:rPr lang="en-US" dirty="0"/>
              <a:t>point hiding is implemented in our design, since neither usernames nor passwords or their hashes are being transmitted without encryption.</a:t>
            </a:r>
          </a:p>
        </p:txBody>
      </p:sp>
    </p:spTree>
    <p:extLst>
      <p:ext uri="{BB962C8B-B14F-4D97-AF65-F5344CB8AC3E}">
        <p14:creationId xmlns:p14="http://schemas.microsoft.com/office/powerpoint/2010/main" val="75200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Untrusted Server / Workstation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529088" cy="398980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role of the server in our design is only to authenticate a client and provide a ticket for another authenticated user.</a:t>
            </a:r>
          </a:p>
          <a:p>
            <a:r>
              <a:rPr lang="en-US" dirty="0" smtClean="0"/>
              <a:t>There is a session key </a:t>
            </a:r>
            <a:r>
              <a:rPr lang="en-US" dirty="0"/>
              <a:t>that is established between two clients using </a:t>
            </a:r>
            <a:r>
              <a:rPr lang="en-US" dirty="0" err="1" smtClean="0"/>
              <a:t>Diffie</a:t>
            </a:r>
            <a:r>
              <a:rPr lang="en-US" dirty="0" smtClean="0"/>
              <a:t>-Hellman, which </a:t>
            </a:r>
            <a:r>
              <a:rPr lang="en-US" dirty="0"/>
              <a:t>will be used as symmetric </a:t>
            </a:r>
            <a:r>
              <a:rPr lang="en-US" dirty="0" smtClean="0"/>
              <a:t>keys for encryption. </a:t>
            </a:r>
          </a:p>
          <a:p>
            <a:r>
              <a:rPr lang="en-US" dirty="0" smtClean="0"/>
              <a:t>Since the untrusted server cannot compute this key, and hence will not be able to decrypt any messages</a:t>
            </a:r>
          </a:p>
          <a:p>
            <a:r>
              <a:rPr lang="en-US" dirty="0" smtClean="0"/>
              <a:t>Hence, even if the server is untrusted or compromised, the communication between two clients cannot be intercepted.</a:t>
            </a:r>
          </a:p>
          <a:p>
            <a:r>
              <a:rPr lang="en-US" dirty="0"/>
              <a:t>If the user was to trust the application on his workstation, it implies that he trusts the server, since the server is contacted by the application based on the </a:t>
            </a:r>
            <a:r>
              <a:rPr lang="en-US" dirty="0" err="1"/>
              <a:t>config</a:t>
            </a:r>
            <a:r>
              <a:rPr lang="en-US" dirty="0"/>
              <a:t> file residing inside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the application is malicious, the attacker can modify it in a way that the client connects to malicious server and in which case the attacker can provide false details to A who wants to talk to B, thereby impersonating B </a:t>
            </a:r>
            <a:r>
              <a:rPr lang="en-US" dirty="0" smtClean="0"/>
              <a:t>as well. </a:t>
            </a:r>
          </a:p>
          <a:p>
            <a:r>
              <a:rPr lang="en-US" dirty="0" smtClean="0"/>
              <a:t>So</a:t>
            </a:r>
            <a:r>
              <a:rPr lang="en-US" dirty="0"/>
              <a:t>, the whole application depends on the premise that application running on </a:t>
            </a:r>
            <a:r>
              <a:rPr lang="en-US" dirty="0" smtClean="0"/>
              <a:t>client’s workstation </a:t>
            </a:r>
            <a:r>
              <a:rPr lang="en-US" dirty="0"/>
              <a:t>is trustworthy.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7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5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Registered users knows </a:t>
            </a:r>
            <a:r>
              <a:rPr lang="en-US" dirty="0"/>
              <a:t>the public key of the </a:t>
            </a:r>
            <a:r>
              <a:rPr lang="en-US" dirty="0" smtClean="0"/>
              <a:t>server.</a:t>
            </a:r>
          </a:p>
          <a:p>
            <a:r>
              <a:rPr lang="en-US" dirty="0" smtClean="0"/>
              <a:t>Server does not know the public keys of the clients until login.</a:t>
            </a:r>
          </a:p>
          <a:p>
            <a:r>
              <a:rPr lang="en-US" dirty="0" smtClean="0"/>
              <a:t>The user account creation process is assumed to be complete and the </a:t>
            </a:r>
            <a:r>
              <a:rPr lang="en-US" dirty="0"/>
              <a:t>server knows list of registered </a:t>
            </a:r>
            <a:r>
              <a:rPr lang="en-US" dirty="0" smtClean="0"/>
              <a:t>users and the hash of the users’ salted passwords. </a:t>
            </a:r>
            <a:endParaRPr lang="en-US" dirty="0"/>
          </a:p>
          <a:p>
            <a:r>
              <a:rPr lang="en-US" dirty="0"/>
              <a:t>The user only needs to remember a single password.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0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essages </a:t>
            </a:r>
            <a:r>
              <a:rPr lang="en-US" dirty="0"/>
              <a:t>between the users should not go through the </a:t>
            </a:r>
            <a:r>
              <a:rPr lang="en-US" dirty="0" smtClean="0"/>
              <a:t>server</a:t>
            </a:r>
          </a:p>
          <a:p>
            <a:r>
              <a:rPr lang="en-US" dirty="0"/>
              <a:t>The users only needs to remember a single password.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client application should not remember the users passwords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client application cannot remember the private/public key of the users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3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171700"/>
            <a:ext cx="8160496" cy="4572000"/>
          </a:xfrm>
        </p:spPr>
      </p:pic>
    </p:spTree>
    <p:extLst>
      <p:ext uri="{BB962C8B-B14F-4D97-AF65-F5344CB8AC3E}">
        <p14:creationId xmlns:p14="http://schemas.microsoft.com/office/powerpoint/2010/main" val="147967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A: Client A’s identity, B: Client B’s identity</a:t>
            </a:r>
          </a:p>
          <a:p>
            <a:r>
              <a:rPr lang="en-US" dirty="0" smtClean="0"/>
              <a:t>A</a:t>
            </a:r>
            <a:r>
              <a:rPr lang="en-US" baseline="-25000" dirty="0" smtClean="0"/>
              <a:t>PUB/PRIV</a:t>
            </a:r>
            <a:r>
              <a:rPr lang="en-US" dirty="0" smtClean="0"/>
              <a:t>: Client A’s public/private key</a:t>
            </a:r>
          </a:p>
          <a:p>
            <a:r>
              <a:rPr lang="en-US" dirty="0" smtClean="0"/>
              <a:t>{ }</a:t>
            </a:r>
            <a:r>
              <a:rPr lang="en-US" baseline="-25000" dirty="0" smtClean="0"/>
              <a:t>S</a:t>
            </a:r>
            <a:r>
              <a:rPr lang="en-US" dirty="0" smtClean="0"/>
              <a:t>: Encrypt </a:t>
            </a:r>
            <a:r>
              <a:rPr lang="en-US" dirty="0"/>
              <a:t>with server’s public </a:t>
            </a:r>
            <a:r>
              <a:rPr lang="en-US" dirty="0" smtClean="0"/>
              <a:t>key, [ ]</a:t>
            </a:r>
            <a:r>
              <a:rPr lang="en-US" baseline="-25000" dirty="0" smtClean="0"/>
              <a:t>S:</a:t>
            </a:r>
            <a:r>
              <a:rPr lang="en-US" dirty="0" smtClean="0"/>
              <a:t> Sign with server’s private key</a:t>
            </a:r>
          </a:p>
          <a:p>
            <a:r>
              <a:rPr lang="en-US" dirty="0" smtClean="0"/>
              <a:t>K</a:t>
            </a:r>
            <a:r>
              <a:rPr lang="en-US" baseline="-25000" dirty="0" smtClean="0"/>
              <a:t>AS</a:t>
            </a:r>
            <a:r>
              <a:rPr lang="en-US" dirty="0" smtClean="0"/>
              <a:t>: Symmetric </a:t>
            </a:r>
            <a:r>
              <a:rPr lang="en-US" dirty="0"/>
              <a:t>key shared between Client A and </a:t>
            </a:r>
            <a:r>
              <a:rPr lang="en-US" dirty="0" smtClean="0"/>
              <a:t>Server (</a:t>
            </a:r>
            <a:r>
              <a:rPr lang="en-US" dirty="0" err="1" smtClean="0"/>
              <a:t>Diffie</a:t>
            </a:r>
            <a:r>
              <a:rPr lang="en-US" dirty="0" smtClean="0"/>
              <a:t>-Hellman)</a:t>
            </a:r>
          </a:p>
          <a:p>
            <a:r>
              <a:rPr lang="en-US" dirty="0" smtClean="0"/>
              <a:t>K</a:t>
            </a:r>
            <a:r>
              <a:rPr lang="en-US" baseline="-25000" dirty="0" smtClean="0"/>
              <a:t>AB</a:t>
            </a:r>
            <a:r>
              <a:rPr lang="en-US" dirty="0" smtClean="0"/>
              <a:t>: Session shared key between Client A and B = g</a:t>
            </a:r>
            <a:r>
              <a:rPr lang="en-US" baseline="30000" dirty="0" smtClean="0"/>
              <a:t>ab</a:t>
            </a:r>
            <a:r>
              <a:rPr lang="en-US" dirty="0" smtClean="0"/>
              <a:t> mod p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i:</a:t>
            </a:r>
            <a:r>
              <a:rPr lang="en-US" dirty="0" smtClean="0"/>
              <a:t> Nonce, which is the timestamp</a:t>
            </a:r>
            <a:endParaRPr lang="en-US" dirty="0"/>
          </a:p>
          <a:p>
            <a:r>
              <a:rPr lang="en-US" dirty="0"/>
              <a:t> Encryption </a:t>
            </a:r>
            <a:r>
              <a:rPr lang="en-US" dirty="0" smtClean="0"/>
              <a:t>Algorithms: We </a:t>
            </a:r>
            <a:r>
              <a:rPr lang="en-US" dirty="0"/>
              <a:t>will be using RSA asymmetric algorithm and AES with CBC mode symmetric algorithm.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812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PROTOCOL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4954" y="2263775"/>
            <a:ext cx="1164913" cy="33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81510" y="2263775"/>
            <a:ext cx="1164913" cy="33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</p:cNvCxnSpPr>
          <p:nvPr/>
        </p:nvCxnSpPr>
        <p:spPr>
          <a:xfrm flipH="1">
            <a:off x="1737410" y="2603500"/>
            <a:ext cx="1" cy="3576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</p:cNvCxnSpPr>
          <p:nvPr/>
        </p:nvCxnSpPr>
        <p:spPr>
          <a:xfrm flipH="1">
            <a:off x="9763966" y="2603500"/>
            <a:ext cx="1" cy="3576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737410" y="3048000"/>
            <a:ext cx="80265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051300" y="2603500"/>
            <a:ext cx="265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&lt;Login, USERNAME&gt;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737410" y="3617808"/>
            <a:ext cx="80265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58653" y="3150784"/>
            <a:ext cx="23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Challenge</a:t>
            </a:r>
            <a:r>
              <a:rPr lang="en-US" baseline="-25000" dirty="0" err="1" smtClean="0"/>
              <a:t>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737410" y="4264139"/>
            <a:ext cx="80265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01648" y="3780271"/>
            <a:ext cx="749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{ </a:t>
            </a:r>
            <a:r>
              <a:rPr lang="hr-HR" dirty="0"/>
              <a:t>&lt;</a:t>
            </a:r>
            <a:r>
              <a:rPr lang="hr-HR" dirty="0" err="1"/>
              <a:t>Response</a:t>
            </a:r>
            <a:r>
              <a:rPr lang="hr-HR" dirty="0"/>
              <a:t>&gt; || N</a:t>
            </a:r>
            <a:r>
              <a:rPr lang="hr-HR" baseline="-25000" dirty="0"/>
              <a:t>1</a:t>
            </a:r>
            <a:r>
              <a:rPr lang="hr-HR" dirty="0"/>
              <a:t> || </a:t>
            </a:r>
            <a:r>
              <a:rPr lang="hr-HR" dirty="0" err="1"/>
              <a:t>PasswordHash</a:t>
            </a:r>
            <a:r>
              <a:rPr lang="hr-HR" dirty="0"/>
              <a:t> || </a:t>
            </a:r>
            <a:r>
              <a:rPr lang="hr-HR" dirty="0" smtClean="0"/>
              <a:t>A</a:t>
            </a:r>
            <a:r>
              <a:rPr lang="hr-HR" baseline="-25000" dirty="0" smtClean="0"/>
              <a:t>PUB</a:t>
            </a:r>
            <a:r>
              <a:rPr lang="hr-HR" dirty="0" smtClean="0"/>
              <a:t>||A </a:t>
            </a:r>
            <a:r>
              <a:rPr lang="hr-HR" dirty="0"/>
              <a:t>|| g || p </a:t>
            </a:r>
            <a:r>
              <a:rPr lang="hr-HR" dirty="0" smtClean="0"/>
              <a:t>}</a:t>
            </a:r>
            <a:r>
              <a:rPr lang="hr-HR" baseline="-25000" dirty="0"/>
              <a:t>S</a:t>
            </a:r>
            <a:r>
              <a:rPr lang="hr-HR" dirty="0" smtClean="0"/>
              <a:t> </a:t>
            </a:r>
            <a:endParaRPr lang="hr-HR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737410" y="4940640"/>
            <a:ext cx="80265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18501" y="4449958"/>
            <a:ext cx="488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{ </a:t>
            </a:r>
            <a:r>
              <a:rPr lang="hr-HR" dirty="0"/>
              <a:t>N</a:t>
            </a:r>
            <a:r>
              <a:rPr lang="hr-HR" baseline="-25000" dirty="0"/>
              <a:t>1</a:t>
            </a:r>
            <a:r>
              <a:rPr lang="hr-HR" dirty="0"/>
              <a:t> || N</a:t>
            </a:r>
            <a:r>
              <a:rPr lang="hr-HR" baseline="-25000" dirty="0"/>
              <a:t>2</a:t>
            </a:r>
            <a:r>
              <a:rPr lang="hr-HR" dirty="0"/>
              <a:t>, || </a:t>
            </a:r>
            <a:r>
              <a:rPr lang="hr-HR" dirty="0" err="1" smtClean="0"/>
              <a:t>g</a:t>
            </a:r>
            <a:r>
              <a:rPr lang="hr-HR" baseline="30000" dirty="0" err="1" smtClean="0"/>
              <a:t>s</a:t>
            </a:r>
            <a:r>
              <a:rPr lang="hr-HR" dirty="0" smtClean="0"/>
              <a:t> </a:t>
            </a:r>
            <a:r>
              <a:rPr lang="hr-HR" dirty="0" err="1"/>
              <a:t>mod</a:t>
            </a:r>
            <a:r>
              <a:rPr lang="hr-HR" dirty="0"/>
              <a:t> p </a:t>
            </a:r>
            <a:r>
              <a:rPr lang="hr-HR" dirty="0" smtClean="0"/>
              <a:t>}</a:t>
            </a:r>
            <a:r>
              <a:rPr lang="hr-HR" baseline="-25000" dirty="0" smtClean="0"/>
              <a:t>A</a:t>
            </a:r>
            <a:endParaRPr lang="hr-HR" dirty="0"/>
          </a:p>
        </p:txBody>
      </p:sp>
      <p:sp>
        <p:nvSpPr>
          <p:cNvPr id="19" name="TextBox 18"/>
          <p:cNvSpPr txBox="1"/>
          <p:nvPr/>
        </p:nvSpPr>
        <p:spPr>
          <a:xfrm>
            <a:off x="3829746" y="5061991"/>
            <a:ext cx="346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{ g</a:t>
            </a:r>
            <a:r>
              <a:rPr lang="hr-HR" baseline="30000" dirty="0" smtClean="0"/>
              <a:t>a</a:t>
            </a:r>
            <a:r>
              <a:rPr lang="hr-HR" dirty="0" smtClean="0"/>
              <a:t> </a:t>
            </a:r>
            <a:r>
              <a:rPr lang="hr-HR" dirty="0" err="1"/>
              <a:t>mod</a:t>
            </a:r>
            <a:r>
              <a:rPr lang="hr-HR" dirty="0"/>
              <a:t> p || N</a:t>
            </a:r>
            <a:r>
              <a:rPr lang="hr-HR" baseline="-25000" dirty="0"/>
              <a:t>2</a:t>
            </a:r>
            <a:r>
              <a:rPr lang="hr-HR" dirty="0"/>
              <a:t> </a:t>
            </a:r>
            <a:r>
              <a:rPr lang="hr-HR" dirty="0" smtClean="0"/>
              <a:t>|| N</a:t>
            </a:r>
            <a:r>
              <a:rPr lang="hr-HR" baseline="-25000" dirty="0" smtClean="0"/>
              <a:t>3</a:t>
            </a:r>
            <a:r>
              <a:rPr lang="hr-HR" dirty="0" smtClean="0"/>
              <a:t>}</a:t>
            </a:r>
            <a:r>
              <a:rPr lang="hr-HR" baseline="-25000" dirty="0" smtClean="0"/>
              <a:t>S</a:t>
            </a:r>
            <a:r>
              <a:rPr lang="hr-HR" dirty="0" smtClean="0"/>
              <a:t> </a:t>
            </a:r>
            <a:endParaRPr lang="hr-HR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37410" y="5532107"/>
            <a:ext cx="80265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07488" y="6254411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</a:t>
            </a:r>
            <a:r>
              <a:rPr lang="en-US" dirty="0"/>
              <a:t>key for the session, </a:t>
            </a:r>
            <a:r>
              <a:rPr lang="en-US" dirty="0" smtClean="0"/>
              <a:t>K</a:t>
            </a:r>
            <a:r>
              <a:rPr lang="en-US" baseline="-25000" dirty="0" smtClean="0"/>
              <a:t>AS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smtClean="0"/>
              <a:t>g</a:t>
            </a:r>
            <a:r>
              <a:rPr lang="en-US" baseline="30000" dirty="0" smtClean="0"/>
              <a:t>as</a:t>
            </a:r>
            <a:r>
              <a:rPr lang="en-US" dirty="0" smtClean="0"/>
              <a:t> </a:t>
            </a:r>
            <a:r>
              <a:rPr lang="en-US" dirty="0"/>
              <a:t>mod p </a:t>
            </a:r>
          </a:p>
        </p:txBody>
      </p:sp>
    </p:spTree>
    <p:extLst>
      <p:ext uri="{BB962C8B-B14F-4D97-AF65-F5344CB8AC3E}">
        <p14:creationId xmlns:p14="http://schemas.microsoft.com/office/powerpoint/2010/main" val="322382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866274"/>
            <a:ext cx="8761413" cy="1060726"/>
          </a:xfrm>
        </p:spPr>
        <p:txBody>
          <a:bodyPr/>
          <a:lstStyle/>
          <a:p>
            <a:r>
              <a:rPr lang="en-US" dirty="0"/>
              <a:t>LIST </a:t>
            </a:r>
            <a:r>
              <a:rPr lang="en-US" dirty="0" smtClean="0"/>
              <a:t>QUERY and KEY ESTABLISHMENT PROTOCOL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4954" y="2263775"/>
            <a:ext cx="1164913" cy="33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81510" y="2263775"/>
            <a:ext cx="1164913" cy="33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735878" y="2635439"/>
            <a:ext cx="1532" cy="277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742890" y="2635439"/>
            <a:ext cx="21076" cy="277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37410" y="3048000"/>
            <a:ext cx="80265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22963" y="2635439"/>
            <a:ext cx="361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AS</a:t>
            </a:r>
            <a:r>
              <a:rPr lang="en-US" dirty="0" smtClean="0"/>
              <a:t>{[&lt;LIST&gt;]</a:t>
            </a:r>
            <a:r>
              <a:rPr lang="en-US" baseline="-25000" dirty="0" smtClean="0"/>
              <a:t>A</a:t>
            </a:r>
            <a:r>
              <a:rPr lang="en-US" dirty="0" smtClean="0"/>
              <a:t> ||N</a:t>
            </a:r>
            <a:r>
              <a:rPr lang="en-US" baseline="-25000" dirty="0" smtClean="0"/>
              <a:t>3</a:t>
            </a:r>
            <a:r>
              <a:rPr lang="en-US" dirty="0" smtClean="0"/>
              <a:t>||N</a:t>
            </a:r>
            <a:r>
              <a:rPr lang="en-US" baseline="-25000" dirty="0" smtClean="0"/>
              <a:t>4</a:t>
            </a:r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737411" y="3553476"/>
            <a:ext cx="8003946" cy="643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737410" y="4264139"/>
            <a:ext cx="80265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45305" y="3553476"/>
            <a:ext cx="5854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hr-HR" dirty="0" smtClean="0"/>
              <a:t>K</a:t>
            </a:r>
            <a:r>
              <a:rPr lang="hr-HR" baseline="-25000" dirty="0" smtClean="0"/>
              <a:t>AS</a:t>
            </a:r>
            <a:r>
              <a:rPr lang="hr-HR" dirty="0" smtClean="0"/>
              <a:t>{ [&lt;</a:t>
            </a:r>
            <a:r>
              <a:rPr lang="hr-HR" dirty="0" err="1" smtClean="0"/>
              <a:t>Req</a:t>
            </a:r>
            <a:r>
              <a:rPr lang="hr-HR" dirty="0" smtClean="0"/>
              <a:t> for B&gt;]</a:t>
            </a:r>
            <a:r>
              <a:rPr lang="hr-HR" baseline="-25000" dirty="0" smtClean="0"/>
              <a:t>A</a:t>
            </a:r>
            <a:r>
              <a:rPr lang="hr-HR" dirty="0" smtClean="0"/>
              <a:t> </a:t>
            </a:r>
            <a:r>
              <a:rPr lang="hr-HR" dirty="0"/>
              <a:t>|| </a:t>
            </a:r>
            <a:r>
              <a:rPr lang="hr-HR" dirty="0" smtClean="0"/>
              <a:t>N</a:t>
            </a:r>
            <a:r>
              <a:rPr lang="hr-HR" baseline="-25000" dirty="0" smtClean="0"/>
              <a:t>5</a:t>
            </a:r>
            <a:r>
              <a:rPr lang="hr-HR" dirty="0" smtClean="0"/>
              <a:t> </a:t>
            </a:r>
            <a:r>
              <a:rPr lang="hr-HR" dirty="0"/>
              <a:t>|| </a:t>
            </a:r>
            <a:r>
              <a:rPr lang="hr-HR" dirty="0" smtClean="0"/>
              <a:t>N</a:t>
            </a:r>
            <a:r>
              <a:rPr lang="hr-HR" baseline="-25000" dirty="0" smtClean="0"/>
              <a:t>6</a:t>
            </a:r>
            <a:r>
              <a:rPr lang="hr-HR" dirty="0" smtClean="0"/>
              <a:t>} </a:t>
            </a:r>
            <a:endParaRPr lang="hr-H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737410" y="4940640"/>
            <a:ext cx="80265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3007" y="4403224"/>
            <a:ext cx="753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K</a:t>
            </a:r>
            <a:r>
              <a:rPr lang="hr-HR" baseline="-25000" dirty="0" smtClean="0"/>
              <a:t>AS</a:t>
            </a:r>
            <a:r>
              <a:rPr lang="hr-HR" dirty="0" smtClean="0"/>
              <a:t>{</a:t>
            </a:r>
            <a:r>
              <a:rPr lang="hr-HR" dirty="0" err="1" smtClean="0"/>
              <a:t>ticket</a:t>
            </a:r>
            <a:r>
              <a:rPr lang="hr-HR" dirty="0" smtClean="0"/>
              <a:t>-to-B||B||N</a:t>
            </a:r>
            <a:r>
              <a:rPr lang="hr-HR" baseline="-25000" dirty="0" smtClean="0"/>
              <a:t>6</a:t>
            </a:r>
            <a:r>
              <a:rPr lang="hr-HR" dirty="0" smtClean="0"/>
              <a:t>||N</a:t>
            </a:r>
            <a:r>
              <a:rPr lang="hr-HR" baseline="-25000" dirty="0" smtClean="0"/>
              <a:t>7</a:t>
            </a:r>
            <a:r>
              <a:rPr lang="hr-HR" dirty="0" smtClean="0"/>
              <a:t>||N</a:t>
            </a:r>
            <a:r>
              <a:rPr lang="hr-HR" baseline="-25000" dirty="0" smtClean="0"/>
              <a:t>AB1</a:t>
            </a:r>
            <a:r>
              <a:rPr lang="hr-HR" dirty="0" smtClean="0"/>
              <a:t>};</a:t>
            </a:r>
            <a:r>
              <a:rPr lang="hr-HR" dirty="0" err="1" smtClean="0"/>
              <a:t>ticket</a:t>
            </a:r>
            <a:r>
              <a:rPr lang="hr-HR" dirty="0" smtClean="0"/>
              <a:t>-to-B=K</a:t>
            </a:r>
            <a:r>
              <a:rPr lang="hr-HR" baseline="-25000" dirty="0" smtClean="0"/>
              <a:t>BS</a:t>
            </a:r>
            <a:r>
              <a:rPr lang="hr-HR" dirty="0" smtClean="0"/>
              <a:t>{N</a:t>
            </a:r>
            <a:r>
              <a:rPr lang="hr-HR" baseline="-25000" dirty="0" smtClean="0"/>
              <a:t>AB1,</a:t>
            </a:r>
            <a:r>
              <a:rPr lang="hr-HR" dirty="0" smtClean="0"/>
              <a:t>A,A</a:t>
            </a:r>
            <a:r>
              <a:rPr lang="hr-HR" baseline="-25000" dirty="0" smtClean="0"/>
              <a:t>PUB</a:t>
            </a:r>
            <a:r>
              <a:rPr lang="hr-HR" dirty="0" smtClean="0"/>
              <a:t>}</a:t>
            </a:r>
            <a:endParaRPr lang="hr-HR" dirty="0"/>
          </a:p>
        </p:txBody>
      </p:sp>
      <p:sp>
        <p:nvSpPr>
          <p:cNvPr id="19" name="TextBox 18"/>
          <p:cNvSpPr txBox="1"/>
          <p:nvPr/>
        </p:nvSpPr>
        <p:spPr>
          <a:xfrm>
            <a:off x="3418501" y="3192379"/>
            <a:ext cx="387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AS</a:t>
            </a:r>
            <a:r>
              <a:rPr lang="en-US" dirty="0" smtClean="0"/>
              <a:t>{[&lt;LIST of USERS&gt;]</a:t>
            </a:r>
            <a:r>
              <a:rPr lang="en-US" baseline="-25000" dirty="0" smtClean="0"/>
              <a:t>S</a:t>
            </a:r>
            <a:r>
              <a:rPr lang="en-US" dirty="0" smtClean="0"/>
              <a:t> </a:t>
            </a:r>
            <a:r>
              <a:rPr lang="en-US" dirty="0"/>
              <a:t>||</a:t>
            </a:r>
            <a:r>
              <a:rPr lang="en-US" dirty="0" smtClean="0"/>
              <a:t>N</a:t>
            </a:r>
            <a:r>
              <a:rPr lang="en-US" baseline="-25000" dirty="0" smtClean="0"/>
              <a:t>4</a:t>
            </a:r>
            <a:r>
              <a:rPr lang="en-US" dirty="0" smtClean="0"/>
              <a:t>||N</a:t>
            </a:r>
            <a:r>
              <a:rPr lang="en-US" baseline="-25000" dirty="0" smtClean="0"/>
              <a:t>5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0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PROTOCOL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4954" y="2263775"/>
            <a:ext cx="1164913" cy="33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81510" y="2263775"/>
            <a:ext cx="1164913" cy="33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B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731563" y="2635439"/>
            <a:ext cx="4315" cy="4222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742890" y="2635439"/>
            <a:ext cx="15229" cy="3909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37410" y="3048000"/>
            <a:ext cx="80265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08884" y="2610380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smtClean="0"/>
              <a:t>icket-to-B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737411" y="3553476"/>
            <a:ext cx="8003946" cy="643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37410" y="4264139"/>
            <a:ext cx="80265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81930" y="3553476"/>
            <a:ext cx="3116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{</a:t>
            </a:r>
            <a:r>
              <a:rPr lang="en-US" dirty="0" err="1"/>
              <a:t>g</a:t>
            </a:r>
            <a:r>
              <a:rPr lang="en-US" baseline="30000" dirty="0" err="1"/>
              <a:t>a</a:t>
            </a:r>
            <a:r>
              <a:rPr lang="en-US" dirty="0"/>
              <a:t> mod p, N</a:t>
            </a:r>
            <a:r>
              <a:rPr lang="en-US" baseline="-25000" dirty="0"/>
              <a:t>AB2</a:t>
            </a:r>
            <a:r>
              <a:rPr lang="en-US" dirty="0"/>
              <a:t>, N</a:t>
            </a:r>
            <a:r>
              <a:rPr lang="en-US" baseline="-25000" dirty="0"/>
              <a:t>AB3</a:t>
            </a:r>
            <a:r>
              <a:rPr lang="en-US" dirty="0"/>
              <a:t>}</a:t>
            </a:r>
            <a:r>
              <a:rPr lang="en-US" baseline="-25000" dirty="0"/>
              <a:t>B</a:t>
            </a:r>
            <a:r>
              <a:rPr lang="en-US" dirty="0"/>
              <a:t> </a:t>
            </a:r>
            <a:endParaRPr lang="hr-HR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737410" y="4940640"/>
            <a:ext cx="80265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88042" y="3192379"/>
            <a:ext cx="271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{B</a:t>
            </a:r>
            <a:r>
              <a:rPr lang="tr-TR" baseline="-25000" dirty="0" smtClean="0"/>
              <a:t>PUB</a:t>
            </a:r>
            <a:r>
              <a:rPr lang="tr-TR" dirty="0" smtClean="0"/>
              <a:t>, </a:t>
            </a:r>
            <a:r>
              <a:rPr lang="tr-TR" dirty="0"/>
              <a:t>N</a:t>
            </a:r>
            <a:r>
              <a:rPr lang="tr-TR" baseline="-25000" dirty="0"/>
              <a:t>AB1</a:t>
            </a:r>
            <a:r>
              <a:rPr lang="tr-TR" dirty="0"/>
              <a:t>, N</a:t>
            </a:r>
            <a:r>
              <a:rPr lang="tr-TR" baseline="-25000" dirty="0"/>
              <a:t>AB2</a:t>
            </a:r>
            <a:r>
              <a:rPr lang="tr-TR" dirty="0"/>
              <a:t>}</a:t>
            </a:r>
            <a:r>
              <a:rPr lang="tr-TR" baseline="-25000" dirty="0"/>
              <a:t>A</a:t>
            </a:r>
            <a:r>
              <a:rPr lang="tr-TR" dirty="0"/>
              <a:t>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81931" y="4466402"/>
            <a:ext cx="327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  <a:r>
              <a:rPr lang="en-US" dirty="0" err="1" smtClean="0"/>
              <a:t>g</a:t>
            </a:r>
            <a:r>
              <a:rPr lang="en-US" baseline="30000" dirty="0" err="1" smtClean="0"/>
              <a:t>b</a:t>
            </a:r>
            <a:r>
              <a:rPr lang="en-US" dirty="0" smtClean="0"/>
              <a:t> </a:t>
            </a:r>
            <a:r>
              <a:rPr lang="en-US" dirty="0"/>
              <a:t>mod p, </a:t>
            </a:r>
            <a:r>
              <a:rPr lang="en-US" dirty="0" smtClean="0"/>
              <a:t>N</a:t>
            </a:r>
            <a:r>
              <a:rPr lang="en-US" baseline="-25000" dirty="0" smtClean="0"/>
              <a:t>AB3</a:t>
            </a:r>
            <a:r>
              <a:rPr lang="en-US" dirty="0" smtClean="0"/>
              <a:t>, N</a:t>
            </a:r>
            <a:r>
              <a:rPr lang="en-US" baseline="-25000" dirty="0" smtClean="0"/>
              <a:t>AB4</a:t>
            </a:r>
            <a:r>
              <a:rPr lang="en-US" dirty="0" smtClean="0"/>
              <a:t>}</a:t>
            </a:r>
            <a:r>
              <a:rPr lang="en-US" baseline="-25000" dirty="0"/>
              <a:t>A</a:t>
            </a:r>
            <a:r>
              <a:rPr lang="en-US" dirty="0" smtClean="0"/>
              <a:t> </a:t>
            </a:r>
            <a:endParaRPr lang="hr-HR" dirty="0"/>
          </a:p>
        </p:txBody>
      </p:sp>
      <p:sp>
        <p:nvSpPr>
          <p:cNvPr id="17" name="TextBox 16"/>
          <p:cNvSpPr txBox="1"/>
          <p:nvPr/>
        </p:nvSpPr>
        <p:spPr>
          <a:xfrm>
            <a:off x="3307551" y="4988749"/>
            <a:ext cx="494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Shared key for the session, </a:t>
            </a:r>
            <a:r>
              <a:rPr lang="en-US" i="1" dirty="0" smtClean="0"/>
              <a:t>K</a:t>
            </a:r>
            <a:r>
              <a:rPr lang="en-US" i="1" baseline="-25000" dirty="0" smtClean="0"/>
              <a:t>AB</a:t>
            </a:r>
            <a:r>
              <a:rPr lang="en-US" i="1" dirty="0" smtClean="0"/>
              <a:t> </a:t>
            </a:r>
            <a:r>
              <a:rPr lang="en-US" i="1" dirty="0"/>
              <a:t>: </a:t>
            </a:r>
            <a:r>
              <a:rPr lang="en-US" i="1" dirty="0" smtClean="0"/>
              <a:t>g</a:t>
            </a:r>
            <a:r>
              <a:rPr lang="en-US" i="1" baseline="30000" dirty="0" smtClean="0"/>
              <a:t>ab</a:t>
            </a:r>
            <a:r>
              <a:rPr lang="en-US" i="1" dirty="0" smtClean="0"/>
              <a:t> </a:t>
            </a:r>
            <a:r>
              <a:rPr lang="en-US" i="1" dirty="0"/>
              <a:t>mod p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31563" y="5813767"/>
            <a:ext cx="80265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50105" y="5423950"/>
            <a:ext cx="439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/>
              <a:t>K</a:t>
            </a:r>
            <a:r>
              <a:rPr lang="mr-IN" baseline="-25000" dirty="0"/>
              <a:t>AB</a:t>
            </a:r>
            <a:r>
              <a:rPr lang="mr-IN" dirty="0"/>
              <a:t>{[</a:t>
            </a:r>
            <a:r>
              <a:rPr lang="mr-IN" dirty="0" err="1"/>
              <a:t>Hash</a:t>
            </a:r>
            <a:r>
              <a:rPr lang="mr-IN" dirty="0"/>
              <a:t>(M)]</a:t>
            </a:r>
            <a:r>
              <a:rPr lang="mr-IN" baseline="-25000" dirty="0" err="1"/>
              <a:t>A</a:t>
            </a:r>
            <a:r>
              <a:rPr lang="mr-IN" dirty="0"/>
              <a:t>, M, N</a:t>
            </a:r>
            <a:r>
              <a:rPr lang="mr-IN" baseline="-25000" dirty="0"/>
              <a:t>AB4</a:t>
            </a:r>
            <a:r>
              <a:rPr lang="mr-IN" dirty="0"/>
              <a:t>, N</a:t>
            </a:r>
            <a:r>
              <a:rPr lang="mr-IN" baseline="-25000" dirty="0"/>
              <a:t>AB5</a:t>
            </a:r>
            <a:r>
              <a:rPr lang="mr-IN" dirty="0"/>
              <a:t>} 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1704512" y="6412057"/>
            <a:ext cx="8005480" cy="259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50105" y="5876134"/>
            <a:ext cx="413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/>
              <a:t>K</a:t>
            </a:r>
            <a:r>
              <a:rPr lang="mr-IN" baseline="-25000" dirty="0"/>
              <a:t>AB</a:t>
            </a:r>
            <a:r>
              <a:rPr lang="mr-IN" dirty="0"/>
              <a:t>{[</a:t>
            </a:r>
            <a:r>
              <a:rPr lang="mr-IN" dirty="0" err="1"/>
              <a:t>Hash</a:t>
            </a:r>
            <a:r>
              <a:rPr lang="mr-IN" dirty="0"/>
              <a:t>(M</a:t>
            </a:r>
            <a:r>
              <a:rPr lang="mr-IN" dirty="0" smtClean="0"/>
              <a:t>)]</a:t>
            </a:r>
            <a:r>
              <a:rPr lang="en-US" baseline="-25000" dirty="0" err="1" smtClean="0"/>
              <a:t>B</a:t>
            </a:r>
            <a:r>
              <a:rPr lang="mr-IN" dirty="0" smtClean="0"/>
              <a:t>, </a:t>
            </a:r>
            <a:r>
              <a:rPr lang="mr-IN" dirty="0"/>
              <a:t>M, </a:t>
            </a:r>
            <a:r>
              <a:rPr lang="mr-IN" dirty="0" smtClean="0"/>
              <a:t>N</a:t>
            </a:r>
            <a:r>
              <a:rPr lang="mr-IN" baseline="-25000" dirty="0" smtClean="0"/>
              <a:t>AB</a:t>
            </a:r>
            <a:r>
              <a:rPr lang="en-US" baseline="-25000" dirty="0" smtClean="0"/>
              <a:t>5</a:t>
            </a:r>
            <a:r>
              <a:rPr lang="mr-IN" dirty="0" smtClean="0"/>
              <a:t>, N</a:t>
            </a:r>
            <a:r>
              <a:rPr lang="mr-IN" baseline="-25000" dirty="0" smtClean="0"/>
              <a:t>AB</a:t>
            </a:r>
            <a:r>
              <a:rPr lang="en-US" baseline="-25000" dirty="0" smtClean="0"/>
              <a:t>6</a:t>
            </a:r>
            <a:r>
              <a:rPr lang="mr-IN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3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LOGOUT PROTOCOL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4954" y="2263775"/>
            <a:ext cx="1164913" cy="33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81510" y="2263775"/>
            <a:ext cx="1164913" cy="33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B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735878" y="2635439"/>
            <a:ext cx="1532" cy="1359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742890" y="2635439"/>
            <a:ext cx="21076" cy="1359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37410" y="3048000"/>
            <a:ext cx="80265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79032" y="2635439"/>
            <a:ext cx="572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AB</a:t>
            </a:r>
            <a:r>
              <a:rPr lang="en-US" dirty="0" smtClean="0"/>
              <a:t>{[Hash</a:t>
            </a:r>
            <a:r>
              <a:rPr lang="en-US" dirty="0"/>
              <a:t>(“closing</a:t>
            </a:r>
            <a:r>
              <a:rPr lang="en-US" dirty="0" smtClean="0"/>
              <a:t>”)]</a:t>
            </a:r>
            <a:r>
              <a:rPr lang="en-US" baseline="-25000" dirty="0" smtClean="0"/>
              <a:t>A</a:t>
            </a:r>
            <a:r>
              <a:rPr lang="en-US" dirty="0" smtClean="0"/>
              <a:t> ||N</a:t>
            </a:r>
            <a:r>
              <a:rPr lang="en-US" baseline="-25000" dirty="0" smtClean="0"/>
              <a:t>A</a:t>
            </a:r>
            <a:r>
              <a:rPr lang="en-US" dirty="0" smtClean="0"/>
              <a:t>||”closing”}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737411" y="3553476"/>
            <a:ext cx="8003946" cy="643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79032" y="3192379"/>
            <a:ext cx="650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AB</a:t>
            </a:r>
            <a:r>
              <a:rPr lang="en-US" dirty="0" smtClean="0"/>
              <a:t>{[Hash</a:t>
            </a:r>
            <a:r>
              <a:rPr lang="en-US" dirty="0"/>
              <a:t>(“Acknowledged</a:t>
            </a:r>
            <a:r>
              <a:rPr lang="en-US" dirty="0" smtClean="0"/>
              <a:t>)]</a:t>
            </a:r>
            <a:r>
              <a:rPr lang="en-US" baseline="-25000" dirty="0" smtClean="0"/>
              <a:t>B</a:t>
            </a:r>
            <a:r>
              <a:rPr lang="en-US" dirty="0" smtClean="0"/>
              <a:t>||N</a:t>
            </a:r>
            <a:r>
              <a:rPr lang="en-US" baseline="-25000" dirty="0" smtClean="0"/>
              <a:t>A</a:t>
            </a:r>
            <a:r>
              <a:rPr lang="en-US" dirty="0" smtClean="0"/>
              <a:t>||”acknowledged”}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153421" y="4355581"/>
            <a:ext cx="1164913" cy="33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179977" y="4355581"/>
            <a:ext cx="1164913" cy="33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734345" y="4727245"/>
            <a:ext cx="1532" cy="1359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741357" y="4727245"/>
            <a:ext cx="21076" cy="1359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735877" y="5139806"/>
            <a:ext cx="80265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21429" y="4727245"/>
            <a:ext cx="337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AS</a:t>
            </a:r>
            <a:r>
              <a:rPr lang="en-US" dirty="0" smtClean="0"/>
              <a:t>{[&lt;LOGOUT&gt;]</a:t>
            </a:r>
            <a:r>
              <a:rPr lang="en-US" baseline="-25000" dirty="0" smtClean="0"/>
              <a:t>A</a:t>
            </a:r>
            <a:r>
              <a:rPr lang="en-US" dirty="0" smtClean="0"/>
              <a:t> ||A|| N</a:t>
            </a:r>
            <a:r>
              <a:rPr lang="en-US" baseline="-25000" dirty="0" smtClean="0"/>
              <a:t>A</a:t>
            </a:r>
            <a:r>
              <a:rPr lang="en-US" dirty="0" smtClean="0"/>
              <a:t>} 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735878" y="5645282"/>
            <a:ext cx="8003946" cy="643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812631" y="5243716"/>
            <a:ext cx="387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</a:t>
            </a:r>
            <a:r>
              <a:rPr lang="en-US" baseline="-25000" smtClean="0"/>
              <a:t>AS</a:t>
            </a:r>
            <a:r>
              <a:rPr lang="en-US" smtClean="0"/>
              <a:t> {N</a:t>
            </a:r>
            <a:r>
              <a:rPr lang="en-US" baseline="-25000" smtClean="0"/>
              <a:t>A</a:t>
            </a:r>
            <a:r>
              <a:rPr lang="en-US" smtClean="0"/>
              <a:t>}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34345" y="5967663"/>
            <a:ext cx="8182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</a:t>
            </a:r>
            <a:r>
              <a:rPr lang="en-US" dirty="0"/>
              <a:t>the data at A and Details of A at S are deleted except </a:t>
            </a:r>
            <a:r>
              <a:rPr lang="en-US" dirty="0" smtClean="0"/>
              <a:t>the mapping </a:t>
            </a:r>
            <a:r>
              <a:rPr lang="en-US" dirty="0"/>
              <a:t>of username and </a:t>
            </a:r>
            <a:r>
              <a:rPr lang="en-US" dirty="0" err="1"/>
              <a:t>PasswordHash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34345" y="3785937"/>
            <a:ext cx="8182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session key is dropped and public keys of A and B are deleted from each other’s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14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403</TotalTime>
  <Words>900</Words>
  <Application>Microsoft Macintosh PowerPoint</Application>
  <PresentationFormat>Widescreen</PresentationFormat>
  <Paragraphs>90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Century Gothic</vt:lpstr>
      <vt:lpstr>Mangal</vt:lpstr>
      <vt:lpstr>Wingdings 3</vt:lpstr>
      <vt:lpstr>Arial</vt:lpstr>
      <vt:lpstr>Ion Boardroom</vt:lpstr>
      <vt:lpstr>Secure Instant Messaging System Architecture and Design</vt:lpstr>
      <vt:lpstr> ASSUMPTIONS</vt:lpstr>
      <vt:lpstr>CONSTRAINTS</vt:lpstr>
      <vt:lpstr>ARCHITECTURE</vt:lpstr>
      <vt:lpstr>TERMINOLOGY</vt:lpstr>
      <vt:lpstr>LOGIN PROTOCOL</vt:lpstr>
      <vt:lpstr>LIST QUERY and KEY ESTABLISHMENT PROTOCOL</vt:lpstr>
      <vt:lpstr>MESSAGING PROTOCOL</vt:lpstr>
      <vt:lpstr>LOGOUT PROTOCOL</vt:lpstr>
      <vt:lpstr>SERVICES</vt:lpstr>
      <vt:lpstr>Protection against weak passwords</vt:lpstr>
      <vt:lpstr>Denial of Service (DoS) Protections</vt:lpstr>
      <vt:lpstr>Perfect Forward Secrecy and  End Point Hiding </vt:lpstr>
      <vt:lpstr>Untrusted Server / Workstation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Instant Messaging System Architecture and Design</dc:title>
  <dc:creator>Medhavi Mahansaria</dc:creator>
  <cp:lastModifiedBy>Medhavi Mahansaria</cp:lastModifiedBy>
  <cp:revision>25</cp:revision>
  <dcterms:created xsi:type="dcterms:W3CDTF">2017-10-26T03:34:20Z</dcterms:created>
  <dcterms:modified xsi:type="dcterms:W3CDTF">2017-10-28T19:14:24Z</dcterms:modified>
</cp:coreProperties>
</file>