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73" r:id="rId2"/>
    <p:sldId id="27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smtClean="0"/>
              <a:t>11-Nov-19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059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11-Nov-19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09634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11-Nov-19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67364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11-Nov-19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5258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0C6404-AD6E-4860-8E75-697CA40B95DA}" type="datetimeFigureOut">
              <a:rPr lang="en-US" smtClean="0"/>
              <a:t>11-Nov-19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3660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11-Nov-19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772149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11-Nov-19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0911905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11-Nov-19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796841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78504F-A551-4DE0-9316-4DCD1D8CC752}" type="datetimeFigureOut">
              <a:rPr lang="en-US" smtClean="0"/>
              <a:t>11-Nov-19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23913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1BE4249-C0D0-4B06-8692-E8BB871AF643}" type="datetimeFigureOut">
              <a:rPr lang="en-US" smtClean="0"/>
              <a:t>11-Nov-19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7A6979-0714-4377-B894-6BE4C2D6E202}" type="slidenum">
              <a:rPr lang="en-US" smtClean="0"/>
              <a:t>‹#›</a:t>
            </a:fld>
            <a:endParaRPr lang="en-US" dirty="0"/>
          </a:p>
        </p:txBody>
      </p:sp>
    </p:spTree>
    <p:extLst>
      <p:ext uri="{BB962C8B-B14F-4D97-AF65-F5344CB8AC3E}">
        <p14:creationId xmlns:p14="http://schemas.microsoft.com/office/powerpoint/2010/main" val="1865144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11-Nov-19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193491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160EA64-D806-43AC-9DF2-F8C432F32B4C}" type="datetimeFigureOut">
              <a:rPr lang="en-US" smtClean="0"/>
              <a:t>11-Nov-19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7A6979-0714-4377-B894-6BE4C2D6E202}"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5023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2F4CC-B163-4601-9437-77737F3F2689}"/>
              </a:ext>
            </a:extLst>
          </p:cNvPr>
          <p:cNvSpPr>
            <a:spLocks noGrp="1"/>
          </p:cNvSpPr>
          <p:nvPr>
            <p:ph type="title"/>
          </p:nvPr>
        </p:nvSpPr>
        <p:spPr>
          <a:xfrm>
            <a:off x="1097280" y="286604"/>
            <a:ext cx="10058400" cy="1471858"/>
          </a:xfrm>
        </p:spPr>
        <p:txBody>
          <a:bodyPr/>
          <a:lstStyle/>
          <a:p>
            <a:pPr algn="ctr"/>
            <a:r>
              <a:rPr lang="en-US" b="1" dirty="0"/>
              <a:t>ME-212 ASSIGNMENT</a:t>
            </a:r>
          </a:p>
        </p:txBody>
      </p:sp>
      <p:sp>
        <p:nvSpPr>
          <p:cNvPr id="3" name="TextBox 2">
            <a:extLst>
              <a:ext uri="{FF2B5EF4-FFF2-40B4-BE49-F238E27FC236}">
                <a16:creationId xmlns:a16="http://schemas.microsoft.com/office/drawing/2014/main" id="{A1E0F61A-E573-4E23-B00D-C95164F60907}"/>
              </a:ext>
            </a:extLst>
          </p:cNvPr>
          <p:cNvSpPr txBox="1"/>
          <p:nvPr/>
        </p:nvSpPr>
        <p:spPr>
          <a:xfrm>
            <a:off x="1213338" y="2259623"/>
            <a:ext cx="10366131" cy="2308324"/>
          </a:xfrm>
          <a:prstGeom prst="rect">
            <a:avLst/>
          </a:prstGeom>
          <a:noFill/>
        </p:spPr>
        <p:txBody>
          <a:bodyPr wrap="square" rtlCol="0">
            <a:spAutoFit/>
          </a:bodyPr>
          <a:lstStyle/>
          <a:p>
            <a:r>
              <a:rPr lang="en-US" sz="2400" b="1" dirty="0">
                <a:latin typeface="Garamond" panose="02020404030301010803" pitchFamily="18" charset="0"/>
              </a:rPr>
              <a:t>Created by group no. 4 consisting of members-</a:t>
            </a:r>
          </a:p>
          <a:p>
            <a:endParaRPr lang="en-US" sz="2400" b="1" dirty="0">
              <a:latin typeface="Garamond" panose="02020404030301010803" pitchFamily="18" charset="0"/>
            </a:endParaRPr>
          </a:p>
          <a:p>
            <a:r>
              <a:rPr lang="en-US" sz="2400" b="1" dirty="0">
                <a:latin typeface="Garamond" panose="02020404030301010803" pitchFamily="18" charset="0"/>
              </a:rPr>
              <a:t>1)	SHUBHAM RAJ</a:t>
            </a:r>
          </a:p>
          <a:p>
            <a:r>
              <a:rPr lang="en-US" sz="2400" b="1" dirty="0">
                <a:latin typeface="Garamond" panose="02020404030301010803" pitchFamily="18" charset="0"/>
              </a:rPr>
              <a:t>2)	M. ANUBHAV RISHIKESH</a:t>
            </a:r>
          </a:p>
          <a:p>
            <a:r>
              <a:rPr lang="en-US" sz="2400" b="1" dirty="0">
                <a:latin typeface="Garamond" panose="02020404030301010803" pitchFamily="18" charset="0"/>
              </a:rPr>
              <a:t>3)	SANJIB MEDHI</a:t>
            </a:r>
          </a:p>
          <a:p>
            <a:r>
              <a:rPr lang="en-US" sz="2400" b="1" dirty="0">
                <a:latin typeface="Garamond" panose="02020404030301010803" pitchFamily="18" charset="0"/>
              </a:rPr>
              <a:t>4)	PIYUSH CHANDRAKANT KULKARNI</a:t>
            </a:r>
          </a:p>
        </p:txBody>
      </p:sp>
    </p:spTree>
    <p:extLst>
      <p:ext uri="{BB962C8B-B14F-4D97-AF65-F5344CB8AC3E}">
        <p14:creationId xmlns:p14="http://schemas.microsoft.com/office/powerpoint/2010/main" val="3020461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6E0ABD-3A64-456E-B32C-BC1213EBED13}"/>
              </a:ext>
            </a:extLst>
          </p:cNvPr>
          <p:cNvSpPr txBox="1"/>
          <p:nvPr/>
        </p:nvSpPr>
        <p:spPr>
          <a:xfrm>
            <a:off x="1198684" y="0"/>
            <a:ext cx="9794631" cy="369332"/>
          </a:xfrm>
          <a:prstGeom prst="rect">
            <a:avLst/>
          </a:prstGeom>
          <a:noFill/>
        </p:spPr>
        <p:txBody>
          <a:bodyPr wrap="square" rtlCol="0">
            <a:spAutoFit/>
          </a:bodyPr>
          <a:lstStyle/>
          <a:p>
            <a:pPr algn="ctr"/>
            <a:r>
              <a:rPr lang="en-US" b="1" u="sng" dirty="0"/>
              <a:t>USE OF THE ANALOGY</a:t>
            </a:r>
            <a:endParaRPr lang="en-US" u="sng" dirty="0"/>
          </a:p>
        </p:txBody>
      </p:sp>
      <p:pic>
        <p:nvPicPr>
          <p:cNvPr id="3" name="Picture 2">
            <a:extLst>
              <a:ext uri="{FF2B5EF4-FFF2-40B4-BE49-F238E27FC236}">
                <a16:creationId xmlns:a16="http://schemas.microsoft.com/office/drawing/2014/main" id="{6BB5425A-A632-4CC1-A942-984E06F57CC1}"/>
              </a:ext>
            </a:extLst>
          </p:cNvPr>
          <p:cNvPicPr>
            <a:picLocks noChangeAspect="1"/>
          </p:cNvPicPr>
          <p:nvPr/>
        </p:nvPicPr>
        <p:blipFill>
          <a:blip r:embed="rId2"/>
          <a:stretch>
            <a:fillRect/>
          </a:stretch>
        </p:blipFill>
        <p:spPr>
          <a:xfrm>
            <a:off x="0" y="1868489"/>
            <a:ext cx="6559062" cy="3989578"/>
          </a:xfrm>
          <a:prstGeom prst="rect">
            <a:avLst/>
          </a:prstGeom>
        </p:spPr>
      </p:pic>
      <p:sp>
        <p:nvSpPr>
          <p:cNvPr id="4" name="TextBox 3">
            <a:extLst>
              <a:ext uri="{FF2B5EF4-FFF2-40B4-BE49-F238E27FC236}">
                <a16:creationId xmlns:a16="http://schemas.microsoft.com/office/drawing/2014/main" id="{06D1F218-F8E6-4EEF-89E6-11609988E970}"/>
              </a:ext>
            </a:extLst>
          </p:cNvPr>
          <p:cNvSpPr txBox="1"/>
          <p:nvPr/>
        </p:nvSpPr>
        <p:spPr>
          <a:xfrm>
            <a:off x="219808" y="518746"/>
            <a:ext cx="12036669" cy="1200329"/>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Example 1:</a:t>
            </a:r>
            <a:r>
              <a:rPr lang="en-US" dirty="0">
                <a:latin typeface="Times New Roman" panose="02020603050405020304" pitchFamily="18" charset="0"/>
                <a:cs typeface="Times New Roman" panose="02020603050405020304" pitchFamily="18" charset="0"/>
              </a:rPr>
              <a:t> Simply supported beam with end supports at point A and B. Its total length is </a:t>
            </a:r>
            <a:r>
              <a:rPr lang="en-US" i="1" dirty="0">
                <a:latin typeface="Times New Roman" panose="02020603050405020304" pitchFamily="18" charset="0"/>
                <a:cs typeface="Times New Roman" panose="02020603050405020304" pitchFamily="18" charset="0"/>
              </a:rPr>
              <a:t>L </a:t>
            </a:r>
            <a:r>
              <a:rPr lang="en-US" dirty="0">
                <a:latin typeface="Times New Roman" panose="02020603050405020304" pitchFamily="18" charset="0"/>
                <a:cs typeface="Times New Roman" panose="02020603050405020304" pitchFamily="18" charset="0"/>
              </a:rPr>
              <a:t>and its uniformly distributed load is </a:t>
            </a:r>
            <a:r>
              <a:rPr lang="en-US" i="1" dirty="0">
                <a:latin typeface="Times New Roman" panose="02020603050405020304" pitchFamily="18" charset="0"/>
                <a:cs typeface="Times New Roman" panose="02020603050405020304" pitchFamily="18" charset="0"/>
              </a:rPr>
              <a:t>q(x) = q</a:t>
            </a:r>
            <a:r>
              <a:rPr lang="en-US" dirty="0">
                <a:latin typeface="Times New Roman" panose="02020603050405020304" pitchFamily="18" charset="0"/>
                <a:cs typeface="Times New Roman" panose="02020603050405020304" pitchFamily="18" charset="0"/>
              </a:rPr>
              <a:t>. The weightless, inextensible chain to be used in the analogy is shown on the right-hand side of the figure. Supports</a:t>
            </a:r>
          </a:p>
          <a:p>
            <a:r>
              <a:rPr lang="en-US" dirty="0">
                <a:latin typeface="Times New Roman" panose="02020603050405020304" pitchFamily="18" charset="0"/>
                <a:cs typeface="Times New Roman" panose="02020603050405020304" pitchFamily="18" charset="0"/>
              </a:rPr>
              <a:t>A and B are at the same level and must be separated by a distance equal to the total length </a:t>
            </a:r>
            <a:r>
              <a:rPr lang="en-US" i="1" dirty="0">
                <a:latin typeface="Times New Roman" panose="02020603050405020304" pitchFamily="18" charset="0"/>
                <a:cs typeface="Times New Roman" panose="02020603050405020304" pitchFamily="18" charset="0"/>
              </a:rPr>
              <a:t>L </a:t>
            </a:r>
            <a:r>
              <a:rPr lang="en-US" dirty="0">
                <a:latin typeface="Times New Roman" panose="02020603050405020304" pitchFamily="18" charset="0"/>
                <a:cs typeface="Times New Roman" panose="02020603050405020304" pitchFamily="18" charset="0"/>
              </a:rPr>
              <a:t>of the beam. The loads</a:t>
            </a:r>
          </a:p>
          <a:p>
            <a:r>
              <a:rPr lang="en-US" dirty="0">
                <a:latin typeface="Times New Roman" panose="02020603050405020304" pitchFamily="18" charset="0"/>
                <a:cs typeface="Times New Roman" panose="02020603050405020304" pitchFamily="18" charset="0"/>
              </a:rPr>
              <a:t>on the chain must be the same as those on the beam. The length of the chain may be any length Γ &gt; </a:t>
            </a:r>
            <a:r>
              <a:rPr lang="en-US" i="1" dirty="0">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393FB089-D9DC-4AB9-B55A-DE33ED06297F}"/>
              </a:ext>
            </a:extLst>
          </p:cNvPr>
          <p:cNvSpPr txBox="1"/>
          <p:nvPr/>
        </p:nvSpPr>
        <p:spPr>
          <a:xfrm>
            <a:off x="6559062" y="1868489"/>
            <a:ext cx="5495192" cy="452431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After visualizing the chain attached to its supports, one may also visualize the acquired shape of the loaded chain at equilibrium. The symmetric image of that shape, with respect to the x-axis, should be similar to the shape of the bending-moment diagram. The need to obtain that symmetric image arises from the fact that positive values of the profile are plotted below the x-axis, and positive bending moments are plotted above the x-axis.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By using an appropriate length of chain, its profile at equilibrium should be the same as the bending-moment</a:t>
            </a:r>
          </a:p>
          <a:p>
            <a:r>
              <a:rPr lang="en-US" dirty="0">
                <a:latin typeface="Times New Roman" panose="02020603050405020304" pitchFamily="18" charset="0"/>
                <a:cs typeface="Times New Roman" panose="02020603050405020304" pitchFamily="18" charset="0"/>
              </a:rPr>
              <a:t>diagram. The bending moment at middle point of the beam can be obtained from the available shear-force function (diagram). It may be integrated, from its origin to the selected point, or we may just calculate the area under its curve between those two points.</a:t>
            </a:r>
          </a:p>
        </p:txBody>
      </p:sp>
    </p:spTree>
    <p:extLst>
      <p:ext uri="{BB962C8B-B14F-4D97-AF65-F5344CB8AC3E}">
        <p14:creationId xmlns:p14="http://schemas.microsoft.com/office/powerpoint/2010/main" val="4247682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99C002-D1C2-4426-A378-6E93CFA1FBDB}"/>
              </a:ext>
            </a:extLst>
          </p:cNvPr>
          <p:cNvPicPr>
            <a:picLocks noChangeAspect="1"/>
          </p:cNvPicPr>
          <p:nvPr/>
        </p:nvPicPr>
        <p:blipFill>
          <a:blip r:embed="rId2"/>
          <a:stretch>
            <a:fillRect/>
          </a:stretch>
        </p:blipFill>
        <p:spPr>
          <a:xfrm>
            <a:off x="0" y="984740"/>
            <a:ext cx="5389685" cy="2862322"/>
          </a:xfrm>
          <a:prstGeom prst="rect">
            <a:avLst/>
          </a:prstGeom>
        </p:spPr>
      </p:pic>
      <p:sp>
        <p:nvSpPr>
          <p:cNvPr id="4" name="TextBox 3">
            <a:extLst>
              <a:ext uri="{FF2B5EF4-FFF2-40B4-BE49-F238E27FC236}">
                <a16:creationId xmlns:a16="http://schemas.microsoft.com/office/drawing/2014/main" id="{04EB9DD2-7FCC-49DC-A245-4E5ED6B6F50D}"/>
              </a:ext>
            </a:extLst>
          </p:cNvPr>
          <p:cNvSpPr txBox="1"/>
          <p:nvPr/>
        </p:nvSpPr>
        <p:spPr>
          <a:xfrm>
            <a:off x="5512777" y="1085671"/>
            <a:ext cx="6462346"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That calculation produces </a:t>
            </a:r>
            <a:r>
              <a:rPr lang="en-US" i="1" dirty="0">
                <a:latin typeface="Times New Roman" panose="02020603050405020304" pitchFamily="18" charset="0"/>
                <a:cs typeface="Times New Roman" panose="02020603050405020304" pitchFamily="18" charset="0"/>
              </a:rPr>
              <a:t>qL^2/8</a:t>
            </a:r>
            <a:r>
              <a:rPr lang="en-US" dirty="0">
                <a:latin typeface="Times New Roman" panose="02020603050405020304" pitchFamily="18" charset="0"/>
                <a:cs typeface="Times New Roman" panose="02020603050405020304" pitchFamily="18" charset="0"/>
              </a:rPr>
              <a:t>. Hence, the lowest point of the profile must have an ordinate equal to </a:t>
            </a:r>
            <a:r>
              <a:rPr lang="en-US" i="1" dirty="0">
                <a:latin typeface="Times New Roman" panose="02020603050405020304" pitchFamily="18" charset="0"/>
                <a:cs typeface="Times New Roman" panose="02020603050405020304" pitchFamily="18" charset="0"/>
              </a:rPr>
              <a:t>qL^2/8 </a:t>
            </a:r>
            <a:r>
              <a:rPr lang="en-US" dirty="0">
                <a:latin typeface="Times New Roman" panose="02020603050405020304" pitchFamily="18" charset="0"/>
                <a:cs typeface="Times New Roman" panose="02020603050405020304" pitchFamily="18" charset="0"/>
              </a:rPr>
              <a:t>to be the same as the bending-moment diagram.</a:t>
            </a:r>
          </a:p>
          <a:p>
            <a:r>
              <a:rPr lang="en-US" dirty="0">
                <a:latin typeface="Times New Roman" panose="02020603050405020304" pitchFamily="18" charset="0"/>
                <a:cs typeface="Times New Roman" panose="02020603050405020304" pitchFamily="18" charset="0"/>
              </a:rPr>
              <a:t>After this calculation, we know the approximate shape of the profile and the position of three of its points: A, B and the selected mid-span point.</a:t>
            </a:r>
          </a:p>
          <a:p>
            <a:r>
              <a:rPr lang="en-US" dirty="0">
                <a:latin typeface="Times New Roman" panose="02020603050405020304" pitchFamily="18" charset="0"/>
                <a:cs typeface="Times New Roman" panose="02020603050405020304" pitchFamily="18" charset="0"/>
              </a:rPr>
              <a:t>Adjustments can now be made to produce the second profile shown in the figure. This one has the </a:t>
            </a:r>
            <a:r>
              <a:rPr lang="en-US" i="1" dirty="0">
                <a:latin typeface="Times New Roman" panose="02020603050405020304" pitchFamily="18" charset="0"/>
                <a:cs typeface="Times New Roman" panose="02020603050405020304" pitchFamily="18" charset="0"/>
              </a:rPr>
              <a:t>appropriate </a:t>
            </a:r>
            <a:r>
              <a:rPr lang="en-US" dirty="0">
                <a:latin typeface="Times New Roman" panose="02020603050405020304" pitchFamily="18" charset="0"/>
                <a:cs typeface="Times New Roman" panose="02020603050405020304" pitchFamily="18" charset="0"/>
              </a:rPr>
              <a:t>length of chain and its symmetric image (with respect to the x-axis) should be similar to the actual shape of the bending-moment diagram.</a:t>
            </a:r>
          </a:p>
        </p:txBody>
      </p:sp>
      <p:sp>
        <p:nvSpPr>
          <p:cNvPr id="5" name="TextBox 4">
            <a:extLst>
              <a:ext uri="{FF2B5EF4-FFF2-40B4-BE49-F238E27FC236}">
                <a16:creationId xmlns:a16="http://schemas.microsoft.com/office/drawing/2014/main" id="{218BF1A6-E1E1-4495-A7A3-594A7A127F17}"/>
              </a:ext>
            </a:extLst>
          </p:cNvPr>
          <p:cNvSpPr txBox="1"/>
          <p:nvPr/>
        </p:nvSpPr>
        <p:spPr>
          <a:xfrm>
            <a:off x="627184" y="4572000"/>
            <a:ext cx="10937631"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Consider the chain with the proper length. By solving the equilibrium equations corresponding to one full half of</a:t>
            </a:r>
          </a:p>
          <a:p>
            <a:r>
              <a:rPr lang="en-US" dirty="0">
                <a:latin typeface="Times New Roman" panose="02020603050405020304" pitchFamily="18" charset="0"/>
                <a:cs typeface="Times New Roman" panose="02020603050405020304" pitchFamily="18" charset="0"/>
              </a:rPr>
              <a:t>this chain, it can be shown that </a:t>
            </a:r>
            <a:r>
              <a:rPr lang="en-US" i="1" dirty="0">
                <a:latin typeface="Times New Roman" panose="02020603050405020304" pitchFamily="18" charset="0"/>
                <a:cs typeface="Times New Roman" panose="02020603050405020304" pitchFamily="18" charset="0"/>
              </a:rPr>
              <a:t>H=1</a:t>
            </a:r>
            <a:r>
              <a:rPr lang="en-US" dirty="0">
                <a:latin typeface="Times New Roman" panose="02020603050405020304" pitchFamily="18" charset="0"/>
                <a:cs typeface="Times New Roman" panose="02020603050405020304" pitchFamily="18" charset="0"/>
              </a:rPr>
              <a:t>. Also, those solutions show that the vertical components of the reactions for</a:t>
            </a:r>
          </a:p>
          <a:p>
            <a:r>
              <a:rPr lang="en-US" dirty="0">
                <a:latin typeface="Times New Roman" panose="02020603050405020304" pitchFamily="18" charset="0"/>
                <a:cs typeface="Times New Roman" panose="02020603050405020304" pitchFamily="18" charset="0"/>
              </a:rPr>
              <a:t>the chain coincide with the vertical reactions for the beam and, as expected, the horizontal components of the</a:t>
            </a:r>
          </a:p>
          <a:p>
            <a:r>
              <a:rPr lang="en-US" dirty="0">
                <a:latin typeface="Times New Roman" panose="02020603050405020304" pitchFamily="18" charset="0"/>
                <a:cs typeface="Times New Roman" panose="02020603050405020304" pitchFamily="18" charset="0"/>
              </a:rPr>
              <a:t>reactions for the chain are </a:t>
            </a:r>
            <a:r>
              <a:rPr lang="en-US" i="1" dirty="0">
                <a:latin typeface="Times New Roman" panose="02020603050405020304" pitchFamily="18" charset="0"/>
                <a:cs typeface="Times New Roman" panose="02020603050405020304" pitchFamily="18" charset="0"/>
              </a:rPr>
              <a:t>H=1</a:t>
            </a:r>
            <a:r>
              <a:rPr lang="en-US" dirty="0">
                <a:latin typeface="Times New Roman" panose="02020603050405020304" pitchFamily="18" charset="0"/>
                <a:cs typeface="Times New Roman" panose="02020603050405020304" pitchFamily="18" charset="0"/>
              </a:rPr>
              <a:t>. The beam has no horizontal reactions.</a:t>
            </a:r>
          </a:p>
        </p:txBody>
      </p:sp>
    </p:spTree>
    <p:extLst>
      <p:ext uri="{BB962C8B-B14F-4D97-AF65-F5344CB8AC3E}">
        <p14:creationId xmlns:p14="http://schemas.microsoft.com/office/powerpoint/2010/main" val="579490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455DC3-A7F6-4FE0-BF3F-6201D047891E}"/>
              </a:ext>
            </a:extLst>
          </p:cNvPr>
          <p:cNvSpPr txBox="1"/>
          <p:nvPr/>
        </p:nvSpPr>
        <p:spPr>
          <a:xfrm>
            <a:off x="263769" y="202223"/>
            <a:ext cx="10251831" cy="369332"/>
          </a:xfrm>
          <a:prstGeom prst="rect">
            <a:avLst/>
          </a:prstGeom>
          <a:noFill/>
        </p:spPr>
        <p:txBody>
          <a:bodyPr wrap="square" rtlCol="0">
            <a:spAutoFit/>
          </a:bodyPr>
          <a:lstStyle/>
          <a:p>
            <a:r>
              <a:rPr lang="en-US" b="1" u="sng" dirty="0"/>
              <a:t>Example 2: Simply-supported beam with a concentrated load P at a distance </a:t>
            </a:r>
            <a:r>
              <a:rPr lang="en-US" b="1" i="1" u="sng" dirty="0"/>
              <a:t>a </a:t>
            </a:r>
            <a:r>
              <a:rPr lang="en-US" b="1" u="sng" dirty="0"/>
              <a:t>from the left support:</a:t>
            </a:r>
          </a:p>
        </p:txBody>
      </p:sp>
      <p:pic>
        <p:nvPicPr>
          <p:cNvPr id="3" name="Picture 2">
            <a:extLst>
              <a:ext uri="{FF2B5EF4-FFF2-40B4-BE49-F238E27FC236}">
                <a16:creationId xmlns:a16="http://schemas.microsoft.com/office/drawing/2014/main" id="{EC9A66A3-3F51-4020-9D7F-69D078492172}"/>
              </a:ext>
            </a:extLst>
          </p:cNvPr>
          <p:cNvPicPr>
            <a:picLocks noChangeAspect="1"/>
          </p:cNvPicPr>
          <p:nvPr/>
        </p:nvPicPr>
        <p:blipFill>
          <a:blip r:embed="rId2"/>
          <a:stretch>
            <a:fillRect/>
          </a:stretch>
        </p:blipFill>
        <p:spPr>
          <a:xfrm>
            <a:off x="263769" y="773636"/>
            <a:ext cx="5266593" cy="3715998"/>
          </a:xfrm>
          <a:prstGeom prst="rect">
            <a:avLst/>
          </a:prstGeom>
        </p:spPr>
      </p:pic>
      <p:sp>
        <p:nvSpPr>
          <p:cNvPr id="4" name="TextBox 3">
            <a:extLst>
              <a:ext uri="{FF2B5EF4-FFF2-40B4-BE49-F238E27FC236}">
                <a16:creationId xmlns:a16="http://schemas.microsoft.com/office/drawing/2014/main" id="{F5DA6322-65F6-49D6-AF43-EBBEC3C5382C}"/>
              </a:ext>
            </a:extLst>
          </p:cNvPr>
          <p:cNvSpPr txBox="1"/>
          <p:nvPr/>
        </p:nvSpPr>
        <p:spPr>
          <a:xfrm>
            <a:off x="5829300" y="773636"/>
            <a:ext cx="5996354" cy="507831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right-hand side of the figure shows a weightless, inextensible chain supported by hinges A and C at a distance </a:t>
            </a:r>
            <a:r>
              <a:rPr lang="en-US" i="1" dirty="0">
                <a:latin typeface="Times New Roman" panose="02020603050405020304" pitchFamily="18" charset="0"/>
                <a:cs typeface="Times New Roman" panose="02020603050405020304" pitchFamily="18" charset="0"/>
              </a:rPr>
              <a:t>L</a:t>
            </a:r>
          </a:p>
          <a:p>
            <a:r>
              <a:rPr lang="en-US" dirty="0">
                <a:latin typeface="Times New Roman" panose="02020603050405020304" pitchFamily="18" charset="0"/>
                <a:cs typeface="Times New Roman" panose="02020603050405020304" pitchFamily="18" charset="0"/>
              </a:rPr>
              <a:t>from each other. Consider that this chain has an arbitrary length Γ &gt; </a:t>
            </a:r>
            <a:r>
              <a:rPr lang="en-US" i="1" dirty="0">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 The same load </a:t>
            </a:r>
            <a:r>
              <a:rPr lang="en-US" b="1" dirty="0">
                <a:latin typeface="Times New Roman" panose="02020603050405020304" pitchFamily="18" charset="0"/>
                <a:cs typeface="Times New Roman" panose="02020603050405020304" pitchFamily="18" charset="0"/>
              </a:rPr>
              <a:t>P </a:t>
            </a:r>
            <a:r>
              <a:rPr lang="en-US" dirty="0">
                <a:latin typeface="Times New Roman" panose="02020603050405020304" pitchFamily="18" charset="0"/>
                <a:cs typeface="Times New Roman" panose="02020603050405020304" pitchFamily="18" charset="0"/>
              </a:rPr>
              <a:t>acting on the beam is</a:t>
            </a:r>
          </a:p>
          <a:p>
            <a:r>
              <a:rPr lang="en-US" dirty="0">
                <a:latin typeface="Times New Roman" panose="02020603050405020304" pitchFamily="18" charset="0"/>
                <a:cs typeface="Times New Roman" panose="02020603050405020304" pitchFamily="18" charset="0"/>
              </a:rPr>
              <a:t>applied on the chain. It acts along a vertical line at a distance </a:t>
            </a:r>
            <a:r>
              <a:rPr lang="en-US" i="1"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from the left support.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equilibrium profile of the chain under this load can be easily visualized. The shape of the symmetric image of this profile should be similar to the shape of the bending moment diagram. However, since the length of the chain was arbitrarily selected, the vertical distances measured along the profile, may not coincide with the values of the bending moment. This coincidence is attained only when an appropriate length of chain is used. Such length makes the horizontal component of the internal tensional force to be equal to 1 (</a:t>
            </a:r>
            <a:r>
              <a:rPr lang="en-US" i="1" dirty="0">
                <a:latin typeface="Times New Roman" panose="02020603050405020304" pitchFamily="18" charset="0"/>
                <a:cs typeface="Times New Roman" panose="02020603050405020304" pitchFamily="18" charset="0"/>
              </a:rPr>
              <a:t>H =1</a:t>
            </a:r>
            <a:r>
              <a:rPr lang="en-US" dirty="0">
                <a:latin typeface="Times New Roman" panose="02020603050405020304" pitchFamily="18" charset="0"/>
                <a:cs typeface="Times New Roman" panose="02020603050405020304" pitchFamily="18" charset="0"/>
              </a:rPr>
              <a:t>). The appropriate length can be determined by using equilibrium equations.</a:t>
            </a:r>
          </a:p>
        </p:txBody>
      </p:sp>
    </p:spTree>
    <p:extLst>
      <p:ext uri="{BB962C8B-B14F-4D97-AF65-F5344CB8AC3E}">
        <p14:creationId xmlns:p14="http://schemas.microsoft.com/office/powerpoint/2010/main" val="4167041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94EC0C-4D81-4EB1-9B4D-CBDCB6C6966E}"/>
              </a:ext>
            </a:extLst>
          </p:cNvPr>
          <p:cNvSpPr txBox="1"/>
          <p:nvPr/>
        </p:nvSpPr>
        <p:spPr>
          <a:xfrm>
            <a:off x="149469" y="211015"/>
            <a:ext cx="10190285" cy="1200329"/>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Example 3: simply-supported beam with a concentrated moment </a:t>
            </a:r>
            <a:r>
              <a:rPr lang="en-US" b="1" i="1" u="sng" dirty="0">
                <a:latin typeface="Times New Roman" panose="02020603050405020304" pitchFamily="18" charset="0"/>
                <a:cs typeface="Times New Roman" panose="02020603050405020304" pitchFamily="18" charset="0"/>
              </a:rPr>
              <a:t>M</a:t>
            </a:r>
            <a:r>
              <a:rPr lang="en-US" b="1" u="sng"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 concentrated moment causes a step in the bending moment diagram. The vertical length of the step is equal to the magnitude of the moment. This example shows how the chain analogy can be used to properly visualize the effect of concentrated moments.</a:t>
            </a:r>
            <a:endParaRPr lang="en-US" b="1" u="sng"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EA75006-AC85-47AC-B2B0-6C3D70777825}"/>
              </a:ext>
            </a:extLst>
          </p:cNvPr>
          <p:cNvPicPr>
            <a:picLocks noChangeAspect="1"/>
          </p:cNvPicPr>
          <p:nvPr/>
        </p:nvPicPr>
        <p:blipFill>
          <a:blip r:embed="rId2"/>
          <a:stretch>
            <a:fillRect/>
          </a:stretch>
        </p:blipFill>
        <p:spPr>
          <a:xfrm>
            <a:off x="149469" y="1461851"/>
            <a:ext cx="5840101" cy="4455372"/>
          </a:xfrm>
          <a:prstGeom prst="rect">
            <a:avLst/>
          </a:prstGeom>
        </p:spPr>
      </p:pic>
      <p:sp>
        <p:nvSpPr>
          <p:cNvPr id="6" name="TextBox 5">
            <a:extLst>
              <a:ext uri="{FF2B5EF4-FFF2-40B4-BE49-F238E27FC236}">
                <a16:creationId xmlns:a16="http://schemas.microsoft.com/office/drawing/2014/main" id="{D376631A-F973-4F00-B76B-9C293E8DE1AA}"/>
              </a:ext>
            </a:extLst>
          </p:cNvPr>
          <p:cNvSpPr txBox="1"/>
          <p:nvPr/>
        </p:nvSpPr>
        <p:spPr>
          <a:xfrm>
            <a:off x="6186856" y="1292469"/>
            <a:ext cx="5495192" cy="480131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corresponding weightless, inextensible chain is shown on the right-hand side of the figure. Supports A and C are at the same level and separated by a distance </a:t>
            </a:r>
            <a:r>
              <a:rPr lang="en-US" i="1" dirty="0">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 Moment </a:t>
            </a:r>
            <a:r>
              <a:rPr lang="en-US" b="1" dirty="0">
                <a:latin typeface="Times New Roman" panose="02020603050405020304" pitchFamily="18" charset="0"/>
                <a:cs typeface="Times New Roman" panose="02020603050405020304" pitchFamily="18" charset="0"/>
              </a:rPr>
              <a:t>M </a:t>
            </a:r>
            <a:r>
              <a:rPr lang="en-US" dirty="0">
                <a:latin typeface="Times New Roman" panose="02020603050405020304" pitchFamily="18" charset="0"/>
                <a:cs typeface="Times New Roman" panose="02020603050405020304" pitchFamily="18" charset="0"/>
              </a:rPr>
              <a:t>is applied at the same location that it acts on the beam. Since a concentrated moment causes a step in the bending-moment diagram, the equilibrium profile of the loaded chain should be able to show this effect. For this purpose, the chain has to be slightly modified. It must contain a long rigid link at the location of moment </a:t>
            </a:r>
            <a:r>
              <a:rPr lang="en-US" b="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The length of this link should be equal to the magnitude of moment </a:t>
            </a:r>
            <a:r>
              <a:rPr lang="en-US" b="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Initially, the long link should be accommodated horizontally in the unloaded, loose chain. Once the chain is attached to its supports, moment </a:t>
            </a:r>
            <a:r>
              <a:rPr lang="en-US" b="1" dirty="0">
                <a:latin typeface="Times New Roman" panose="02020603050405020304" pitchFamily="18" charset="0"/>
                <a:cs typeface="Times New Roman" panose="02020603050405020304" pitchFamily="18" charset="0"/>
              </a:rPr>
              <a:t>M </a:t>
            </a:r>
            <a:r>
              <a:rPr lang="en-US" dirty="0">
                <a:latin typeface="Times New Roman" panose="02020603050405020304" pitchFamily="18" charset="0"/>
                <a:cs typeface="Times New Roman" panose="02020603050405020304" pitchFamily="18" charset="0"/>
              </a:rPr>
              <a:t>is applied to the long link. If the chain were of the proper length, moment </a:t>
            </a:r>
            <a:r>
              <a:rPr lang="en-US" b="1" dirty="0">
                <a:latin typeface="Times New Roman" panose="02020603050405020304" pitchFamily="18" charset="0"/>
                <a:cs typeface="Times New Roman" panose="02020603050405020304" pitchFamily="18" charset="0"/>
              </a:rPr>
              <a:t>M </a:t>
            </a:r>
            <a:r>
              <a:rPr lang="en-US" dirty="0">
                <a:latin typeface="Times New Roman" panose="02020603050405020304" pitchFamily="18" charset="0"/>
                <a:cs typeface="Times New Roman" panose="02020603050405020304" pitchFamily="18" charset="0"/>
              </a:rPr>
              <a:t>should cause the long rigid link to rotate (in the direction indicated by the applied moment) and attain a vertical position at equilibrium.</a:t>
            </a:r>
          </a:p>
        </p:txBody>
      </p:sp>
    </p:spTree>
    <p:extLst>
      <p:ext uri="{BB962C8B-B14F-4D97-AF65-F5344CB8AC3E}">
        <p14:creationId xmlns:p14="http://schemas.microsoft.com/office/powerpoint/2010/main" val="170353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16E1ED-4509-4F5A-8041-317717B2E585}"/>
              </a:ext>
            </a:extLst>
          </p:cNvPr>
          <p:cNvSpPr txBox="1"/>
          <p:nvPr/>
        </p:nvSpPr>
        <p:spPr>
          <a:xfrm>
            <a:off x="353123" y="378069"/>
            <a:ext cx="10410092" cy="369332"/>
          </a:xfrm>
          <a:prstGeom prst="rect">
            <a:avLst/>
          </a:prstGeom>
          <a:noFill/>
        </p:spPr>
        <p:txBody>
          <a:bodyPr wrap="square" rtlCol="0">
            <a:spAutoFit/>
          </a:bodyPr>
          <a:lstStyle/>
          <a:p>
            <a:r>
              <a:rPr lang="en-US" b="1" u="sng" dirty="0"/>
              <a:t>Example 4: This example shows a simply-supported beam with overhang. The total length of the beam is </a:t>
            </a:r>
            <a:r>
              <a:rPr lang="en-US" b="1" i="1" u="sng" dirty="0"/>
              <a:t>L</a:t>
            </a:r>
            <a:r>
              <a:rPr lang="en-US" b="1" u="sng" dirty="0"/>
              <a:t>.</a:t>
            </a:r>
          </a:p>
        </p:txBody>
      </p:sp>
      <p:pic>
        <p:nvPicPr>
          <p:cNvPr id="3" name="Picture 2">
            <a:extLst>
              <a:ext uri="{FF2B5EF4-FFF2-40B4-BE49-F238E27FC236}">
                <a16:creationId xmlns:a16="http://schemas.microsoft.com/office/drawing/2014/main" id="{478755A1-115A-4453-86E5-E1E37B858901}"/>
              </a:ext>
            </a:extLst>
          </p:cNvPr>
          <p:cNvPicPr>
            <a:picLocks noChangeAspect="1"/>
          </p:cNvPicPr>
          <p:nvPr/>
        </p:nvPicPr>
        <p:blipFill>
          <a:blip r:embed="rId2"/>
          <a:stretch>
            <a:fillRect/>
          </a:stretch>
        </p:blipFill>
        <p:spPr>
          <a:xfrm>
            <a:off x="353123" y="1292425"/>
            <a:ext cx="5742877" cy="4783060"/>
          </a:xfrm>
          <a:prstGeom prst="rect">
            <a:avLst/>
          </a:prstGeom>
        </p:spPr>
      </p:pic>
      <p:sp>
        <p:nvSpPr>
          <p:cNvPr id="4" name="TextBox 3">
            <a:extLst>
              <a:ext uri="{FF2B5EF4-FFF2-40B4-BE49-F238E27FC236}">
                <a16:creationId xmlns:a16="http://schemas.microsoft.com/office/drawing/2014/main" id="{7DC89F5C-5269-4553-8803-173F715A842F}"/>
              </a:ext>
            </a:extLst>
          </p:cNvPr>
          <p:cNvSpPr txBox="1"/>
          <p:nvPr/>
        </p:nvSpPr>
        <p:spPr>
          <a:xfrm>
            <a:off x="6312877" y="1292424"/>
            <a:ext cx="5526000" cy="480131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Even though the distance between the beam supports, points A and C, is </a:t>
            </a:r>
            <a:r>
              <a:rPr lang="en-US" i="1" dirty="0">
                <a:latin typeface="Times New Roman" panose="02020603050405020304" pitchFamily="18" charset="0"/>
                <a:cs typeface="Times New Roman" panose="02020603050405020304" pitchFamily="18" charset="0"/>
              </a:rPr>
              <a:t>(2/3)L</a:t>
            </a:r>
            <a:r>
              <a:rPr lang="en-US" dirty="0">
                <a:latin typeface="Times New Roman" panose="02020603050405020304" pitchFamily="18" charset="0"/>
                <a:cs typeface="Times New Roman" panose="02020603050405020304" pitchFamily="18" charset="0"/>
              </a:rPr>
              <a:t>, the supports for the chain, points A and D, must still be separated by the total length </a:t>
            </a:r>
            <a:r>
              <a:rPr lang="en-US" i="1" dirty="0">
                <a:latin typeface="Times New Roman" panose="02020603050405020304" pitchFamily="18" charset="0"/>
                <a:cs typeface="Times New Roman" panose="02020603050405020304" pitchFamily="18" charset="0"/>
              </a:rPr>
              <a:t>L </a:t>
            </a:r>
            <a:r>
              <a:rPr lang="en-US" dirty="0">
                <a:latin typeface="Times New Roman" panose="02020603050405020304" pitchFamily="18" charset="0"/>
                <a:cs typeface="Times New Roman" panose="02020603050405020304" pitchFamily="18" charset="0"/>
              </a:rPr>
              <a:t>of the beam.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loads applied on the chain are the same as those acting on the beam. However, in this case, an additional force has to be applied on the chain. That force is the beam reaction at support C. Since the chain has no support at C, the beam reaction at C must be considered as a load on the chain at point C.</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qualitative visualization of the bending-moment diagram is attained in the same fashion as described in the previous examples. The visualization of the shape with the proper dimensions can be assisted by calculating the bending moments at points B and C of the beam.</a:t>
            </a:r>
          </a:p>
        </p:txBody>
      </p:sp>
    </p:spTree>
    <p:extLst>
      <p:ext uri="{BB962C8B-B14F-4D97-AF65-F5344CB8AC3E}">
        <p14:creationId xmlns:p14="http://schemas.microsoft.com/office/powerpoint/2010/main" val="2263205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61E6D-998F-4BA6-B745-26AF5C27BC0D}"/>
              </a:ext>
            </a:extLst>
          </p:cNvPr>
          <p:cNvSpPr txBox="1"/>
          <p:nvPr/>
        </p:nvSpPr>
        <p:spPr>
          <a:xfrm>
            <a:off x="351692" y="254978"/>
            <a:ext cx="10735408" cy="1200329"/>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Example 5: Cantilever beam with uniformly distributed loading:</a:t>
            </a:r>
          </a:p>
          <a:p>
            <a:r>
              <a:rPr lang="en-US" dirty="0">
                <a:latin typeface="Times New Roman" panose="02020603050405020304" pitchFamily="18" charset="0"/>
                <a:cs typeface="Times New Roman" panose="02020603050405020304" pitchFamily="18" charset="0"/>
              </a:rPr>
              <a:t>The total length of the beam is </a:t>
            </a:r>
            <a:r>
              <a:rPr lang="en-US" i="1" dirty="0">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 Even though this beam is supported only at point B, the chain, as required by the analogy, will be supported at both end points, A and B. They are separated by a distance equal to the total length of the beam </a:t>
            </a:r>
            <a:r>
              <a:rPr lang="en-US" i="1" dirty="0">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a:t>
            </a:r>
            <a:endParaRPr lang="en-US" b="1" u="sng"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676F3BA-0A11-4201-80BB-C2828ACE8C92}"/>
              </a:ext>
            </a:extLst>
          </p:cNvPr>
          <p:cNvPicPr>
            <a:picLocks noChangeAspect="1"/>
          </p:cNvPicPr>
          <p:nvPr/>
        </p:nvPicPr>
        <p:blipFill>
          <a:blip r:embed="rId2"/>
          <a:stretch>
            <a:fillRect/>
          </a:stretch>
        </p:blipFill>
        <p:spPr>
          <a:xfrm>
            <a:off x="51218" y="1455307"/>
            <a:ext cx="5789805" cy="4712765"/>
          </a:xfrm>
          <a:prstGeom prst="rect">
            <a:avLst/>
          </a:prstGeom>
        </p:spPr>
      </p:pic>
      <p:sp>
        <p:nvSpPr>
          <p:cNvPr id="4" name="TextBox 3">
            <a:extLst>
              <a:ext uri="{FF2B5EF4-FFF2-40B4-BE49-F238E27FC236}">
                <a16:creationId xmlns:a16="http://schemas.microsoft.com/office/drawing/2014/main" id="{050E3DE9-6592-48F5-8B45-3470A9E7E03C}"/>
              </a:ext>
            </a:extLst>
          </p:cNvPr>
          <p:cNvSpPr txBox="1"/>
          <p:nvPr/>
        </p:nvSpPr>
        <p:spPr>
          <a:xfrm>
            <a:off x="6096000" y="1247710"/>
            <a:ext cx="5246077" cy="507831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beam has a reactive moment at point B, </a:t>
            </a:r>
            <a:r>
              <a:rPr lang="en-US" i="1" dirty="0">
                <a:latin typeface="Times New Roman" panose="02020603050405020304" pitchFamily="18" charset="0"/>
                <a:cs typeface="Times New Roman" panose="02020603050405020304" pitchFamily="18" charset="0"/>
              </a:rPr>
              <a:t>M = qL^2/2</a:t>
            </a:r>
            <a:r>
              <a:rPr lang="en-US" dirty="0">
                <a:latin typeface="Times New Roman" panose="02020603050405020304" pitchFamily="18" charset="0"/>
                <a:cs typeface="Times New Roman" panose="02020603050405020304" pitchFamily="18" charset="0"/>
              </a:rPr>
              <a:t>. This moment is considered in the chain as a concentrated moment applied at point B. A long rigid link must be incorporated in the chain to properly model this concentrated moment. In this case, the long link will be the end link of the chain and should be attached to support B. The proper length of this link should be equal to the magnitude of the moment </a:t>
            </a:r>
            <a:r>
              <a:rPr lang="en-US" i="1" dirty="0">
                <a:latin typeface="Times New Roman" panose="02020603050405020304" pitchFamily="18" charset="0"/>
                <a:cs typeface="Times New Roman" panose="02020603050405020304" pitchFamily="18" charset="0"/>
              </a:rPr>
              <a:t>M = qL^2/2</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Initially, the loose chain should contain the long link in the horizontal position. The long link should be rotated in the direction indicated by moment </a:t>
            </a:r>
            <a:r>
              <a:rPr lang="en-US" i="1" dirty="0">
                <a:latin typeface="Times New Roman" panose="02020603050405020304" pitchFamily="18" charset="0"/>
                <a:cs typeface="Times New Roman" panose="02020603050405020304" pitchFamily="18" charset="0"/>
              </a:rPr>
              <a:t>M </a:t>
            </a:r>
            <a:r>
              <a:rPr lang="en-US" dirty="0">
                <a:latin typeface="Times New Roman" panose="02020603050405020304" pitchFamily="18" charset="0"/>
                <a:cs typeface="Times New Roman" panose="02020603050405020304" pitchFamily="18" charset="0"/>
              </a:rPr>
              <a:t>and should attain a vertical position. Then, the distributed load should be applied to the chain. If the proper length of chain is used, the equilibrium configuration will correspond to the vertical position of the long link. The symmetric image of that chain profile should coincide with the bending moment of the beam.</a:t>
            </a:r>
          </a:p>
        </p:txBody>
      </p:sp>
    </p:spTree>
    <p:extLst>
      <p:ext uri="{BB962C8B-B14F-4D97-AF65-F5344CB8AC3E}">
        <p14:creationId xmlns:p14="http://schemas.microsoft.com/office/powerpoint/2010/main" val="1742687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84019-C8EA-4694-9FFD-4FDC6D45B94F}"/>
              </a:ext>
            </a:extLst>
          </p:cNvPr>
          <p:cNvSpPr>
            <a:spLocks noGrp="1"/>
          </p:cNvSpPr>
          <p:nvPr>
            <p:ph type="title"/>
          </p:nvPr>
        </p:nvSpPr>
        <p:spPr/>
        <p:txBody>
          <a:bodyPr/>
          <a:lstStyle/>
          <a:p>
            <a:pPr algn="ctr"/>
            <a:r>
              <a:rPr lang="en-US" b="1" dirty="0"/>
              <a:t>CONCLUSION</a:t>
            </a:r>
          </a:p>
        </p:txBody>
      </p:sp>
      <p:sp>
        <p:nvSpPr>
          <p:cNvPr id="3" name="Content Placeholder 2">
            <a:extLst>
              <a:ext uri="{FF2B5EF4-FFF2-40B4-BE49-F238E27FC236}">
                <a16:creationId xmlns:a16="http://schemas.microsoft.com/office/drawing/2014/main" id="{CC76E343-E483-46E5-8956-55B47038CC18}"/>
              </a:ext>
            </a:extLst>
          </p:cNvPr>
          <p:cNvSpPr>
            <a:spLocks noGrp="1"/>
          </p:cNvSpPr>
          <p:nvPr>
            <p:ph idx="1"/>
          </p:nvPr>
        </p:nvSpPr>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work presented the use of an analogy that assists in the generation of bending-moment diagrams in beams. This Chain Analogy is based on two similar differential equations describing two different equilibrium problems in Statics.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One of them can be easily visualized and is used to assist in the solution of the other. The shape of bending-moment diagrams, in transversally loaded beams, is analogous to the shape of the vertical profile, at equilibrium, of a weightless, inextensible chain with the same loadings that affect the beam.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Several examples were presented to illustrate the proper use of details that need to be considered in the chain so its visualized profile is similar to the moment diagram of the corresponding beam.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Also, it is shown that the profiles of chains with proper lengths are exactly the same as the moment diagrams of the corresponding beams. Chains with that appropriate length have the horizontal component of their tensional forces equal to a unit force.</a:t>
            </a:r>
          </a:p>
        </p:txBody>
      </p:sp>
    </p:spTree>
    <p:extLst>
      <p:ext uri="{BB962C8B-B14F-4D97-AF65-F5344CB8AC3E}">
        <p14:creationId xmlns:p14="http://schemas.microsoft.com/office/powerpoint/2010/main" val="3288071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AC08A-E0CE-4794-95CC-A0935F94026B}"/>
              </a:ext>
            </a:extLst>
          </p:cNvPr>
          <p:cNvSpPr>
            <a:spLocks noGrp="1"/>
          </p:cNvSpPr>
          <p:nvPr>
            <p:ph type="title"/>
          </p:nvPr>
        </p:nvSpPr>
        <p:spPr/>
        <p:txBody>
          <a:bodyPr/>
          <a:lstStyle/>
          <a:p>
            <a:pPr algn="ctr"/>
            <a:r>
              <a:rPr lang="en-US" b="1" dirty="0"/>
              <a:t>REFERENCES</a:t>
            </a:r>
          </a:p>
        </p:txBody>
      </p:sp>
      <p:sp>
        <p:nvSpPr>
          <p:cNvPr id="3" name="Content Placeholder 2">
            <a:extLst>
              <a:ext uri="{FF2B5EF4-FFF2-40B4-BE49-F238E27FC236}">
                <a16:creationId xmlns:a16="http://schemas.microsoft.com/office/drawing/2014/main" id="{D34FF305-E0FB-4004-A9AE-1BEC57FE514D}"/>
              </a:ext>
            </a:extLst>
          </p:cNvPr>
          <p:cNvSpPr>
            <a:spLocks noGrp="1"/>
          </p:cNvSpPr>
          <p:nvPr>
            <p:ph idx="1"/>
          </p:nvPr>
        </p:nvSpPr>
        <p:spPr/>
        <p:txBody>
          <a:bodyPr>
            <a:normAutofit fontScale="70000" lnSpcReduction="20000"/>
          </a:bodyPr>
          <a:lstStyle/>
          <a:p>
            <a:r>
              <a:rPr lang="en-US" dirty="0"/>
              <a:t>[1]Beer, Ferdinand, Russell Johnston and Elliot Eisenberg, </a:t>
            </a:r>
            <a:r>
              <a:rPr lang="en-US" i="1" dirty="0"/>
              <a:t>Vector Mechanics for Engineers, Statics</a:t>
            </a:r>
            <a:r>
              <a:rPr lang="en-US" dirty="0"/>
              <a:t>, McGraw-Hill, New York, 2004.</a:t>
            </a:r>
          </a:p>
          <a:p>
            <a:r>
              <a:rPr lang="en-US" dirty="0"/>
              <a:t>[2] </a:t>
            </a:r>
            <a:r>
              <a:rPr lang="en-US" dirty="0" err="1"/>
              <a:t>Farhey</a:t>
            </a:r>
            <a:r>
              <a:rPr lang="en-US" dirty="0"/>
              <a:t>, Daniel, </a:t>
            </a:r>
            <a:r>
              <a:rPr lang="en-US" i="1" dirty="0"/>
              <a:t>Conceptual Visualization of Moment Diagrams for a Simply Supported Beam</a:t>
            </a:r>
            <a:r>
              <a:rPr lang="en-US" dirty="0"/>
              <a:t>, Webpage:</a:t>
            </a:r>
          </a:p>
          <a:p>
            <a:r>
              <a:rPr lang="en-US" dirty="0"/>
              <a:t>http://academic.udayton.edu/DanielFarhey/mconcept.htm, 2002.</a:t>
            </a:r>
          </a:p>
          <a:p>
            <a:r>
              <a:rPr lang="en-US" dirty="0"/>
              <a:t>[3] </a:t>
            </a:r>
            <a:r>
              <a:rPr lang="en-US" dirty="0" err="1"/>
              <a:t>Hibbeler</a:t>
            </a:r>
            <a:r>
              <a:rPr lang="en-US" dirty="0"/>
              <a:t>, R.C., </a:t>
            </a:r>
            <a:r>
              <a:rPr lang="en-US" i="1" dirty="0"/>
              <a:t>Engineering Mechanics, Statics</a:t>
            </a:r>
            <a:r>
              <a:rPr lang="en-US" dirty="0"/>
              <a:t>, Prentice Hall, New York, 2001.</a:t>
            </a:r>
          </a:p>
          <a:p>
            <a:r>
              <a:rPr lang="en-US" dirty="0"/>
              <a:t>[4] Irvine, H. Max, </a:t>
            </a:r>
            <a:r>
              <a:rPr lang="en-US" i="1" dirty="0"/>
              <a:t>Studies in the Statics and Dynamics of Simple Cable Systems</a:t>
            </a:r>
            <a:r>
              <a:rPr lang="en-US" dirty="0"/>
              <a:t>, Thesis, California Institute of Technology, Pasadena,   </a:t>
            </a:r>
          </a:p>
          <a:p>
            <a:r>
              <a:rPr lang="en-US" dirty="0"/>
              <a:t>California, 1974.</a:t>
            </a:r>
          </a:p>
          <a:p>
            <a:r>
              <a:rPr lang="en-US" dirty="0"/>
              <a:t>[5] Irvine, Max, </a:t>
            </a:r>
            <a:r>
              <a:rPr lang="en-US" i="1" dirty="0"/>
              <a:t>Cable Structures</a:t>
            </a:r>
            <a:r>
              <a:rPr lang="en-US" dirty="0"/>
              <a:t>, Dover Publications, New York, 1992.</a:t>
            </a:r>
          </a:p>
          <a:p>
            <a:r>
              <a:rPr lang="en-US" dirty="0"/>
              <a:t>[6] Meriam, James and Glenn </a:t>
            </a:r>
            <a:r>
              <a:rPr lang="en-US" dirty="0" err="1"/>
              <a:t>Kraige</a:t>
            </a:r>
            <a:r>
              <a:rPr lang="en-US" dirty="0"/>
              <a:t>, </a:t>
            </a:r>
            <a:r>
              <a:rPr lang="en-US" i="1" dirty="0"/>
              <a:t>Engineering Mechanics, Statics</a:t>
            </a:r>
            <a:r>
              <a:rPr lang="en-US" dirty="0"/>
              <a:t>, John Wiley &amp; Sons, 2002.</a:t>
            </a:r>
          </a:p>
          <a:p>
            <a:r>
              <a:rPr lang="en-US" dirty="0"/>
              <a:t>[7] Miller, Gregory and Stephen Cooper, </a:t>
            </a:r>
            <a:r>
              <a:rPr lang="en-US" i="1" dirty="0"/>
              <a:t>Visual Mechanics: Beams and Stress States</a:t>
            </a:r>
            <a:r>
              <a:rPr lang="en-US" dirty="0"/>
              <a:t>, Software Package,</a:t>
            </a:r>
          </a:p>
          <a:p>
            <a:r>
              <a:rPr lang="en-US" dirty="0"/>
              <a:t>Wadsworth/ITP, 1998.</a:t>
            </a:r>
          </a:p>
          <a:p>
            <a:r>
              <a:rPr lang="en-US" dirty="0"/>
              <a:t>[8] Truesdell, Clifford, III, </a:t>
            </a:r>
            <a:r>
              <a:rPr lang="en-US" i="1" dirty="0"/>
              <a:t>The Rational Mechanics of Flexible or Elastic Bodies 1638-1788</a:t>
            </a:r>
            <a:r>
              <a:rPr lang="en-US" dirty="0"/>
              <a:t>, L. </a:t>
            </a:r>
            <a:r>
              <a:rPr lang="en-US" dirty="0" err="1"/>
              <a:t>Euleri</a:t>
            </a:r>
            <a:r>
              <a:rPr lang="en-US" dirty="0"/>
              <a:t> Opera</a:t>
            </a:r>
          </a:p>
          <a:p>
            <a:r>
              <a:rPr lang="en-US" dirty="0"/>
              <a:t>Omnia, series II, vol. II, part 2. Zurich: </a:t>
            </a:r>
            <a:r>
              <a:rPr lang="en-US" dirty="0" err="1"/>
              <a:t>Fussli</a:t>
            </a:r>
            <a:r>
              <a:rPr lang="en-US" dirty="0"/>
              <a:t>, 1960.</a:t>
            </a:r>
          </a:p>
        </p:txBody>
      </p:sp>
    </p:spTree>
    <p:extLst>
      <p:ext uri="{BB962C8B-B14F-4D97-AF65-F5344CB8AC3E}">
        <p14:creationId xmlns:p14="http://schemas.microsoft.com/office/powerpoint/2010/main" val="1738253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790D5-6D77-4B14-86DC-B20842355B8B}"/>
              </a:ext>
            </a:extLst>
          </p:cNvPr>
          <p:cNvSpPr>
            <a:spLocks noGrp="1"/>
          </p:cNvSpPr>
          <p:nvPr>
            <p:ph type="title"/>
          </p:nvPr>
        </p:nvSpPr>
        <p:spPr/>
        <p:txBody>
          <a:bodyPr>
            <a:normAutofit/>
          </a:bodyPr>
          <a:lstStyle/>
          <a:p>
            <a:pPr algn="ctr"/>
            <a:r>
              <a:rPr lang="en-US" sz="7200" dirty="0"/>
              <a:t>THANK YOU!</a:t>
            </a:r>
          </a:p>
        </p:txBody>
      </p:sp>
    </p:spTree>
    <p:extLst>
      <p:ext uri="{BB962C8B-B14F-4D97-AF65-F5344CB8AC3E}">
        <p14:creationId xmlns:p14="http://schemas.microsoft.com/office/powerpoint/2010/main" val="3325951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AA12A-1DAF-4D76-8CD3-A216D3BE610F}"/>
              </a:ext>
            </a:extLst>
          </p:cNvPr>
          <p:cNvSpPr>
            <a:spLocks noGrp="1"/>
          </p:cNvSpPr>
          <p:nvPr>
            <p:ph type="title"/>
          </p:nvPr>
        </p:nvSpPr>
        <p:spPr/>
        <p:txBody>
          <a:bodyPr/>
          <a:lstStyle/>
          <a:p>
            <a:pPr algn="ctr"/>
            <a:r>
              <a:rPr lang="en-US" b="1" dirty="0"/>
              <a:t>DISCUSSION OF RESEARCH PAPER</a:t>
            </a:r>
          </a:p>
        </p:txBody>
      </p:sp>
      <p:sp>
        <p:nvSpPr>
          <p:cNvPr id="3" name="TextBox 2">
            <a:extLst>
              <a:ext uri="{FF2B5EF4-FFF2-40B4-BE49-F238E27FC236}">
                <a16:creationId xmlns:a16="http://schemas.microsoft.com/office/drawing/2014/main" id="{930AC478-5BA6-4CF0-B909-F98C07831292}"/>
              </a:ext>
            </a:extLst>
          </p:cNvPr>
          <p:cNvSpPr txBox="1"/>
          <p:nvPr/>
        </p:nvSpPr>
        <p:spPr>
          <a:xfrm>
            <a:off x="1195754" y="2083777"/>
            <a:ext cx="10058400" cy="2585323"/>
          </a:xfrm>
          <a:prstGeom prst="rect">
            <a:avLst/>
          </a:prstGeom>
          <a:noFill/>
        </p:spPr>
        <p:txBody>
          <a:bodyPr wrap="square" rtlCol="0">
            <a:spAutoFit/>
          </a:bodyPr>
          <a:lstStyle/>
          <a:p>
            <a:r>
              <a:rPr lang="en-US" sz="2400" dirty="0"/>
              <a:t>Name of the paper:</a:t>
            </a:r>
          </a:p>
          <a:p>
            <a:r>
              <a:rPr lang="en-US" sz="2400" b="1" u="sng" dirty="0"/>
              <a:t>An Analogy Tool to Visualize Bending-Moment Diagrams. </a:t>
            </a:r>
          </a:p>
          <a:p>
            <a:endParaRPr lang="en-US" sz="2400" b="1" u="sng" dirty="0"/>
          </a:p>
          <a:p>
            <a:r>
              <a:rPr lang="en-US" sz="2400" dirty="0"/>
              <a:t>Authors:</a:t>
            </a:r>
          </a:p>
          <a:p>
            <a:pPr marL="342900" indent="-342900">
              <a:buAutoNum type="arabicParenR"/>
            </a:pPr>
            <a:r>
              <a:rPr lang="en-US" sz="2400" b="1" i="1" dirty="0"/>
              <a:t>Dr. Gustavo O. Maldonado. (Masters and Ph.D. , Virginia Tech)</a:t>
            </a:r>
          </a:p>
          <a:p>
            <a:r>
              <a:rPr lang="en-US" sz="2400" b="1" i="1" dirty="0"/>
              <a:t>2)</a:t>
            </a:r>
            <a:r>
              <a:rPr lang="en-US" sz="2400" b="1" dirty="0"/>
              <a:t>   </a:t>
            </a:r>
            <a:r>
              <a:rPr lang="en-US" sz="2400" b="1" i="1" dirty="0"/>
              <a:t>Dr.</a:t>
            </a:r>
            <a:r>
              <a:rPr lang="en-US" sz="2400" b="1" dirty="0"/>
              <a:t> </a:t>
            </a:r>
            <a:r>
              <a:rPr lang="en-US" sz="2400" b="1" i="1" dirty="0"/>
              <a:t>Gustavo J. Molina. (Ph.D. , Virginia Tech)</a:t>
            </a:r>
            <a:endParaRPr lang="en-US" sz="2400" b="1" i="1" u="sng" dirty="0"/>
          </a:p>
          <a:p>
            <a:endParaRPr lang="en-US" b="1" u="sng" dirty="0"/>
          </a:p>
        </p:txBody>
      </p:sp>
    </p:spTree>
    <p:extLst>
      <p:ext uri="{BB962C8B-B14F-4D97-AF65-F5344CB8AC3E}">
        <p14:creationId xmlns:p14="http://schemas.microsoft.com/office/powerpoint/2010/main" val="4082860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CA296-1992-4DEE-BD64-82ED71CBF179}"/>
              </a:ext>
            </a:extLst>
          </p:cNvPr>
          <p:cNvSpPr>
            <a:spLocks noGrp="1"/>
          </p:cNvSpPr>
          <p:nvPr>
            <p:ph type="title"/>
          </p:nvPr>
        </p:nvSpPr>
        <p:spPr/>
        <p:txBody>
          <a:bodyPr/>
          <a:lstStyle/>
          <a:p>
            <a:pPr algn="ctr"/>
            <a:r>
              <a:rPr lang="en-US" b="1" dirty="0"/>
              <a:t>INTRODUCTION</a:t>
            </a:r>
          </a:p>
        </p:txBody>
      </p:sp>
      <p:sp>
        <p:nvSpPr>
          <p:cNvPr id="3" name="Content Placeholder 2">
            <a:extLst>
              <a:ext uri="{FF2B5EF4-FFF2-40B4-BE49-F238E27FC236}">
                <a16:creationId xmlns:a16="http://schemas.microsoft.com/office/drawing/2014/main" id="{0CE271CA-3843-4735-A16A-9886F35EB9F5}"/>
              </a:ext>
            </a:extLst>
          </p:cNvPr>
          <p:cNvSpPr>
            <a:spLocks noGrp="1"/>
          </p:cNvSpPr>
          <p:nvPr>
            <p:ph idx="1"/>
          </p:nvPr>
        </p:nvSpPr>
        <p:spPr>
          <a:xfrm>
            <a:off x="1097280" y="2206219"/>
            <a:ext cx="10058400" cy="3667043"/>
          </a:xfrm>
        </p:spPr>
        <p:txBody>
          <a:bodyPr>
            <a:normAutofit/>
          </a:bodyPr>
          <a:lstStyle/>
          <a:p>
            <a:r>
              <a:rPr lang="en-US" sz="2400" dirty="0">
                <a:cs typeface="Times New Roman" panose="02020603050405020304" pitchFamily="18" charset="0"/>
              </a:rPr>
              <a:t>This work focuses on the use of an analogy that facilitates the visualization of bending-moment diagrams for the analysis of simple beams. The determination of shear diagrams is, usually, a straightforward task. On the other hand, the generation of moment diagrams requires more effort and may present some challenges for the students. The objective of this article is to present an old, but not widely known or used, educational tool that allows students to use a simple analogy to visualize the shape of moment diagrams. This a-priori visualization helps to minimize errors during a more rigorous determination of the diagrams, or it can be used to check the general shape of already determined diagrams.</a:t>
            </a:r>
          </a:p>
        </p:txBody>
      </p:sp>
    </p:spTree>
    <p:extLst>
      <p:ext uri="{BB962C8B-B14F-4D97-AF65-F5344CB8AC3E}">
        <p14:creationId xmlns:p14="http://schemas.microsoft.com/office/powerpoint/2010/main" val="3729946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18252-1001-43E6-9A71-500924B9881A}"/>
              </a:ext>
            </a:extLst>
          </p:cNvPr>
          <p:cNvSpPr>
            <a:spLocks noGrp="1"/>
          </p:cNvSpPr>
          <p:nvPr>
            <p:ph type="title"/>
          </p:nvPr>
        </p:nvSpPr>
        <p:spPr>
          <a:xfrm>
            <a:off x="1097280" y="269019"/>
            <a:ext cx="10058400" cy="1471858"/>
          </a:xfrm>
        </p:spPr>
        <p:txBody>
          <a:bodyPr/>
          <a:lstStyle/>
          <a:p>
            <a:r>
              <a:rPr lang="en-US" b="1" dirty="0"/>
              <a:t>THE PURPOSE OF THIS PAPER</a:t>
            </a:r>
          </a:p>
        </p:txBody>
      </p:sp>
      <p:sp>
        <p:nvSpPr>
          <p:cNvPr id="3" name="Content Placeholder 2">
            <a:extLst>
              <a:ext uri="{FF2B5EF4-FFF2-40B4-BE49-F238E27FC236}">
                <a16:creationId xmlns:a16="http://schemas.microsoft.com/office/drawing/2014/main" id="{113BE53B-CC2A-465D-B378-1E0F8AEF142B}"/>
              </a:ext>
            </a:extLst>
          </p:cNvPr>
          <p:cNvSpPr>
            <a:spLocks noGrp="1"/>
          </p:cNvSpPr>
          <p:nvPr>
            <p:ph idx="1"/>
          </p:nvPr>
        </p:nvSpPr>
        <p:spPr>
          <a:xfrm>
            <a:off x="1195754" y="1907931"/>
            <a:ext cx="10225454" cy="4237892"/>
          </a:xfrm>
        </p:spPr>
        <p:txBody>
          <a:bodyPr>
            <a:normAutofit lnSpcReduction="10000"/>
          </a:bodyPr>
          <a:lstStyle/>
          <a:p>
            <a:pPr>
              <a:buFont typeface="Wingdings" panose="05000000000000000000" pitchFamily="2" charset="2"/>
              <a:buChar char="Ø"/>
            </a:pPr>
            <a:r>
              <a:rPr lang="en-US" sz="2400" dirty="0">
                <a:cs typeface="Cordia New" panose="020B0304020202020204" pitchFamily="34" charset="-34"/>
              </a:rPr>
              <a:t>The paper discusses an analogy tool that can help students in visualizing the bending moment diagrams for given loading on a beam, by using a simple analogy called the chain analogy.</a:t>
            </a:r>
          </a:p>
          <a:p>
            <a:pPr>
              <a:buFont typeface="Wingdings" panose="05000000000000000000" pitchFamily="2" charset="2"/>
              <a:buChar char="Ø"/>
            </a:pPr>
            <a:r>
              <a:rPr lang="en-US" sz="2400" dirty="0"/>
              <a:t>The analogy possesses a mathematical base. Two similar ordinary differential equations govern two different equilibrium-based problems in Statics.</a:t>
            </a:r>
          </a:p>
          <a:p>
            <a:pPr>
              <a:buFont typeface="Wingdings" panose="05000000000000000000" pitchFamily="2" charset="2"/>
              <a:buChar char="Ø"/>
            </a:pPr>
            <a:r>
              <a:rPr lang="en-US" sz="2400" dirty="0"/>
              <a:t>One involves bending moments in beams, and may present some learning difficulties to students. The other involves the displaced equilibrium configuration of a loaded chain, and may be intuitively visualized. </a:t>
            </a:r>
          </a:p>
          <a:p>
            <a:pPr>
              <a:buFont typeface="Wingdings" panose="05000000000000000000" pitchFamily="2" charset="2"/>
              <a:buChar char="Ø"/>
            </a:pPr>
            <a:r>
              <a:rPr lang="en-US" sz="2400" dirty="0"/>
              <a:t>This article compares the two governing equations and indicates the conditions under which both equations become numerically equivalent. It presents the proper use of the analogy to visualize solutions in chains that can be used to generate the corresponding bending moments in beams.</a:t>
            </a:r>
            <a:endParaRPr lang="en-US" sz="2400" dirty="0">
              <a:cs typeface="Cordia New" panose="020B0304020202020204" pitchFamily="34" charset="-34"/>
            </a:endParaRPr>
          </a:p>
          <a:p>
            <a:pPr marL="0" indent="0">
              <a:buNone/>
            </a:pPr>
            <a:endParaRPr lang="en-US" sz="2400" dirty="0">
              <a:cs typeface="Cordia New" panose="020B0304020202020204" pitchFamily="34" charset="-34"/>
            </a:endParaRPr>
          </a:p>
        </p:txBody>
      </p:sp>
    </p:spTree>
    <p:extLst>
      <p:ext uri="{BB962C8B-B14F-4D97-AF65-F5344CB8AC3E}">
        <p14:creationId xmlns:p14="http://schemas.microsoft.com/office/powerpoint/2010/main" val="2595869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35F9FE-2119-409D-A0F1-CA15B05F3F1E}"/>
              </a:ext>
            </a:extLst>
          </p:cNvPr>
          <p:cNvSpPr txBox="1"/>
          <p:nvPr/>
        </p:nvSpPr>
        <p:spPr>
          <a:xfrm>
            <a:off x="1616319" y="422031"/>
            <a:ext cx="8959362" cy="830997"/>
          </a:xfrm>
          <a:prstGeom prst="rect">
            <a:avLst/>
          </a:prstGeom>
          <a:noFill/>
        </p:spPr>
        <p:txBody>
          <a:bodyPr wrap="square" rtlCol="0">
            <a:spAutoFit/>
          </a:bodyPr>
          <a:lstStyle/>
          <a:p>
            <a:pPr algn="ctr"/>
            <a:r>
              <a:rPr lang="en-US" sz="4800" b="1" u="sng" dirty="0">
                <a:latin typeface="+mj-lt"/>
              </a:rPr>
              <a:t>The Chain Analogy</a:t>
            </a:r>
          </a:p>
        </p:txBody>
      </p:sp>
      <p:sp>
        <p:nvSpPr>
          <p:cNvPr id="4" name="TextBox 3">
            <a:extLst>
              <a:ext uri="{FF2B5EF4-FFF2-40B4-BE49-F238E27FC236}">
                <a16:creationId xmlns:a16="http://schemas.microsoft.com/office/drawing/2014/main" id="{F797A1FD-45C4-442A-A5AD-7B30184EF823}"/>
              </a:ext>
            </a:extLst>
          </p:cNvPr>
          <p:cNvSpPr txBox="1"/>
          <p:nvPr/>
        </p:nvSpPr>
        <p:spPr>
          <a:xfrm>
            <a:off x="674077" y="1253028"/>
            <a:ext cx="10833589" cy="2831544"/>
          </a:xfrm>
          <a:prstGeom prst="rect">
            <a:avLst/>
          </a:prstGeom>
          <a:noFill/>
        </p:spPr>
        <p:txBody>
          <a:bodyPr wrap="square" rtlCol="0">
            <a:spAutoFit/>
          </a:bodyPr>
          <a:lstStyle/>
          <a:p>
            <a:pPr marL="285750" indent="-285750">
              <a:buFont typeface="Wingdings" panose="05000000000000000000" pitchFamily="2" charset="2"/>
              <a:buChar char="§"/>
            </a:pPr>
            <a:r>
              <a:rPr lang="en-US" sz="2000" u="sng" dirty="0"/>
              <a:t>Differential Equation for Bending Moments:</a:t>
            </a:r>
          </a:p>
          <a:p>
            <a:endParaRPr lang="en-US" dirty="0"/>
          </a:p>
          <a:p>
            <a:r>
              <a:rPr lang="en-US" sz="2000" dirty="0"/>
              <a:t>	Satisfaction of equilibrium conditions produces the load-shear-moment relations. They are 	differential equations involving the distributed load </a:t>
            </a:r>
            <a:r>
              <a:rPr lang="en-US" sz="2000" i="1" dirty="0"/>
              <a:t>q(x)</a:t>
            </a:r>
            <a:r>
              <a:rPr lang="en-US" sz="2000" dirty="0"/>
              <a:t>, the shear force function </a:t>
            </a:r>
            <a:r>
              <a:rPr lang="en-US" sz="2000" i="1" dirty="0"/>
              <a:t>V(x) </a:t>
            </a:r>
            <a:r>
              <a:rPr lang="en-US" sz="2000" dirty="0"/>
              <a:t>and the 	bending moment function </a:t>
            </a:r>
            <a:r>
              <a:rPr lang="en-US" sz="2000" i="1" dirty="0"/>
              <a:t>M(x)</a:t>
            </a:r>
            <a:r>
              <a:rPr lang="en-US" sz="2000" dirty="0"/>
              <a:t>.</a:t>
            </a:r>
            <a:r>
              <a:rPr lang="en-US" dirty="0"/>
              <a:t> </a:t>
            </a:r>
            <a:r>
              <a:rPr lang="en-US" sz="2000" dirty="0"/>
              <a:t>They are described in most Statics textbooks using the following 	notation:</a:t>
            </a:r>
          </a:p>
          <a:p>
            <a:r>
              <a:rPr lang="en-US" sz="2000" dirty="0"/>
              <a:t>	</a:t>
            </a:r>
          </a:p>
          <a:p>
            <a:endParaRPr lang="en-US" sz="2000" u="sng" dirty="0"/>
          </a:p>
          <a:p>
            <a:r>
              <a:rPr lang="en-US" sz="2000" u="sng" dirty="0"/>
              <a:t>    </a:t>
            </a:r>
          </a:p>
        </p:txBody>
      </p:sp>
      <p:pic>
        <p:nvPicPr>
          <p:cNvPr id="5" name="Picture 4">
            <a:extLst>
              <a:ext uri="{FF2B5EF4-FFF2-40B4-BE49-F238E27FC236}">
                <a16:creationId xmlns:a16="http://schemas.microsoft.com/office/drawing/2014/main" id="{FA53C29F-B935-42E8-8B04-86773C87303F}"/>
              </a:ext>
            </a:extLst>
          </p:cNvPr>
          <p:cNvPicPr>
            <a:picLocks noChangeAspect="1"/>
          </p:cNvPicPr>
          <p:nvPr/>
        </p:nvPicPr>
        <p:blipFill>
          <a:blip r:embed="rId2"/>
          <a:stretch>
            <a:fillRect/>
          </a:stretch>
        </p:blipFill>
        <p:spPr>
          <a:xfrm>
            <a:off x="5184530" y="2832021"/>
            <a:ext cx="1812681" cy="1460215"/>
          </a:xfrm>
          <a:prstGeom prst="rect">
            <a:avLst/>
          </a:prstGeom>
        </p:spPr>
      </p:pic>
      <p:sp>
        <p:nvSpPr>
          <p:cNvPr id="6" name="TextBox 5">
            <a:extLst>
              <a:ext uri="{FF2B5EF4-FFF2-40B4-BE49-F238E27FC236}">
                <a16:creationId xmlns:a16="http://schemas.microsoft.com/office/drawing/2014/main" id="{63B96E77-2C89-4A47-A870-720F153BB2F1}"/>
              </a:ext>
            </a:extLst>
          </p:cNvPr>
          <p:cNvSpPr txBox="1"/>
          <p:nvPr/>
        </p:nvSpPr>
        <p:spPr>
          <a:xfrm>
            <a:off x="1107830" y="4404643"/>
            <a:ext cx="10313377" cy="1477328"/>
          </a:xfrm>
          <a:prstGeom prst="rect">
            <a:avLst/>
          </a:prstGeom>
          <a:noFill/>
        </p:spPr>
        <p:txBody>
          <a:bodyPr wrap="square" rtlCol="0">
            <a:spAutoFit/>
          </a:bodyPr>
          <a:lstStyle/>
          <a:p>
            <a:r>
              <a:rPr lang="en-US" dirty="0"/>
              <a:t>where the longitudinal direction of the beam is horizontal, along the </a:t>
            </a:r>
            <a:r>
              <a:rPr lang="en-US" i="1" dirty="0"/>
              <a:t>x-axis</a:t>
            </a:r>
            <a:r>
              <a:rPr lang="en-US" dirty="0"/>
              <a:t>, and </a:t>
            </a:r>
            <a:r>
              <a:rPr lang="en-US" i="1" dirty="0"/>
              <a:t>q(x) </a:t>
            </a:r>
            <a:r>
              <a:rPr lang="en-US" dirty="0"/>
              <a:t>is</a:t>
            </a:r>
          </a:p>
          <a:p>
            <a:r>
              <a:rPr lang="en-US" dirty="0"/>
              <a:t>vertical, but distributed horizontally along the longitudinal </a:t>
            </a:r>
            <a:r>
              <a:rPr lang="en-US" i="1" dirty="0"/>
              <a:t>x-axis </a:t>
            </a:r>
            <a:r>
              <a:rPr lang="en-US" dirty="0"/>
              <a:t>of the beam. In these</a:t>
            </a:r>
          </a:p>
          <a:p>
            <a:r>
              <a:rPr lang="en-US" dirty="0"/>
              <a:t>equations, </a:t>
            </a:r>
            <a:r>
              <a:rPr lang="en-US" i="1" dirty="0"/>
              <a:t>q(x) </a:t>
            </a:r>
            <a:r>
              <a:rPr lang="en-US" dirty="0"/>
              <a:t>is considered positive if it acts downward. The effects of positive shear</a:t>
            </a:r>
          </a:p>
          <a:p>
            <a:r>
              <a:rPr lang="en-US" dirty="0"/>
              <a:t>and positive bending-moment, on a small segment of the beam, are presented in the figure.</a:t>
            </a:r>
          </a:p>
          <a:p>
            <a:r>
              <a:rPr lang="en-US" dirty="0"/>
              <a:t>From the equations above, we obtain the equation- </a:t>
            </a:r>
          </a:p>
        </p:txBody>
      </p:sp>
      <p:pic>
        <p:nvPicPr>
          <p:cNvPr id="7" name="Picture 6">
            <a:extLst>
              <a:ext uri="{FF2B5EF4-FFF2-40B4-BE49-F238E27FC236}">
                <a16:creationId xmlns:a16="http://schemas.microsoft.com/office/drawing/2014/main" id="{F386BCF3-3EA5-44B5-A23C-EFA662FAA457}"/>
              </a:ext>
            </a:extLst>
          </p:cNvPr>
          <p:cNvPicPr>
            <a:picLocks noChangeAspect="1"/>
          </p:cNvPicPr>
          <p:nvPr/>
        </p:nvPicPr>
        <p:blipFill>
          <a:blip r:embed="rId3"/>
          <a:stretch>
            <a:fillRect/>
          </a:stretch>
        </p:blipFill>
        <p:spPr>
          <a:xfrm>
            <a:off x="9925049" y="3776796"/>
            <a:ext cx="1812682" cy="1964581"/>
          </a:xfrm>
          <a:prstGeom prst="rect">
            <a:avLst/>
          </a:prstGeom>
        </p:spPr>
      </p:pic>
      <p:pic>
        <p:nvPicPr>
          <p:cNvPr id="8" name="Picture 7">
            <a:extLst>
              <a:ext uri="{FF2B5EF4-FFF2-40B4-BE49-F238E27FC236}">
                <a16:creationId xmlns:a16="http://schemas.microsoft.com/office/drawing/2014/main" id="{418A304F-CE8D-41E5-9A8C-2F2C7804C49C}"/>
              </a:ext>
            </a:extLst>
          </p:cNvPr>
          <p:cNvPicPr>
            <a:picLocks noChangeAspect="1"/>
          </p:cNvPicPr>
          <p:nvPr/>
        </p:nvPicPr>
        <p:blipFill>
          <a:blip r:embed="rId4"/>
          <a:stretch>
            <a:fillRect/>
          </a:stretch>
        </p:blipFill>
        <p:spPr>
          <a:xfrm>
            <a:off x="5941036" y="5604972"/>
            <a:ext cx="1680140" cy="725490"/>
          </a:xfrm>
          <a:prstGeom prst="rect">
            <a:avLst/>
          </a:prstGeom>
        </p:spPr>
      </p:pic>
    </p:spTree>
    <p:extLst>
      <p:ext uri="{BB962C8B-B14F-4D97-AF65-F5344CB8AC3E}">
        <p14:creationId xmlns:p14="http://schemas.microsoft.com/office/powerpoint/2010/main" val="476396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932907-C0A5-4F7B-AD97-12835D1D8646}"/>
              </a:ext>
            </a:extLst>
          </p:cNvPr>
          <p:cNvSpPr txBox="1"/>
          <p:nvPr/>
        </p:nvSpPr>
        <p:spPr>
          <a:xfrm>
            <a:off x="448407" y="457200"/>
            <a:ext cx="11007969" cy="400110"/>
          </a:xfrm>
          <a:prstGeom prst="rect">
            <a:avLst/>
          </a:prstGeom>
          <a:noFill/>
        </p:spPr>
        <p:txBody>
          <a:bodyPr wrap="square" rtlCol="0">
            <a:spAutoFit/>
          </a:bodyPr>
          <a:lstStyle/>
          <a:p>
            <a:r>
              <a:rPr lang="en-US" sz="2000" b="1" u="sng" dirty="0"/>
              <a:t>Differential Equation for the Profile of a Weightless, Inextensible Chain</a:t>
            </a:r>
            <a:endParaRPr lang="en-US" sz="2000" u="sng" dirty="0"/>
          </a:p>
        </p:txBody>
      </p:sp>
      <p:sp>
        <p:nvSpPr>
          <p:cNvPr id="3" name="TextBox 2">
            <a:extLst>
              <a:ext uri="{FF2B5EF4-FFF2-40B4-BE49-F238E27FC236}">
                <a16:creationId xmlns:a16="http://schemas.microsoft.com/office/drawing/2014/main" id="{CDEA0A2E-34C9-4F78-8C6C-5D38CEFB198E}"/>
              </a:ext>
            </a:extLst>
          </p:cNvPr>
          <p:cNvSpPr txBox="1"/>
          <p:nvPr/>
        </p:nvSpPr>
        <p:spPr>
          <a:xfrm>
            <a:off x="545123" y="1037492"/>
            <a:ext cx="11553092" cy="2031325"/>
          </a:xfrm>
          <a:prstGeom prst="rect">
            <a:avLst/>
          </a:prstGeom>
          <a:noFill/>
        </p:spPr>
        <p:txBody>
          <a:bodyPr wrap="square" rtlCol="0">
            <a:spAutoFit/>
          </a:bodyPr>
          <a:lstStyle/>
          <a:p>
            <a:r>
              <a:rPr lang="en-US" dirty="0"/>
              <a:t>Consider a weightless, inextensible chain, of length Γ &gt; </a:t>
            </a:r>
            <a:r>
              <a:rPr lang="en-US" i="1" dirty="0"/>
              <a:t>L</a:t>
            </a:r>
            <a:r>
              <a:rPr lang="en-US" dirty="0"/>
              <a:t>. This chain has total flexural flexibility, but it is axially</a:t>
            </a:r>
          </a:p>
          <a:p>
            <a:r>
              <a:rPr lang="en-US" dirty="0"/>
              <a:t>rigid. Oftentimes, it is referred to as a flexible, inextensible chain (or cable). Also, consider that its first and last</a:t>
            </a:r>
          </a:p>
          <a:p>
            <a:r>
              <a:rPr lang="en-US" dirty="0"/>
              <a:t>links are attached to fixed supports A and B, which are at the same level, as shown in Figure 2. The end links can</a:t>
            </a:r>
          </a:p>
          <a:p>
            <a:r>
              <a:rPr lang="en-US" dirty="0"/>
              <a:t>freely rotate about supports A and B. The horizontal distance between supports is </a:t>
            </a:r>
            <a:r>
              <a:rPr lang="en-US" i="1" dirty="0"/>
              <a:t>L</a:t>
            </a:r>
            <a:r>
              <a:rPr lang="en-US" dirty="0"/>
              <a:t>. The chain is subjected to a</a:t>
            </a:r>
          </a:p>
          <a:p>
            <a:r>
              <a:rPr lang="en-US" dirty="0"/>
              <a:t>vertical load, </a:t>
            </a:r>
            <a:r>
              <a:rPr lang="en-US" i="1" dirty="0"/>
              <a:t>q(x)</a:t>
            </a:r>
            <a:r>
              <a:rPr lang="en-US" dirty="0"/>
              <a:t>, distributed along the horizontal </a:t>
            </a:r>
            <a:r>
              <a:rPr lang="en-US" i="1" dirty="0"/>
              <a:t>x-axis </a:t>
            </a:r>
            <a:r>
              <a:rPr lang="en-US" dirty="0"/>
              <a:t>(not along the length of the chain). The attained</a:t>
            </a:r>
          </a:p>
          <a:p>
            <a:r>
              <a:rPr lang="en-US" dirty="0"/>
              <a:t>equilibrium configuration is sketched in Figure 2. An arbitrary point </a:t>
            </a:r>
            <a:r>
              <a:rPr lang="en-US" i="1" dirty="0"/>
              <a:t>P</a:t>
            </a:r>
            <a:r>
              <a:rPr lang="en-US" dirty="0"/>
              <a:t>, of the chain, is shown in the equilibrium</a:t>
            </a:r>
          </a:p>
          <a:p>
            <a:r>
              <a:rPr lang="en-US" dirty="0"/>
              <a:t>configuration. It is located at coordinates </a:t>
            </a:r>
            <a:r>
              <a:rPr lang="en-US" i="1" dirty="0"/>
              <a:t>(x, z)</a:t>
            </a:r>
            <a:r>
              <a:rPr lang="en-US" dirty="0"/>
              <a:t>.</a:t>
            </a:r>
          </a:p>
        </p:txBody>
      </p:sp>
      <p:pic>
        <p:nvPicPr>
          <p:cNvPr id="5" name="Picture 4">
            <a:extLst>
              <a:ext uri="{FF2B5EF4-FFF2-40B4-BE49-F238E27FC236}">
                <a16:creationId xmlns:a16="http://schemas.microsoft.com/office/drawing/2014/main" id="{797B46DC-04E2-464C-9D4F-2E97F566F52E}"/>
              </a:ext>
            </a:extLst>
          </p:cNvPr>
          <p:cNvPicPr>
            <a:picLocks noChangeAspect="1"/>
          </p:cNvPicPr>
          <p:nvPr/>
        </p:nvPicPr>
        <p:blipFill>
          <a:blip r:embed="rId2"/>
          <a:stretch>
            <a:fillRect/>
          </a:stretch>
        </p:blipFill>
        <p:spPr>
          <a:xfrm>
            <a:off x="1645627" y="3248999"/>
            <a:ext cx="4142504" cy="2681654"/>
          </a:xfrm>
          <a:prstGeom prst="rect">
            <a:avLst/>
          </a:prstGeom>
        </p:spPr>
      </p:pic>
      <p:pic>
        <p:nvPicPr>
          <p:cNvPr id="6" name="Picture 5">
            <a:extLst>
              <a:ext uri="{FF2B5EF4-FFF2-40B4-BE49-F238E27FC236}">
                <a16:creationId xmlns:a16="http://schemas.microsoft.com/office/drawing/2014/main" id="{EC3658B7-9767-493D-B59A-02E066296EF3}"/>
              </a:ext>
            </a:extLst>
          </p:cNvPr>
          <p:cNvPicPr>
            <a:picLocks noChangeAspect="1"/>
          </p:cNvPicPr>
          <p:nvPr/>
        </p:nvPicPr>
        <p:blipFill>
          <a:blip r:embed="rId3"/>
          <a:stretch>
            <a:fillRect/>
          </a:stretch>
        </p:blipFill>
        <p:spPr>
          <a:xfrm>
            <a:off x="6403871" y="3258033"/>
            <a:ext cx="4583234" cy="2258525"/>
          </a:xfrm>
          <a:prstGeom prst="rect">
            <a:avLst/>
          </a:prstGeom>
        </p:spPr>
      </p:pic>
      <p:sp>
        <p:nvSpPr>
          <p:cNvPr id="7" name="TextBox 6">
            <a:extLst>
              <a:ext uri="{FF2B5EF4-FFF2-40B4-BE49-F238E27FC236}">
                <a16:creationId xmlns:a16="http://schemas.microsoft.com/office/drawing/2014/main" id="{5632B504-2254-4708-AF08-DD6CE3A3D74A}"/>
              </a:ext>
            </a:extLst>
          </p:cNvPr>
          <p:cNvSpPr txBox="1"/>
          <p:nvPr/>
        </p:nvSpPr>
        <p:spPr>
          <a:xfrm>
            <a:off x="5477608" y="5930653"/>
            <a:ext cx="1468315" cy="369332"/>
          </a:xfrm>
          <a:prstGeom prst="rect">
            <a:avLst/>
          </a:prstGeom>
          <a:noFill/>
        </p:spPr>
        <p:txBody>
          <a:bodyPr wrap="square" rtlCol="0">
            <a:spAutoFit/>
          </a:bodyPr>
          <a:lstStyle/>
          <a:p>
            <a:pPr algn="ctr"/>
            <a:r>
              <a:rPr lang="en-US" b="1" dirty="0"/>
              <a:t>FIGURE 2</a:t>
            </a:r>
          </a:p>
        </p:txBody>
      </p:sp>
    </p:spTree>
    <p:extLst>
      <p:ext uri="{BB962C8B-B14F-4D97-AF65-F5344CB8AC3E}">
        <p14:creationId xmlns:p14="http://schemas.microsoft.com/office/powerpoint/2010/main" val="565261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8BCC6E-0AB1-4C91-9913-0E72EE1A02B2}"/>
              </a:ext>
            </a:extLst>
          </p:cNvPr>
          <p:cNvPicPr>
            <a:picLocks noChangeAspect="1"/>
          </p:cNvPicPr>
          <p:nvPr/>
        </p:nvPicPr>
        <p:blipFill>
          <a:blip r:embed="rId2"/>
          <a:stretch>
            <a:fillRect/>
          </a:stretch>
        </p:blipFill>
        <p:spPr>
          <a:xfrm>
            <a:off x="222007" y="188667"/>
            <a:ext cx="4393956" cy="2150088"/>
          </a:xfrm>
          <a:prstGeom prst="rect">
            <a:avLst/>
          </a:prstGeom>
        </p:spPr>
      </p:pic>
      <p:sp>
        <p:nvSpPr>
          <p:cNvPr id="3" name="TextBox 2">
            <a:extLst>
              <a:ext uri="{FF2B5EF4-FFF2-40B4-BE49-F238E27FC236}">
                <a16:creationId xmlns:a16="http://schemas.microsoft.com/office/drawing/2014/main" id="{E3F85C12-A0D9-4FF4-A671-4101D02F2246}"/>
              </a:ext>
            </a:extLst>
          </p:cNvPr>
          <p:cNvSpPr txBox="1"/>
          <p:nvPr/>
        </p:nvSpPr>
        <p:spPr>
          <a:xfrm>
            <a:off x="4695093" y="188667"/>
            <a:ext cx="7195771" cy="2031325"/>
          </a:xfrm>
          <a:prstGeom prst="rect">
            <a:avLst/>
          </a:prstGeom>
          <a:noFill/>
        </p:spPr>
        <p:txBody>
          <a:bodyPr wrap="square" rtlCol="0">
            <a:spAutoFit/>
          </a:bodyPr>
          <a:lstStyle/>
          <a:p>
            <a:r>
              <a:rPr lang="en-US" dirty="0"/>
              <a:t>The figure shows the free-body diagram of an incremental element of chain, from </a:t>
            </a:r>
            <a:r>
              <a:rPr lang="en-US" i="1" dirty="0"/>
              <a:t>P </a:t>
            </a:r>
            <a:r>
              <a:rPr lang="en-US" dirty="0"/>
              <a:t>to </a:t>
            </a:r>
            <a:r>
              <a:rPr lang="en-US" i="1" dirty="0"/>
              <a:t>Q</a:t>
            </a:r>
            <a:r>
              <a:rPr lang="en-US" dirty="0"/>
              <a:t>. It has tangential tensional forces, </a:t>
            </a:r>
            <a:r>
              <a:rPr lang="en-US" i="1" dirty="0"/>
              <a:t>T </a:t>
            </a:r>
            <a:r>
              <a:rPr lang="en-US" dirty="0"/>
              <a:t>and </a:t>
            </a:r>
            <a:r>
              <a:rPr lang="en-US" i="1" dirty="0"/>
              <a:t>T+ΔT</a:t>
            </a:r>
            <a:r>
              <a:rPr lang="en-US" dirty="0"/>
              <a:t>, acting at </a:t>
            </a:r>
            <a:r>
              <a:rPr lang="en-US" i="1" dirty="0"/>
              <a:t>P </a:t>
            </a:r>
            <a:r>
              <a:rPr lang="en-US" dirty="0"/>
              <a:t>and at </a:t>
            </a:r>
            <a:r>
              <a:rPr lang="en-US" i="1" dirty="0"/>
              <a:t>Q</a:t>
            </a:r>
            <a:r>
              <a:rPr lang="en-US" dirty="0"/>
              <a:t>, respectively. Only the horizontal and vertical components of those tangential forces are indicated. The external force acting on the element is represented by a single vertical force at a distance (</a:t>
            </a:r>
            <a:r>
              <a:rPr lang="en-US" i="1" dirty="0"/>
              <a:t>e </a:t>
            </a:r>
            <a:r>
              <a:rPr lang="en-US" i="1" dirty="0" err="1"/>
              <a:t>Δx</a:t>
            </a:r>
            <a:r>
              <a:rPr lang="en-US" i="1" dirty="0"/>
              <a:t> ) </a:t>
            </a:r>
            <a:r>
              <a:rPr lang="en-US" dirty="0"/>
              <a:t>from point Q, with </a:t>
            </a:r>
            <a:r>
              <a:rPr lang="en-US" i="1" dirty="0"/>
              <a:t>0&lt;e&lt;1</a:t>
            </a:r>
            <a:r>
              <a:rPr lang="en-US" dirty="0"/>
              <a:t>. The magnitude of this force is </a:t>
            </a:r>
            <a:r>
              <a:rPr lang="en-US" i="1" dirty="0"/>
              <a:t>q(x)</a:t>
            </a:r>
            <a:r>
              <a:rPr lang="en-US" i="1" dirty="0" err="1"/>
              <a:t>Δx</a:t>
            </a:r>
            <a:r>
              <a:rPr lang="en-US" i="1" dirty="0"/>
              <a:t> + O(Δx^2)</a:t>
            </a:r>
            <a:r>
              <a:rPr lang="en-US" dirty="0"/>
              <a:t>. Where </a:t>
            </a:r>
            <a:r>
              <a:rPr lang="en-US" i="1" dirty="0"/>
              <a:t>O(Δx^2) </a:t>
            </a:r>
            <a:r>
              <a:rPr lang="en-US" dirty="0"/>
              <a:t>represents a term of order (</a:t>
            </a:r>
            <a:r>
              <a:rPr lang="el-GR" i="1" dirty="0"/>
              <a:t>Δ</a:t>
            </a:r>
            <a:r>
              <a:rPr lang="en-US" i="1" dirty="0"/>
              <a:t>x)^2</a:t>
            </a:r>
            <a:r>
              <a:rPr lang="en-US" dirty="0"/>
              <a:t>.</a:t>
            </a:r>
          </a:p>
        </p:txBody>
      </p:sp>
      <p:sp>
        <p:nvSpPr>
          <p:cNvPr id="4" name="TextBox 3">
            <a:extLst>
              <a:ext uri="{FF2B5EF4-FFF2-40B4-BE49-F238E27FC236}">
                <a16:creationId xmlns:a16="http://schemas.microsoft.com/office/drawing/2014/main" id="{0FD6E8B2-1279-48D3-A565-E10EBFE2B49D}"/>
              </a:ext>
            </a:extLst>
          </p:cNvPr>
          <p:cNvSpPr txBox="1"/>
          <p:nvPr/>
        </p:nvSpPr>
        <p:spPr>
          <a:xfrm>
            <a:off x="650631" y="2481580"/>
            <a:ext cx="9504484" cy="2862322"/>
          </a:xfrm>
          <a:prstGeom prst="rect">
            <a:avLst/>
          </a:prstGeom>
          <a:noFill/>
        </p:spPr>
        <p:txBody>
          <a:bodyPr wrap="square" rtlCol="0">
            <a:spAutoFit/>
          </a:bodyPr>
          <a:lstStyle/>
          <a:p>
            <a:r>
              <a:rPr lang="en-US" dirty="0"/>
              <a:t>In this element, the equilibrium of forces along the horizontal direction yields: </a:t>
            </a:r>
          </a:p>
          <a:p>
            <a:pPr algn="ctr"/>
            <a:r>
              <a:rPr lang="fr-FR" dirty="0">
                <a:latin typeface="Garamond" panose="02020404030301010803" pitchFamily="18" charset="0"/>
              </a:rPr>
              <a:t>(T + ΔT) cos(θ + Δθ ) − T cos θ=0    –(i)</a:t>
            </a:r>
            <a:endParaRPr lang="en-US" dirty="0">
              <a:latin typeface="Garamond" panose="02020404030301010803" pitchFamily="18" charset="0"/>
            </a:endParaRPr>
          </a:p>
          <a:p>
            <a:r>
              <a:rPr lang="en-US" dirty="0"/>
              <a:t>After dividing this expression by </a:t>
            </a:r>
            <a:r>
              <a:rPr lang="en-US" i="1" dirty="0" err="1"/>
              <a:t>Δx</a:t>
            </a:r>
            <a:r>
              <a:rPr lang="en-US" dirty="0"/>
              <a:t>, and taking the limit as </a:t>
            </a:r>
            <a:r>
              <a:rPr lang="en-US" i="1" dirty="0"/>
              <a:t>Δx→0</a:t>
            </a:r>
            <a:r>
              <a:rPr lang="en-US" dirty="0"/>
              <a:t>, we obtain: </a:t>
            </a:r>
          </a:p>
          <a:p>
            <a:pPr algn="ctr"/>
            <a:r>
              <a:rPr lang="en-US" i="1" dirty="0">
                <a:latin typeface="Garamond" panose="02020404030301010803" pitchFamily="18" charset="0"/>
              </a:rPr>
              <a:t>(</a:t>
            </a:r>
            <a:r>
              <a:rPr lang="en-US" i="1" dirty="0" err="1">
                <a:latin typeface="Garamond" panose="02020404030301010803" pitchFamily="18" charset="0"/>
              </a:rPr>
              <a:t>dT</a:t>
            </a:r>
            <a:r>
              <a:rPr lang="en-US" dirty="0" err="1">
                <a:latin typeface="Garamond" panose="02020404030301010803" pitchFamily="18" charset="0"/>
              </a:rPr>
              <a:t>cos</a:t>
            </a:r>
            <a:r>
              <a:rPr lang="el-GR" dirty="0">
                <a:latin typeface="Garamond" panose="02020404030301010803" pitchFamily="18" charset="0"/>
              </a:rPr>
              <a:t>θ</a:t>
            </a:r>
            <a:r>
              <a:rPr lang="en-US" dirty="0">
                <a:latin typeface="Garamond" panose="02020404030301010803" pitchFamily="18" charset="0"/>
              </a:rPr>
              <a:t>/</a:t>
            </a:r>
            <a:r>
              <a:rPr lang="en-US" i="1" dirty="0">
                <a:latin typeface="Garamond" panose="02020404030301010803" pitchFamily="18" charset="0"/>
              </a:rPr>
              <a:t>dx) </a:t>
            </a:r>
            <a:r>
              <a:rPr lang="en-US" dirty="0">
                <a:latin typeface="Garamond" panose="02020404030301010803" pitchFamily="18" charset="0"/>
              </a:rPr>
              <a:t>= 0   -(ii)  </a:t>
            </a:r>
            <a:r>
              <a:rPr lang="en-US" dirty="0"/>
              <a:t>. </a:t>
            </a:r>
          </a:p>
          <a:p>
            <a:r>
              <a:rPr lang="en-US" dirty="0"/>
              <a:t>That is, the horizontal component of the tensional tangential force </a:t>
            </a:r>
            <a:r>
              <a:rPr lang="en-US" i="1" dirty="0"/>
              <a:t>T </a:t>
            </a:r>
            <a:r>
              <a:rPr lang="en-US" dirty="0"/>
              <a:t>is constant along the chain. This constant value is here designated as:</a:t>
            </a:r>
          </a:p>
          <a:p>
            <a:r>
              <a:rPr lang="en-US" i="1" dirty="0">
                <a:latin typeface="Garamond" panose="02020404030301010803" pitchFamily="18" charset="0"/>
              </a:rPr>
              <a:t>H </a:t>
            </a:r>
            <a:r>
              <a:rPr lang="en-US" dirty="0">
                <a:latin typeface="Garamond" panose="02020404030301010803" pitchFamily="18" charset="0"/>
              </a:rPr>
              <a:t>= </a:t>
            </a:r>
            <a:r>
              <a:rPr lang="en-US" i="1" dirty="0" err="1">
                <a:latin typeface="Garamond" panose="02020404030301010803" pitchFamily="18" charset="0"/>
              </a:rPr>
              <a:t>Tcos</a:t>
            </a:r>
            <a:r>
              <a:rPr lang="el-GR" dirty="0">
                <a:latin typeface="Garamond" panose="02020404030301010803" pitchFamily="18" charset="0"/>
              </a:rPr>
              <a:t>θ</a:t>
            </a:r>
            <a:r>
              <a:rPr lang="en-US" dirty="0">
                <a:latin typeface="Garamond" panose="02020404030301010803" pitchFamily="18" charset="0"/>
              </a:rPr>
              <a:t>  </a:t>
            </a:r>
            <a:r>
              <a:rPr lang="en-US" dirty="0"/>
              <a:t>. The equilibrium of forces along the vertical direction, </a:t>
            </a:r>
            <a:r>
              <a:rPr lang="en-US" i="1" dirty="0"/>
              <a:t>z</a:t>
            </a:r>
            <a:r>
              <a:rPr lang="en-US" dirty="0"/>
              <a:t>, results in:</a:t>
            </a:r>
          </a:p>
          <a:p>
            <a:pPr algn="ctr"/>
            <a:r>
              <a:rPr lang="fr-FR" dirty="0">
                <a:latin typeface="Garamond" panose="02020404030301010803" pitchFamily="18" charset="0"/>
              </a:rPr>
              <a:t>(</a:t>
            </a:r>
            <a:r>
              <a:rPr lang="fr-FR" i="1" dirty="0">
                <a:latin typeface="Garamond" panose="02020404030301010803" pitchFamily="18" charset="0"/>
              </a:rPr>
              <a:t>T </a:t>
            </a:r>
            <a:r>
              <a:rPr lang="fr-FR" dirty="0">
                <a:latin typeface="Garamond" panose="02020404030301010803" pitchFamily="18" charset="0"/>
              </a:rPr>
              <a:t>+ Δ</a:t>
            </a:r>
            <a:r>
              <a:rPr lang="fr-FR" i="1" dirty="0">
                <a:latin typeface="Garamond" panose="02020404030301010803" pitchFamily="18" charset="0"/>
              </a:rPr>
              <a:t>T</a:t>
            </a:r>
            <a:r>
              <a:rPr lang="fr-FR" dirty="0">
                <a:latin typeface="Garamond" panose="02020404030301010803" pitchFamily="18" charset="0"/>
              </a:rPr>
              <a:t>) sin(θ + Δθ ) − </a:t>
            </a:r>
            <a:r>
              <a:rPr lang="fr-FR" i="1" dirty="0">
                <a:latin typeface="Garamond" panose="02020404030301010803" pitchFamily="18" charset="0"/>
              </a:rPr>
              <a:t>Tsin</a:t>
            </a:r>
            <a:r>
              <a:rPr lang="fr-FR" dirty="0">
                <a:latin typeface="Garamond" panose="02020404030301010803" pitchFamily="18" charset="0"/>
              </a:rPr>
              <a:t> θ + q(x) Δx + O(Δx2)=0   –(iii)</a:t>
            </a:r>
          </a:p>
          <a:p>
            <a:r>
              <a:rPr lang="en-US" dirty="0"/>
              <a:t>Dividing the above  equation  by </a:t>
            </a:r>
            <a:r>
              <a:rPr lang="en-US" i="1" dirty="0" err="1"/>
              <a:t>Δx</a:t>
            </a:r>
            <a:r>
              <a:rPr lang="en-US" i="1" dirty="0"/>
              <a:t>, </a:t>
            </a:r>
            <a:r>
              <a:rPr lang="en-US" dirty="0"/>
              <a:t>and taking the limit as</a:t>
            </a:r>
            <a:r>
              <a:rPr lang="el-GR" i="1" dirty="0"/>
              <a:t>Δ</a:t>
            </a:r>
            <a:r>
              <a:rPr lang="en-US" i="1" dirty="0"/>
              <a:t>x→0</a:t>
            </a:r>
            <a:r>
              <a:rPr lang="en-US" dirty="0"/>
              <a:t>, yields:</a:t>
            </a:r>
          </a:p>
          <a:p>
            <a:endParaRPr lang="fr-FR"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147E82C-8F6A-430A-BE2D-451D1CE42A63}"/>
                  </a:ext>
                </a:extLst>
              </p:cNvPr>
              <p:cNvSpPr/>
              <p:nvPr/>
            </p:nvSpPr>
            <p:spPr>
              <a:xfrm>
                <a:off x="4833975" y="5094667"/>
                <a:ext cx="2524049" cy="498470"/>
              </a:xfrm>
              <a:prstGeom prst="rect">
                <a:avLst/>
              </a:prstGeom>
            </p:spPr>
            <p:txBody>
              <a:bodyPr wrap="square">
                <a:spAutoFit/>
              </a:bodyPr>
              <a:lstStyle/>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𝑑𝑇</m:t>
                        </m:r>
                        <m:r>
                          <m:rPr>
                            <m:sty m:val="p"/>
                          </m:rPr>
                          <a:rPr lang="en-US" i="0">
                            <a:latin typeface="Cambria Math" panose="02040503050406030204" pitchFamily="18" charset="0"/>
                          </a:rPr>
                          <m:t>sin</m:t>
                        </m:r>
                        <m:r>
                          <a:rPr lang="en-US" i="1">
                            <a:latin typeface="Cambria Math" panose="02040503050406030204" pitchFamily="18" charset="0"/>
                          </a:rPr>
                          <m:t>𝜃</m:t>
                        </m:r>
                      </m:num>
                      <m:den>
                        <m:r>
                          <a:rPr lang="en-US" i="1">
                            <a:latin typeface="Cambria Math" panose="02040503050406030204" pitchFamily="18" charset="0"/>
                          </a:rPr>
                          <m:t>𝑑𝑥</m:t>
                        </m:r>
                      </m:den>
                    </m:f>
                    <m:r>
                      <a:rPr lang="en-US" i="0">
                        <a:latin typeface="Cambria Math" panose="02040503050406030204" pitchFamily="18" charset="0"/>
                      </a:rPr>
                      <m:t>=−</m:t>
                    </m:r>
                    <m:r>
                      <a:rPr lang="en-US" i="1">
                        <a:latin typeface="Cambria Math" panose="02040503050406030204" pitchFamily="18" charset="0"/>
                      </a:rPr>
                      <m:t>𝑞</m:t>
                    </m:r>
                    <m:r>
                      <a:rPr lang="en-US" i="0">
                        <a:latin typeface="Cambria Math" panose="02040503050406030204" pitchFamily="18" charset="0"/>
                      </a:rPr>
                      <m:t>(</m:t>
                    </m:r>
                    <m:r>
                      <a:rPr lang="en-US" i="1">
                        <a:latin typeface="Cambria Math" panose="02040503050406030204" pitchFamily="18" charset="0"/>
                      </a:rPr>
                      <m:t>𝑥</m:t>
                    </m:r>
                  </m:oMath>
                </a14:m>
                <a:r>
                  <a:rPr lang="en-US" dirty="0"/>
                  <a:t>)       -(iv) </a:t>
                </a:r>
              </a:p>
            </p:txBody>
          </p:sp>
        </mc:Choice>
        <mc:Fallback xmlns="">
          <p:sp>
            <p:nvSpPr>
              <p:cNvPr id="6" name="Rectangle 5">
                <a:extLst>
                  <a:ext uri="{FF2B5EF4-FFF2-40B4-BE49-F238E27FC236}">
                    <a16:creationId xmlns:a16="http://schemas.microsoft.com/office/drawing/2014/main" id="{0147E82C-8F6A-430A-BE2D-451D1CE42A63}"/>
                  </a:ext>
                </a:extLst>
              </p:cNvPr>
              <p:cNvSpPr>
                <a:spLocks noRot="1" noChangeAspect="1" noMove="1" noResize="1" noEditPoints="1" noAdjustHandles="1" noChangeArrowheads="1" noChangeShapeType="1" noTextEdit="1"/>
              </p:cNvSpPr>
              <p:nvPr/>
            </p:nvSpPr>
            <p:spPr>
              <a:xfrm>
                <a:off x="4833975" y="5094667"/>
                <a:ext cx="2524049" cy="498470"/>
              </a:xfrm>
              <a:prstGeom prst="rect">
                <a:avLst/>
              </a:prstGeom>
              <a:blipFill>
                <a:blip r:embed="rId3"/>
                <a:stretch>
                  <a:fillRect b="-731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F3A6097-64E2-460A-A931-522203FCCC31}"/>
              </a:ext>
            </a:extLst>
          </p:cNvPr>
          <p:cNvSpPr txBox="1"/>
          <p:nvPr/>
        </p:nvSpPr>
        <p:spPr>
          <a:xfrm>
            <a:off x="808892" y="5594877"/>
            <a:ext cx="10849708" cy="369332"/>
          </a:xfrm>
          <a:prstGeom prst="rect">
            <a:avLst/>
          </a:prstGeom>
          <a:noFill/>
        </p:spPr>
        <p:txBody>
          <a:bodyPr wrap="square" rtlCol="0">
            <a:spAutoFit/>
          </a:bodyPr>
          <a:lstStyle/>
          <a:p>
            <a:r>
              <a:rPr lang="en-US" dirty="0">
                <a:latin typeface="Garamond" panose="02020404030301010803" pitchFamily="18" charset="0"/>
              </a:rPr>
              <a:t>Similarly, as </a:t>
            </a:r>
            <a:r>
              <a:rPr lang="en-US" i="1" dirty="0">
                <a:latin typeface="Garamond" panose="02020404030301010803" pitchFamily="18" charset="0"/>
              </a:rPr>
              <a:t>Δx→0</a:t>
            </a:r>
            <a:r>
              <a:rPr lang="en-US" dirty="0">
                <a:latin typeface="Garamond" panose="02020404030301010803" pitchFamily="18" charset="0"/>
              </a:rPr>
              <a:t>, the limit of the equation of equilibrium of moments about point Q, produces: (</a:t>
            </a:r>
            <a:r>
              <a:rPr lang="en-US" i="1" dirty="0" err="1">
                <a:latin typeface="Garamond" panose="02020404030301010803" pitchFamily="18" charset="0"/>
              </a:rPr>
              <a:t>dz</a:t>
            </a:r>
            <a:r>
              <a:rPr lang="en-US" i="1" dirty="0">
                <a:latin typeface="Garamond" panose="02020404030301010803" pitchFamily="18" charset="0"/>
              </a:rPr>
              <a:t>/dx) </a:t>
            </a:r>
            <a:r>
              <a:rPr lang="en-US" dirty="0">
                <a:latin typeface="Garamond" panose="02020404030301010803" pitchFamily="18" charset="0"/>
              </a:rPr>
              <a:t>= tan</a:t>
            </a:r>
            <a:r>
              <a:rPr lang="el-GR" dirty="0">
                <a:latin typeface="Garamond" panose="02020404030301010803" pitchFamily="18" charset="0"/>
              </a:rPr>
              <a:t>θ</a:t>
            </a:r>
            <a:endParaRPr lang="en-US" dirty="0">
              <a:latin typeface="Garamond" panose="02020404030301010803" pitchFamily="18" charset="0"/>
            </a:endParaRPr>
          </a:p>
        </p:txBody>
      </p:sp>
    </p:spTree>
    <p:extLst>
      <p:ext uri="{BB962C8B-B14F-4D97-AF65-F5344CB8AC3E}">
        <p14:creationId xmlns:p14="http://schemas.microsoft.com/office/powerpoint/2010/main" val="2343402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89E6A2-D2D2-4340-A35D-FC411F578364}"/>
              </a:ext>
            </a:extLst>
          </p:cNvPr>
          <p:cNvSpPr txBox="1"/>
          <p:nvPr/>
        </p:nvSpPr>
        <p:spPr>
          <a:xfrm>
            <a:off x="202223" y="272562"/>
            <a:ext cx="11641015" cy="369332"/>
          </a:xfrm>
          <a:prstGeom prst="rect">
            <a:avLst/>
          </a:prstGeom>
          <a:noFill/>
        </p:spPr>
        <p:txBody>
          <a:bodyPr wrap="square" rtlCol="0">
            <a:spAutoFit/>
          </a:bodyPr>
          <a:lstStyle/>
          <a:p>
            <a:r>
              <a:rPr lang="en-US" dirty="0"/>
              <a:t>	From the obtained equations, we can get the second degree equation:</a:t>
            </a:r>
          </a:p>
        </p:txBody>
      </p:sp>
      <p:sp>
        <p:nvSpPr>
          <p:cNvPr id="4" name="TextBox 3">
            <a:extLst>
              <a:ext uri="{FF2B5EF4-FFF2-40B4-BE49-F238E27FC236}">
                <a16:creationId xmlns:a16="http://schemas.microsoft.com/office/drawing/2014/main" id="{BDE86E1F-5E08-4ADF-8421-AAF9189CCD71}"/>
              </a:ext>
            </a:extLst>
          </p:cNvPr>
          <p:cNvSpPr txBox="1"/>
          <p:nvPr/>
        </p:nvSpPr>
        <p:spPr>
          <a:xfrm>
            <a:off x="580292" y="1565031"/>
            <a:ext cx="10559562" cy="2308324"/>
          </a:xfrm>
          <a:prstGeom prst="rect">
            <a:avLst/>
          </a:prstGeom>
          <a:noFill/>
        </p:spPr>
        <p:txBody>
          <a:bodyPr wrap="square" rtlCol="0">
            <a:spAutoFit/>
          </a:bodyPr>
          <a:lstStyle/>
          <a:p>
            <a:r>
              <a:rPr lang="en-US" dirty="0">
                <a:cs typeface="Times New Roman" panose="02020603050405020304" pitchFamily="18" charset="0"/>
              </a:rPr>
              <a:t>The above second degree equation is the differential equation governing the vertical profile, </a:t>
            </a:r>
            <a:r>
              <a:rPr lang="en-US" i="1" dirty="0">
                <a:cs typeface="Times New Roman" panose="02020603050405020304" pitchFamily="18" charset="0"/>
              </a:rPr>
              <a:t>z(x)</a:t>
            </a:r>
            <a:r>
              <a:rPr lang="en-US" dirty="0">
                <a:cs typeface="Times New Roman" panose="02020603050405020304" pitchFamily="18" charset="0"/>
              </a:rPr>
              <a:t>, of a weightless, inextensible chain at equilibrium under a vertical load </a:t>
            </a:r>
            <a:r>
              <a:rPr lang="en-US" i="1" dirty="0">
                <a:cs typeface="Times New Roman" panose="02020603050405020304" pitchFamily="18" charset="0"/>
              </a:rPr>
              <a:t>q(x) </a:t>
            </a:r>
            <a:r>
              <a:rPr lang="en-US" dirty="0">
                <a:cs typeface="Times New Roman" panose="02020603050405020304" pitchFamily="18" charset="0"/>
              </a:rPr>
              <a:t>distributed along the horizontal </a:t>
            </a:r>
            <a:r>
              <a:rPr lang="en-US" i="1" dirty="0">
                <a:cs typeface="Times New Roman" panose="02020603050405020304" pitchFamily="18" charset="0"/>
              </a:rPr>
              <a:t>x-axis</a:t>
            </a:r>
            <a:r>
              <a:rPr lang="en-US" dirty="0">
                <a:cs typeface="Times New Roman" panose="02020603050405020304" pitchFamily="18" charset="0"/>
              </a:rPr>
              <a:t>.</a:t>
            </a:r>
          </a:p>
          <a:p>
            <a:endParaRPr lang="en-US" dirty="0">
              <a:cs typeface="Times New Roman" panose="02020603050405020304" pitchFamily="18" charset="0"/>
            </a:endParaRPr>
          </a:p>
          <a:p>
            <a:r>
              <a:rPr lang="en-US" dirty="0">
                <a:cs typeface="Times New Roman" panose="02020603050405020304" pitchFamily="18" charset="0"/>
              </a:rPr>
              <a:t>Constant </a:t>
            </a:r>
            <a:r>
              <a:rPr lang="en-US" i="1" dirty="0">
                <a:cs typeface="Times New Roman" panose="02020603050405020304" pitchFamily="18" charset="0"/>
              </a:rPr>
              <a:t>H </a:t>
            </a:r>
            <a:r>
              <a:rPr lang="en-US" dirty="0">
                <a:cs typeface="Times New Roman" panose="02020603050405020304" pitchFamily="18" charset="0"/>
              </a:rPr>
              <a:t>is the horizontal component of the internal tensional force existing at any point of the chain at equilibrium.</a:t>
            </a:r>
          </a:p>
          <a:p>
            <a:endParaRPr lang="en-US" dirty="0">
              <a:cs typeface="Times New Roman" panose="02020603050405020304" pitchFamily="18" charset="0"/>
            </a:endParaRPr>
          </a:p>
          <a:p>
            <a:r>
              <a:rPr lang="en-US" dirty="0">
                <a:cs typeface="Times New Roman" panose="02020603050405020304" pitchFamily="18" charset="0"/>
              </a:rPr>
              <a:t>The value of </a:t>
            </a:r>
            <a:r>
              <a:rPr lang="en-US" i="1" dirty="0">
                <a:cs typeface="Times New Roman" panose="02020603050405020304" pitchFamily="18" charset="0"/>
              </a:rPr>
              <a:t>T </a:t>
            </a:r>
            <a:r>
              <a:rPr lang="en-US" dirty="0">
                <a:cs typeface="Times New Roman" panose="02020603050405020304" pitchFamily="18" charset="0"/>
              </a:rPr>
              <a:t>may change from point to point, but </a:t>
            </a:r>
            <a:r>
              <a:rPr lang="en-US" i="1" dirty="0">
                <a:cs typeface="Times New Roman" panose="02020603050405020304" pitchFamily="18" charset="0"/>
              </a:rPr>
              <a:t>H </a:t>
            </a:r>
            <a:r>
              <a:rPr lang="en-US" dirty="0">
                <a:cs typeface="Times New Roman" panose="02020603050405020304" pitchFamily="18" charset="0"/>
              </a:rPr>
              <a:t>remains constant. The value of </a:t>
            </a:r>
            <a:r>
              <a:rPr lang="en-US" i="1" dirty="0">
                <a:cs typeface="Times New Roman" panose="02020603050405020304" pitchFamily="18" charset="0"/>
              </a:rPr>
              <a:t>H </a:t>
            </a:r>
            <a:r>
              <a:rPr lang="en-US" dirty="0">
                <a:cs typeface="Times New Roman" panose="02020603050405020304" pitchFamily="18" charset="0"/>
              </a:rPr>
              <a:t>depends on the load</a:t>
            </a:r>
          </a:p>
          <a:p>
            <a:r>
              <a:rPr lang="en-US" dirty="0">
                <a:cs typeface="Times New Roman" panose="02020603050405020304" pitchFamily="18" charset="0"/>
              </a:rPr>
              <a:t>function </a:t>
            </a:r>
            <a:r>
              <a:rPr lang="en-US" i="1" dirty="0">
                <a:cs typeface="Times New Roman" panose="02020603050405020304" pitchFamily="18" charset="0"/>
              </a:rPr>
              <a:t>q(x)</a:t>
            </a:r>
            <a:r>
              <a:rPr lang="en-US" dirty="0">
                <a:cs typeface="Times New Roman" panose="02020603050405020304" pitchFamily="18" charset="0"/>
              </a:rPr>
              <a:t>, on the length between supports </a:t>
            </a:r>
            <a:r>
              <a:rPr lang="en-US" i="1" dirty="0">
                <a:cs typeface="Times New Roman" panose="02020603050405020304" pitchFamily="18" charset="0"/>
              </a:rPr>
              <a:t>L</a:t>
            </a:r>
            <a:r>
              <a:rPr lang="en-US" dirty="0">
                <a:cs typeface="Times New Roman" panose="02020603050405020304" pitchFamily="18" charset="0"/>
              </a:rPr>
              <a:t>, and on the total length of the chain Γ (with Γ</a:t>
            </a:r>
            <a:r>
              <a:rPr lang="en-US" i="1" dirty="0">
                <a:cs typeface="Times New Roman" panose="02020603050405020304" pitchFamily="18" charset="0"/>
              </a:rPr>
              <a:t>&gt;L</a:t>
            </a:r>
            <a:r>
              <a:rPr lang="en-US" dirty="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CFD36AD8-EEB8-4957-A071-C9A695AE0549}"/>
                  </a:ext>
                </a:extLst>
              </p:cNvPr>
              <p:cNvSpPr/>
              <p:nvPr/>
            </p:nvSpPr>
            <p:spPr>
              <a:xfrm>
                <a:off x="5188751" y="713430"/>
                <a:ext cx="1764137" cy="6481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𝐻</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0">
                                  <a:latin typeface="Cambria Math" panose="02040503050406030204" pitchFamily="18" charset="0"/>
                                </a:rPr>
                                <m:t>2</m:t>
                              </m:r>
                            </m:sup>
                          </m:sSup>
                          <m:r>
                            <a:rPr lang="en-US" i="1">
                              <a:latin typeface="Cambria Math" panose="02040503050406030204" pitchFamily="18" charset="0"/>
                            </a:rPr>
                            <m:t>𝑧</m:t>
                          </m:r>
                        </m:num>
                        <m:den>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0">
                                  <a:latin typeface="Cambria Math" panose="02040503050406030204" pitchFamily="18" charset="0"/>
                                </a:rPr>
                                <m:t>2</m:t>
                              </m:r>
                            </m:sup>
                          </m:sSup>
                        </m:den>
                      </m:f>
                      <m:r>
                        <a:rPr lang="en-US" i="0">
                          <a:latin typeface="Cambria Math" panose="02040503050406030204" pitchFamily="18" charset="0"/>
                        </a:rPr>
                        <m:t>=−</m:t>
                      </m:r>
                      <m:r>
                        <a:rPr lang="en-US" i="1">
                          <a:latin typeface="Cambria Math" panose="02040503050406030204" pitchFamily="18" charset="0"/>
                        </a:rPr>
                        <m:t>𝑞</m:t>
                      </m:r>
                      <m:r>
                        <a:rPr lang="en-US" i="0">
                          <a:latin typeface="Cambria Math" panose="02040503050406030204" pitchFamily="18" charset="0"/>
                        </a:rPr>
                        <m:t>(</m:t>
                      </m:r>
                      <m:r>
                        <a:rPr lang="en-US" i="1">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xmlns="">
          <p:sp>
            <p:nvSpPr>
              <p:cNvPr id="8" name="Rectangle 7">
                <a:extLst>
                  <a:ext uri="{FF2B5EF4-FFF2-40B4-BE49-F238E27FC236}">
                    <a16:creationId xmlns:a16="http://schemas.microsoft.com/office/drawing/2014/main" id="{CFD36AD8-EEB8-4957-A071-C9A695AE0549}"/>
                  </a:ext>
                </a:extLst>
              </p:cNvPr>
              <p:cNvSpPr>
                <a:spLocks noRot="1" noChangeAspect="1" noMove="1" noResize="1" noEditPoints="1" noAdjustHandles="1" noChangeArrowheads="1" noChangeShapeType="1" noTextEdit="1"/>
              </p:cNvSpPr>
              <p:nvPr/>
            </p:nvSpPr>
            <p:spPr>
              <a:xfrm>
                <a:off x="5188751" y="713430"/>
                <a:ext cx="1764137" cy="648126"/>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28865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58BFE4-B868-474A-9AED-2B152F1A813E}"/>
              </a:ext>
            </a:extLst>
          </p:cNvPr>
          <p:cNvSpPr txBox="1"/>
          <p:nvPr/>
        </p:nvSpPr>
        <p:spPr>
          <a:xfrm>
            <a:off x="272562" y="281354"/>
            <a:ext cx="11377246" cy="461665"/>
          </a:xfrm>
          <a:prstGeom prst="rect">
            <a:avLst/>
          </a:prstGeom>
          <a:noFill/>
        </p:spPr>
        <p:txBody>
          <a:bodyPr wrap="square" rtlCol="0">
            <a:spAutoFit/>
          </a:bodyPr>
          <a:lstStyle/>
          <a:p>
            <a:pPr algn="ctr"/>
            <a:r>
              <a:rPr lang="en-US" sz="2400" b="1" u="sng" dirty="0"/>
              <a:t>Analysis of the Analogy</a:t>
            </a:r>
            <a:endParaRPr lang="en-US" sz="2400" u="sng" dirty="0"/>
          </a:p>
        </p:txBody>
      </p:sp>
      <p:sp>
        <p:nvSpPr>
          <p:cNvPr id="3" name="TextBox 2">
            <a:extLst>
              <a:ext uri="{FF2B5EF4-FFF2-40B4-BE49-F238E27FC236}">
                <a16:creationId xmlns:a16="http://schemas.microsoft.com/office/drawing/2014/main" id="{4696E276-067E-428D-A198-D0C1B4437AF0}"/>
              </a:ext>
            </a:extLst>
          </p:cNvPr>
          <p:cNvSpPr txBox="1"/>
          <p:nvPr/>
        </p:nvSpPr>
        <p:spPr>
          <a:xfrm>
            <a:off x="272562" y="1028700"/>
            <a:ext cx="10981592" cy="646331"/>
          </a:xfrm>
          <a:prstGeom prst="rect">
            <a:avLst/>
          </a:prstGeom>
          <a:noFill/>
        </p:spPr>
        <p:txBody>
          <a:bodyPr wrap="square" rtlCol="0">
            <a:spAutoFit/>
          </a:bodyPr>
          <a:lstStyle/>
          <a:p>
            <a:r>
              <a:rPr lang="en-US" dirty="0"/>
              <a:t>The equations for bending moment and for the vertical profile of a weightless inextensible chain under a vertical load q(x) distributed along the horizontal x-axis are obtained as follows:</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E0EDC2F0-6247-41C8-9895-D563CB6FF7B8}"/>
                  </a:ext>
                </a:extLst>
              </p:cNvPr>
              <p:cNvSpPr/>
              <p:nvPr/>
            </p:nvSpPr>
            <p:spPr>
              <a:xfrm>
                <a:off x="5006054" y="1675031"/>
                <a:ext cx="2276072" cy="13583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0">
                                            <a:latin typeface="Cambria Math" panose="02040503050406030204" pitchFamily="18" charset="0"/>
                                          </a:rPr>
                                          <m:t>2</m:t>
                                        </m:r>
                                      </m:sup>
                                    </m:sSup>
                                    <m:r>
                                      <a:rPr lang="en-US" i="0">
                                        <a:latin typeface="Cambria Math" panose="02040503050406030204" pitchFamily="18" charset="0"/>
                                      </a:rPr>
                                      <m:t>[</m:t>
                                    </m:r>
                                    <m:r>
                                      <a:rPr lang="en-US" i="1">
                                        <a:latin typeface="Cambria Math" panose="02040503050406030204" pitchFamily="18" charset="0"/>
                                      </a:rPr>
                                      <m:t>𝑀</m:t>
                                    </m:r>
                                    <m:r>
                                      <a:rPr lang="en-US" i="0">
                                        <a:latin typeface="Cambria Math" panose="02040503050406030204" pitchFamily="18" charset="0"/>
                                      </a:rPr>
                                      <m:t>(</m:t>
                                    </m:r>
                                    <m:r>
                                      <a:rPr lang="en-US" i="1">
                                        <a:latin typeface="Cambria Math" panose="02040503050406030204" pitchFamily="18" charset="0"/>
                                      </a:rPr>
                                      <m:t>𝑥</m:t>
                                    </m:r>
                                    <m:r>
                                      <a:rPr lang="en-US" i="0">
                                        <a:latin typeface="Cambria Math" panose="02040503050406030204" pitchFamily="18" charset="0"/>
                                      </a:rPr>
                                      <m:t>)</m:t>
                                    </m:r>
                                  </m:e>
                                </m:d>
                              </m:num>
                              <m:den>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0">
                                        <a:latin typeface="Cambria Math" panose="02040503050406030204" pitchFamily="18" charset="0"/>
                                      </a:rPr>
                                      <m:t>2</m:t>
                                    </m:r>
                                  </m:sup>
                                </m:sSup>
                              </m:den>
                            </m:f>
                            <m:r>
                              <a:rPr lang="en-US" i="0">
                                <a:latin typeface="Cambria Math" panose="02040503050406030204" pitchFamily="18" charset="0"/>
                              </a:rPr>
                              <m:t>=−</m:t>
                            </m:r>
                            <m:r>
                              <a:rPr lang="en-US" i="1">
                                <a:latin typeface="Cambria Math" panose="02040503050406030204" pitchFamily="18" charset="0"/>
                              </a:rPr>
                              <m:t>𝑞</m:t>
                            </m:r>
                            <m:r>
                              <a:rPr lang="en-US" i="0">
                                <a:latin typeface="Cambria Math" panose="02040503050406030204" pitchFamily="18" charset="0"/>
                              </a:rPr>
                              <m:t>(</m:t>
                            </m:r>
                            <m:r>
                              <a:rPr lang="en-US" i="1">
                                <a:latin typeface="Cambria Math" panose="02040503050406030204" pitchFamily="18" charset="0"/>
                              </a:rPr>
                              <m:t>𝑥</m:t>
                            </m:r>
                            <m:r>
                              <a:rPr lang="en-US" b="0" i="1" smtClean="0">
                                <a:latin typeface="Cambria Math" panose="02040503050406030204" pitchFamily="18" charset="0"/>
                              </a:rPr>
                              <m:t>)</m:t>
                            </m:r>
                          </m:e>
                        </m:mr>
                        <m:mr>
                          <m:e>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0">
                                            <a:latin typeface="Cambria Math" panose="02040503050406030204" pitchFamily="18" charset="0"/>
                                          </a:rPr>
                                          <m:t>2</m:t>
                                        </m:r>
                                      </m:sup>
                                    </m:sSup>
                                    <m:r>
                                      <a:rPr lang="en-US" i="0">
                                        <a:latin typeface="Cambria Math" panose="02040503050406030204" pitchFamily="18" charset="0"/>
                                      </a:rPr>
                                      <m:t>[</m:t>
                                    </m:r>
                                    <m:r>
                                      <a:rPr lang="en-US" i="1">
                                        <a:latin typeface="Cambria Math" panose="02040503050406030204" pitchFamily="18" charset="0"/>
                                      </a:rPr>
                                      <m:t>𝐻</m:t>
                                    </m:r>
                                    <m:r>
                                      <a:rPr lang="en-US" i="0">
                                        <a:latin typeface="Cambria Math" panose="02040503050406030204" pitchFamily="18" charset="0"/>
                                      </a:rPr>
                                      <m:t>.</m:t>
                                    </m:r>
                                    <m:r>
                                      <a:rPr lang="en-US" i="1">
                                        <a:latin typeface="Cambria Math" panose="02040503050406030204" pitchFamily="18" charset="0"/>
                                      </a:rPr>
                                      <m:t>𝑧</m:t>
                                    </m:r>
                                    <m:r>
                                      <a:rPr lang="en-US" i="0">
                                        <a:latin typeface="Cambria Math" panose="02040503050406030204" pitchFamily="18" charset="0"/>
                                      </a:rPr>
                                      <m:t>(</m:t>
                                    </m:r>
                                    <m:r>
                                      <a:rPr lang="en-US" i="1">
                                        <a:latin typeface="Cambria Math" panose="02040503050406030204" pitchFamily="18" charset="0"/>
                                      </a:rPr>
                                      <m:t>𝑥</m:t>
                                    </m:r>
                                    <m:r>
                                      <a:rPr lang="en-US" i="0">
                                        <a:latin typeface="Cambria Math" panose="02040503050406030204" pitchFamily="18" charset="0"/>
                                      </a:rPr>
                                      <m:t>)</m:t>
                                    </m:r>
                                  </m:e>
                                </m:d>
                              </m:num>
                              <m:den>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0">
                                        <a:latin typeface="Cambria Math" panose="02040503050406030204" pitchFamily="18" charset="0"/>
                                      </a:rPr>
                                      <m:t>2</m:t>
                                    </m:r>
                                  </m:sup>
                                </m:sSup>
                              </m:den>
                            </m:f>
                            <m:r>
                              <a:rPr lang="en-US" i="0">
                                <a:latin typeface="Cambria Math" panose="02040503050406030204" pitchFamily="18" charset="0"/>
                              </a:rPr>
                              <m:t>=−</m:t>
                            </m:r>
                            <m:r>
                              <a:rPr lang="en-US" i="1">
                                <a:latin typeface="Cambria Math" panose="02040503050406030204" pitchFamily="18" charset="0"/>
                              </a:rPr>
                              <m:t>𝑞</m:t>
                            </m:r>
                            <m:r>
                              <a:rPr lang="en-US" i="0">
                                <a:latin typeface="Cambria Math" panose="02040503050406030204" pitchFamily="18" charset="0"/>
                              </a:rPr>
                              <m:t>(</m:t>
                            </m:r>
                            <m:r>
                              <a:rPr lang="en-US" i="1">
                                <a:latin typeface="Cambria Math" panose="02040503050406030204" pitchFamily="18" charset="0"/>
                              </a:rPr>
                              <m:t>𝑥</m:t>
                            </m:r>
                            <m:r>
                              <a:rPr lang="en-US" b="0" i="1" smtClean="0">
                                <a:latin typeface="Cambria Math" panose="02040503050406030204" pitchFamily="18" charset="0"/>
                              </a:rPr>
                              <m:t>)</m:t>
                            </m:r>
                          </m:e>
                        </m:mr>
                        <m:mr>
                          <m:e/>
                        </m:mr>
                      </m:m>
                    </m:oMath>
                  </m:oMathPara>
                </a14:m>
                <a:endParaRPr lang="en-US" dirty="0"/>
              </a:p>
            </p:txBody>
          </p:sp>
        </mc:Choice>
        <mc:Fallback xmlns="">
          <p:sp>
            <p:nvSpPr>
              <p:cNvPr id="5" name="Rectangle 4">
                <a:extLst>
                  <a:ext uri="{FF2B5EF4-FFF2-40B4-BE49-F238E27FC236}">
                    <a16:creationId xmlns:a16="http://schemas.microsoft.com/office/drawing/2014/main" id="{E0EDC2F0-6247-41C8-9895-D563CB6FF7B8}"/>
                  </a:ext>
                </a:extLst>
              </p:cNvPr>
              <p:cNvSpPr>
                <a:spLocks noRot="1" noChangeAspect="1" noMove="1" noResize="1" noEditPoints="1" noAdjustHandles="1" noChangeArrowheads="1" noChangeShapeType="1" noTextEdit="1"/>
              </p:cNvSpPr>
              <p:nvPr/>
            </p:nvSpPr>
            <p:spPr>
              <a:xfrm>
                <a:off x="5006054" y="1675031"/>
                <a:ext cx="2276072" cy="1358321"/>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5D68FD26-431C-406C-8374-BB6442C17FC2}"/>
              </a:ext>
            </a:extLst>
          </p:cNvPr>
          <p:cNvSpPr txBox="1"/>
          <p:nvPr/>
        </p:nvSpPr>
        <p:spPr>
          <a:xfrm>
            <a:off x="518746" y="3253154"/>
            <a:ext cx="11051931" cy="2862322"/>
          </a:xfrm>
          <a:prstGeom prst="rect">
            <a:avLst/>
          </a:prstGeom>
          <a:noFill/>
        </p:spPr>
        <p:txBody>
          <a:bodyPr wrap="square" rtlCol="0">
            <a:spAutoFit/>
          </a:bodyPr>
          <a:lstStyle/>
          <a:p>
            <a:r>
              <a:rPr lang="en-US" dirty="0"/>
              <a:t>Both expressions are linear, non-homogeneous, second order, ordinary differential equations. They both contain</a:t>
            </a:r>
          </a:p>
          <a:p>
            <a:r>
              <a:rPr lang="en-US" dirty="0"/>
              <a:t>one second derivative term and the same forcing term. Both were derived by satisfying equilibrium conditions.</a:t>
            </a:r>
          </a:p>
          <a:p>
            <a:r>
              <a:rPr lang="en-US" dirty="0"/>
              <a:t>They involve different quantities within the square brackets, but those quantities, </a:t>
            </a:r>
            <a:r>
              <a:rPr lang="en-US" i="1" dirty="0"/>
              <a:t>M(x) </a:t>
            </a:r>
            <a:r>
              <a:rPr lang="en-US" dirty="0"/>
              <a:t>and </a:t>
            </a:r>
            <a:r>
              <a:rPr lang="en-US" i="1" dirty="0"/>
              <a:t>H z(x)</a:t>
            </a:r>
            <a:r>
              <a:rPr lang="en-US" dirty="0"/>
              <a:t>, are dimensionally</a:t>
            </a:r>
          </a:p>
          <a:p>
            <a:r>
              <a:rPr lang="en-US" dirty="0"/>
              <a:t>equal.</a:t>
            </a:r>
          </a:p>
          <a:p>
            <a:endParaRPr lang="en-US" dirty="0"/>
          </a:p>
          <a:p>
            <a:r>
              <a:rPr lang="en-US" dirty="0"/>
              <a:t>By using the same dimensional units in both equations, and by selecting an appropriate length Γ</a:t>
            </a:r>
            <a:r>
              <a:rPr lang="en-US" i="1" dirty="0"/>
              <a:t>&gt;L </a:t>
            </a:r>
            <a:r>
              <a:rPr lang="en-US" dirty="0"/>
              <a:t>for the chain,</a:t>
            </a:r>
          </a:p>
          <a:p>
            <a:r>
              <a:rPr lang="en-US" dirty="0"/>
              <a:t>the horizontal component </a:t>
            </a:r>
            <a:r>
              <a:rPr lang="en-US" i="1" dirty="0"/>
              <a:t>H </a:t>
            </a:r>
            <a:r>
              <a:rPr lang="en-US" dirty="0"/>
              <a:t>of the tensional force may become equal to a unit force. In that case, the numerical</a:t>
            </a:r>
          </a:p>
          <a:p>
            <a:r>
              <a:rPr lang="en-US" dirty="0"/>
              <a:t>values of the vertical ordinates </a:t>
            </a:r>
            <a:r>
              <a:rPr lang="en-US" i="1" dirty="0"/>
              <a:t>z(x) </a:t>
            </a:r>
            <a:r>
              <a:rPr lang="en-US" dirty="0"/>
              <a:t>of the chain will coincide with the numerical values of the bending moments</a:t>
            </a:r>
          </a:p>
          <a:p>
            <a:r>
              <a:rPr lang="en-US" i="1" dirty="0"/>
              <a:t>M(x) </a:t>
            </a:r>
            <a:r>
              <a:rPr lang="en-US" dirty="0"/>
              <a:t>of the beam. Even if the constant </a:t>
            </a:r>
            <a:r>
              <a:rPr lang="en-US" i="1" dirty="0"/>
              <a:t>H </a:t>
            </a:r>
            <a:r>
              <a:rPr lang="en-US" dirty="0"/>
              <a:t>were not equal to </a:t>
            </a:r>
            <a:r>
              <a:rPr lang="en-US" i="1" dirty="0"/>
              <a:t>1</a:t>
            </a:r>
            <a:r>
              <a:rPr lang="en-US" dirty="0"/>
              <a:t>, the vertical profile of the chain will still be similar to</a:t>
            </a:r>
          </a:p>
          <a:p>
            <a:r>
              <a:rPr lang="en-US" dirty="0"/>
              <a:t>the corresponding bending-moment diagram, but numerically different.</a:t>
            </a:r>
          </a:p>
        </p:txBody>
      </p:sp>
    </p:spTree>
    <p:extLst>
      <p:ext uri="{BB962C8B-B14F-4D97-AF65-F5344CB8AC3E}">
        <p14:creationId xmlns:p14="http://schemas.microsoft.com/office/powerpoint/2010/main" val="158299605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0</TotalTime>
  <Words>2958</Words>
  <Application>Microsoft Office PowerPoint</Application>
  <PresentationFormat>Widescreen</PresentationFormat>
  <Paragraphs>127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Calibri Light</vt:lpstr>
      <vt:lpstr>Cambria Math</vt:lpstr>
      <vt:lpstr>Cordia New</vt:lpstr>
      <vt:lpstr>Garamond</vt:lpstr>
      <vt:lpstr>Times New Roman</vt:lpstr>
      <vt:lpstr>Wingdings</vt:lpstr>
      <vt:lpstr>Retrospect</vt:lpstr>
      <vt:lpstr>ME-212 ASSIGNMENT</vt:lpstr>
      <vt:lpstr>DISCUSSION OF RESEARCH PAPER</vt:lpstr>
      <vt:lpstr>INTRODUCTION</vt:lpstr>
      <vt:lpstr>THE PURPOSE OF THIS PAPER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Sanjib Medhi</dc:creator>
  <cp:lastModifiedBy>Sanjib Medhi</cp:lastModifiedBy>
  <cp:revision>41</cp:revision>
  <dcterms:created xsi:type="dcterms:W3CDTF">2019-11-10T21:06:13Z</dcterms:created>
  <dcterms:modified xsi:type="dcterms:W3CDTF">2019-11-11T09:35:37Z</dcterms:modified>
</cp:coreProperties>
</file>