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872"/>
  </p:normalViewPr>
  <p:slideViewPr>
    <p:cSldViewPr snapToGrid="0">
      <p:cViewPr varScale="1">
        <p:scale>
          <a:sx n="113" d="100"/>
          <a:sy n="113" d="100"/>
        </p:scale>
        <p:origin x="52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3/21/23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3/21/23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3/21/23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3/21/23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3/21/23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3/21/23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3/21/23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3/21/23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3/21/23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68864-C807-508D-3ACC-6D7B42E2BF95}"/>
              </a:ext>
            </a:extLst>
          </p:cNvPr>
          <p:cNvSpPr>
            <a:spLocks noGrp="1"/>
          </p:cNvSpPr>
          <p:nvPr>
            <p:ph type="ctrTitle"/>
          </p:nvPr>
        </p:nvSpPr>
        <p:spPr/>
        <p:txBody>
          <a:bodyPr/>
          <a:lstStyle/>
          <a:p>
            <a:r>
              <a:rPr lang="en-US" b="1" dirty="0"/>
              <a:t>Measuring Performance of Page Replacement Algorithms</a:t>
            </a:r>
            <a:endParaRPr lang="en-US" dirty="0"/>
          </a:p>
        </p:txBody>
      </p:sp>
      <p:sp>
        <p:nvSpPr>
          <p:cNvPr id="3" name="Subtitle 2">
            <a:extLst>
              <a:ext uri="{FF2B5EF4-FFF2-40B4-BE49-F238E27FC236}">
                <a16:creationId xmlns:a16="http://schemas.microsoft.com/office/drawing/2014/main" id="{8A6A027C-FB8A-3603-030F-4B4F12D9D237}"/>
              </a:ext>
            </a:extLst>
          </p:cNvPr>
          <p:cNvSpPr>
            <a:spLocks noGrp="1"/>
          </p:cNvSpPr>
          <p:nvPr>
            <p:ph type="subTitle" idx="1"/>
          </p:nvPr>
        </p:nvSpPr>
        <p:spPr/>
        <p:txBody>
          <a:bodyPr/>
          <a:lstStyle/>
          <a:p>
            <a:r>
              <a:rPr lang="en-US" dirty="0"/>
              <a:t>Medhi </a:t>
            </a:r>
            <a:r>
              <a:rPr lang="en-US" dirty="0" err="1"/>
              <a:t>welsh-brito</a:t>
            </a:r>
            <a:endParaRPr lang="en-US" dirty="0"/>
          </a:p>
        </p:txBody>
      </p:sp>
    </p:spTree>
    <p:extLst>
      <p:ext uri="{BB962C8B-B14F-4D97-AF65-F5344CB8AC3E}">
        <p14:creationId xmlns:p14="http://schemas.microsoft.com/office/powerpoint/2010/main" val="3434185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0EC9E-EC86-584A-B102-34893F261FB6}"/>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0CBE9576-75A4-C55B-C365-6F6AE72D1ACE}"/>
              </a:ext>
            </a:extLst>
          </p:cNvPr>
          <p:cNvSpPr>
            <a:spLocks noGrp="1"/>
          </p:cNvSpPr>
          <p:nvPr>
            <p:ph idx="1"/>
          </p:nvPr>
        </p:nvSpPr>
        <p:spPr/>
        <p:txBody>
          <a:bodyPr/>
          <a:lstStyle/>
          <a:p>
            <a:r>
              <a:rPr lang="en-US" dirty="0"/>
              <a:t>In this project we will simulate the performance of page replacement algorithms in C++. </a:t>
            </a:r>
          </a:p>
          <a:p>
            <a:r>
              <a:rPr lang="en-US" dirty="0"/>
              <a:t>These page algorithms are First-in, First-Out (FIFO), Least Recently Used (LRU), and Segmented FIFO.</a:t>
            </a:r>
          </a:p>
          <a:p>
            <a:r>
              <a:rPr lang="en-US" dirty="0"/>
              <a:t>With our program, we could compare various page replacement algorithms and endeavor to ascertain their relative performance across multiple scenarios.</a:t>
            </a:r>
          </a:p>
        </p:txBody>
      </p:sp>
    </p:spTree>
    <p:extLst>
      <p:ext uri="{BB962C8B-B14F-4D97-AF65-F5344CB8AC3E}">
        <p14:creationId xmlns:p14="http://schemas.microsoft.com/office/powerpoint/2010/main" val="480421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9D021-DFF1-B49B-09FC-0A05FA7F3D4E}"/>
              </a:ext>
            </a:extLst>
          </p:cNvPr>
          <p:cNvSpPr>
            <a:spLocks noGrp="1"/>
          </p:cNvSpPr>
          <p:nvPr>
            <p:ph type="title"/>
          </p:nvPr>
        </p:nvSpPr>
        <p:spPr/>
        <p:txBody>
          <a:bodyPr/>
          <a:lstStyle/>
          <a:p>
            <a:r>
              <a:rPr lang="en-US" dirty="0"/>
              <a:t>First-in, first out (</a:t>
            </a:r>
            <a:r>
              <a:rPr lang="en-US" dirty="0" err="1"/>
              <a:t>fifo</a:t>
            </a:r>
            <a:r>
              <a:rPr lang="en-US" dirty="0"/>
              <a:t>)</a:t>
            </a:r>
          </a:p>
        </p:txBody>
      </p:sp>
      <p:sp>
        <p:nvSpPr>
          <p:cNvPr id="3" name="Content Placeholder 2">
            <a:extLst>
              <a:ext uri="{FF2B5EF4-FFF2-40B4-BE49-F238E27FC236}">
                <a16:creationId xmlns:a16="http://schemas.microsoft.com/office/drawing/2014/main" id="{389E887E-FE22-B7BB-EF1A-A7B086A4F1DB}"/>
              </a:ext>
            </a:extLst>
          </p:cNvPr>
          <p:cNvSpPr>
            <a:spLocks noGrp="1"/>
          </p:cNvSpPr>
          <p:nvPr>
            <p:ph idx="1"/>
          </p:nvPr>
        </p:nvSpPr>
        <p:spPr/>
        <p:txBody>
          <a:bodyPr/>
          <a:lstStyle/>
          <a:p>
            <a:r>
              <a:rPr lang="en-US" dirty="0"/>
              <a:t>Replace the page that has been in physical memory the longest period of time.</a:t>
            </a:r>
          </a:p>
          <a:p>
            <a:r>
              <a:rPr lang="en-US" dirty="0"/>
              <a:t>The implementation works by pushing and popping page references from a std::deque used as a  FIFO Queue. </a:t>
            </a:r>
          </a:p>
          <a:p>
            <a:endParaRPr lang="en-US" dirty="0"/>
          </a:p>
        </p:txBody>
      </p:sp>
    </p:spTree>
    <p:extLst>
      <p:ext uri="{BB962C8B-B14F-4D97-AF65-F5344CB8AC3E}">
        <p14:creationId xmlns:p14="http://schemas.microsoft.com/office/powerpoint/2010/main" val="2833203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40D22-5A67-25BF-352F-0BC5826B2DF8}"/>
              </a:ext>
            </a:extLst>
          </p:cNvPr>
          <p:cNvSpPr>
            <a:spLocks noGrp="1"/>
          </p:cNvSpPr>
          <p:nvPr>
            <p:ph type="title"/>
          </p:nvPr>
        </p:nvSpPr>
        <p:spPr/>
        <p:txBody>
          <a:bodyPr/>
          <a:lstStyle/>
          <a:p>
            <a:r>
              <a:rPr lang="en-US" dirty="0"/>
              <a:t>Least recently used (</a:t>
            </a:r>
            <a:r>
              <a:rPr lang="en-US" dirty="0" err="1"/>
              <a:t>lru</a:t>
            </a:r>
            <a:r>
              <a:rPr lang="en-US" dirty="0"/>
              <a:t>)</a:t>
            </a:r>
          </a:p>
        </p:txBody>
      </p:sp>
      <p:sp>
        <p:nvSpPr>
          <p:cNvPr id="3" name="Content Placeholder 2">
            <a:extLst>
              <a:ext uri="{FF2B5EF4-FFF2-40B4-BE49-F238E27FC236}">
                <a16:creationId xmlns:a16="http://schemas.microsoft.com/office/drawing/2014/main" id="{59BD407C-0A3E-5E27-6274-92221D08A5F5}"/>
              </a:ext>
            </a:extLst>
          </p:cNvPr>
          <p:cNvSpPr>
            <a:spLocks noGrp="1"/>
          </p:cNvSpPr>
          <p:nvPr>
            <p:ph idx="1"/>
          </p:nvPr>
        </p:nvSpPr>
        <p:spPr/>
        <p:txBody>
          <a:bodyPr/>
          <a:lstStyle/>
          <a:p>
            <a:r>
              <a:rPr lang="en-US" dirty="0"/>
              <a:t>Replaces the page that has not been used in the longest amount of time.</a:t>
            </a:r>
          </a:p>
          <a:p>
            <a:r>
              <a:rPr lang="en-US" dirty="0"/>
              <a:t>The implementation maintains page references in a vector.  To erase the least recently used page, we replace the back element of the page table and insert to the top.  This ensures the least recently used element is always pushed off of the table.</a:t>
            </a:r>
          </a:p>
          <a:p>
            <a:endParaRPr lang="en-US" dirty="0"/>
          </a:p>
          <a:p>
            <a:endParaRPr lang="en-US" dirty="0"/>
          </a:p>
        </p:txBody>
      </p:sp>
    </p:spTree>
    <p:extLst>
      <p:ext uri="{BB962C8B-B14F-4D97-AF65-F5344CB8AC3E}">
        <p14:creationId xmlns:p14="http://schemas.microsoft.com/office/powerpoint/2010/main" val="2725617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DA41F-C4F2-CA1F-3BF0-8628D2667AD4}"/>
              </a:ext>
            </a:extLst>
          </p:cNvPr>
          <p:cNvSpPr>
            <a:spLocks noGrp="1"/>
          </p:cNvSpPr>
          <p:nvPr>
            <p:ph type="title"/>
          </p:nvPr>
        </p:nvSpPr>
        <p:spPr/>
        <p:txBody>
          <a:bodyPr/>
          <a:lstStyle/>
          <a:p>
            <a:r>
              <a:rPr lang="en-US" dirty="0"/>
              <a:t>Segmented </a:t>
            </a:r>
            <a:r>
              <a:rPr lang="en-US" dirty="0" err="1"/>
              <a:t>fifo</a:t>
            </a:r>
            <a:endParaRPr lang="en-US" dirty="0"/>
          </a:p>
        </p:txBody>
      </p:sp>
      <p:sp>
        <p:nvSpPr>
          <p:cNvPr id="3" name="Content Placeholder 2">
            <a:extLst>
              <a:ext uri="{FF2B5EF4-FFF2-40B4-BE49-F238E27FC236}">
                <a16:creationId xmlns:a16="http://schemas.microsoft.com/office/drawing/2014/main" id="{7BD0FE82-DD71-9C3E-9A6F-1A9AEECE907D}"/>
              </a:ext>
            </a:extLst>
          </p:cNvPr>
          <p:cNvSpPr>
            <a:spLocks noGrp="1"/>
          </p:cNvSpPr>
          <p:nvPr>
            <p:ph idx="1"/>
          </p:nvPr>
        </p:nvSpPr>
        <p:spPr/>
        <p:txBody>
          <a:bodyPr/>
          <a:lstStyle/>
          <a:p>
            <a:r>
              <a:rPr lang="en-US" b="0" i="0" dirty="0">
                <a:solidFill>
                  <a:srgbClr val="374151"/>
                </a:solidFill>
                <a:effectLst/>
                <a:latin typeface="Söhne"/>
              </a:rPr>
              <a:t>The segmented FIFO algorithm divides the physical memory into fixed-size segments and maintains a separate First-In-First-Out (FIFO) queue for each segment. </a:t>
            </a:r>
          </a:p>
          <a:p>
            <a:r>
              <a:rPr lang="en-US" b="0" i="0" dirty="0">
                <a:solidFill>
                  <a:srgbClr val="374151"/>
                </a:solidFill>
                <a:effectLst/>
                <a:latin typeface="Söhne"/>
              </a:rPr>
              <a:t>Pages are added to the back of the queue when they are first loaded into memory. In this case, one buffer will be structured as a FIFO, while the other will use a Least Recently Used (LRU) structure.</a:t>
            </a:r>
            <a:endParaRPr lang="en-US" dirty="0"/>
          </a:p>
        </p:txBody>
      </p:sp>
    </p:spTree>
    <p:extLst>
      <p:ext uri="{BB962C8B-B14F-4D97-AF65-F5344CB8AC3E}">
        <p14:creationId xmlns:p14="http://schemas.microsoft.com/office/powerpoint/2010/main" val="2585437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09068-609B-BEB8-4A2E-BC3BFAA0311A}"/>
              </a:ext>
            </a:extLst>
          </p:cNvPr>
          <p:cNvSpPr>
            <a:spLocks noGrp="1"/>
          </p:cNvSpPr>
          <p:nvPr>
            <p:ph type="title"/>
          </p:nvPr>
        </p:nvSpPr>
        <p:spPr/>
        <p:txBody>
          <a:bodyPr/>
          <a:lstStyle/>
          <a:p>
            <a:r>
              <a:rPr lang="en-US" dirty="0" err="1"/>
              <a:t>fifo</a:t>
            </a:r>
            <a:endParaRPr lang="en-US" dirty="0"/>
          </a:p>
        </p:txBody>
      </p:sp>
      <p:sp>
        <p:nvSpPr>
          <p:cNvPr id="3" name="Content Placeholder 2">
            <a:extLst>
              <a:ext uri="{FF2B5EF4-FFF2-40B4-BE49-F238E27FC236}">
                <a16:creationId xmlns:a16="http://schemas.microsoft.com/office/drawing/2014/main" id="{55940586-2D97-E39C-709F-A3E0C1FBDF23}"/>
              </a:ext>
            </a:extLst>
          </p:cNvPr>
          <p:cNvSpPr>
            <a:spLocks noGrp="1"/>
          </p:cNvSpPr>
          <p:nvPr>
            <p:ph idx="1"/>
          </p:nvPr>
        </p:nvSpPr>
        <p:spPr/>
        <p:txBody>
          <a:bodyPr/>
          <a:lstStyle/>
          <a:p>
            <a:pPr marL="0" indent="0" algn="ctr">
              <a:buNone/>
            </a:pPr>
            <a:r>
              <a:rPr lang="en-US" dirty="0"/>
              <a:t>Here are the results with same memory frame size: 64</a:t>
            </a:r>
          </a:p>
          <a:p>
            <a:endParaRPr lang="en-US" dirty="0"/>
          </a:p>
        </p:txBody>
      </p:sp>
      <p:pic>
        <p:nvPicPr>
          <p:cNvPr id="4" name="Picture 3" descr="Text&#10;&#10;Description automatically generated">
            <a:extLst>
              <a:ext uri="{FF2B5EF4-FFF2-40B4-BE49-F238E27FC236}">
                <a16:creationId xmlns:a16="http://schemas.microsoft.com/office/drawing/2014/main" id="{A2968CBC-355B-CC43-DC31-DD2DE3781A2E}"/>
              </a:ext>
            </a:extLst>
          </p:cNvPr>
          <p:cNvPicPr>
            <a:picLocks noChangeAspect="1"/>
          </p:cNvPicPr>
          <p:nvPr/>
        </p:nvPicPr>
        <p:blipFill>
          <a:blip r:embed="rId2"/>
          <a:stretch>
            <a:fillRect/>
          </a:stretch>
        </p:blipFill>
        <p:spPr>
          <a:xfrm>
            <a:off x="3124199" y="4019647"/>
            <a:ext cx="5943600" cy="845185"/>
          </a:xfrm>
          <a:prstGeom prst="rect">
            <a:avLst/>
          </a:prstGeom>
        </p:spPr>
      </p:pic>
    </p:spTree>
    <p:extLst>
      <p:ext uri="{BB962C8B-B14F-4D97-AF65-F5344CB8AC3E}">
        <p14:creationId xmlns:p14="http://schemas.microsoft.com/office/powerpoint/2010/main" val="2142839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4B190-92E9-16FF-5BD3-189992E500A0}"/>
              </a:ext>
            </a:extLst>
          </p:cNvPr>
          <p:cNvSpPr>
            <a:spLocks noGrp="1"/>
          </p:cNvSpPr>
          <p:nvPr>
            <p:ph type="title"/>
          </p:nvPr>
        </p:nvSpPr>
        <p:spPr/>
        <p:txBody>
          <a:bodyPr/>
          <a:lstStyle/>
          <a:p>
            <a:r>
              <a:rPr lang="en-US" dirty="0" err="1"/>
              <a:t>lru</a:t>
            </a:r>
            <a:endParaRPr lang="en-US" dirty="0"/>
          </a:p>
        </p:txBody>
      </p:sp>
      <p:pic>
        <p:nvPicPr>
          <p:cNvPr id="4" name="Content Placeholder 3" descr="Text&#10;&#10;Description automatically generated">
            <a:extLst>
              <a:ext uri="{FF2B5EF4-FFF2-40B4-BE49-F238E27FC236}">
                <a16:creationId xmlns:a16="http://schemas.microsoft.com/office/drawing/2014/main" id="{6DC05324-3D4D-10C0-29BE-6CA18F3E3286}"/>
              </a:ext>
            </a:extLst>
          </p:cNvPr>
          <p:cNvPicPr>
            <a:picLocks noGrp="1" noChangeAspect="1"/>
          </p:cNvPicPr>
          <p:nvPr>
            <p:ph idx="1"/>
          </p:nvPr>
        </p:nvPicPr>
        <p:blipFill>
          <a:blip r:embed="rId2"/>
          <a:stretch>
            <a:fillRect/>
          </a:stretch>
        </p:blipFill>
        <p:spPr>
          <a:xfrm>
            <a:off x="3086100" y="3613944"/>
            <a:ext cx="6019800" cy="812800"/>
          </a:xfrm>
          <a:prstGeom prst="rect">
            <a:avLst/>
          </a:prstGeom>
        </p:spPr>
      </p:pic>
    </p:spTree>
    <p:extLst>
      <p:ext uri="{BB962C8B-B14F-4D97-AF65-F5344CB8AC3E}">
        <p14:creationId xmlns:p14="http://schemas.microsoft.com/office/powerpoint/2010/main" val="136996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1E2A1-C924-EBCA-96F7-37B3B2FC3B7C}"/>
              </a:ext>
            </a:extLst>
          </p:cNvPr>
          <p:cNvSpPr>
            <a:spLocks noGrp="1"/>
          </p:cNvSpPr>
          <p:nvPr>
            <p:ph type="title"/>
          </p:nvPr>
        </p:nvSpPr>
        <p:spPr/>
        <p:txBody>
          <a:bodyPr/>
          <a:lstStyle/>
          <a:p>
            <a:r>
              <a:rPr lang="en-US" dirty="0" err="1"/>
              <a:t>vms</a:t>
            </a:r>
            <a:endParaRPr lang="en-US" dirty="0"/>
          </a:p>
        </p:txBody>
      </p:sp>
      <p:pic>
        <p:nvPicPr>
          <p:cNvPr id="5" name="Content Placeholder 4" descr="Text&#10;&#10;Description automatically generated">
            <a:extLst>
              <a:ext uri="{FF2B5EF4-FFF2-40B4-BE49-F238E27FC236}">
                <a16:creationId xmlns:a16="http://schemas.microsoft.com/office/drawing/2014/main" id="{14B9B0BF-AA74-4F05-0A4A-3390CDF71287}"/>
              </a:ext>
            </a:extLst>
          </p:cNvPr>
          <p:cNvPicPr>
            <a:picLocks noGrp="1" noChangeAspect="1"/>
          </p:cNvPicPr>
          <p:nvPr>
            <p:ph idx="1"/>
          </p:nvPr>
        </p:nvPicPr>
        <p:blipFill>
          <a:blip r:embed="rId2"/>
          <a:stretch>
            <a:fillRect/>
          </a:stretch>
        </p:blipFill>
        <p:spPr>
          <a:xfrm>
            <a:off x="3009900" y="3601244"/>
            <a:ext cx="6172200" cy="838200"/>
          </a:xfrm>
          <a:prstGeom prst="rect">
            <a:avLst/>
          </a:prstGeom>
        </p:spPr>
      </p:pic>
    </p:spTree>
    <p:extLst>
      <p:ext uri="{BB962C8B-B14F-4D97-AF65-F5344CB8AC3E}">
        <p14:creationId xmlns:p14="http://schemas.microsoft.com/office/powerpoint/2010/main" val="3993162408"/>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Dividend</Template>
  <TotalTime>26</TotalTime>
  <Words>260</Words>
  <Application>Microsoft Macintosh PowerPoint</Application>
  <PresentationFormat>Widescreen</PresentationFormat>
  <Paragraphs>19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Söhne</vt:lpstr>
      <vt:lpstr>Gill Sans MT</vt:lpstr>
      <vt:lpstr>Wingdings 2</vt:lpstr>
      <vt:lpstr>Dividend</vt:lpstr>
      <vt:lpstr>Measuring Performance of Page Replacement Algorithms</vt:lpstr>
      <vt:lpstr>INTRODUCTION</vt:lpstr>
      <vt:lpstr>First-in, first out (fifo)</vt:lpstr>
      <vt:lpstr>Least recently used (lru)</vt:lpstr>
      <vt:lpstr>Segmented fifo</vt:lpstr>
      <vt:lpstr>fifo</vt:lpstr>
      <vt:lpstr>lru</vt:lpstr>
      <vt:lpstr>vms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Measuring Performance of Page Replacement Algorithms</dc:title>
  <dc:creator>Medhi Welsh-Brito</dc:creator>
  <cp:lastModifiedBy>Medhi Welsh-Brito</cp:lastModifiedBy>
  <cp:revision>1</cp:revision>
  <dcterms:created xsi:type="dcterms:W3CDTF">2023-03-21T15:26:25Z</dcterms:created>
  <dcterms:modified xsi:type="dcterms:W3CDTF">2023-03-21T15:52:57Z</dcterms:modified>
</cp:coreProperties>
</file>