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roxima Nova"/>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3"/>
  </p:normalViewPr>
  <p:slideViewPr>
    <p:cSldViewPr snapToGrid="0">
      <p:cViewPr varScale="1">
        <p:scale>
          <a:sx n="151" d="100"/>
          <a:sy n="151" d="100"/>
        </p:scale>
        <p:origin x="6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b815dad45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b815dad45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b815dad45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b815dad45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Initially, our approach to addressing Research Question 2 was guided by the assumption that Restest would seamlessly fulfill our testing needs. However, this assumption was challenged when we encountered an unexpected issue related to the groovy dependency in Maven, despite our prior testing with various versions of Restest across different platforms such as MACOS and Windows, utilizing JDK versions including JBR 17, JDK 17, and OpenJDK 21. This setback prompted a reassessment of our strategy, leading us to explore alternative avenues for fulfilling our testing requirements."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b815dad45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b815dad45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c2631c81f2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c2631c81f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2631c81f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2631c81f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b815dad45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b815dad45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b815dad45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b815dad45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b815dad45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b815dad4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b815dad45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b815dad4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2631c81f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2631c81f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2631c81f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2631c81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631c81f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631c81f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2631c81f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2631c81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2631c81f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2631c81f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edhyaj/AGORA_projec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trello.com/b/jhzWxNJB/project-group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Research on AGORA</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Group-6 :  Abhishek, Anushka, Rishitha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Research Question 2</a:t>
            </a:r>
            <a:endParaRPr b="1"/>
          </a:p>
          <a:p>
            <a:pPr marL="0" lvl="0" indent="0" algn="l" rtl="0">
              <a:spcBef>
                <a:spcPts val="0"/>
              </a:spcBef>
              <a:spcAft>
                <a:spcPts val="0"/>
              </a:spcAft>
              <a:buNone/>
            </a:pPr>
            <a:endParaRPr/>
          </a:p>
        </p:txBody>
      </p:sp>
      <p:sp>
        <p:nvSpPr>
          <p:cNvPr id="133" name="Google Shape;133;p22"/>
          <p:cNvSpPr txBox="1">
            <a:spLocks noGrp="1"/>
          </p:cNvSpPr>
          <p:nvPr>
            <p:ph type="body" idx="1"/>
          </p:nvPr>
        </p:nvSpPr>
        <p:spPr>
          <a:xfrm>
            <a:off x="311700" y="1385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RQ2</a:t>
            </a:r>
            <a:r>
              <a:rPr lang="en"/>
              <a:t>: </a:t>
            </a:r>
            <a:r>
              <a:rPr lang="en" sz="1600"/>
              <a:t>How do changes in black-box test case generators, specifically transitioning from RESTest to alternative tools such as RESTler and RESTTestGen affect the patterns and quality of invariants detected in REST API testing?</a:t>
            </a:r>
            <a:endParaRPr sz="1600"/>
          </a:p>
          <a:p>
            <a:pPr marL="0" lvl="0" indent="0" algn="l" rtl="0">
              <a:spcBef>
                <a:spcPts val="1200"/>
              </a:spcBef>
              <a:spcAft>
                <a:spcPts val="0"/>
              </a:spcAft>
              <a:buNone/>
            </a:pPr>
            <a:endParaRPr/>
          </a:p>
          <a:p>
            <a:pPr marL="0" lvl="0" indent="0" algn="l" rtl="0">
              <a:spcBef>
                <a:spcPts val="1200"/>
              </a:spcBef>
              <a:spcAft>
                <a:spcPts val="0"/>
              </a:spcAft>
              <a:buNone/>
            </a:pPr>
            <a:r>
              <a:rPr lang="en" b="1"/>
              <a:t>Motivation</a:t>
            </a:r>
            <a:r>
              <a:rPr lang="en"/>
              <a:t>: </a:t>
            </a:r>
            <a:r>
              <a:rPr lang="en" sz="1600"/>
              <a:t>This study aims to provide developers and testers with valuable insights into selecting the most appropriate tool for their testing needs, ultimately leading to the development of more reliable and high-quality APIs.</a:t>
            </a:r>
            <a:endParaRPr sz="1600"/>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Methodology:</a:t>
            </a:r>
            <a:endParaRPr b="1"/>
          </a:p>
        </p:txBody>
      </p:sp>
      <p:sp>
        <p:nvSpPr>
          <p:cNvPr id="139" name="Google Shape;13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Initial approach was:</a:t>
            </a:r>
            <a:endParaRPr dirty="0"/>
          </a:p>
          <a:p>
            <a:pPr marL="474345" lvl="0" algn="l" rtl="0">
              <a:spcBef>
                <a:spcPts val="1200"/>
              </a:spcBef>
              <a:spcAft>
                <a:spcPts val="0"/>
              </a:spcAft>
              <a:buSzPct val="100000"/>
              <a:buFont typeface="+mj-lt"/>
              <a:buAutoNum type="arabicPeriod"/>
            </a:pPr>
            <a:r>
              <a:rPr lang="en" dirty="0"/>
              <a:t>OAS specification to generate test cases from </a:t>
            </a:r>
            <a:r>
              <a:rPr lang="en" dirty="0" err="1"/>
              <a:t>Restest</a:t>
            </a:r>
            <a:r>
              <a:rPr lang="en" dirty="0"/>
              <a:t>.</a:t>
            </a:r>
            <a:endParaRPr dirty="0"/>
          </a:p>
          <a:p>
            <a:pPr marL="800100" lvl="0" algn="l" rtl="0">
              <a:spcBef>
                <a:spcPts val="1200"/>
              </a:spcBef>
              <a:spcAft>
                <a:spcPts val="0"/>
              </a:spcAft>
              <a:buFont typeface="+mj-lt"/>
              <a:buAutoNum type="arabicPeriod"/>
            </a:pPr>
            <a:endParaRPr dirty="0"/>
          </a:p>
          <a:p>
            <a:pPr marL="474345" lvl="0" algn="l" rtl="0">
              <a:spcBef>
                <a:spcPts val="1200"/>
              </a:spcBef>
              <a:spcAft>
                <a:spcPts val="0"/>
              </a:spcAft>
              <a:buSzPct val="100000"/>
              <a:buFont typeface="+mj-lt"/>
              <a:buAutoNum type="arabicPeriod"/>
            </a:pPr>
            <a:r>
              <a:rPr lang="en" dirty="0"/>
              <a:t>Microsoft’s </a:t>
            </a:r>
            <a:r>
              <a:rPr lang="en" dirty="0" err="1"/>
              <a:t>restler-fuzzer</a:t>
            </a:r>
            <a:r>
              <a:rPr lang="en" dirty="0"/>
              <a:t> to generate test cases which can be fed to beet.</a:t>
            </a:r>
            <a:endParaRPr dirty="0"/>
          </a:p>
          <a:p>
            <a:pPr marL="800100" lvl="0" algn="l" rtl="0">
              <a:spcBef>
                <a:spcPts val="1200"/>
              </a:spcBef>
              <a:spcAft>
                <a:spcPts val="0"/>
              </a:spcAft>
              <a:buFont typeface="+mj-lt"/>
              <a:buAutoNum type="arabicPeriod"/>
            </a:pPr>
            <a:endParaRPr dirty="0"/>
          </a:p>
          <a:p>
            <a:pPr marL="474345" lvl="0" algn="l" rtl="0">
              <a:spcBef>
                <a:spcPts val="1200"/>
              </a:spcBef>
              <a:spcAft>
                <a:spcPts val="0"/>
              </a:spcAft>
              <a:buSzPct val="100000"/>
              <a:buFont typeface="+mj-lt"/>
              <a:buAutoNum type="arabicPeriod"/>
            </a:pPr>
            <a:r>
              <a:rPr lang="en" dirty="0"/>
              <a:t>Generate test cases from </a:t>
            </a:r>
            <a:r>
              <a:rPr lang="en" dirty="0" err="1"/>
              <a:t>Restestgen</a:t>
            </a:r>
            <a:r>
              <a:rPr lang="en" dirty="0"/>
              <a:t>.</a:t>
            </a:r>
            <a:endParaRPr dirty="0"/>
          </a:p>
          <a:p>
            <a:pPr marL="800100" lvl="0" algn="l" rtl="0">
              <a:spcBef>
                <a:spcPts val="1200"/>
              </a:spcBef>
              <a:spcAft>
                <a:spcPts val="0"/>
              </a:spcAft>
              <a:buFont typeface="+mj-lt"/>
              <a:buAutoNum type="arabicPeriod"/>
            </a:pPr>
            <a:endParaRPr dirty="0"/>
          </a:p>
          <a:p>
            <a:pPr marL="474345" lvl="0" algn="l" rtl="0">
              <a:spcBef>
                <a:spcPts val="1200"/>
              </a:spcBef>
              <a:spcAft>
                <a:spcPts val="0"/>
              </a:spcAft>
              <a:buSzPct val="100000"/>
              <a:buFont typeface="+mj-lt"/>
              <a:buAutoNum type="arabicPeriod"/>
            </a:pPr>
            <a:r>
              <a:rPr lang="en" dirty="0"/>
              <a:t>We will compare the invariants generated by all three backbox testers and analyze the result.</a:t>
            </a: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Challenges</a:t>
            </a:r>
            <a:endParaRPr b="1"/>
          </a:p>
        </p:txBody>
      </p:sp>
      <p:sp>
        <p:nvSpPr>
          <p:cNvPr id="145" name="Google Shape;145;p24"/>
          <p:cNvSpPr txBox="1">
            <a:spLocks noGrp="1"/>
          </p:cNvSpPr>
          <p:nvPr>
            <p:ph type="body" idx="1"/>
          </p:nvPr>
        </p:nvSpPr>
        <p:spPr>
          <a:xfrm>
            <a:off x="311700" y="12559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endParaRPr sz="1500" b="1"/>
          </a:p>
          <a:p>
            <a:pPr marL="457200" lvl="0" indent="-323850" algn="l" rtl="0">
              <a:lnSpc>
                <a:spcPct val="95000"/>
              </a:lnSpc>
              <a:spcBef>
                <a:spcPts val="1200"/>
              </a:spcBef>
              <a:spcAft>
                <a:spcPts val="0"/>
              </a:spcAft>
              <a:buSzPts val="1500"/>
              <a:buAutoNum type="arabicPeriod"/>
            </a:pPr>
            <a:r>
              <a:rPr lang="en" sz="1500" b="1"/>
              <a:t>Encountered groovy dependency issue in Maven with Restest.</a:t>
            </a:r>
            <a:endParaRPr sz="1500" b="1"/>
          </a:p>
          <a:p>
            <a:pPr marL="0" lvl="0" indent="457200" algn="l" rtl="0">
              <a:lnSpc>
                <a:spcPct val="95000"/>
              </a:lnSpc>
              <a:spcBef>
                <a:spcPts val="1200"/>
              </a:spcBef>
              <a:spcAft>
                <a:spcPts val="0"/>
              </a:spcAft>
              <a:buSzPts val="275"/>
              <a:buNone/>
            </a:pPr>
            <a:r>
              <a:rPr lang="en" sz="1300"/>
              <a:t>Tested Restest versions 1.2.0, 1.3.0, 1.4.0 on MACOS and Windows with JDK 17, JBR 17, and OpenJDK 21.</a:t>
            </a:r>
            <a:endParaRPr sz="1300"/>
          </a:p>
          <a:p>
            <a:pPr marL="0" lvl="0" indent="0" algn="l" rtl="0">
              <a:lnSpc>
                <a:spcPct val="95000"/>
              </a:lnSpc>
              <a:spcBef>
                <a:spcPts val="1200"/>
              </a:spcBef>
              <a:spcAft>
                <a:spcPts val="0"/>
              </a:spcAft>
              <a:buSzPts val="275"/>
              <a:buNone/>
            </a:pPr>
            <a:endParaRPr sz="1300"/>
          </a:p>
          <a:p>
            <a:pPr marL="457200" lvl="0" indent="0" algn="l" rtl="0">
              <a:lnSpc>
                <a:spcPct val="95000"/>
              </a:lnSpc>
              <a:spcBef>
                <a:spcPts val="1200"/>
              </a:spcBef>
              <a:spcAft>
                <a:spcPts val="0"/>
              </a:spcAft>
              <a:buNone/>
            </a:pPr>
            <a:r>
              <a:rPr lang="en" sz="1500"/>
              <a:t>To overcome this obstacle, we opted to focus solely on APIs for which Restest outputs were already available.</a:t>
            </a:r>
            <a:endParaRPr sz="1500"/>
          </a:p>
          <a:p>
            <a:pPr marL="0" lvl="0" indent="0" algn="l" rtl="0">
              <a:lnSpc>
                <a:spcPct val="95000"/>
              </a:lnSpc>
              <a:spcBef>
                <a:spcPts val="1200"/>
              </a:spcBef>
              <a:spcAft>
                <a:spcPts val="1200"/>
              </a:spcAft>
              <a:buSzPts val="275"/>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Challenges</a:t>
            </a:r>
            <a:endParaRPr b="1"/>
          </a:p>
        </p:txBody>
      </p:sp>
      <p:sp>
        <p:nvSpPr>
          <p:cNvPr id="151" name="Google Shape;151;p25"/>
          <p:cNvSpPr txBox="1">
            <a:spLocks noGrp="1"/>
          </p:cNvSpPr>
          <p:nvPr>
            <p:ph type="body" idx="1"/>
          </p:nvPr>
        </p:nvSpPr>
        <p:spPr>
          <a:xfrm>
            <a:off x="311700" y="12559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b="1"/>
              <a:t>2. Authentication Issues with Restler and Restestgen</a:t>
            </a:r>
            <a:endParaRPr sz="1300" b="1"/>
          </a:p>
          <a:p>
            <a:pPr marL="0" lvl="0" indent="0" algn="l" rtl="0">
              <a:lnSpc>
                <a:spcPct val="95000"/>
              </a:lnSpc>
              <a:spcBef>
                <a:spcPts val="1200"/>
              </a:spcBef>
              <a:spcAft>
                <a:spcPts val="0"/>
              </a:spcAft>
              <a:buNone/>
            </a:pPr>
            <a:r>
              <a:rPr lang="en" sz="1600" b="1"/>
              <a:t>Restler</a:t>
            </a:r>
            <a:r>
              <a:rPr lang="en" sz="1600"/>
              <a:t> :</a:t>
            </a:r>
            <a:r>
              <a:rPr lang="en" sz="1600" b="1"/>
              <a:t> </a:t>
            </a:r>
            <a:r>
              <a:rPr lang="en" sz="1300"/>
              <a:t>While Marvel and Amadeus required complex authentication methods, OMDB simply required passing the API key as a query variable. Adapting Restler's grammar to accommodate query-based authentication proved necessary, although the functional correctness of this approach remains unverified.</a:t>
            </a:r>
            <a:endParaRPr sz="1300"/>
          </a:p>
          <a:p>
            <a:pPr marL="0" lvl="0" indent="0" algn="l" rtl="0">
              <a:lnSpc>
                <a:spcPct val="95000"/>
              </a:lnSpc>
              <a:spcBef>
                <a:spcPts val="1200"/>
              </a:spcBef>
              <a:spcAft>
                <a:spcPts val="0"/>
              </a:spcAft>
              <a:buNone/>
            </a:pPr>
            <a:r>
              <a:rPr lang="en" sz="1600" b="1"/>
              <a:t>Restestgen</a:t>
            </a:r>
            <a:r>
              <a:rPr lang="en" sz="1300"/>
              <a:t> :</a:t>
            </a:r>
            <a:endParaRPr sz="1300"/>
          </a:p>
          <a:p>
            <a:pPr marL="0" lvl="0" indent="0" algn="l" rtl="0">
              <a:lnSpc>
                <a:spcPct val="95000"/>
              </a:lnSpc>
              <a:spcBef>
                <a:spcPts val="1200"/>
              </a:spcBef>
              <a:spcAft>
                <a:spcPts val="0"/>
              </a:spcAft>
              <a:buNone/>
            </a:pPr>
            <a:endParaRPr sz="1300"/>
          </a:p>
          <a:p>
            <a:pPr marL="0" lvl="0" indent="0" algn="l" rtl="0">
              <a:lnSpc>
                <a:spcPct val="95000"/>
              </a:lnSpc>
              <a:spcBef>
                <a:spcPts val="1200"/>
              </a:spcBef>
              <a:spcAft>
                <a:spcPts val="0"/>
              </a:spcAft>
              <a:buNone/>
            </a:pPr>
            <a:r>
              <a:rPr lang="en" sz="1300"/>
              <a:t>		</a:t>
            </a:r>
            <a:endParaRPr sz="1300"/>
          </a:p>
          <a:p>
            <a:pPr marL="0" lvl="0" indent="0" algn="l" rtl="0">
              <a:lnSpc>
                <a:spcPct val="95000"/>
              </a:lnSpc>
              <a:spcBef>
                <a:spcPts val="1200"/>
              </a:spcBef>
              <a:spcAft>
                <a:spcPts val="1200"/>
              </a:spcAft>
              <a:buSzPts val="275"/>
              <a:buNone/>
            </a:pPr>
            <a:endParaRPr sz="1500"/>
          </a:p>
        </p:txBody>
      </p:sp>
      <p:pic>
        <p:nvPicPr>
          <p:cNvPr id="152" name="Google Shape;152;p25"/>
          <p:cNvPicPr preferRelativeResize="0"/>
          <p:nvPr/>
        </p:nvPicPr>
        <p:blipFill>
          <a:blip r:embed="rId3">
            <a:alphaModFix/>
          </a:blip>
          <a:stretch>
            <a:fillRect/>
          </a:stretch>
        </p:blipFill>
        <p:spPr>
          <a:xfrm>
            <a:off x="2493238" y="2571750"/>
            <a:ext cx="4157525" cy="216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Challenges</a:t>
            </a:r>
            <a:endParaRPr b="1"/>
          </a:p>
        </p:txBody>
      </p:sp>
      <p:sp>
        <p:nvSpPr>
          <p:cNvPr id="158" name="Google Shape;158;p26"/>
          <p:cNvSpPr txBox="1">
            <a:spLocks noGrp="1"/>
          </p:cNvSpPr>
          <p:nvPr>
            <p:ph type="body" idx="1"/>
          </p:nvPr>
        </p:nvSpPr>
        <p:spPr>
          <a:xfrm>
            <a:off x="311700" y="12559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b="1"/>
              <a:t>3. Integration of restler and restestgen with beet</a:t>
            </a:r>
            <a:endParaRPr sz="1500" b="1"/>
          </a:p>
          <a:p>
            <a:pPr marL="0" lvl="0" indent="0" algn="l" rtl="0">
              <a:lnSpc>
                <a:spcPct val="95000"/>
              </a:lnSpc>
              <a:spcBef>
                <a:spcPts val="1200"/>
              </a:spcBef>
              <a:spcAft>
                <a:spcPts val="0"/>
              </a:spcAft>
              <a:buNone/>
            </a:pPr>
            <a:r>
              <a:rPr lang="en" sz="1300"/>
              <a:t>However, we were able to generate csv files of the API’s but the problem lied in sending the input to beet to produce datatrace file. </a:t>
            </a:r>
            <a:endParaRPr sz="1300"/>
          </a:p>
          <a:p>
            <a:pPr marL="457200" lvl="0" indent="-311150" algn="l" rtl="0">
              <a:lnSpc>
                <a:spcPct val="105000"/>
              </a:lnSpc>
              <a:spcBef>
                <a:spcPts val="1200"/>
              </a:spcBef>
              <a:spcAft>
                <a:spcPts val="0"/>
              </a:spcAft>
              <a:buSzPts val="1300"/>
              <a:buChar char="●"/>
            </a:pPr>
            <a:r>
              <a:rPr lang="en" sz="1150"/>
              <a:t>Converted JSON files to CSV format using Python script</a:t>
            </a:r>
            <a:endParaRPr sz="1150"/>
          </a:p>
          <a:p>
            <a:pPr marL="457200" lvl="0" indent="-301625" algn="l" rtl="0">
              <a:lnSpc>
                <a:spcPct val="105000"/>
              </a:lnSpc>
              <a:spcBef>
                <a:spcPts val="0"/>
              </a:spcBef>
              <a:spcAft>
                <a:spcPts val="0"/>
              </a:spcAft>
              <a:buSzPts val="1150"/>
              <a:buChar char="●"/>
            </a:pPr>
            <a:r>
              <a:rPr lang="en" sz="1150"/>
              <a:t>Modifying Beet. </a:t>
            </a:r>
            <a:endParaRPr sz="1150"/>
          </a:p>
        </p:txBody>
      </p:sp>
      <p:pic>
        <p:nvPicPr>
          <p:cNvPr id="159" name="Google Shape;159;p26"/>
          <p:cNvPicPr preferRelativeResize="0"/>
          <p:nvPr/>
        </p:nvPicPr>
        <p:blipFill>
          <a:blip r:embed="rId3">
            <a:alphaModFix/>
          </a:blip>
          <a:stretch>
            <a:fillRect/>
          </a:stretch>
        </p:blipFill>
        <p:spPr>
          <a:xfrm>
            <a:off x="602600" y="2868675"/>
            <a:ext cx="7430200" cy="209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body" idx="1"/>
          </p:nvPr>
        </p:nvSpPr>
        <p:spPr>
          <a:xfrm>
            <a:off x="311700" y="687550"/>
            <a:ext cx="8520600" cy="3416400"/>
          </a:xfrm>
          <a:prstGeom prst="rect">
            <a:avLst/>
          </a:prstGeom>
          <a:ln w="9525" cap="flat" cmpd="sng">
            <a:solidFill>
              <a:srgbClr val="66CDDB"/>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endParaRPr sz="3700"/>
          </a:p>
          <a:p>
            <a:pPr marL="0" lvl="0" indent="0" algn="ctr" rtl="0">
              <a:spcBef>
                <a:spcPts val="1200"/>
              </a:spcBef>
              <a:spcAft>
                <a:spcPts val="0"/>
              </a:spcAft>
              <a:buNone/>
            </a:pPr>
            <a:r>
              <a:rPr lang="en" sz="3700"/>
              <a:t>Thank You</a:t>
            </a:r>
            <a:endParaRPr sz="3700"/>
          </a:p>
          <a:p>
            <a:pPr marL="0" lvl="0" indent="0" algn="ctr" rtl="0">
              <a:spcBef>
                <a:spcPts val="1200"/>
              </a:spcBef>
              <a:spcAft>
                <a:spcPts val="0"/>
              </a:spcAft>
              <a:buNone/>
            </a:pPr>
            <a:br>
              <a:rPr lang="en" sz="2200"/>
            </a:br>
            <a:r>
              <a:rPr lang="en" sz="1450"/>
              <a:t>Github</a:t>
            </a:r>
            <a:r>
              <a:rPr lang="en" sz="1450">
                <a:solidFill>
                  <a:srgbClr val="000000"/>
                </a:solidFill>
              </a:rPr>
              <a:t>-</a:t>
            </a:r>
            <a:r>
              <a:rPr lang="en" sz="1450">
                <a:solidFill>
                  <a:srgbClr val="000000"/>
                </a:solidFill>
                <a:uFill>
                  <a:noFill/>
                </a:uFill>
                <a:hlinkClick r:id="rId3">
                  <a:extLst>
                    <a:ext uri="{A12FA001-AC4F-418D-AE19-62706E023703}">
                      <ahyp:hlinkClr xmlns:ahyp="http://schemas.microsoft.com/office/drawing/2018/hyperlinkcolor" val="tx"/>
                    </a:ext>
                  </a:extLst>
                </a:hlinkClick>
              </a:rPr>
              <a:t> </a:t>
            </a:r>
            <a:r>
              <a:rPr lang="en" sz="1450" u="sng">
                <a:solidFill>
                  <a:schemeClr val="hlink"/>
                </a:solidFill>
                <a:hlinkClick r:id="rId3"/>
              </a:rPr>
              <a:t>https://github.com/medhyaj/AGORA_project</a:t>
            </a:r>
            <a:endParaRPr sz="1450" u="sng">
              <a:solidFill>
                <a:schemeClr val="hlink"/>
              </a:solidFill>
            </a:endParaRPr>
          </a:p>
          <a:p>
            <a:pPr marL="0" lvl="0" indent="0" algn="ctr" rtl="0">
              <a:spcBef>
                <a:spcPts val="1200"/>
              </a:spcBef>
              <a:spcAft>
                <a:spcPts val="0"/>
              </a:spcAft>
              <a:buNone/>
            </a:pPr>
            <a:r>
              <a:rPr lang="en" sz="1450"/>
              <a:t>Trello</a:t>
            </a:r>
            <a:r>
              <a:rPr lang="en" sz="1450">
                <a:solidFill>
                  <a:srgbClr val="000000"/>
                </a:solidFill>
              </a:rPr>
              <a:t>-</a:t>
            </a:r>
            <a:r>
              <a:rPr lang="en" sz="1450">
                <a:solidFill>
                  <a:srgbClr val="000000"/>
                </a:solidFill>
                <a:uFill>
                  <a:noFill/>
                </a:uFill>
                <a:hlinkClick r:id="rId4">
                  <a:extLst>
                    <a:ext uri="{A12FA001-AC4F-418D-AE19-62706E023703}">
                      <ahyp:hlinkClr xmlns:ahyp="http://schemas.microsoft.com/office/drawing/2018/hyperlinkcolor" val="tx"/>
                    </a:ext>
                  </a:extLst>
                </a:hlinkClick>
              </a:rPr>
              <a:t> </a:t>
            </a:r>
            <a:r>
              <a:rPr lang="en" sz="1450" u="sng">
                <a:solidFill>
                  <a:schemeClr val="hlink"/>
                </a:solidFill>
                <a:hlinkClick r:id="rId4"/>
              </a:rPr>
              <a:t>https://trello.com/b/jhzWxNJB/project-group6</a:t>
            </a:r>
            <a:endParaRPr sz="1450" u="sng">
              <a:solidFill>
                <a:schemeClr val="hlink"/>
              </a:solidFill>
            </a:endParaRPr>
          </a:p>
          <a:p>
            <a:pPr marL="0" lvl="0" indent="0" algn="ctr" rtl="0">
              <a:spcBef>
                <a:spcPts val="0"/>
              </a:spcBef>
              <a:spcAft>
                <a:spcPts val="1200"/>
              </a:spcAft>
              <a:buNone/>
            </a:pP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Research Question 1</a:t>
            </a:r>
            <a:endParaRPr b="1"/>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p>
          <a:p>
            <a:pPr marL="0" lvl="0" indent="0" algn="l" rtl="0">
              <a:spcBef>
                <a:spcPts val="1200"/>
              </a:spcBef>
              <a:spcAft>
                <a:spcPts val="0"/>
              </a:spcAft>
              <a:buNone/>
            </a:pPr>
            <a:r>
              <a:rPr lang="en" b="1"/>
              <a:t>RQ1</a:t>
            </a:r>
            <a:r>
              <a:rPr lang="en"/>
              <a:t>: </a:t>
            </a:r>
            <a:r>
              <a:rPr lang="en" sz="1600"/>
              <a:t>To what extent does modifying API specifications, such as variable types impact AGORA's ability to generate accurate and relevant test oracles for REST APIs?</a:t>
            </a:r>
            <a:endParaRPr sz="1600"/>
          </a:p>
          <a:p>
            <a:pPr marL="0" lvl="0" indent="0" algn="l" rtl="0">
              <a:spcBef>
                <a:spcPts val="1200"/>
              </a:spcBef>
              <a:spcAft>
                <a:spcPts val="0"/>
              </a:spcAft>
              <a:buNone/>
            </a:pPr>
            <a:endParaRPr/>
          </a:p>
          <a:p>
            <a:pPr marL="0" lvl="0" indent="0" algn="l" rtl="0">
              <a:spcBef>
                <a:spcPts val="1200"/>
              </a:spcBef>
              <a:spcAft>
                <a:spcPts val="0"/>
              </a:spcAft>
              <a:buNone/>
            </a:pPr>
            <a:r>
              <a:rPr lang="en" b="1"/>
              <a:t>Motivation</a:t>
            </a:r>
            <a:r>
              <a:rPr lang="en"/>
              <a:t>: </a:t>
            </a:r>
            <a:r>
              <a:rPr lang="en" sz="1600"/>
              <a:t>The motivation behind this is to help developers with insights that enable them to strategically modify their APIs to produce better test oracles</a:t>
            </a:r>
            <a:endParaRPr sz="1600"/>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Methodology</a:t>
            </a:r>
            <a:endParaRPr b="1"/>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b="1"/>
              <a:t>Select APIs</a:t>
            </a:r>
            <a:r>
              <a:rPr lang="en"/>
              <a:t>:</a:t>
            </a:r>
            <a:endParaRPr sz="1200">
              <a:solidFill>
                <a:srgbClr val="ECECEC"/>
              </a:solidFill>
              <a:highlight>
                <a:schemeClr val="lt1"/>
              </a:highlight>
              <a:latin typeface="Roboto"/>
              <a:ea typeface="Roboto"/>
              <a:cs typeface="Roboto"/>
              <a:sym typeface="Roboto"/>
            </a:endParaRPr>
          </a:p>
          <a:p>
            <a:pPr marL="914400" lvl="1" indent="-317500" algn="l" rtl="0">
              <a:spcBef>
                <a:spcPts val="0"/>
              </a:spcBef>
              <a:spcAft>
                <a:spcPts val="0"/>
              </a:spcAft>
              <a:buSzPts val="1400"/>
              <a:buAutoNum type="alphaLcPeriod"/>
            </a:pPr>
            <a:r>
              <a:rPr lang="en"/>
              <a:t>Spotify ( offset, limit, tracknumber) </a:t>
            </a:r>
            <a:endParaRPr/>
          </a:p>
          <a:p>
            <a:pPr marL="914400" lvl="1" indent="-317500" algn="l" rtl="0">
              <a:spcBef>
                <a:spcPts val="0"/>
              </a:spcBef>
              <a:spcAft>
                <a:spcPts val="0"/>
              </a:spcAft>
              <a:buSzPts val="1400"/>
              <a:buAutoNum type="alphaLcPeriod"/>
            </a:pPr>
            <a:r>
              <a:rPr lang="en"/>
              <a:t>Amadeus ( adults, room quantity) </a:t>
            </a:r>
            <a:endParaRPr/>
          </a:p>
          <a:p>
            <a:pPr marL="914400" lvl="1" indent="-317500" algn="l" rtl="0">
              <a:spcBef>
                <a:spcPts val="0"/>
              </a:spcBef>
              <a:spcAft>
                <a:spcPts val="0"/>
              </a:spcAft>
              <a:buSzPts val="1400"/>
              <a:buAutoNum type="alphaLcPeriod"/>
            </a:pPr>
            <a:r>
              <a:rPr lang="en"/>
              <a:t>Github ( Team-id)  </a:t>
            </a:r>
            <a:endParaRPr/>
          </a:p>
          <a:p>
            <a:pPr marL="914400" lvl="1" indent="-317500" algn="l" rtl="0">
              <a:spcBef>
                <a:spcPts val="0"/>
              </a:spcBef>
              <a:spcAft>
                <a:spcPts val="0"/>
              </a:spcAft>
              <a:buSzPts val="1400"/>
              <a:buAutoNum type="alphaLcPeriod"/>
            </a:pPr>
            <a:r>
              <a:rPr lang="en"/>
              <a:t>Marvel ( comic_id, available) </a:t>
            </a:r>
            <a:endParaRPr/>
          </a:p>
          <a:p>
            <a:pPr marL="0" lvl="0" indent="0" algn="l" rtl="0">
              <a:spcBef>
                <a:spcPts val="1200"/>
              </a:spcBef>
              <a:spcAft>
                <a:spcPts val="0"/>
              </a:spcAft>
              <a:buNone/>
            </a:pPr>
            <a:r>
              <a:rPr lang="en" sz="1500"/>
              <a:t>2.</a:t>
            </a:r>
            <a:r>
              <a:rPr lang="en"/>
              <a:t>    </a:t>
            </a:r>
            <a:r>
              <a:rPr lang="en" b="1"/>
              <a:t>Modification of OAS Specifications</a:t>
            </a:r>
            <a:endParaRPr b="1"/>
          </a:p>
          <a:p>
            <a:pPr marL="0" lvl="0" indent="0" algn="l" rtl="0">
              <a:spcBef>
                <a:spcPts val="1200"/>
              </a:spcBef>
              <a:spcAft>
                <a:spcPts val="0"/>
              </a:spcAft>
              <a:buNone/>
            </a:pPr>
            <a:r>
              <a:rPr lang="en" sz="1500"/>
              <a:t>3.</a:t>
            </a:r>
            <a:r>
              <a:rPr lang="en"/>
              <a:t>    </a:t>
            </a:r>
            <a:r>
              <a:rPr lang="en" b="1"/>
              <a:t>Generation of New Declarations and Dtrace Files</a:t>
            </a:r>
            <a:endParaRPr b="1"/>
          </a:p>
          <a:p>
            <a:pPr marL="0" lvl="0" indent="0" algn="l" rtl="0">
              <a:spcBef>
                <a:spcPts val="1200"/>
              </a:spcBef>
              <a:spcAft>
                <a:spcPts val="0"/>
              </a:spcAft>
              <a:buNone/>
            </a:pPr>
            <a:r>
              <a:rPr lang="en" sz="1500"/>
              <a:t>4.</a:t>
            </a:r>
            <a:r>
              <a:rPr lang="en"/>
              <a:t>    </a:t>
            </a:r>
            <a:r>
              <a:rPr lang="en" b="1"/>
              <a:t>Generation of New Invariants</a:t>
            </a:r>
            <a:r>
              <a:rPr lang="en"/>
              <a:t> (CSV)</a:t>
            </a:r>
            <a:endParaRPr/>
          </a:p>
          <a:p>
            <a:pPr marL="0" lvl="0" indent="0" algn="l" rtl="0">
              <a:spcBef>
                <a:spcPts val="1200"/>
              </a:spcBef>
              <a:spcAft>
                <a:spcPts val="1200"/>
              </a:spcAft>
              <a:buNone/>
            </a:pPr>
            <a:r>
              <a:rPr lang="en" sz="1500"/>
              <a:t>5.</a:t>
            </a:r>
            <a:r>
              <a:rPr lang="en"/>
              <a:t>    </a:t>
            </a:r>
            <a:r>
              <a:rPr lang="en" b="1"/>
              <a:t>Comparison and Analysis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Findings</a:t>
            </a:r>
            <a:endParaRPr b="1"/>
          </a:p>
        </p:txBody>
      </p:sp>
      <p:sp>
        <p:nvSpPr>
          <p:cNvPr id="78" name="Google Shape;78;p16"/>
          <p:cNvSpPr txBox="1">
            <a:spLocks noGrp="1"/>
          </p:cNvSpPr>
          <p:nvPr>
            <p:ph type="body" idx="1"/>
          </p:nvPr>
        </p:nvSpPr>
        <p:spPr>
          <a:xfrm>
            <a:off x="549825" y="1181550"/>
            <a:ext cx="3579900" cy="12102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endParaRPr sz="1600"/>
          </a:p>
          <a:p>
            <a:pPr marL="457200" lvl="0" indent="-330200" algn="l" rtl="0">
              <a:lnSpc>
                <a:spcPct val="95000"/>
              </a:lnSpc>
              <a:spcBef>
                <a:spcPts val="1200"/>
              </a:spcBef>
              <a:spcAft>
                <a:spcPts val="0"/>
              </a:spcAft>
              <a:buSzPts val="1600"/>
              <a:buAutoNum type="alphaUcPeriod"/>
            </a:pPr>
            <a:r>
              <a:rPr lang="en" sz="1600" b="1"/>
              <a:t>Number of Invariants</a:t>
            </a:r>
            <a:endParaRPr sz="1600" b="1"/>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None/>
            </a:pPr>
            <a:r>
              <a:rPr lang="en" sz="1600"/>
              <a:t>After examining the data, we noticed that for three out of the four APIs, there was a reduction in the number of invariants following the data type modification.</a:t>
            </a:r>
            <a:endParaRPr sz="1600"/>
          </a:p>
        </p:txBody>
      </p:sp>
      <p:pic>
        <p:nvPicPr>
          <p:cNvPr id="79" name="Google Shape;79;p16"/>
          <p:cNvPicPr preferRelativeResize="0"/>
          <p:nvPr/>
        </p:nvPicPr>
        <p:blipFill>
          <a:blip r:embed="rId3">
            <a:alphaModFix/>
          </a:blip>
          <a:stretch>
            <a:fillRect/>
          </a:stretch>
        </p:blipFill>
        <p:spPr>
          <a:xfrm>
            <a:off x="4129725" y="1097025"/>
            <a:ext cx="4861876" cy="29494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Findings</a:t>
            </a:r>
            <a:endParaRPr b="1"/>
          </a:p>
        </p:txBody>
      </p:sp>
      <p:sp>
        <p:nvSpPr>
          <p:cNvPr id="85" name="Google Shape;85;p17"/>
          <p:cNvSpPr txBox="1">
            <a:spLocks noGrp="1"/>
          </p:cNvSpPr>
          <p:nvPr>
            <p:ph type="body" idx="1"/>
          </p:nvPr>
        </p:nvSpPr>
        <p:spPr>
          <a:xfrm>
            <a:off x="549825" y="1181550"/>
            <a:ext cx="7998000" cy="12102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endParaRPr sz="1600"/>
          </a:p>
          <a:p>
            <a:pPr marL="0" lvl="0" indent="0" algn="l" rtl="0">
              <a:lnSpc>
                <a:spcPct val="95000"/>
              </a:lnSpc>
              <a:spcBef>
                <a:spcPts val="1200"/>
              </a:spcBef>
              <a:spcAft>
                <a:spcPts val="0"/>
              </a:spcAft>
              <a:buNone/>
            </a:pPr>
            <a:r>
              <a:rPr lang="en" sz="1600" b="1"/>
              <a:t>B.    Difference in the Invariants</a:t>
            </a:r>
            <a:endParaRPr sz="1600" b="1"/>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None/>
            </a:pPr>
            <a:r>
              <a:rPr lang="en" sz="1600"/>
              <a:t>To delve deeper into the analysis, we conducted a comparison of the invariants themselves before and after the data type change. This involved using Excel's </a:t>
            </a:r>
            <a:r>
              <a:rPr lang="en" sz="1600" b="1"/>
              <a:t>VLOOKUP</a:t>
            </a:r>
            <a:r>
              <a:rPr lang="en" sz="1600"/>
              <a:t> operation to identify any missing or newly introduced invariants.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AmadeusHotel API</a:t>
            </a:r>
            <a:endParaRPr b="1"/>
          </a:p>
        </p:txBody>
      </p:sp>
      <p:sp>
        <p:nvSpPr>
          <p:cNvPr id="91" name="Google Shape;91;p18"/>
          <p:cNvSpPr txBox="1">
            <a:spLocks noGrp="1"/>
          </p:cNvSpPr>
          <p:nvPr>
            <p:ph type="body" idx="1"/>
          </p:nvPr>
        </p:nvSpPr>
        <p:spPr>
          <a:xfrm>
            <a:off x="549825" y="1181550"/>
            <a:ext cx="7998000" cy="1210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600"/>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None/>
            </a:pPr>
            <a:endParaRPr sz="1600"/>
          </a:p>
        </p:txBody>
      </p:sp>
      <p:pic>
        <p:nvPicPr>
          <p:cNvPr id="92" name="Google Shape;92;p18"/>
          <p:cNvPicPr preferRelativeResize="0"/>
          <p:nvPr/>
        </p:nvPicPr>
        <p:blipFill>
          <a:blip r:embed="rId3">
            <a:alphaModFix/>
          </a:blip>
          <a:stretch>
            <a:fillRect/>
          </a:stretch>
        </p:blipFill>
        <p:spPr>
          <a:xfrm>
            <a:off x="1143000" y="1934825"/>
            <a:ext cx="6858000" cy="742950"/>
          </a:xfrm>
          <a:prstGeom prst="rect">
            <a:avLst/>
          </a:prstGeom>
          <a:noFill/>
          <a:ln>
            <a:noFill/>
          </a:ln>
        </p:spPr>
      </p:pic>
      <p:sp>
        <p:nvSpPr>
          <p:cNvPr id="93" name="Google Shape;93;p18"/>
          <p:cNvSpPr txBox="1"/>
          <p:nvPr/>
        </p:nvSpPr>
        <p:spPr>
          <a:xfrm>
            <a:off x="821175" y="2996250"/>
            <a:ext cx="745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observed that two invariants were absent in the new CSV compared to the old 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Marvel API</a:t>
            </a:r>
            <a:endParaRPr b="1"/>
          </a:p>
        </p:txBody>
      </p:sp>
      <p:sp>
        <p:nvSpPr>
          <p:cNvPr id="99" name="Google Shape;99;p19"/>
          <p:cNvSpPr txBox="1">
            <a:spLocks noGrp="1"/>
          </p:cNvSpPr>
          <p:nvPr>
            <p:ph type="body" idx="1"/>
          </p:nvPr>
        </p:nvSpPr>
        <p:spPr>
          <a:xfrm>
            <a:off x="549825" y="1181550"/>
            <a:ext cx="7998000" cy="1210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600"/>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None/>
            </a:pPr>
            <a:endParaRPr sz="1600"/>
          </a:p>
        </p:txBody>
      </p:sp>
      <p:sp>
        <p:nvSpPr>
          <p:cNvPr id="100" name="Google Shape;100;p19"/>
          <p:cNvSpPr txBox="1"/>
          <p:nvPr/>
        </p:nvSpPr>
        <p:spPr>
          <a:xfrm>
            <a:off x="549825" y="3453500"/>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Lost : </a:t>
            </a:r>
            <a:endParaRPr b="1"/>
          </a:p>
        </p:txBody>
      </p:sp>
      <p:pic>
        <p:nvPicPr>
          <p:cNvPr id="101" name="Google Shape;101;p19"/>
          <p:cNvPicPr preferRelativeResize="0"/>
          <p:nvPr/>
        </p:nvPicPr>
        <p:blipFill>
          <a:blip r:embed="rId3">
            <a:alphaModFix/>
          </a:blip>
          <a:stretch>
            <a:fillRect/>
          </a:stretch>
        </p:blipFill>
        <p:spPr>
          <a:xfrm>
            <a:off x="608425" y="1779650"/>
            <a:ext cx="7578750" cy="339975"/>
          </a:xfrm>
          <a:prstGeom prst="rect">
            <a:avLst/>
          </a:prstGeom>
          <a:noFill/>
          <a:ln>
            <a:noFill/>
          </a:ln>
        </p:spPr>
      </p:pic>
      <p:pic>
        <p:nvPicPr>
          <p:cNvPr id="102" name="Google Shape;102;p19"/>
          <p:cNvPicPr preferRelativeResize="0"/>
          <p:nvPr/>
        </p:nvPicPr>
        <p:blipFill>
          <a:blip r:embed="rId4">
            <a:alphaModFix/>
          </a:blip>
          <a:stretch>
            <a:fillRect/>
          </a:stretch>
        </p:blipFill>
        <p:spPr>
          <a:xfrm>
            <a:off x="1092625" y="2752363"/>
            <a:ext cx="6610350" cy="419100"/>
          </a:xfrm>
          <a:prstGeom prst="rect">
            <a:avLst/>
          </a:prstGeom>
          <a:noFill/>
          <a:ln>
            <a:noFill/>
          </a:ln>
        </p:spPr>
      </p:pic>
      <p:pic>
        <p:nvPicPr>
          <p:cNvPr id="103" name="Google Shape;103;p19"/>
          <p:cNvPicPr preferRelativeResize="0"/>
          <p:nvPr/>
        </p:nvPicPr>
        <p:blipFill>
          <a:blip r:embed="rId5">
            <a:alphaModFix/>
          </a:blip>
          <a:stretch>
            <a:fillRect/>
          </a:stretch>
        </p:blipFill>
        <p:spPr>
          <a:xfrm>
            <a:off x="152400" y="4009650"/>
            <a:ext cx="8839200" cy="377744"/>
          </a:xfrm>
          <a:prstGeom prst="rect">
            <a:avLst/>
          </a:prstGeom>
          <a:noFill/>
          <a:ln>
            <a:noFill/>
          </a:ln>
        </p:spPr>
      </p:pic>
      <p:sp>
        <p:nvSpPr>
          <p:cNvPr id="104" name="Google Shape;104;p19"/>
          <p:cNvSpPr txBox="1"/>
          <p:nvPr/>
        </p:nvSpPr>
        <p:spPr>
          <a:xfrm>
            <a:off x="608425" y="2354650"/>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New : </a:t>
            </a:r>
            <a:endParaRPr b="1"/>
          </a:p>
        </p:txBody>
      </p:sp>
      <p:sp>
        <p:nvSpPr>
          <p:cNvPr id="105" name="Google Shape;105;p19"/>
          <p:cNvSpPr txBox="1"/>
          <p:nvPr/>
        </p:nvSpPr>
        <p:spPr>
          <a:xfrm>
            <a:off x="608425" y="1255800"/>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Old :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Spotify API</a:t>
            </a:r>
            <a:endParaRPr b="1"/>
          </a:p>
        </p:txBody>
      </p:sp>
      <p:sp>
        <p:nvSpPr>
          <p:cNvPr id="111" name="Google Shape;111;p20"/>
          <p:cNvSpPr txBox="1">
            <a:spLocks noGrp="1"/>
          </p:cNvSpPr>
          <p:nvPr>
            <p:ph type="body" idx="1"/>
          </p:nvPr>
        </p:nvSpPr>
        <p:spPr>
          <a:xfrm>
            <a:off x="573000" y="1017725"/>
            <a:ext cx="7998000" cy="1210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600"/>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None/>
            </a:pPr>
            <a:endParaRPr sz="1600"/>
          </a:p>
        </p:txBody>
      </p:sp>
      <p:sp>
        <p:nvSpPr>
          <p:cNvPr id="112" name="Google Shape;112;p20"/>
          <p:cNvSpPr txBox="1"/>
          <p:nvPr/>
        </p:nvSpPr>
        <p:spPr>
          <a:xfrm>
            <a:off x="549825" y="3065588"/>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Old2 : </a:t>
            </a:r>
            <a:endParaRPr b="1"/>
          </a:p>
        </p:txBody>
      </p:sp>
      <p:sp>
        <p:nvSpPr>
          <p:cNvPr id="113" name="Google Shape;113;p20"/>
          <p:cNvSpPr txBox="1"/>
          <p:nvPr/>
        </p:nvSpPr>
        <p:spPr>
          <a:xfrm>
            <a:off x="549825" y="1827725"/>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New : </a:t>
            </a:r>
            <a:endParaRPr b="1"/>
          </a:p>
        </p:txBody>
      </p:sp>
      <p:sp>
        <p:nvSpPr>
          <p:cNvPr id="114" name="Google Shape;114;p20"/>
          <p:cNvSpPr txBox="1"/>
          <p:nvPr/>
        </p:nvSpPr>
        <p:spPr>
          <a:xfrm>
            <a:off x="608425" y="1255800"/>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Old :  </a:t>
            </a:r>
            <a:endParaRPr b="1"/>
          </a:p>
        </p:txBody>
      </p:sp>
      <p:pic>
        <p:nvPicPr>
          <p:cNvPr id="115" name="Google Shape;115;p20"/>
          <p:cNvPicPr preferRelativeResize="0"/>
          <p:nvPr/>
        </p:nvPicPr>
        <p:blipFill>
          <a:blip r:embed="rId3">
            <a:alphaModFix/>
          </a:blip>
          <a:stretch>
            <a:fillRect/>
          </a:stretch>
        </p:blipFill>
        <p:spPr>
          <a:xfrm>
            <a:off x="1499275" y="1198625"/>
            <a:ext cx="4216925" cy="572700"/>
          </a:xfrm>
          <a:prstGeom prst="rect">
            <a:avLst/>
          </a:prstGeom>
          <a:noFill/>
          <a:ln>
            <a:noFill/>
          </a:ln>
        </p:spPr>
      </p:pic>
      <p:pic>
        <p:nvPicPr>
          <p:cNvPr id="116" name="Google Shape;116;p20"/>
          <p:cNvPicPr preferRelativeResize="0"/>
          <p:nvPr/>
        </p:nvPicPr>
        <p:blipFill>
          <a:blip r:embed="rId4">
            <a:alphaModFix/>
          </a:blip>
          <a:stretch>
            <a:fillRect/>
          </a:stretch>
        </p:blipFill>
        <p:spPr>
          <a:xfrm>
            <a:off x="1544325" y="1894075"/>
            <a:ext cx="4514850" cy="933450"/>
          </a:xfrm>
          <a:prstGeom prst="rect">
            <a:avLst/>
          </a:prstGeom>
          <a:noFill/>
          <a:ln>
            <a:noFill/>
          </a:ln>
        </p:spPr>
      </p:pic>
      <p:pic>
        <p:nvPicPr>
          <p:cNvPr id="117" name="Google Shape;117;p20"/>
          <p:cNvPicPr preferRelativeResize="0"/>
          <p:nvPr/>
        </p:nvPicPr>
        <p:blipFill>
          <a:blip r:embed="rId5">
            <a:alphaModFix/>
          </a:blip>
          <a:stretch>
            <a:fillRect/>
          </a:stretch>
        </p:blipFill>
        <p:spPr>
          <a:xfrm>
            <a:off x="1499275" y="3703863"/>
            <a:ext cx="4000500" cy="400050"/>
          </a:xfrm>
          <a:prstGeom prst="rect">
            <a:avLst/>
          </a:prstGeom>
          <a:noFill/>
          <a:ln>
            <a:noFill/>
          </a:ln>
        </p:spPr>
      </p:pic>
      <p:pic>
        <p:nvPicPr>
          <p:cNvPr id="118" name="Google Shape;118;p20"/>
          <p:cNvPicPr preferRelativeResize="0"/>
          <p:nvPr/>
        </p:nvPicPr>
        <p:blipFill>
          <a:blip r:embed="rId6">
            <a:alphaModFix/>
          </a:blip>
          <a:stretch>
            <a:fillRect/>
          </a:stretch>
        </p:blipFill>
        <p:spPr>
          <a:xfrm>
            <a:off x="1499275" y="3084725"/>
            <a:ext cx="3390900" cy="361950"/>
          </a:xfrm>
          <a:prstGeom prst="rect">
            <a:avLst/>
          </a:prstGeom>
          <a:noFill/>
          <a:ln>
            <a:noFill/>
          </a:ln>
        </p:spPr>
      </p:pic>
      <p:sp>
        <p:nvSpPr>
          <p:cNvPr id="119" name="Google Shape;119;p20"/>
          <p:cNvSpPr txBox="1"/>
          <p:nvPr/>
        </p:nvSpPr>
        <p:spPr>
          <a:xfrm>
            <a:off x="549825" y="3703863"/>
            <a:ext cx="74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New2 :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Findings</a:t>
            </a:r>
            <a:endParaRPr b="1"/>
          </a:p>
        </p:txBody>
      </p:sp>
      <p:sp>
        <p:nvSpPr>
          <p:cNvPr id="125" name="Google Shape;125;p21"/>
          <p:cNvSpPr txBox="1">
            <a:spLocks noGrp="1"/>
          </p:cNvSpPr>
          <p:nvPr>
            <p:ph type="body" idx="1"/>
          </p:nvPr>
        </p:nvSpPr>
        <p:spPr>
          <a:xfrm>
            <a:off x="549825" y="1181550"/>
            <a:ext cx="4127100" cy="1210200"/>
          </a:xfrm>
          <a:prstGeom prst="rect">
            <a:avLst/>
          </a:prstGeom>
        </p:spPr>
        <p:txBody>
          <a:bodyPr spcFirstLastPara="1" wrap="square" lIns="91425" tIns="91425" rIns="91425" bIns="91425" anchor="t" anchorCtr="0">
            <a:noAutofit/>
          </a:bodyPr>
          <a:lstStyle/>
          <a:p>
            <a:pPr marL="412750" indent="-285750">
              <a:lnSpc>
                <a:spcPct val="95000"/>
              </a:lnSpc>
              <a:buSzPts val="1600"/>
            </a:pPr>
            <a:r>
              <a:rPr lang="en" sz="1600" dirty="0"/>
              <a:t>“The largest portion of false positives (75.8%) were found in the arithmetic comparison category”. </a:t>
            </a:r>
            <a:endParaRPr sz="1600" dirty="0"/>
          </a:p>
          <a:p>
            <a:pPr marL="457200" lvl="0" indent="0" algn="l" rtl="0">
              <a:lnSpc>
                <a:spcPct val="95000"/>
              </a:lnSpc>
              <a:spcBef>
                <a:spcPts val="1200"/>
              </a:spcBef>
              <a:spcAft>
                <a:spcPts val="0"/>
              </a:spcAft>
              <a:buNone/>
            </a:pPr>
            <a:endParaRPr sz="1600" dirty="0"/>
          </a:p>
          <a:p>
            <a:pPr marL="412750" indent="-285750">
              <a:lnSpc>
                <a:spcPct val="95000"/>
              </a:lnSpc>
              <a:spcBef>
                <a:spcPts val="1200"/>
              </a:spcBef>
              <a:buSzPts val="1600"/>
            </a:pPr>
            <a:r>
              <a:rPr lang="en" sz="1600" dirty="0"/>
              <a:t>Decrease in arithmetic comparison when Int —-&gt; String</a:t>
            </a:r>
            <a:endParaRPr sz="1600" dirty="0"/>
          </a:p>
          <a:p>
            <a:pPr marL="457200" lvl="0" indent="0" algn="l" rtl="0">
              <a:lnSpc>
                <a:spcPct val="95000"/>
              </a:lnSpc>
              <a:spcBef>
                <a:spcPts val="1200"/>
              </a:spcBef>
              <a:spcAft>
                <a:spcPts val="0"/>
              </a:spcAft>
              <a:buNone/>
            </a:pPr>
            <a:endParaRPr sz="1600" dirty="0"/>
          </a:p>
          <a:p>
            <a:pPr marL="412750" indent="-285750">
              <a:lnSpc>
                <a:spcPct val="95000"/>
              </a:lnSpc>
              <a:spcBef>
                <a:spcPts val="1200"/>
              </a:spcBef>
              <a:buSzPts val="1600"/>
            </a:pPr>
            <a:r>
              <a:rPr lang="en" sz="1600" dirty="0"/>
              <a:t>This observation suggests that altering data types can effectively reduce arithmetic comparisons, thereby indirectly reducing false positives.</a:t>
            </a:r>
            <a:endParaRPr sz="1600" dirty="0"/>
          </a:p>
        </p:txBody>
      </p:sp>
      <p:pic>
        <p:nvPicPr>
          <p:cNvPr id="126" name="Google Shape;126;p21"/>
          <p:cNvPicPr preferRelativeResize="0"/>
          <p:nvPr/>
        </p:nvPicPr>
        <p:blipFill>
          <a:blip r:embed="rId3">
            <a:alphaModFix/>
          </a:blip>
          <a:stretch>
            <a:fillRect/>
          </a:stretch>
        </p:blipFill>
        <p:spPr>
          <a:xfrm>
            <a:off x="5111675" y="220017"/>
            <a:ext cx="3579900" cy="2171732"/>
          </a:xfrm>
          <a:prstGeom prst="rect">
            <a:avLst/>
          </a:prstGeom>
          <a:noFill/>
          <a:ln>
            <a:noFill/>
          </a:ln>
        </p:spPr>
      </p:pic>
      <p:pic>
        <p:nvPicPr>
          <p:cNvPr id="127" name="Google Shape;127;p21"/>
          <p:cNvPicPr preferRelativeResize="0"/>
          <p:nvPr/>
        </p:nvPicPr>
        <p:blipFill>
          <a:blip r:embed="rId4">
            <a:alphaModFix/>
          </a:blip>
          <a:stretch>
            <a:fillRect/>
          </a:stretch>
        </p:blipFill>
        <p:spPr>
          <a:xfrm>
            <a:off x="5276575" y="2459300"/>
            <a:ext cx="3250089" cy="2446949"/>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695</Words>
  <Application>Microsoft Macintosh PowerPoint</Application>
  <PresentationFormat>On-screen Show (16:9)</PresentationFormat>
  <Paragraphs>85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Proxima Nova</vt:lpstr>
      <vt:lpstr>Arial</vt:lpstr>
      <vt:lpstr>Spearmint</vt:lpstr>
      <vt:lpstr>Research on AGORA</vt:lpstr>
      <vt:lpstr>Research Question 1</vt:lpstr>
      <vt:lpstr>Methodology</vt:lpstr>
      <vt:lpstr>Findings</vt:lpstr>
      <vt:lpstr>Findings</vt:lpstr>
      <vt:lpstr>AmadeusHotel API</vt:lpstr>
      <vt:lpstr>Marvel API</vt:lpstr>
      <vt:lpstr>Spotify API</vt:lpstr>
      <vt:lpstr>Findings</vt:lpstr>
      <vt:lpstr>Research Question 2 </vt:lpstr>
      <vt:lpstr>Methodology:</vt:lpstr>
      <vt:lpstr>Challenges</vt:lpstr>
      <vt:lpstr>Challenges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AGORA</dc:title>
  <cp:lastModifiedBy>Manyam, Abhishek</cp:lastModifiedBy>
  <cp:revision>2</cp:revision>
  <dcterms:modified xsi:type="dcterms:W3CDTF">2024-03-13T12:10:08Z</dcterms:modified>
</cp:coreProperties>
</file>