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
      <p:font typeface="Roboto"/>
      <p:regular r:id="rId22"/>
      <p:bold r:id="rId23"/>
      <p:italic r:id="rId24"/>
      <p:boldItalic r:id="rId25"/>
    </p:embeddedFont>
    <p:embeddedFont>
      <p:font typeface="Alfa Slab One"/>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22" Type="http://schemas.openxmlformats.org/officeDocument/2006/relationships/font" Target="fonts/Roboto-regular.fntdata"/><Relationship Id="rId21" Type="http://schemas.openxmlformats.org/officeDocument/2006/relationships/font" Target="fonts/ProximaNova-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lfaSlabOne-regular.fntdata"/><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roximaNova-bold.fntdata"/><Relationship Id="rId18" Type="http://schemas.openxmlformats.org/officeDocument/2006/relationships/font" Target="fonts/ProximaNov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spcBef>
                <a:spcPts val="0"/>
              </a:spcBef>
              <a:spcAft>
                <a:spcPts val="0"/>
              </a:spcAft>
              <a:buSzPts val="1100"/>
              <a:buNone/>
            </a:pPr>
            <a:r>
              <a:rPr lang="en"/>
              <a:t>Good Afternoon, everyone. Today, we embark on a journey into the evolving landscape of API testing, where the demand for precision and robustness is ever-growing. The realm of test case generation tools for REST APIs has witnessed a surge in both number and complexity. However, an intriguing paradox emerges — while these tools showcase advanced capabilities in automated input generation, their test oracles often exhibit a surprising simplicity. This simplicity, unfortunately, limits the types of failures they can effectively detect to mere crashes, regressions, and violations of the API specification. In response to this challenge, we present AGORA — an innovative approach that takes API testing to new heights by focusing on the automated generation of test oracles. AGORA's uniqueness lies in its ability to detect invariants, properties of the output that should always hold. In today's presentation me and my group members will dive you into the world of AGORA and goals.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6f522518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6f522518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6f522518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6f522518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6f572b98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6f572b98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66f23b47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66f23b47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primary goal of AGORA is to automate the generation of test oracles for REST APIs by detecting invariants, which are properties of the output that should always hold. This is achieved by analyzing previous API requests and their corresponding responses to learn the expected behavior of the API. AGORA aims to address the limitations of existing test oracles, which primarily focus on detecting API crashes, regressions, and violations of the API specification or design best practices. By extending the Daikon tool for dynamic detection of likely invariants and implementing an instrumenter called Beet, AGORA can detect different types of invariants in REST APIs. The approach has shown promising results in detecting errors and bugs in industrial APIs, including those with millions of users, such as Amadeus, GitHub, Marvel, OMDb, and YouTube.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6f23b476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6f23b476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4"/>
                </a:solidFill>
              </a:rPr>
              <a:t>What are </a:t>
            </a:r>
            <a:r>
              <a:rPr lang="en" sz="1200">
                <a:solidFill>
                  <a:srgbClr val="202124"/>
                </a:solidFill>
              </a:rPr>
              <a:t>invariants… as we all know</a:t>
            </a:r>
            <a:r>
              <a:rPr lang="en"/>
              <a:t> </a:t>
            </a:r>
            <a:r>
              <a:rPr lang="en"/>
              <a:t>fundamental truths that should always hold in the output. </a:t>
            </a:r>
            <a:br>
              <a:rPr lang="en"/>
            </a:br>
            <a:r>
              <a:rPr lang="en"/>
              <a:t>So here we have a workflow model of AGORA.</a:t>
            </a:r>
            <a:br>
              <a:rPr lang="en"/>
            </a:br>
            <a:r>
              <a:rPr lang="en" sz="1200">
                <a:solidFill>
                  <a:srgbClr val="202124"/>
                </a:solidFill>
              </a:rPr>
              <a:t>The core of the approach is Beet, a novel Daikon instrumenter, which receives three inputs: the OAS specification of the API under test, a set of API requests, and the corresponding API responses and it returns an instrumentation of the API requests, consisting of a declaration file describing the format of the API operations' inputs and outputs, and a data trace file specifying the values assigned to each input parameter and response field in each API call.</a:t>
            </a:r>
            <a:endParaRPr sz="1200">
              <a:solidFill>
                <a:srgbClr val="202124"/>
              </a:solidFill>
            </a:endParaRPr>
          </a:p>
          <a:p>
            <a:pPr indent="0" lvl="0" marL="0" rtl="0" algn="l">
              <a:spcBef>
                <a:spcPts val="0"/>
              </a:spcBef>
              <a:spcAft>
                <a:spcPts val="0"/>
              </a:spcAft>
              <a:buClr>
                <a:schemeClr val="dk1"/>
              </a:buClr>
              <a:buSzPts val="1100"/>
              <a:buFont typeface="Arial"/>
              <a:buNone/>
            </a:pPr>
            <a:r>
              <a:rPr lang="en" sz="1200">
                <a:solidFill>
                  <a:srgbClr val="202124"/>
                </a:solidFill>
              </a:rPr>
              <a:t>The instrumentation generated by Beet is then processed by a customized version of Daikon, resulting in a set of likely invariants that can be used as test oracles once confirmed by developers.</a:t>
            </a:r>
            <a:endParaRPr sz="1200">
              <a:solidFill>
                <a:srgbClr val="202124"/>
              </a:solidFill>
            </a:endParaRPr>
          </a:p>
          <a:p>
            <a:pPr indent="0" lvl="0" marL="0" rtl="0" algn="l">
              <a:spcBef>
                <a:spcPts val="0"/>
              </a:spcBef>
              <a:spcAft>
                <a:spcPts val="0"/>
              </a:spcAft>
              <a:buClr>
                <a:schemeClr val="dk1"/>
              </a:buClr>
              <a:buSzPts val="1100"/>
              <a:buFont typeface="Arial"/>
              <a:buNone/>
            </a:pPr>
            <a:r>
              <a:t/>
            </a:r>
            <a:endParaRPr sz="1200">
              <a:solidFill>
                <a:srgbClr val="202124"/>
              </a:solidFill>
            </a:endParaRPr>
          </a:p>
          <a:p>
            <a:pPr indent="0" lvl="0" marL="0" rtl="0" algn="l">
              <a:spcBef>
                <a:spcPts val="0"/>
              </a:spcBef>
              <a:spcAft>
                <a:spcPts val="0"/>
              </a:spcAft>
              <a:buNone/>
            </a:pPr>
            <a:r>
              <a:rPr lang="en" sz="1200">
                <a:solidFill>
                  <a:srgbClr val="202124"/>
                </a:solidFill>
              </a:rPr>
              <a:t>OAS, or OpenAPI Specification, is a widely used standard for describing RESTful APIs. It provides a clear, language-agnostic way to describe both the structure and behavior of these APIs.</a:t>
            </a:r>
            <a:endParaRPr sz="1200">
              <a:solidFill>
                <a:srgbClr val="202124"/>
              </a:solidFill>
            </a:endParaRPr>
          </a:p>
          <a:p>
            <a:pPr indent="0" lvl="0" marL="0" rtl="0" algn="l">
              <a:spcBef>
                <a:spcPts val="0"/>
              </a:spcBef>
              <a:spcAft>
                <a:spcPts val="0"/>
              </a:spcAft>
              <a:buNone/>
            </a:pPr>
            <a:r>
              <a:t/>
            </a:r>
            <a:endParaRPr sz="1200">
              <a:solidFill>
                <a:srgbClr val="202124"/>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6f23b476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6f23b476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AGORA stands out by supporting the detection of up to 105 different types of invariants in REST APIs. It's not just about identifying crashes or regressions; AGORA goes beyond, providing a comprehensive lens to scrutinize API behavior.</a:t>
            </a:r>
            <a:endParaRPr/>
          </a:p>
          <a:p>
            <a:pPr indent="0" lvl="0" marL="0" rtl="0" algn="l">
              <a:spcBef>
                <a:spcPts val="0"/>
              </a:spcBef>
              <a:spcAft>
                <a:spcPts val="0"/>
              </a:spcAft>
              <a:buNone/>
            </a:pPr>
            <a:r>
              <a:rPr lang="en"/>
              <a:t>1.Enhanced Accuracy and Efficiency: Since AGORA uses dynamic invariant detection to understand expected API behaviors, it reduces the likelihood of human error and increases the thoroughness of the testing.</a:t>
            </a:r>
            <a:endParaRPr/>
          </a:p>
          <a:p>
            <a:pPr indent="0" lvl="0" marL="0" rtl="0" algn="l">
              <a:spcBef>
                <a:spcPts val="0"/>
              </a:spcBef>
              <a:spcAft>
                <a:spcPts val="0"/>
              </a:spcAft>
              <a:buNone/>
            </a:pPr>
            <a:r>
              <a:rPr lang="en"/>
              <a:t>2.With the automation provided by AGORA, it becomes feasible to scale API testing efforts. Companies and developers can handle larger numbers of APIs or more complex APIs without a proportional increase in the manual effort required for testing.</a:t>
            </a:r>
            <a:endParaRPr/>
          </a:p>
          <a:p>
            <a:pPr indent="0" lvl="0" marL="0" rtl="0" algn="l">
              <a:spcBef>
                <a:spcPts val="0"/>
              </a:spcBef>
              <a:spcAft>
                <a:spcPts val="0"/>
              </a:spcAft>
              <a:buNone/>
            </a:pPr>
            <a:r>
              <a:rPr lang="en"/>
              <a:t>3.AGORA's use of dynamic invariant detection, which involves observing the behavior of an API during runtime to infer correct behavior. This approach can detect subtle bugs and issues that might be missed by traditional testing methods.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6f522518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66f522518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2 objectives in our Replication study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not - report out findings in the study.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6f23b476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6f23b476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lphaLcPeriod"/>
            </a:pPr>
            <a:r>
              <a:rPr lang="en"/>
              <a:t>Research questions we aim to test that are answered in this paper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AGORA’s performance in generating valid test oracles will be compared against the results achieved by Daikon under its standard settings.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lphaLcPeriod"/>
            </a:pPr>
            <a:r>
              <a:rPr lang="en"/>
              <a:t>Comparing that with the base configuration of Daikon</a:t>
            </a:r>
            <a:endParaRPr/>
          </a:p>
          <a:p>
            <a:pPr indent="-298450" lvl="0" marL="457200" rtl="0" algn="l">
              <a:spcBef>
                <a:spcPts val="0"/>
              </a:spcBef>
              <a:spcAft>
                <a:spcPts val="0"/>
              </a:spcAft>
              <a:buSzPts val="1100"/>
              <a:buAutoNum type="alphaLcPeriod"/>
            </a:pPr>
            <a:r>
              <a:rPr lang="en"/>
              <a:t>How datasets effects the precision of agora</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6f23b476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6f23b476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primary purpose of these automatically generated test oracles is to identify incorrect responses from the API during testing.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study isn't just about creating these test oracles; it's also about rigorously investigating and evaluating how good they are at catching these non-trivial failures. This involves assessing their accuracy, reliability, and efficiency in a real-world testing environment.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6f23b476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6f23b476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We will </a:t>
            </a:r>
            <a:r>
              <a:rPr lang="en"/>
              <a:t>begin by analyzing previous API requests and their corresponding responses. This learning phase is crucial as it forms the foundation for understanding the expected behavior of the API.</a:t>
            </a:r>
            <a:endParaRPr/>
          </a:p>
          <a:p>
            <a:pPr indent="-298450" lvl="0" marL="457200" rtl="0" algn="l">
              <a:spcBef>
                <a:spcPts val="0"/>
              </a:spcBef>
              <a:spcAft>
                <a:spcPts val="0"/>
              </a:spcAft>
              <a:buSzPts val="1100"/>
              <a:buAutoNum type="arabicPeriod"/>
            </a:pPr>
            <a:r>
              <a:rPr lang="en"/>
              <a:t>AGORA leverages Daikon, a dynamic detection tool for likely invariants. So we will extended Daikon's capabilities to enable the identification of a diverse range of invariants in API outputs.</a:t>
            </a:r>
            <a:endParaRPr/>
          </a:p>
          <a:p>
            <a:pPr indent="-298450" lvl="0" marL="457200" rtl="0" algn="l">
              <a:spcBef>
                <a:spcPts val="0"/>
              </a:spcBef>
              <a:spcAft>
                <a:spcPts val="0"/>
              </a:spcAft>
              <a:buSzPts val="1100"/>
              <a:buAutoNum type="arabicPeriod"/>
            </a:pPr>
            <a:r>
              <a:rPr lang="en"/>
              <a:t>Then we will enter Beet, our instrumenter, which plays a pivotal role in AGORA's functionality. (optional- Beet converts any OpenAPI specification and a collection of API requests and responses into a format that Daikon can process.)</a:t>
            </a:r>
            <a:endParaRPr sz="1200">
              <a:solidFill>
                <a:srgbClr val="D1D5DB"/>
              </a:solidFill>
              <a:highlight>
                <a:srgbClr val="343541"/>
              </a:highlight>
              <a:latin typeface="Roboto"/>
              <a:ea typeface="Roboto"/>
              <a:cs typeface="Roboto"/>
              <a:sym typeface="Roboto"/>
            </a:endParaRPr>
          </a:p>
          <a:p>
            <a:pPr indent="-298450" lvl="0" marL="457200" rtl="0" algn="l">
              <a:spcBef>
                <a:spcPts val="0"/>
              </a:spcBef>
              <a:spcAft>
                <a:spcPts val="0"/>
              </a:spcAft>
              <a:buSzPts val="1100"/>
              <a:buAutoNum type="arabicPeriod"/>
            </a:pPr>
            <a:r>
              <a:rPr lang="en"/>
              <a:t>After applying AGORA on familiar dataset we will use other diverse dataset and will compare the results.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6f23b476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6f23b476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298275"/>
            <a:ext cx="8520600" cy="173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600"/>
              <a:t>AGORA: Automated Generation of Test Oracles for REST APIs</a:t>
            </a:r>
            <a:endParaRPr sz="3600"/>
          </a:p>
        </p:txBody>
      </p:sp>
      <p:sp>
        <p:nvSpPr>
          <p:cNvPr id="57" name="Google Shape;57;p13"/>
          <p:cNvSpPr txBox="1"/>
          <p:nvPr>
            <p:ph idx="1" type="subTitle"/>
          </p:nvPr>
        </p:nvSpPr>
        <p:spPr>
          <a:xfrm>
            <a:off x="311700" y="2823050"/>
            <a:ext cx="8520600" cy="149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100">
                <a:solidFill>
                  <a:srgbClr val="202124"/>
                </a:solidFill>
              </a:rPr>
              <a:t>Enhancing API Testing Through Invariant Detection</a:t>
            </a:r>
            <a:endParaRPr sz="2100">
              <a:solidFill>
                <a:srgbClr val="202124"/>
              </a:solidFill>
            </a:endParaRPr>
          </a:p>
          <a:p>
            <a:pPr indent="0" lvl="0" marL="0" rtl="0" algn="ctr">
              <a:spcBef>
                <a:spcPts val="0"/>
              </a:spcBef>
              <a:spcAft>
                <a:spcPts val="0"/>
              </a:spcAft>
              <a:buNone/>
            </a:pPr>
            <a:r>
              <a:t/>
            </a:r>
            <a:endParaRPr>
              <a:solidFill>
                <a:srgbClr val="202124"/>
              </a:solidFill>
            </a:endParaRPr>
          </a:p>
          <a:p>
            <a:pPr indent="0" lvl="0" marL="0" rtl="0" algn="ctr">
              <a:spcBef>
                <a:spcPts val="0"/>
              </a:spcBef>
              <a:spcAft>
                <a:spcPts val="0"/>
              </a:spcAft>
              <a:buNone/>
            </a:pPr>
            <a:r>
              <a:rPr lang="en" sz="1650">
                <a:solidFill>
                  <a:srgbClr val="202124"/>
                </a:solidFill>
                <a:highlight>
                  <a:srgbClr val="FFFFFF"/>
                </a:highlight>
              </a:rPr>
              <a:t>Group 6 -</a:t>
            </a:r>
            <a:r>
              <a:rPr lang="en">
                <a:solidFill>
                  <a:srgbClr val="202124"/>
                </a:solidFill>
              </a:rPr>
              <a:t> </a:t>
            </a:r>
            <a:r>
              <a:rPr lang="en" sz="1650">
                <a:solidFill>
                  <a:srgbClr val="202124"/>
                </a:solidFill>
                <a:highlight>
                  <a:srgbClr val="FFFFFF"/>
                </a:highlight>
              </a:rPr>
              <a:t>Abhishek Manyam, Anushka Jain, Rishitha Pokalkar</a:t>
            </a:r>
            <a:endParaRPr sz="1650">
              <a:solidFill>
                <a:srgbClr val="202124"/>
              </a:solidFill>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OF ACTION</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1" marL="914400" marR="0" rtl="0" algn="l">
              <a:lnSpc>
                <a:spcPct val="95000"/>
              </a:lnSpc>
              <a:spcBef>
                <a:spcPts val="0"/>
              </a:spcBef>
              <a:spcAft>
                <a:spcPts val="0"/>
              </a:spcAft>
              <a:buClr>
                <a:srgbClr val="202124"/>
              </a:buClr>
              <a:buSzPts val="1600"/>
              <a:buChar char="●"/>
            </a:pPr>
            <a:r>
              <a:rPr b="1" lang="en" sz="1600">
                <a:solidFill>
                  <a:srgbClr val="202124"/>
                </a:solidFill>
              </a:rPr>
              <a:t>Testing and Analysis - week 2-4 - Anushka </a:t>
            </a:r>
            <a:endParaRPr b="1" sz="1600">
              <a:solidFill>
                <a:srgbClr val="202124"/>
              </a:solidFill>
            </a:endParaRPr>
          </a:p>
          <a:p>
            <a:pPr indent="0" lvl="0" marL="914400" marR="0" rtl="0" algn="l">
              <a:lnSpc>
                <a:spcPct val="95000"/>
              </a:lnSpc>
              <a:spcBef>
                <a:spcPts val="1200"/>
              </a:spcBef>
              <a:spcAft>
                <a:spcPts val="0"/>
              </a:spcAft>
              <a:buNone/>
            </a:pPr>
            <a:r>
              <a:rPr b="1" lang="en" sz="1600">
                <a:solidFill>
                  <a:srgbClr val="202124"/>
                </a:solidFill>
              </a:rPr>
              <a:t>Role:</a:t>
            </a:r>
            <a:r>
              <a:rPr lang="en" sz="1600">
                <a:solidFill>
                  <a:srgbClr val="202124"/>
                </a:solidFill>
              </a:rPr>
              <a:t> </a:t>
            </a:r>
            <a:r>
              <a:rPr lang="en" sz="1500">
                <a:solidFill>
                  <a:srgbClr val="202124"/>
                </a:solidFill>
              </a:rPr>
              <a:t>Conducting tests and analyzing the results.</a:t>
            </a:r>
            <a:endParaRPr sz="1500">
              <a:solidFill>
                <a:srgbClr val="202124"/>
              </a:solidFill>
            </a:endParaRPr>
          </a:p>
          <a:p>
            <a:pPr indent="0" lvl="0" marL="914400" marR="0" rtl="0" algn="l">
              <a:lnSpc>
                <a:spcPct val="95000"/>
              </a:lnSpc>
              <a:spcBef>
                <a:spcPts val="1200"/>
              </a:spcBef>
              <a:spcAft>
                <a:spcPts val="0"/>
              </a:spcAft>
              <a:buNone/>
            </a:pPr>
            <a:r>
              <a:rPr b="1" lang="en" sz="1600">
                <a:solidFill>
                  <a:srgbClr val="202124"/>
                </a:solidFill>
              </a:rPr>
              <a:t>Tasks:</a:t>
            </a:r>
            <a:endParaRPr b="1" sz="1600">
              <a:solidFill>
                <a:srgbClr val="202124"/>
              </a:solidFill>
            </a:endParaRPr>
          </a:p>
          <a:p>
            <a:pPr indent="-323850" lvl="2" marL="1371600" marR="0" rtl="0" algn="l">
              <a:lnSpc>
                <a:spcPct val="95000"/>
              </a:lnSpc>
              <a:spcBef>
                <a:spcPts val="1200"/>
              </a:spcBef>
              <a:spcAft>
                <a:spcPts val="0"/>
              </a:spcAft>
              <a:buClr>
                <a:srgbClr val="202124"/>
              </a:buClr>
              <a:buSzPts val="1500"/>
              <a:buChar char="■"/>
            </a:pPr>
            <a:r>
              <a:rPr lang="en" sz="1500">
                <a:solidFill>
                  <a:srgbClr val="202124"/>
                </a:solidFill>
              </a:rPr>
              <a:t>Set up the testing environment, ensuring it matches the conditions of the original study as closely as possible.</a:t>
            </a:r>
            <a:endParaRPr sz="1500">
              <a:solidFill>
                <a:srgbClr val="202124"/>
              </a:solidFill>
            </a:endParaRPr>
          </a:p>
          <a:p>
            <a:pPr indent="0" lvl="0" marL="0" marR="0" rtl="0" algn="l">
              <a:lnSpc>
                <a:spcPct val="95000"/>
              </a:lnSpc>
              <a:spcBef>
                <a:spcPts val="1200"/>
              </a:spcBef>
              <a:spcAft>
                <a:spcPts val="0"/>
              </a:spcAft>
              <a:buNone/>
            </a:pPr>
            <a:r>
              <a:t/>
            </a:r>
            <a:endParaRPr sz="1500">
              <a:solidFill>
                <a:srgbClr val="202124"/>
              </a:solidFill>
            </a:endParaRPr>
          </a:p>
          <a:p>
            <a:pPr indent="-323850" lvl="2" marL="1371600" marR="0" rtl="0" algn="l">
              <a:lnSpc>
                <a:spcPct val="95000"/>
              </a:lnSpc>
              <a:spcBef>
                <a:spcPts val="1200"/>
              </a:spcBef>
              <a:spcAft>
                <a:spcPts val="0"/>
              </a:spcAft>
              <a:buClr>
                <a:srgbClr val="202124"/>
              </a:buClr>
              <a:buSzPts val="1500"/>
              <a:buChar char="■"/>
            </a:pPr>
            <a:r>
              <a:rPr lang="en" sz="1500">
                <a:solidFill>
                  <a:srgbClr val="202124"/>
                </a:solidFill>
              </a:rPr>
              <a:t>Run the tests using AGORA on the selected datasets.</a:t>
            </a:r>
            <a:endParaRPr sz="1500">
              <a:solidFill>
                <a:srgbClr val="202124"/>
              </a:solidFill>
            </a:endParaRPr>
          </a:p>
          <a:p>
            <a:pPr indent="0" lvl="0" marL="0" marR="0" rtl="0" algn="l">
              <a:lnSpc>
                <a:spcPct val="95000"/>
              </a:lnSpc>
              <a:spcBef>
                <a:spcPts val="1200"/>
              </a:spcBef>
              <a:spcAft>
                <a:spcPts val="0"/>
              </a:spcAft>
              <a:buNone/>
            </a:pPr>
            <a:r>
              <a:t/>
            </a:r>
            <a:endParaRPr sz="1500">
              <a:solidFill>
                <a:srgbClr val="202124"/>
              </a:solidFill>
            </a:endParaRPr>
          </a:p>
          <a:p>
            <a:pPr indent="-323850" lvl="2" marL="1371600" marR="0" rtl="0" algn="l">
              <a:lnSpc>
                <a:spcPct val="95000"/>
              </a:lnSpc>
              <a:spcBef>
                <a:spcPts val="1200"/>
              </a:spcBef>
              <a:spcAft>
                <a:spcPts val="0"/>
              </a:spcAft>
              <a:buClr>
                <a:srgbClr val="202124"/>
              </a:buClr>
              <a:buSzPts val="1500"/>
              <a:buChar char="■"/>
            </a:pPr>
            <a:r>
              <a:rPr lang="en" sz="1500">
                <a:solidFill>
                  <a:srgbClr val="202124"/>
                </a:solidFill>
              </a:rPr>
              <a:t>Analyze the results, comparing them to the findings of the original study and noting any deviations or new insights.</a:t>
            </a:r>
            <a:endParaRPr sz="1500">
              <a:solidFill>
                <a:srgbClr val="202124"/>
              </a:solidFill>
            </a:endParaRPr>
          </a:p>
          <a:p>
            <a:pPr indent="0" lvl="0" marL="1371600" marR="0" rtl="0" algn="l">
              <a:lnSpc>
                <a:spcPct val="95000"/>
              </a:lnSpc>
              <a:spcBef>
                <a:spcPts val="1200"/>
              </a:spcBef>
              <a:spcAft>
                <a:spcPts val="0"/>
              </a:spcAft>
              <a:buNone/>
            </a:pPr>
            <a:r>
              <a:t/>
            </a:r>
            <a:endParaRPr sz="1500">
              <a:solidFill>
                <a:srgbClr val="202124"/>
              </a:solidFill>
            </a:endParaRPr>
          </a:p>
          <a:p>
            <a:pPr indent="0" lvl="0" marL="914400" marR="0" rtl="0" algn="l">
              <a:lnSpc>
                <a:spcPct val="95000"/>
              </a:lnSpc>
              <a:spcBef>
                <a:spcPts val="1200"/>
              </a:spcBef>
              <a:spcAft>
                <a:spcPts val="0"/>
              </a:spcAft>
              <a:buSzPts val="1018"/>
              <a:buNone/>
            </a:pPr>
            <a:r>
              <a:t/>
            </a:r>
            <a:endParaRPr sz="1600">
              <a:solidFill>
                <a:srgbClr val="202124"/>
              </a:solidFill>
            </a:endParaRPr>
          </a:p>
          <a:p>
            <a:pPr indent="0" lvl="0" marL="0" rtl="0" algn="l">
              <a:lnSpc>
                <a:spcPct val="95000"/>
              </a:lnSpc>
              <a:spcBef>
                <a:spcPts val="1200"/>
              </a:spcBef>
              <a:spcAft>
                <a:spcPts val="0"/>
              </a:spcAft>
              <a:buSzPts val="1018"/>
              <a:buNone/>
            </a:pPr>
            <a:r>
              <a:t/>
            </a:r>
            <a:endParaRPr sz="1600">
              <a:solidFill>
                <a:srgbClr val="202124"/>
              </a:solidFill>
              <a:highlight>
                <a:srgbClr val="343541"/>
              </a:highlight>
            </a:endParaRPr>
          </a:p>
          <a:p>
            <a:pPr indent="0" lvl="0" marL="914400" rtl="0" algn="l">
              <a:lnSpc>
                <a:spcPct val="95000"/>
              </a:lnSpc>
              <a:spcBef>
                <a:spcPts val="1200"/>
              </a:spcBef>
              <a:spcAft>
                <a:spcPts val="1200"/>
              </a:spcAft>
              <a:buSzPts val="1018"/>
              <a:buNone/>
            </a:pPr>
            <a:r>
              <a:t/>
            </a:r>
            <a:endParaRPr sz="1600">
              <a:solidFill>
                <a:srgbClr val="20212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OF ACTION</a:t>
            </a:r>
            <a:endParaRPr/>
          </a:p>
        </p:txBody>
      </p:sp>
      <p:sp>
        <p:nvSpPr>
          <p:cNvPr id="121" name="Google Shape;121;p23"/>
          <p:cNvSpPr txBox="1"/>
          <p:nvPr>
            <p:ph idx="1" type="body"/>
          </p:nvPr>
        </p:nvSpPr>
        <p:spPr>
          <a:xfrm>
            <a:off x="311700" y="1152475"/>
            <a:ext cx="8520600" cy="3737400"/>
          </a:xfrm>
          <a:prstGeom prst="rect">
            <a:avLst/>
          </a:prstGeom>
        </p:spPr>
        <p:txBody>
          <a:bodyPr anchorCtr="0" anchor="t" bIns="91425" lIns="91425" spcFirstLastPara="1" rIns="91425" wrap="square" tIns="91425">
            <a:noAutofit/>
          </a:bodyPr>
          <a:lstStyle/>
          <a:p>
            <a:pPr indent="-330200" lvl="1" marL="914400" marR="0" rtl="0" algn="l">
              <a:lnSpc>
                <a:spcPct val="95000"/>
              </a:lnSpc>
              <a:spcBef>
                <a:spcPts val="0"/>
              </a:spcBef>
              <a:spcAft>
                <a:spcPts val="0"/>
              </a:spcAft>
              <a:buClr>
                <a:srgbClr val="202124"/>
              </a:buClr>
              <a:buSzPts val="1600"/>
              <a:buChar char="●"/>
            </a:pPr>
            <a:r>
              <a:rPr b="1" lang="en" sz="1600">
                <a:solidFill>
                  <a:srgbClr val="202124"/>
                </a:solidFill>
              </a:rPr>
              <a:t>Documentation and Review - week 5 - Rishitha</a:t>
            </a:r>
            <a:endParaRPr b="1" sz="1600">
              <a:solidFill>
                <a:srgbClr val="202124"/>
              </a:solidFill>
            </a:endParaRPr>
          </a:p>
          <a:p>
            <a:pPr indent="0" lvl="0" marL="914400" marR="0" rtl="0" algn="l">
              <a:lnSpc>
                <a:spcPct val="95000"/>
              </a:lnSpc>
              <a:spcBef>
                <a:spcPts val="1200"/>
              </a:spcBef>
              <a:spcAft>
                <a:spcPts val="0"/>
              </a:spcAft>
              <a:buNone/>
            </a:pPr>
            <a:r>
              <a:rPr b="1" lang="en" sz="1600">
                <a:solidFill>
                  <a:srgbClr val="202124"/>
                </a:solidFill>
              </a:rPr>
              <a:t>Role:</a:t>
            </a:r>
            <a:r>
              <a:rPr lang="en" sz="1600">
                <a:solidFill>
                  <a:srgbClr val="202124"/>
                </a:solidFill>
              </a:rPr>
              <a:t> </a:t>
            </a:r>
            <a:r>
              <a:rPr lang="en" sz="1500">
                <a:solidFill>
                  <a:srgbClr val="202124"/>
                </a:solidFill>
              </a:rPr>
              <a:t>Documenting the study process and outcomes, and conducting a thorough review.</a:t>
            </a:r>
            <a:endParaRPr sz="1500">
              <a:solidFill>
                <a:srgbClr val="202124"/>
              </a:solidFill>
            </a:endParaRPr>
          </a:p>
          <a:p>
            <a:pPr indent="0" lvl="0" marL="914400" marR="0" rtl="0" algn="l">
              <a:lnSpc>
                <a:spcPct val="95000"/>
              </a:lnSpc>
              <a:spcBef>
                <a:spcPts val="1200"/>
              </a:spcBef>
              <a:spcAft>
                <a:spcPts val="0"/>
              </a:spcAft>
              <a:buNone/>
            </a:pPr>
            <a:r>
              <a:rPr b="1" lang="en" sz="1600">
                <a:solidFill>
                  <a:srgbClr val="202124"/>
                </a:solidFill>
              </a:rPr>
              <a:t>Tasks:</a:t>
            </a:r>
            <a:endParaRPr b="1" sz="1600">
              <a:solidFill>
                <a:srgbClr val="202124"/>
              </a:solidFill>
            </a:endParaRPr>
          </a:p>
          <a:p>
            <a:pPr indent="-323850" lvl="2" marL="1371600" marR="0" rtl="0" algn="l">
              <a:lnSpc>
                <a:spcPct val="95000"/>
              </a:lnSpc>
              <a:spcBef>
                <a:spcPts val="1200"/>
              </a:spcBef>
              <a:spcAft>
                <a:spcPts val="0"/>
              </a:spcAft>
              <a:buClr>
                <a:srgbClr val="202124"/>
              </a:buClr>
              <a:buSzPts val="1500"/>
              <a:buChar char="■"/>
            </a:pPr>
            <a:r>
              <a:rPr lang="en" sz="1500">
                <a:solidFill>
                  <a:srgbClr val="202124"/>
                </a:solidFill>
              </a:rPr>
              <a:t>Document each step of the replication process, including methodology adjustments, testing setups, and analysis findings.</a:t>
            </a:r>
            <a:endParaRPr sz="1500">
              <a:solidFill>
                <a:srgbClr val="202124"/>
              </a:solidFill>
            </a:endParaRPr>
          </a:p>
          <a:p>
            <a:pPr indent="0" lvl="0" marL="0" marR="0" rtl="0" algn="l">
              <a:lnSpc>
                <a:spcPct val="95000"/>
              </a:lnSpc>
              <a:spcBef>
                <a:spcPts val="1200"/>
              </a:spcBef>
              <a:spcAft>
                <a:spcPts val="0"/>
              </a:spcAft>
              <a:buNone/>
            </a:pPr>
            <a:r>
              <a:t/>
            </a:r>
            <a:endParaRPr sz="1500">
              <a:solidFill>
                <a:srgbClr val="202124"/>
              </a:solidFill>
            </a:endParaRPr>
          </a:p>
          <a:p>
            <a:pPr indent="-323850" lvl="2" marL="1371600" marR="0" rtl="0" algn="l">
              <a:lnSpc>
                <a:spcPct val="95000"/>
              </a:lnSpc>
              <a:spcBef>
                <a:spcPts val="1200"/>
              </a:spcBef>
              <a:spcAft>
                <a:spcPts val="0"/>
              </a:spcAft>
              <a:buClr>
                <a:srgbClr val="202124"/>
              </a:buClr>
              <a:buSzPts val="1500"/>
              <a:buChar char="■"/>
            </a:pPr>
            <a:r>
              <a:rPr lang="en" sz="1500">
                <a:solidFill>
                  <a:srgbClr val="202124"/>
                </a:solidFill>
              </a:rPr>
              <a:t>Prepare the final report and presentation, ensuring they are comprehensive and clear.</a:t>
            </a:r>
            <a:endParaRPr sz="1500">
              <a:solidFill>
                <a:srgbClr val="202124"/>
              </a:solidFill>
            </a:endParaRPr>
          </a:p>
          <a:p>
            <a:pPr indent="0" lvl="0" marL="0" marR="0" rtl="0" algn="l">
              <a:lnSpc>
                <a:spcPct val="95000"/>
              </a:lnSpc>
              <a:spcBef>
                <a:spcPts val="1200"/>
              </a:spcBef>
              <a:spcAft>
                <a:spcPts val="0"/>
              </a:spcAft>
              <a:buNone/>
            </a:pPr>
            <a:r>
              <a:t/>
            </a:r>
            <a:endParaRPr sz="1500">
              <a:solidFill>
                <a:srgbClr val="202124"/>
              </a:solidFill>
            </a:endParaRPr>
          </a:p>
          <a:p>
            <a:pPr indent="-323850" lvl="2" marL="1371600" marR="0" rtl="0" algn="l">
              <a:lnSpc>
                <a:spcPct val="95000"/>
              </a:lnSpc>
              <a:spcBef>
                <a:spcPts val="1200"/>
              </a:spcBef>
              <a:spcAft>
                <a:spcPts val="0"/>
              </a:spcAft>
              <a:buClr>
                <a:srgbClr val="202124"/>
              </a:buClr>
              <a:buSzPts val="1500"/>
              <a:buChar char="■"/>
            </a:pPr>
            <a:r>
              <a:rPr lang="en" sz="1500">
                <a:solidFill>
                  <a:srgbClr val="202124"/>
                </a:solidFill>
              </a:rPr>
              <a:t>Review the entire replication study, checking for consistency and completeness.</a:t>
            </a:r>
            <a:endParaRPr sz="1500">
              <a:solidFill>
                <a:srgbClr val="202124"/>
              </a:solidFill>
            </a:endParaRPr>
          </a:p>
          <a:p>
            <a:pPr indent="0" lvl="0" marL="1371600" marR="0" rtl="0" algn="l">
              <a:lnSpc>
                <a:spcPct val="95000"/>
              </a:lnSpc>
              <a:spcBef>
                <a:spcPts val="1200"/>
              </a:spcBef>
              <a:spcAft>
                <a:spcPts val="0"/>
              </a:spcAft>
              <a:buNone/>
            </a:pPr>
            <a:r>
              <a:t/>
            </a:r>
            <a:endParaRPr sz="1500">
              <a:solidFill>
                <a:srgbClr val="202124"/>
              </a:solidFill>
            </a:endParaRPr>
          </a:p>
          <a:p>
            <a:pPr indent="0" lvl="0" marL="914400" marR="0" rtl="0" algn="l">
              <a:lnSpc>
                <a:spcPct val="95000"/>
              </a:lnSpc>
              <a:spcBef>
                <a:spcPts val="1200"/>
              </a:spcBef>
              <a:spcAft>
                <a:spcPts val="0"/>
              </a:spcAft>
              <a:buSzPts val="1018"/>
              <a:buNone/>
            </a:pPr>
            <a:r>
              <a:t/>
            </a:r>
            <a:endParaRPr sz="1600">
              <a:solidFill>
                <a:srgbClr val="202124"/>
              </a:solidFill>
            </a:endParaRPr>
          </a:p>
          <a:p>
            <a:pPr indent="0" lvl="0" marL="0" rtl="0" algn="l">
              <a:lnSpc>
                <a:spcPct val="95000"/>
              </a:lnSpc>
              <a:spcBef>
                <a:spcPts val="1200"/>
              </a:spcBef>
              <a:spcAft>
                <a:spcPts val="0"/>
              </a:spcAft>
              <a:buSzPts val="1018"/>
              <a:buNone/>
            </a:pPr>
            <a:r>
              <a:t/>
            </a:r>
            <a:endParaRPr sz="1600">
              <a:solidFill>
                <a:srgbClr val="202124"/>
              </a:solidFill>
              <a:highlight>
                <a:srgbClr val="343541"/>
              </a:highlight>
            </a:endParaRPr>
          </a:p>
          <a:p>
            <a:pPr indent="0" lvl="0" marL="914400" rtl="0" algn="l">
              <a:lnSpc>
                <a:spcPct val="95000"/>
              </a:lnSpc>
              <a:spcBef>
                <a:spcPts val="1200"/>
              </a:spcBef>
              <a:spcAft>
                <a:spcPts val="1200"/>
              </a:spcAft>
              <a:buSzPts val="1018"/>
              <a:buNone/>
            </a:pPr>
            <a:r>
              <a:t/>
            </a:r>
            <a:endParaRPr sz="1600">
              <a:solidFill>
                <a:srgbClr val="20212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19990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a:p>
            <a:pPr indent="0" lvl="0" marL="0" rtl="0" algn="ctr">
              <a:spcBef>
                <a:spcPts val="0"/>
              </a:spcBef>
              <a:spcAft>
                <a:spcPts val="0"/>
              </a:spcAft>
              <a:buNone/>
            </a:pPr>
            <a:r>
              <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t>
            </a:r>
            <a:r>
              <a:rPr lang="en"/>
              <a:t>et's unravel the essence of AGORA</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5000"/>
              </a:lnSpc>
              <a:spcBef>
                <a:spcPts val="0"/>
              </a:spcBef>
              <a:spcAft>
                <a:spcPts val="0"/>
              </a:spcAft>
              <a:buNone/>
            </a:pPr>
            <a:r>
              <a:t/>
            </a:r>
            <a:endParaRPr sz="1700">
              <a:solidFill>
                <a:srgbClr val="202124"/>
              </a:solidFill>
            </a:endParaRPr>
          </a:p>
          <a:p>
            <a:pPr indent="-336550" lvl="0" marL="457200" rtl="0" algn="just">
              <a:lnSpc>
                <a:spcPct val="105000"/>
              </a:lnSpc>
              <a:spcBef>
                <a:spcPts val="1200"/>
              </a:spcBef>
              <a:spcAft>
                <a:spcPts val="0"/>
              </a:spcAft>
              <a:buClr>
                <a:srgbClr val="202124"/>
              </a:buClr>
              <a:buSzPts val="1700"/>
              <a:buChar char="●"/>
            </a:pPr>
            <a:r>
              <a:rPr lang="en" sz="1700">
                <a:solidFill>
                  <a:srgbClr val="202124"/>
                </a:solidFill>
              </a:rPr>
              <a:t>AGORA isn't just another acronym, it represents a paradigm shift in how we approach API testing.</a:t>
            </a:r>
            <a:endParaRPr sz="1700">
              <a:solidFill>
                <a:srgbClr val="202124"/>
              </a:solidFill>
            </a:endParaRPr>
          </a:p>
          <a:p>
            <a:pPr indent="0" lvl="0" marL="457200" rtl="0" algn="just">
              <a:lnSpc>
                <a:spcPct val="105000"/>
              </a:lnSpc>
              <a:spcBef>
                <a:spcPts val="1200"/>
              </a:spcBef>
              <a:spcAft>
                <a:spcPts val="0"/>
              </a:spcAft>
              <a:buNone/>
            </a:pPr>
            <a:r>
              <a:t/>
            </a:r>
            <a:endParaRPr sz="1700">
              <a:solidFill>
                <a:srgbClr val="202124"/>
              </a:solidFill>
            </a:endParaRPr>
          </a:p>
          <a:p>
            <a:pPr indent="-336550" lvl="0" marL="457200" rtl="0" algn="just">
              <a:lnSpc>
                <a:spcPct val="105000"/>
              </a:lnSpc>
              <a:spcBef>
                <a:spcPts val="1200"/>
              </a:spcBef>
              <a:spcAft>
                <a:spcPts val="0"/>
              </a:spcAft>
              <a:buClr>
                <a:srgbClr val="202124"/>
              </a:buClr>
              <a:buSzPts val="1700"/>
              <a:buChar char="●"/>
            </a:pPr>
            <a:r>
              <a:rPr lang="en" sz="1700">
                <a:solidFill>
                  <a:srgbClr val="202124"/>
                </a:solidFill>
              </a:rPr>
              <a:t>At its core, AGORA is designed to automate the generation of test oracles for REST APIs. But what sets AGORA apart is its method </a:t>
            </a:r>
            <a:endParaRPr sz="1700">
              <a:solidFill>
                <a:srgbClr val="202124"/>
              </a:solidFill>
            </a:endParaRPr>
          </a:p>
          <a:p>
            <a:pPr indent="457200" lvl="0" marL="1371600" rtl="0" algn="just">
              <a:lnSpc>
                <a:spcPct val="105000"/>
              </a:lnSpc>
              <a:spcBef>
                <a:spcPts val="1200"/>
              </a:spcBef>
              <a:spcAft>
                <a:spcPts val="0"/>
              </a:spcAft>
              <a:buNone/>
            </a:pPr>
            <a:r>
              <a:rPr lang="en" sz="1700">
                <a:solidFill>
                  <a:srgbClr val="202124"/>
                </a:solidFill>
              </a:rPr>
              <a:t>— it achieves this through the detection of invariants.</a:t>
            </a:r>
            <a:endParaRPr sz="1700">
              <a:solidFill>
                <a:srgbClr val="202124"/>
              </a:solidFill>
            </a:endParaRPr>
          </a:p>
          <a:p>
            <a:pPr indent="0" lvl="0" marL="0" rtl="0" algn="just">
              <a:lnSpc>
                <a:spcPct val="105000"/>
              </a:lnSpc>
              <a:spcBef>
                <a:spcPts val="1200"/>
              </a:spcBef>
              <a:spcAft>
                <a:spcPts val="1200"/>
              </a:spcAft>
              <a:buNone/>
            </a:pPr>
            <a:r>
              <a:t/>
            </a:r>
            <a:endParaRPr sz="1700">
              <a:solidFill>
                <a:srgbClr val="20212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invariants?</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t/>
            </a:r>
            <a:endParaRPr sz="1700">
              <a:solidFill>
                <a:srgbClr val="202124"/>
              </a:solidFill>
            </a:endParaRPr>
          </a:p>
          <a:p>
            <a:pPr indent="0" lvl="0" marL="0" rtl="0" algn="just">
              <a:spcBef>
                <a:spcPts val="1200"/>
              </a:spcBef>
              <a:spcAft>
                <a:spcPts val="0"/>
              </a:spcAft>
              <a:buNone/>
            </a:pPr>
            <a:r>
              <a:rPr lang="en" sz="1700">
                <a:solidFill>
                  <a:srgbClr val="202124"/>
                </a:solidFill>
              </a:rPr>
              <a:t>T</a:t>
            </a:r>
            <a:r>
              <a:rPr lang="en" sz="1700">
                <a:solidFill>
                  <a:srgbClr val="202124"/>
                </a:solidFill>
              </a:rPr>
              <a:t>hink of them as the fundamental truths that should always hold in the output of an API, regardless of its complexity.</a:t>
            </a:r>
            <a:endParaRPr sz="1700">
              <a:solidFill>
                <a:srgbClr val="202124"/>
              </a:solidFill>
            </a:endParaRPr>
          </a:p>
          <a:p>
            <a:pPr indent="-342900" lvl="0" marL="457200" rtl="0" algn="l">
              <a:spcBef>
                <a:spcPts val="1200"/>
              </a:spcBef>
              <a:spcAft>
                <a:spcPts val="0"/>
              </a:spcAft>
              <a:buClr>
                <a:srgbClr val="202124"/>
              </a:buClr>
              <a:buSzPts val="1800"/>
              <a:buChar char="●"/>
            </a:pPr>
            <a:r>
              <a:rPr lang="en">
                <a:solidFill>
                  <a:srgbClr val="202124"/>
                </a:solidFill>
              </a:rPr>
              <a:t>OAS - OpenAPI Specification</a:t>
            </a:r>
            <a:endParaRPr>
              <a:solidFill>
                <a:srgbClr val="202124"/>
              </a:solidFill>
            </a:endParaRPr>
          </a:p>
          <a:p>
            <a:pPr indent="-342900" lvl="0" marL="457200" rtl="0" algn="l">
              <a:spcBef>
                <a:spcPts val="0"/>
              </a:spcBef>
              <a:spcAft>
                <a:spcPts val="0"/>
              </a:spcAft>
              <a:buClr>
                <a:srgbClr val="202124"/>
              </a:buClr>
              <a:buSzPts val="1800"/>
              <a:buChar char="●"/>
            </a:pPr>
            <a:r>
              <a:rPr lang="en">
                <a:solidFill>
                  <a:srgbClr val="202124"/>
                </a:solidFill>
              </a:rPr>
              <a:t>Beet </a:t>
            </a:r>
            <a:endParaRPr>
              <a:solidFill>
                <a:srgbClr val="202124"/>
              </a:solidFill>
            </a:endParaRPr>
          </a:p>
          <a:p>
            <a:pPr indent="-342900" lvl="0" marL="457200" rtl="0" algn="l">
              <a:spcBef>
                <a:spcPts val="0"/>
              </a:spcBef>
              <a:spcAft>
                <a:spcPts val="0"/>
              </a:spcAft>
              <a:buClr>
                <a:srgbClr val="202124"/>
              </a:buClr>
              <a:buSzPts val="1800"/>
              <a:buChar char="●"/>
            </a:pPr>
            <a:r>
              <a:rPr lang="en">
                <a:solidFill>
                  <a:srgbClr val="202124"/>
                </a:solidFill>
              </a:rPr>
              <a:t>Daikon </a:t>
            </a:r>
            <a:endParaRPr>
              <a:solidFill>
                <a:srgbClr val="202124"/>
              </a:solidFill>
            </a:endParaRPr>
          </a:p>
          <a:p>
            <a:pPr indent="0" lvl="0" marL="457200" rtl="0" algn="l">
              <a:spcBef>
                <a:spcPts val="1200"/>
              </a:spcBef>
              <a:spcAft>
                <a:spcPts val="0"/>
              </a:spcAft>
              <a:buNone/>
            </a:pPr>
            <a:r>
              <a:t/>
            </a:r>
            <a:endParaRPr>
              <a:solidFill>
                <a:srgbClr val="202124"/>
              </a:solidFill>
            </a:endParaRPr>
          </a:p>
          <a:p>
            <a:pPr indent="0" lvl="0" marL="0" rtl="0" algn="l">
              <a:spcBef>
                <a:spcPts val="1200"/>
              </a:spcBef>
              <a:spcAft>
                <a:spcPts val="0"/>
              </a:spcAft>
              <a:buNone/>
            </a:pPr>
            <a:r>
              <a:t/>
            </a:r>
            <a:endParaRPr sz="1700">
              <a:solidFill>
                <a:srgbClr val="202124"/>
              </a:solidFill>
            </a:endParaRPr>
          </a:p>
          <a:p>
            <a:pPr indent="0" lvl="0" marL="0" rtl="0" algn="just">
              <a:spcBef>
                <a:spcPts val="1200"/>
              </a:spcBef>
              <a:spcAft>
                <a:spcPts val="1200"/>
              </a:spcAft>
              <a:buNone/>
            </a:pPr>
            <a:r>
              <a:t/>
            </a:r>
            <a:endParaRPr sz="1700">
              <a:solidFill>
                <a:srgbClr val="202124"/>
              </a:solidFill>
            </a:endParaRPr>
          </a:p>
        </p:txBody>
      </p:sp>
      <p:pic>
        <p:nvPicPr>
          <p:cNvPr id="70" name="Google Shape;70;p15"/>
          <p:cNvPicPr preferRelativeResize="0"/>
          <p:nvPr/>
        </p:nvPicPr>
        <p:blipFill>
          <a:blip r:embed="rId3">
            <a:alphaModFix/>
          </a:blip>
          <a:stretch>
            <a:fillRect/>
          </a:stretch>
        </p:blipFill>
        <p:spPr>
          <a:xfrm>
            <a:off x="3262350" y="2922947"/>
            <a:ext cx="4572000" cy="1645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this mean for API testing? </a:t>
            </a:r>
            <a:endParaRPr/>
          </a:p>
        </p:txBody>
      </p:sp>
      <p:sp>
        <p:nvSpPr>
          <p:cNvPr id="76" name="Google Shape;76;p16"/>
          <p:cNvSpPr txBox="1"/>
          <p:nvPr>
            <p:ph idx="1" type="body"/>
          </p:nvPr>
        </p:nvSpPr>
        <p:spPr>
          <a:xfrm>
            <a:off x="311700" y="1621300"/>
            <a:ext cx="8520600" cy="2947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202124"/>
              </a:buClr>
              <a:buSzPts val="1800"/>
              <a:buChar char="●"/>
            </a:pPr>
            <a:r>
              <a:rPr lang="en">
                <a:solidFill>
                  <a:srgbClr val="202124"/>
                </a:solidFill>
              </a:rPr>
              <a:t>S</a:t>
            </a:r>
            <a:r>
              <a:rPr lang="en">
                <a:solidFill>
                  <a:srgbClr val="202124"/>
                </a:solidFill>
              </a:rPr>
              <a:t>upporting the detection of up to 105 different types of invariants in REST APIs.</a:t>
            </a:r>
            <a:endParaRPr>
              <a:solidFill>
                <a:srgbClr val="202124"/>
              </a:solidFill>
            </a:endParaRPr>
          </a:p>
          <a:p>
            <a:pPr indent="-342900" lvl="0" marL="457200" rtl="0" algn="l">
              <a:spcBef>
                <a:spcPts val="0"/>
              </a:spcBef>
              <a:spcAft>
                <a:spcPts val="0"/>
              </a:spcAft>
              <a:buClr>
                <a:srgbClr val="202124"/>
              </a:buClr>
              <a:buSzPts val="1800"/>
              <a:buChar char="●"/>
            </a:pPr>
            <a:r>
              <a:rPr lang="en">
                <a:solidFill>
                  <a:srgbClr val="202124"/>
                </a:solidFill>
              </a:rPr>
              <a:t>Enhanced Accuracy and Efficiency</a:t>
            </a:r>
            <a:endParaRPr>
              <a:solidFill>
                <a:srgbClr val="202124"/>
              </a:solidFill>
            </a:endParaRPr>
          </a:p>
          <a:p>
            <a:pPr indent="-342900" lvl="0" marL="457200" rtl="0" algn="l">
              <a:spcBef>
                <a:spcPts val="0"/>
              </a:spcBef>
              <a:spcAft>
                <a:spcPts val="0"/>
              </a:spcAft>
              <a:buClr>
                <a:srgbClr val="202124"/>
              </a:buClr>
              <a:buSzPts val="1800"/>
              <a:buChar char="●"/>
            </a:pPr>
            <a:r>
              <a:rPr lang="en">
                <a:solidFill>
                  <a:srgbClr val="202124"/>
                </a:solidFill>
              </a:rPr>
              <a:t>Scalability in Testing</a:t>
            </a:r>
            <a:endParaRPr>
              <a:solidFill>
                <a:srgbClr val="202124"/>
              </a:solidFill>
            </a:endParaRPr>
          </a:p>
          <a:p>
            <a:pPr indent="-342900" lvl="0" marL="457200" rtl="0" algn="l">
              <a:spcBef>
                <a:spcPts val="0"/>
              </a:spcBef>
              <a:spcAft>
                <a:spcPts val="0"/>
              </a:spcAft>
              <a:buClr>
                <a:srgbClr val="202124"/>
              </a:buClr>
              <a:buSzPts val="1800"/>
              <a:buChar char="●"/>
            </a:pPr>
            <a:r>
              <a:rPr lang="en">
                <a:solidFill>
                  <a:srgbClr val="202124"/>
                </a:solidFill>
              </a:rPr>
              <a:t>Dynamic Invariant Detection</a:t>
            </a:r>
            <a:endParaRPr>
              <a:solidFill>
                <a:srgbClr val="202124"/>
              </a:solidFill>
            </a:endParaRPr>
          </a:p>
          <a:p>
            <a:pPr indent="0" lvl="0" marL="0" rtl="0" algn="l">
              <a:spcBef>
                <a:spcPts val="1200"/>
              </a:spcBef>
              <a:spcAft>
                <a:spcPts val="1200"/>
              </a:spcAft>
              <a:buNone/>
            </a:pPr>
            <a:r>
              <a:t/>
            </a:r>
            <a:endParaRPr>
              <a:solidFill>
                <a:srgbClr val="20212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82" name="Google Shape;82;p17"/>
          <p:cNvSpPr txBox="1"/>
          <p:nvPr>
            <p:ph idx="1" type="body"/>
          </p:nvPr>
        </p:nvSpPr>
        <p:spPr>
          <a:xfrm>
            <a:off x="311700" y="1621300"/>
            <a:ext cx="8520600" cy="2947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202124"/>
              </a:buClr>
              <a:buSzPts val="1800"/>
              <a:buChar char="●"/>
            </a:pPr>
            <a:r>
              <a:rPr lang="en">
                <a:solidFill>
                  <a:srgbClr val="202124"/>
                </a:solidFill>
              </a:rPr>
              <a:t>Verifying results</a:t>
            </a:r>
            <a:endParaRPr>
              <a:solidFill>
                <a:srgbClr val="202124"/>
              </a:solidFill>
            </a:endParaRPr>
          </a:p>
          <a:p>
            <a:pPr indent="0" lvl="0" marL="914400" rtl="0" algn="l">
              <a:spcBef>
                <a:spcPts val="1200"/>
              </a:spcBef>
              <a:spcAft>
                <a:spcPts val="0"/>
              </a:spcAft>
              <a:buNone/>
            </a:pPr>
            <a:r>
              <a:rPr lang="en">
                <a:solidFill>
                  <a:srgbClr val="202124"/>
                </a:solidFill>
              </a:rPr>
              <a:t>Making sure if the results from the paper match when the same or similar dataset is used.</a:t>
            </a:r>
            <a:endParaRPr>
              <a:solidFill>
                <a:srgbClr val="202124"/>
              </a:solidFill>
            </a:endParaRPr>
          </a:p>
          <a:p>
            <a:pPr indent="-342900" lvl="0" marL="457200" rtl="0" algn="l">
              <a:spcBef>
                <a:spcPts val="1200"/>
              </a:spcBef>
              <a:spcAft>
                <a:spcPts val="0"/>
              </a:spcAft>
              <a:buClr>
                <a:srgbClr val="202124"/>
              </a:buClr>
              <a:buSzPts val="1800"/>
              <a:buChar char="●"/>
            </a:pPr>
            <a:r>
              <a:rPr lang="en">
                <a:solidFill>
                  <a:srgbClr val="202124"/>
                </a:solidFill>
              </a:rPr>
              <a:t>T</a:t>
            </a:r>
            <a:r>
              <a:rPr lang="en">
                <a:solidFill>
                  <a:srgbClr val="202124"/>
                </a:solidFill>
              </a:rPr>
              <a:t>esting under different conditions</a:t>
            </a:r>
            <a:endParaRPr>
              <a:solidFill>
                <a:srgbClr val="202124"/>
              </a:solidFill>
            </a:endParaRPr>
          </a:p>
          <a:p>
            <a:pPr indent="0" lvl="0" marL="914400" rtl="0" algn="l">
              <a:spcBef>
                <a:spcPts val="1200"/>
              </a:spcBef>
              <a:spcAft>
                <a:spcPts val="0"/>
              </a:spcAft>
              <a:buNone/>
            </a:pPr>
            <a:r>
              <a:rPr lang="en">
                <a:solidFill>
                  <a:srgbClr val="202124"/>
                </a:solidFill>
              </a:rPr>
              <a:t>Testing AGORA on different datasets. The goal is to verify if the desired output is similar to the yielded result. 	</a:t>
            </a:r>
            <a:endParaRPr>
              <a:solidFill>
                <a:srgbClr val="202124"/>
              </a:solidFill>
            </a:endParaRPr>
          </a:p>
          <a:p>
            <a:pPr indent="0" lvl="0" marL="0" rtl="0" algn="l">
              <a:spcBef>
                <a:spcPts val="1200"/>
              </a:spcBef>
              <a:spcAft>
                <a:spcPts val="1200"/>
              </a:spcAft>
              <a:buNone/>
            </a:pPr>
            <a:r>
              <a:t/>
            </a:r>
            <a:endParaRPr>
              <a:solidFill>
                <a:srgbClr val="20212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51300"/>
            <a:ext cx="8520600" cy="995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We aim to answer the following research questions:</a:t>
            </a:r>
            <a:endParaRPr/>
          </a:p>
        </p:txBody>
      </p:sp>
      <p:sp>
        <p:nvSpPr>
          <p:cNvPr id="88" name="Google Shape;88;p18"/>
          <p:cNvSpPr txBox="1"/>
          <p:nvPr>
            <p:ph idx="1" type="body"/>
          </p:nvPr>
        </p:nvSpPr>
        <p:spPr>
          <a:xfrm>
            <a:off x="252975" y="12464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202124"/>
              </a:buClr>
              <a:buSzPts val="1800"/>
              <a:buAutoNum type="arabicPeriod"/>
            </a:pPr>
            <a:r>
              <a:rPr lang="en" sz="1700">
                <a:solidFill>
                  <a:srgbClr val="202124"/>
                </a:solidFill>
              </a:rPr>
              <a:t>How </a:t>
            </a:r>
            <a:r>
              <a:rPr lang="en" sz="1700">
                <a:solidFill>
                  <a:srgbClr val="202124"/>
                </a:solidFill>
              </a:rPr>
              <a:t>effective is AGORA in generating test oracles</a:t>
            </a:r>
            <a:r>
              <a:rPr lang="en" sz="1700">
                <a:solidFill>
                  <a:srgbClr val="202124"/>
                </a:solidFill>
              </a:rPr>
              <a:t>?</a:t>
            </a:r>
            <a:r>
              <a:rPr lang="en">
                <a:solidFill>
                  <a:srgbClr val="202124"/>
                </a:solidFill>
              </a:rPr>
              <a:t> </a:t>
            </a:r>
            <a:endParaRPr>
              <a:solidFill>
                <a:srgbClr val="202124"/>
              </a:solidFill>
            </a:endParaRPr>
          </a:p>
          <a:p>
            <a:pPr indent="0" lvl="0" marL="457200" rtl="0" algn="l">
              <a:spcBef>
                <a:spcPts val="1200"/>
              </a:spcBef>
              <a:spcAft>
                <a:spcPts val="0"/>
              </a:spcAft>
              <a:buNone/>
            </a:pPr>
            <a:r>
              <a:t/>
            </a:r>
            <a:endParaRPr sz="1600">
              <a:solidFill>
                <a:srgbClr val="202124"/>
              </a:solidFill>
            </a:endParaRPr>
          </a:p>
          <a:p>
            <a:pPr indent="0" lvl="0" marL="0" rtl="0" algn="l">
              <a:spcBef>
                <a:spcPts val="1200"/>
              </a:spcBef>
              <a:spcAft>
                <a:spcPts val="0"/>
              </a:spcAft>
              <a:buNone/>
            </a:pPr>
            <a:r>
              <a:t/>
            </a:r>
            <a:endParaRPr>
              <a:solidFill>
                <a:srgbClr val="202124"/>
              </a:solidFill>
            </a:endParaRPr>
          </a:p>
          <a:p>
            <a:pPr indent="0" lvl="0" marL="0" rtl="0" algn="l">
              <a:spcBef>
                <a:spcPts val="1200"/>
              </a:spcBef>
              <a:spcAft>
                <a:spcPts val="0"/>
              </a:spcAft>
              <a:buNone/>
            </a:pPr>
            <a:r>
              <a:t/>
            </a:r>
            <a:endParaRPr>
              <a:solidFill>
                <a:srgbClr val="202124"/>
              </a:solidFill>
            </a:endParaRPr>
          </a:p>
          <a:p>
            <a:pPr indent="-342900" lvl="0" marL="457200" rtl="0" algn="l">
              <a:spcBef>
                <a:spcPts val="1200"/>
              </a:spcBef>
              <a:spcAft>
                <a:spcPts val="0"/>
              </a:spcAft>
              <a:buClr>
                <a:srgbClr val="202124"/>
              </a:buClr>
              <a:buSzPts val="1800"/>
              <a:buAutoNum type="arabicPeriod"/>
            </a:pPr>
            <a:r>
              <a:rPr lang="en" sz="1700">
                <a:solidFill>
                  <a:srgbClr val="202124"/>
                </a:solidFill>
              </a:rPr>
              <a:t>What </a:t>
            </a:r>
            <a:r>
              <a:rPr lang="en" sz="1700">
                <a:solidFill>
                  <a:srgbClr val="202124"/>
                </a:solidFill>
              </a:rPr>
              <a:t>is the impact of the size of the input data set on the</a:t>
            </a:r>
            <a:r>
              <a:rPr lang="en" sz="1700">
                <a:solidFill>
                  <a:srgbClr val="202124"/>
                </a:solidFill>
              </a:rPr>
              <a:t> precision of AGORA? </a:t>
            </a:r>
            <a:r>
              <a:rPr lang="en">
                <a:solidFill>
                  <a:srgbClr val="202124"/>
                </a:solidFill>
              </a:rPr>
              <a:t> </a:t>
            </a:r>
            <a:endParaRPr>
              <a:solidFill>
                <a:srgbClr val="202124"/>
              </a:solidFill>
            </a:endParaRPr>
          </a:p>
          <a:p>
            <a:pPr indent="0" lvl="0" marL="457200" rtl="0" algn="l">
              <a:spcBef>
                <a:spcPts val="1200"/>
              </a:spcBef>
              <a:spcAft>
                <a:spcPts val="1200"/>
              </a:spcAft>
              <a:buNone/>
            </a:pPr>
            <a:r>
              <a:t/>
            </a:r>
            <a:endParaRPr sz="1600">
              <a:solidFill>
                <a:srgbClr val="202124"/>
              </a:solidFill>
            </a:endParaRPr>
          </a:p>
        </p:txBody>
      </p:sp>
      <p:sp>
        <p:nvSpPr>
          <p:cNvPr descr="c" id="89" name="Google Shape;89;p18"/>
          <p:cNvSpPr/>
          <p:nvPr/>
        </p:nvSpPr>
        <p:spPr>
          <a:xfrm>
            <a:off x="823800" y="1710950"/>
            <a:ext cx="7597800" cy="11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n" sz="1600">
                <a:latin typeface="Proxima Nova"/>
                <a:ea typeface="Proxima Nova"/>
                <a:cs typeface="Proxima Nova"/>
                <a:sym typeface="Proxima Nova"/>
              </a:rPr>
              <a:t>We aim to measure the precision of AGORA in generating invariants that result in valid test oracles (i.e., they properly model the expected API behavior) using the default configuration of Daikon as a baseline.</a:t>
            </a:r>
            <a:endParaRPr sz="1600">
              <a:latin typeface="Proxima Nova"/>
              <a:ea typeface="Proxima Nova"/>
              <a:cs typeface="Proxima Nova"/>
              <a:sym typeface="Proxima Nova"/>
            </a:endParaRPr>
          </a:p>
        </p:txBody>
      </p:sp>
      <p:sp>
        <p:nvSpPr>
          <p:cNvPr id="90" name="Google Shape;90;p18"/>
          <p:cNvSpPr/>
          <p:nvPr/>
        </p:nvSpPr>
        <p:spPr>
          <a:xfrm>
            <a:off x="855500" y="3538125"/>
            <a:ext cx="7597800" cy="11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202124"/>
                </a:solidFill>
                <a:latin typeface="Proxima Nova"/>
                <a:ea typeface="Proxima Nova"/>
                <a:cs typeface="Proxima Nova"/>
                <a:sym typeface="Proxima Nova"/>
              </a:rPr>
              <a:t>The precision of the detected invariants usually depends on the quality and diversity the input datasets (i.e., API requests and responses). Hence, we aim to study the impact of data set size on the effectiveness of AGORA.</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202124"/>
              </a:buClr>
              <a:buSzPts val="1800"/>
              <a:buAutoNum type="arabicPeriod" startAt="3"/>
            </a:pPr>
            <a:r>
              <a:rPr lang="en">
                <a:solidFill>
                  <a:srgbClr val="202124"/>
                </a:solidFill>
              </a:rPr>
              <a:t>How effective </a:t>
            </a:r>
            <a:r>
              <a:rPr lang="en">
                <a:solidFill>
                  <a:srgbClr val="202124"/>
                </a:solidFill>
              </a:rPr>
              <a:t>are the generated test oracles in detecting failures</a:t>
            </a:r>
            <a:r>
              <a:rPr lang="en">
                <a:solidFill>
                  <a:srgbClr val="202124"/>
                </a:solidFill>
              </a:rPr>
              <a:t>? </a:t>
            </a:r>
            <a:endParaRPr>
              <a:solidFill>
                <a:srgbClr val="202124"/>
              </a:solidFill>
            </a:endParaRPr>
          </a:p>
          <a:p>
            <a:pPr indent="0" lvl="0" marL="457200" rtl="0" algn="just">
              <a:spcBef>
                <a:spcPts val="1200"/>
              </a:spcBef>
              <a:spcAft>
                <a:spcPts val="1200"/>
              </a:spcAft>
              <a:buNone/>
            </a:pPr>
            <a:r>
              <a:t/>
            </a:r>
            <a:endParaRPr>
              <a:solidFill>
                <a:srgbClr val="202124"/>
              </a:solidFill>
            </a:endParaRPr>
          </a:p>
        </p:txBody>
      </p:sp>
      <p:sp>
        <p:nvSpPr>
          <p:cNvPr id="97" name="Google Shape;97;p19"/>
          <p:cNvSpPr/>
          <p:nvPr/>
        </p:nvSpPr>
        <p:spPr>
          <a:xfrm>
            <a:off x="855500" y="1721550"/>
            <a:ext cx="7593900" cy="140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1200"/>
              </a:spcAft>
              <a:buNone/>
            </a:pPr>
            <a:r>
              <a:rPr lang="en" sz="1600">
                <a:solidFill>
                  <a:srgbClr val="202124"/>
                </a:solidFill>
                <a:latin typeface="Proxima Nova"/>
                <a:ea typeface="Proxima Nova"/>
                <a:cs typeface="Proxima Nova"/>
                <a:sym typeface="Proxima Nova"/>
              </a:rPr>
              <a:t>The final goal is generating test oracles that can be used during testing to identify erroneous responses caused by faults. Thus, we aim to investigate the effectiveness of the generated oracles for detecting non-trivial failures in REST APIs.</a:t>
            </a:r>
            <a:endParaRPr sz="160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t>
            </a:r>
            <a:r>
              <a:rPr lang="en"/>
              <a:t>ow we will accomplish our goal</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solidFill>
                <a:srgbClr val="202124"/>
              </a:solidFill>
            </a:endParaRPr>
          </a:p>
          <a:p>
            <a:pPr indent="-342900" lvl="0" marL="457200" rtl="0" algn="l">
              <a:spcBef>
                <a:spcPts val="1200"/>
              </a:spcBef>
              <a:spcAft>
                <a:spcPts val="0"/>
              </a:spcAft>
              <a:buClr>
                <a:srgbClr val="202124"/>
              </a:buClr>
              <a:buSzPts val="1800"/>
              <a:buChar char="●"/>
            </a:pPr>
            <a:r>
              <a:rPr lang="en">
                <a:solidFill>
                  <a:srgbClr val="202124"/>
                </a:solidFill>
              </a:rPr>
              <a:t>Learning Expected Behavior.</a:t>
            </a:r>
            <a:endParaRPr>
              <a:solidFill>
                <a:srgbClr val="202124"/>
              </a:solidFill>
            </a:endParaRPr>
          </a:p>
          <a:p>
            <a:pPr indent="-342900" lvl="0" marL="457200" rtl="0" algn="l">
              <a:spcBef>
                <a:spcPts val="0"/>
              </a:spcBef>
              <a:spcAft>
                <a:spcPts val="0"/>
              </a:spcAft>
              <a:buClr>
                <a:srgbClr val="202124"/>
              </a:buClr>
              <a:buSzPts val="1800"/>
              <a:buChar char="●"/>
            </a:pPr>
            <a:r>
              <a:rPr lang="en">
                <a:solidFill>
                  <a:srgbClr val="202124"/>
                </a:solidFill>
              </a:rPr>
              <a:t>Extension of Daikon.</a:t>
            </a:r>
            <a:endParaRPr>
              <a:solidFill>
                <a:srgbClr val="202124"/>
              </a:solidFill>
            </a:endParaRPr>
          </a:p>
          <a:p>
            <a:pPr indent="-342900" lvl="0" marL="457200" rtl="0" algn="l">
              <a:spcBef>
                <a:spcPts val="0"/>
              </a:spcBef>
              <a:spcAft>
                <a:spcPts val="0"/>
              </a:spcAft>
              <a:buClr>
                <a:srgbClr val="202124"/>
              </a:buClr>
              <a:buSzPts val="1800"/>
              <a:buChar char="●"/>
            </a:pPr>
            <a:r>
              <a:rPr lang="en">
                <a:solidFill>
                  <a:srgbClr val="202124"/>
                </a:solidFill>
              </a:rPr>
              <a:t>Instrumentation with Beet.</a:t>
            </a:r>
            <a:endParaRPr>
              <a:solidFill>
                <a:srgbClr val="202124"/>
              </a:solidFill>
            </a:endParaRPr>
          </a:p>
          <a:p>
            <a:pPr indent="-342900" lvl="0" marL="457200" rtl="0" algn="l">
              <a:spcBef>
                <a:spcPts val="0"/>
              </a:spcBef>
              <a:spcAft>
                <a:spcPts val="0"/>
              </a:spcAft>
              <a:buClr>
                <a:srgbClr val="202124"/>
              </a:buClr>
              <a:buSzPts val="1800"/>
              <a:buChar char="●"/>
            </a:pPr>
            <a:r>
              <a:rPr lang="en">
                <a:solidFill>
                  <a:srgbClr val="202124"/>
                </a:solidFill>
              </a:rPr>
              <a:t>Diverse Invariant Detection- For other dataset.</a:t>
            </a:r>
            <a:endParaRPr>
              <a:solidFill>
                <a:srgbClr val="20212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OF ACTION</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1" marL="914400" marR="0" rtl="0" algn="l">
              <a:lnSpc>
                <a:spcPct val="95000"/>
              </a:lnSpc>
              <a:spcBef>
                <a:spcPts val="0"/>
              </a:spcBef>
              <a:spcAft>
                <a:spcPts val="0"/>
              </a:spcAft>
              <a:buClr>
                <a:srgbClr val="202124"/>
              </a:buClr>
              <a:buSzPts val="1600"/>
              <a:buChar char="●"/>
            </a:pPr>
            <a:r>
              <a:rPr b="1" lang="en" sz="1600">
                <a:solidFill>
                  <a:srgbClr val="202124"/>
                </a:solidFill>
              </a:rPr>
              <a:t>Methodology and Data Preparation - week 1 - Abhishek</a:t>
            </a:r>
            <a:endParaRPr b="1" sz="1600">
              <a:solidFill>
                <a:srgbClr val="202124"/>
              </a:solidFill>
            </a:endParaRPr>
          </a:p>
          <a:p>
            <a:pPr indent="0" lvl="0" marL="914400" marR="0" rtl="0" algn="l">
              <a:lnSpc>
                <a:spcPct val="95000"/>
              </a:lnSpc>
              <a:spcBef>
                <a:spcPts val="1200"/>
              </a:spcBef>
              <a:spcAft>
                <a:spcPts val="0"/>
              </a:spcAft>
              <a:buNone/>
            </a:pPr>
            <a:r>
              <a:rPr b="1" lang="en" sz="1600">
                <a:solidFill>
                  <a:srgbClr val="202124"/>
                </a:solidFill>
              </a:rPr>
              <a:t>Role:</a:t>
            </a:r>
            <a:r>
              <a:rPr lang="en" sz="1600">
                <a:solidFill>
                  <a:srgbClr val="202124"/>
                </a:solidFill>
              </a:rPr>
              <a:t> </a:t>
            </a:r>
            <a:r>
              <a:rPr lang="en" sz="1500">
                <a:solidFill>
                  <a:srgbClr val="202124"/>
                </a:solidFill>
              </a:rPr>
              <a:t>Establishing and refining the methodology to be used in the replication study.</a:t>
            </a:r>
            <a:endParaRPr sz="1500">
              <a:solidFill>
                <a:srgbClr val="202124"/>
              </a:solidFill>
            </a:endParaRPr>
          </a:p>
          <a:p>
            <a:pPr indent="0" lvl="0" marL="914400" marR="0" rtl="0" algn="l">
              <a:lnSpc>
                <a:spcPct val="95000"/>
              </a:lnSpc>
              <a:spcBef>
                <a:spcPts val="1200"/>
              </a:spcBef>
              <a:spcAft>
                <a:spcPts val="0"/>
              </a:spcAft>
              <a:buNone/>
            </a:pPr>
            <a:r>
              <a:rPr b="1" lang="en" sz="1600">
                <a:solidFill>
                  <a:srgbClr val="202124"/>
                </a:solidFill>
              </a:rPr>
              <a:t>Tasks:</a:t>
            </a:r>
            <a:endParaRPr b="1" sz="1600">
              <a:solidFill>
                <a:srgbClr val="202124"/>
              </a:solidFill>
            </a:endParaRPr>
          </a:p>
          <a:p>
            <a:pPr indent="-330200" lvl="2" marL="1371600" rtl="0" algn="l">
              <a:lnSpc>
                <a:spcPct val="95000"/>
              </a:lnSpc>
              <a:spcBef>
                <a:spcPts val="1200"/>
              </a:spcBef>
              <a:spcAft>
                <a:spcPts val="0"/>
              </a:spcAft>
              <a:buClr>
                <a:srgbClr val="202124"/>
              </a:buClr>
              <a:buSzPts val="1600"/>
              <a:buChar char="■"/>
            </a:pPr>
            <a:r>
              <a:rPr lang="en" sz="1600">
                <a:solidFill>
                  <a:srgbClr val="202124"/>
                </a:solidFill>
              </a:rPr>
              <a:t>Literature Review &amp; Project Familiarization</a:t>
            </a:r>
            <a:endParaRPr sz="1600">
              <a:solidFill>
                <a:srgbClr val="202124"/>
              </a:solidFill>
            </a:endParaRPr>
          </a:p>
          <a:p>
            <a:pPr indent="0" lvl="0" marL="0" rtl="0" algn="l">
              <a:lnSpc>
                <a:spcPct val="95000"/>
              </a:lnSpc>
              <a:spcBef>
                <a:spcPts val="1200"/>
              </a:spcBef>
              <a:spcAft>
                <a:spcPts val="0"/>
              </a:spcAft>
              <a:buNone/>
            </a:pPr>
            <a:r>
              <a:t/>
            </a:r>
            <a:endParaRPr sz="1600">
              <a:solidFill>
                <a:srgbClr val="202124"/>
              </a:solidFill>
            </a:endParaRPr>
          </a:p>
          <a:p>
            <a:pPr indent="-323850" lvl="2" marL="1371600" marR="0" rtl="0" algn="l">
              <a:lnSpc>
                <a:spcPct val="95000"/>
              </a:lnSpc>
              <a:spcBef>
                <a:spcPts val="1200"/>
              </a:spcBef>
              <a:spcAft>
                <a:spcPts val="0"/>
              </a:spcAft>
              <a:buClr>
                <a:srgbClr val="202124"/>
              </a:buClr>
              <a:buSzPts val="1500"/>
              <a:buChar char="■"/>
            </a:pPr>
            <a:r>
              <a:rPr lang="en" sz="1500">
                <a:solidFill>
                  <a:srgbClr val="202124"/>
                </a:solidFill>
              </a:rPr>
              <a:t>Review the original methodology used in the AGORA study and identify any potential adjustments for replication.</a:t>
            </a:r>
            <a:endParaRPr sz="1500">
              <a:solidFill>
                <a:srgbClr val="202124"/>
              </a:solidFill>
            </a:endParaRPr>
          </a:p>
          <a:p>
            <a:pPr indent="0" lvl="0" marL="1371600" marR="0" rtl="0" algn="l">
              <a:lnSpc>
                <a:spcPct val="95000"/>
              </a:lnSpc>
              <a:spcBef>
                <a:spcPts val="1200"/>
              </a:spcBef>
              <a:spcAft>
                <a:spcPts val="0"/>
              </a:spcAft>
              <a:buNone/>
            </a:pPr>
            <a:r>
              <a:t/>
            </a:r>
            <a:endParaRPr sz="1500">
              <a:solidFill>
                <a:srgbClr val="202124"/>
              </a:solidFill>
            </a:endParaRPr>
          </a:p>
          <a:p>
            <a:pPr indent="-323850" lvl="2" marL="1371600" marR="0" rtl="0" algn="l">
              <a:lnSpc>
                <a:spcPct val="95000"/>
              </a:lnSpc>
              <a:spcBef>
                <a:spcPts val="1200"/>
              </a:spcBef>
              <a:spcAft>
                <a:spcPts val="0"/>
              </a:spcAft>
              <a:buClr>
                <a:srgbClr val="202124"/>
              </a:buClr>
              <a:buSzPts val="1500"/>
              <a:buChar char="■"/>
            </a:pPr>
            <a:r>
              <a:rPr lang="en" sz="1500">
                <a:solidFill>
                  <a:srgbClr val="202124"/>
                </a:solidFill>
              </a:rPr>
              <a:t>Select and prepare the datasets needed for testing, ensuring they are comparable to those used in the original study or suitably diverse for extended analysis.</a:t>
            </a:r>
            <a:endParaRPr sz="1500">
              <a:solidFill>
                <a:srgbClr val="202124"/>
              </a:solidFill>
            </a:endParaRPr>
          </a:p>
          <a:p>
            <a:pPr indent="0" lvl="0" marL="1371600" marR="0" rtl="0" algn="l">
              <a:lnSpc>
                <a:spcPct val="95000"/>
              </a:lnSpc>
              <a:spcBef>
                <a:spcPts val="1200"/>
              </a:spcBef>
              <a:spcAft>
                <a:spcPts val="0"/>
              </a:spcAft>
              <a:buNone/>
            </a:pPr>
            <a:r>
              <a:t/>
            </a:r>
            <a:endParaRPr sz="1500">
              <a:solidFill>
                <a:srgbClr val="202124"/>
              </a:solidFill>
            </a:endParaRPr>
          </a:p>
          <a:p>
            <a:pPr indent="0" lvl="0" marL="914400" marR="0" rtl="0" algn="l">
              <a:lnSpc>
                <a:spcPct val="95000"/>
              </a:lnSpc>
              <a:spcBef>
                <a:spcPts val="1200"/>
              </a:spcBef>
              <a:spcAft>
                <a:spcPts val="0"/>
              </a:spcAft>
              <a:buSzPts val="1018"/>
              <a:buNone/>
            </a:pPr>
            <a:r>
              <a:t/>
            </a:r>
            <a:endParaRPr sz="1600">
              <a:solidFill>
                <a:srgbClr val="202124"/>
              </a:solidFill>
            </a:endParaRPr>
          </a:p>
          <a:p>
            <a:pPr indent="0" lvl="0" marL="0" rtl="0" algn="l">
              <a:lnSpc>
                <a:spcPct val="95000"/>
              </a:lnSpc>
              <a:spcBef>
                <a:spcPts val="1200"/>
              </a:spcBef>
              <a:spcAft>
                <a:spcPts val="0"/>
              </a:spcAft>
              <a:buSzPts val="1018"/>
              <a:buNone/>
            </a:pPr>
            <a:r>
              <a:t/>
            </a:r>
            <a:endParaRPr sz="1600">
              <a:solidFill>
                <a:srgbClr val="202124"/>
              </a:solidFill>
              <a:highlight>
                <a:srgbClr val="343541"/>
              </a:highlight>
            </a:endParaRPr>
          </a:p>
          <a:p>
            <a:pPr indent="0" lvl="0" marL="914400" rtl="0" algn="l">
              <a:lnSpc>
                <a:spcPct val="95000"/>
              </a:lnSpc>
              <a:spcBef>
                <a:spcPts val="1200"/>
              </a:spcBef>
              <a:spcAft>
                <a:spcPts val="1200"/>
              </a:spcAft>
              <a:buSzPts val="1018"/>
              <a:buNone/>
            </a:pPr>
            <a:r>
              <a:t/>
            </a:r>
            <a:endParaRPr sz="1600">
              <a:solidFill>
                <a:srgbClr val="202124"/>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