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Lato Light"/>
      <p:regular r:id="rId35"/>
      <p:bold r:id="rId36"/>
      <p:italic r:id="rId37"/>
      <p:boldItalic r:id="rId38"/>
    </p:embeddedFont>
    <p:embeddedFont>
      <p:font typeface="Merriweather"/>
      <p:regular r:id="rId39"/>
      <p:bold r:id="rId40"/>
      <p:italic r:id="rId41"/>
      <p:boldItalic r:id="rId42"/>
    </p:embeddedFont>
    <p:embeddedFont>
      <p:font typeface="Fira Sans Extra Condense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font" Target="fonts/MontserratSemiBold-bold.fntdata"/><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font" Target="fonts/MontserratSemiBold-boldItalic.fntdata"/><Relationship Id="rId44" Type="http://schemas.openxmlformats.org/officeDocument/2006/relationships/font" Target="fonts/FiraSansExtraCondensed-bold.fntdata"/><Relationship Id="rId21" Type="http://schemas.openxmlformats.org/officeDocument/2006/relationships/font" Target="fonts/MontserratSemiBold-italic.fntdata"/><Relationship Id="rId43" Type="http://schemas.openxmlformats.org/officeDocument/2006/relationships/font" Target="fonts/FiraSansExtraCondensed-regular.fntdata"/><Relationship Id="rId24" Type="http://schemas.openxmlformats.org/officeDocument/2006/relationships/font" Target="fonts/Roboto-bold.fntdata"/><Relationship Id="rId46" Type="http://schemas.openxmlformats.org/officeDocument/2006/relationships/font" Target="fonts/FiraSansExtraCondensed-boldItalic.fntdata"/><Relationship Id="rId23" Type="http://schemas.openxmlformats.org/officeDocument/2006/relationships/font" Target="fonts/Roboto-regular.fntdata"/><Relationship Id="rId45" Type="http://schemas.openxmlformats.org/officeDocument/2006/relationships/font" Target="fonts/FiraSansExtra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MontserratMedium-italic.fntdata"/><Relationship Id="rId10" Type="http://schemas.openxmlformats.org/officeDocument/2006/relationships/slide" Target="slides/slide4.xml"/><Relationship Id="rId32" Type="http://schemas.openxmlformats.org/officeDocument/2006/relationships/font" Target="fonts/MontserratMedium-bold.fntdata"/><Relationship Id="rId13" Type="http://schemas.openxmlformats.org/officeDocument/2006/relationships/slide" Target="slides/slide7.xml"/><Relationship Id="rId35" Type="http://schemas.openxmlformats.org/officeDocument/2006/relationships/font" Target="fonts/LatoLight-regular.fntdata"/><Relationship Id="rId12" Type="http://schemas.openxmlformats.org/officeDocument/2006/relationships/slide" Target="slides/slide6.xml"/><Relationship Id="rId34" Type="http://schemas.openxmlformats.org/officeDocument/2006/relationships/font" Target="fonts/MontserratMedium-boldItalic.fntdata"/><Relationship Id="rId15" Type="http://schemas.openxmlformats.org/officeDocument/2006/relationships/slide" Target="slides/slide9.xml"/><Relationship Id="rId37" Type="http://schemas.openxmlformats.org/officeDocument/2006/relationships/font" Target="fonts/LatoLight-italic.fntdata"/><Relationship Id="rId14" Type="http://schemas.openxmlformats.org/officeDocument/2006/relationships/slide" Target="slides/slide8.xml"/><Relationship Id="rId36" Type="http://schemas.openxmlformats.org/officeDocument/2006/relationships/font" Target="fonts/LatoLight-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LatoLight-boldItalic.fntdata"/><Relationship Id="rId19" Type="http://schemas.openxmlformats.org/officeDocument/2006/relationships/font" Target="fonts/MontserratSemiBold-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9054fae5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9054fae5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9054fae53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9054fae5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9054fae5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9054fae5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9054fae53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9054fae53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9054fae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9054fae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9054fae5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9054fae5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9054fae5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9054fae5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9054fae5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9054fae5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9054fae5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9054fae5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9054fae5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9054fae5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9054fae5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9054fae5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9054fae5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9054fae5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4"/>
          <p:cNvSpPr txBox="1"/>
          <p:nvPr>
            <p:ph type="ctrTitle"/>
          </p:nvPr>
        </p:nvSpPr>
        <p:spPr>
          <a:xfrm>
            <a:off x="715100" y="1217629"/>
            <a:ext cx="4487400" cy="2278500"/>
          </a:xfrm>
          <a:prstGeom prst="rect">
            <a:avLst/>
          </a:prstGeom>
        </p:spPr>
        <p:txBody>
          <a:bodyPr anchorCtr="0" anchor="b" bIns="91425" lIns="91425" spcFirstLastPara="1" rIns="91425" wrap="square" tIns="91425">
            <a:noAutofit/>
          </a:bodyPr>
          <a:lstStyle>
            <a:lvl1pPr lvl="0" rtl="0" algn="l">
              <a:lnSpc>
                <a:spcPct val="9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14"/>
          <p:cNvSpPr txBox="1"/>
          <p:nvPr>
            <p:ph idx="1" type="subTitle"/>
          </p:nvPr>
        </p:nvSpPr>
        <p:spPr>
          <a:xfrm>
            <a:off x="715100" y="3496283"/>
            <a:ext cx="4487400" cy="42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txBox="1"/>
          <p:nvPr>
            <p:ph type="title"/>
          </p:nvPr>
        </p:nvSpPr>
        <p:spPr>
          <a:xfrm>
            <a:off x="720000" y="2179625"/>
            <a:ext cx="7704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5"/>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9" name="Google Shape;69;p15"/>
          <p:cNvSpPr txBox="1"/>
          <p:nvPr>
            <p:ph idx="1" type="subTitle"/>
          </p:nvPr>
        </p:nvSpPr>
        <p:spPr>
          <a:xfrm>
            <a:off x="2391925" y="3132175"/>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72" name="Google Shape;72;p16"/>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75" name="Google Shape;75;p17"/>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76" name="Google Shape;76;p17"/>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 name="Google Shape;77;p17"/>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8" name="Google Shape;78;p17"/>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83" name="Google Shape;83;p19"/>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20"/>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8" name="Google Shape;88;p21"/>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3" name="Google Shape;93;p23"/>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452550" y="411475"/>
            <a:ext cx="8238900" cy="561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62" name="Google Shape;62;p13"/>
          <p:cNvSpPr txBox="1"/>
          <p:nvPr>
            <p:ph idx="1" type="body"/>
          </p:nvPr>
        </p:nvSpPr>
        <p:spPr>
          <a:xfrm>
            <a:off x="715100" y="1096600"/>
            <a:ext cx="7713600" cy="35118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indent="-304800" lvl="1" marL="9144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indent="-304800" lvl="2" marL="13716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indent="-304800" lvl="3" marL="18288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indent="-304800" lvl="4" marL="22860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indent="-304800" lvl="5" marL="27432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indent="-304800" lvl="6" marL="32004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indent="-304800" lvl="7" marL="36576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indent="-304800" lvl="8" marL="4114800" rtl="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a:off x="5557825" y="896363"/>
            <a:ext cx="749700" cy="7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ontserrat SemiBold"/>
                <a:ea typeface="Montserrat SemiBold"/>
                <a:cs typeface="Montserrat SemiBold"/>
                <a:sym typeface="Montserrat SemiBold"/>
              </a:rPr>
              <a:t>01</a:t>
            </a:r>
            <a:endParaRPr>
              <a:latin typeface="Montserrat Medium"/>
              <a:ea typeface="Montserrat Medium"/>
              <a:cs typeface="Montserrat Medium"/>
              <a:sym typeface="Montserrat Medium"/>
            </a:endParaRPr>
          </a:p>
        </p:txBody>
      </p:sp>
      <p:sp>
        <p:nvSpPr>
          <p:cNvPr id="100" name="Google Shape;100;p25"/>
          <p:cNvSpPr txBox="1"/>
          <p:nvPr>
            <p:ph type="ctrTitle"/>
          </p:nvPr>
        </p:nvSpPr>
        <p:spPr>
          <a:xfrm>
            <a:off x="715100" y="1217629"/>
            <a:ext cx="4487400" cy="227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Plan </a:t>
            </a:r>
            <a:r>
              <a:rPr lang="en" sz="3600"/>
              <a:t>Research on</a:t>
            </a:r>
            <a:endParaRPr sz="3600"/>
          </a:p>
          <a:p>
            <a:pPr indent="0" lvl="0" marL="0" rtl="0" algn="l">
              <a:spcBef>
                <a:spcPts val="0"/>
              </a:spcBef>
              <a:spcAft>
                <a:spcPts val="0"/>
              </a:spcAft>
              <a:buNone/>
            </a:pPr>
            <a:r>
              <a:rPr lang="en" sz="3600"/>
              <a:t>AGORA</a:t>
            </a:r>
            <a:endParaRPr sz="3600"/>
          </a:p>
        </p:txBody>
      </p:sp>
      <p:sp>
        <p:nvSpPr>
          <p:cNvPr id="101" name="Google Shape;101;p25"/>
          <p:cNvSpPr txBox="1"/>
          <p:nvPr>
            <p:ph idx="1" type="subTitle"/>
          </p:nvPr>
        </p:nvSpPr>
        <p:spPr>
          <a:xfrm>
            <a:off x="715100" y="3496283"/>
            <a:ext cx="44874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Group-6 :  Abhishek, Anushka, Rishitha</a:t>
            </a:r>
            <a:endParaRPr/>
          </a:p>
        </p:txBody>
      </p:sp>
      <p:grpSp>
        <p:nvGrpSpPr>
          <p:cNvPr id="102" name="Google Shape;102;p25"/>
          <p:cNvGrpSpPr/>
          <p:nvPr/>
        </p:nvGrpSpPr>
        <p:grpSpPr>
          <a:xfrm>
            <a:off x="5991590" y="-119050"/>
            <a:ext cx="2033336" cy="5381635"/>
            <a:chOff x="6151453" y="0"/>
            <a:chExt cx="1713726" cy="5143491"/>
          </a:xfrm>
        </p:grpSpPr>
        <p:sp>
          <p:nvSpPr>
            <p:cNvPr id="103" name="Google Shape;103;p25"/>
            <p:cNvSpPr/>
            <p:nvPr/>
          </p:nvSpPr>
          <p:spPr>
            <a:xfrm rot="5400000">
              <a:off x="4438974" y="1717286"/>
              <a:ext cx="5138684" cy="1713726"/>
            </a:xfrm>
            <a:custGeom>
              <a:rect b="b" l="l" r="r" t="t"/>
              <a:pathLst>
                <a:path extrusionOk="0" h="3145" w="9428">
                  <a:moveTo>
                    <a:pt x="9427" y="2737"/>
                  </a:moveTo>
                  <a:cubicBezTo>
                    <a:pt x="9077" y="2737"/>
                    <a:pt x="8766" y="2592"/>
                    <a:pt x="8502" y="2307"/>
                  </a:cubicBezTo>
                  <a:cubicBezTo>
                    <a:pt x="8293" y="2081"/>
                    <a:pt x="8134" y="1794"/>
                    <a:pt x="7980" y="1518"/>
                  </a:cubicBezTo>
                  <a:cubicBezTo>
                    <a:pt x="7668" y="955"/>
                    <a:pt x="7451" y="614"/>
                    <a:pt x="7070" y="614"/>
                  </a:cubicBezTo>
                  <a:cubicBezTo>
                    <a:pt x="6704" y="614"/>
                    <a:pt x="6476" y="1045"/>
                    <a:pt x="6170" y="1702"/>
                  </a:cubicBezTo>
                  <a:cubicBezTo>
                    <a:pt x="6018" y="2028"/>
                    <a:pt x="5861" y="2366"/>
                    <a:pt x="5656" y="2631"/>
                  </a:cubicBezTo>
                  <a:cubicBezTo>
                    <a:pt x="5391" y="2971"/>
                    <a:pt x="5074" y="3144"/>
                    <a:pt x="4714" y="3144"/>
                  </a:cubicBezTo>
                  <a:cubicBezTo>
                    <a:pt x="4363" y="3144"/>
                    <a:pt x="4063" y="3012"/>
                    <a:pt x="3795" y="2742"/>
                  </a:cubicBezTo>
                  <a:cubicBezTo>
                    <a:pt x="3585" y="2528"/>
                    <a:pt x="3425" y="2259"/>
                    <a:pt x="3271" y="1998"/>
                  </a:cubicBezTo>
                  <a:cubicBezTo>
                    <a:pt x="2960" y="1472"/>
                    <a:pt x="2743" y="1152"/>
                    <a:pt x="2357" y="1152"/>
                  </a:cubicBezTo>
                  <a:cubicBezTo>
                    <a:pt x="1970" y="1152"/>
                    <a:pt x="1753" y="1469"/>
                    <a:pt x="1442" y="1992"/>
                  </a:cubicBezTo>
                  <a:cubicBezTo>
                    <a:pt x="1288" y="2251"/>
                    <a:pt x="1129" y="2519"/>
                    <a:pt x="918" y="2731"/>
                  </a:cubicBezTo>
                  <a:cubicBezTo>
                    <a:pt x="651" y="2999"/>
                    <a:pt x="351" y="3130"/>
                    <a:pt x="0" y="3130"/>
                  </a:cubicBezTo>
                  <a:lnTo>
                    <a:pt x="0" y="2517"/>
                  </a:lnTo>
                  <a:cubicBezTo>
                    <a:pt x="387" y="2517"/>
                    <a:pt x="604" y="2200"/>
                    <a:pt x="915" y="1678"/>
                  </a:cubicBezTo>
                  <a:cubicBezTo>
                    <a:pt x="1069" y="1419"/>
                    <a:pt x="1229" y="1151"/>
                    <a:pt x="1440" y="938"/>
                  </a:cubicBezTo>
                  <a:cubicBezTo>
                    <a:pt x="1707" y="669"/>
                    <a:pt x="2007" y="538"/>
                    <a:pt x="2357" y="538"/>
                  </a:cubicBezTo>
                  <a:cubicBezTo>
                    <a:pt x="2708" y="538"/>
                    <a:pt x="3008" y="670"/>
                    <a:pt x="3275" y="941"/>
                  </a:cubicBezTo>
                  <a:cubicBezTo>
                    <a:pt x="3486" y="1155"/>
                    <a:pt x="3645" y="1425"/>
                    <a:pt x="3799" y="1685"/>
                  </a:cubicBezTo>
                  <a:cubicBezTo>
                    <a:pt x="4110" y="2212"/>
                    <a:pt x="4327" y="2531"/>
                    <a:pt x="4714" y="2531"/>
                  </a:cubicBezTo>
                  <a:cubicBezTo>
                    <a:pt x="5080" y="2531"/>
                    <a:pt x="5308" y="2100"/>
                    <a:pt x="5614" y="1443"/>
                  </a:cubicBezTo>
                  <a:cubicBezTo>
                    <a:pt x="5766" y="1117"/>
                    <a:pt x="5923" y="779"/>
                    <a:pt x="6128" y="514"/>
                  </a:cubicBezTo>
                  <a:cubicBezTo>
                    <a:pt x="6393" y="173"/>
                    <a:pt x="6710" y="0"/>
                    <a:pt x="7070" y="0"/>
                  </a:cubicBezTo>
                  <a:cubicBezTo>
                    <a:pt x="7420" y="0"/>
                    <a:pt x="7731" y="145"/>
                    <a:pt x="7995" y="431"/>
                  </a:cubicBezTo>
                  <a:cubicBezTo>
                    <a:pt x="8204" y="657"/>
                    <a:pt x="8363" y="943"/>
                    <a:pt x="8517" y="1220"/>
                  </a:cubicBezTo>
                  <a:cubicBezTo>
                    <a:pt x="8829" y="1782"/>
                    <a:pt x="9045" y="2123"/>
                    <a:pt x="9426" y="2123"/>
                  </a:cubicBezTo>
                  <a:lnTo>
                    <a:pt x="9427" y="273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 name="Google Shape;104;p25"/>
            <p:cNvSpPr/>
            <p:nvPr/>
          </p:nvSpPr>
          <p:spPr>
            <a:xfrm rot="5400000">
              <a:off x="4437768" y="1778570"/>
              <a:ext cx="5138681" cy="1591156"/>
            </a:xfrm>
            <a:custGeom>
              <a:rect b="b" l="l" r="r" t="t"/>
              <a:pathLst>
                <a:path extrusionOk="0" h="2918" w="9427">
                  <a:moveTo>
                    <a:pt x="9426" y="2510"/>
                  </a:moveTo>
                  <a:cubicBezTo>
                    <a:pt x="8722" y="2510"/>
                    <a:pt x="8380" y="1893"/>
                    <a:pt x="8078" y="1349"/>
                  </a:cubicBezTo>
                  <a:cubicBezTo>
                    <a:pt x="7792" y="832"/>
                    <a:pt x="7544" y="387"/>
                    <a:pt x="7069" y="387"/>
                  </a:cubicBezTo>
                  <a:cubicBezTo>
                    <a:pt x="6603" y="387"/>
                    <a:pt x="6343" y="947"/>
                    <a:pt x="6066" y="1540"/>
                  </a:cubicBezTo>
                  <a:cubicBezTo>
                    <a:pt x="5917" y="1861"/>
                    <a:pt x="5763" y="2193"/>
                    <a:pt x="5565" y="2447"/>
                  </a:cubicBezTo>
                  <a:cubicBezTo>
                    <a:pt x="5320" y="2764"/>
                    <a:pt x="5041" y="2917"/>
                    <a:pt x="4713" y="2917"/>
                  </a:cubicBezTo>
                  <a:cubicBezTo>
                    <a:pt x="4013" y="2917"/>
                    <a:pt x="3670" y="2338"/>
                    <a:pt x="3368" y="1826"/>
                  </a:cubicBezTo>
                  <a:cubicBezTo>
                    <a:pt x="3082" y="1342"/>
                    <a:pt x="2835" y="925"/>
                    <a:pt x="2356" y="925"/>
                  </a:cubicBezTo>
                  <a:cubicBezTo>
                    <a:pt x="1877" y="925"/>
                    <a:pt x="1630" y="1340"/>
                    <a:pt x="1344" y="1820"/>
                  </a:cubicBezTo>
                  <a:cubicBezTo>
                    <a:pt x="1042" y="2328"/>
                    <a:pt x="699" y="2903"/>
                    <a:pt x="0" y="2903"/>
                  </a:cubicBezTo>
                  <a:lnTo>
                    <a:pt x="0" y="2517"/>
                  </a:lnTo>
                  <a:cubicBezTo>
                    <a:pt x="479" y="2517"/>
                    <a:pt x="726" y="2102"/>
                    <a:pt x="1012" y="1622"/>
                  </a:cubicBezTo>
                  <a:cubicBezTo>
                    <a:pt x="1314" y="1114"/>
                    <a:pt x="1657" y="538"/>
                    <a:pt x="2356" y="538"/>
                  </a:cubicBezTo>
                  <a:cubicBezTo>
                    <a:pt x="3055" y="538"/>
                    <a:pt x="3399" y="1117"/>
                    <a:pt x="3701" y="1629"/>
                  </a:cubicBezTo>
                  <a:cubicBezTo>
                    <a:pt x="3987" y="2113"/>
                    <a:pt x="4234" y="2530"/>
                    <a:pt x="4713" y="2530"/>
                  </a:cubicBezTo>
                  <a:cubicBezTo>
                    <a:pt x="5178" y="2530"/>
                    <a:pt x="5439" y="1970"/>
                    <a:pt x="5715" y="1377"/>
                  </a:cubicBezTo>
                  <a:cubicBezTo>
                    <a:pt x="5865" y="1056"/>
                    <a:pt x="6019" y="724"/>
                    <a:pt x="6217" y="470"/>
                  </a:cubicBezTo>
                  <a:cubicBezTo>
                    <a:pt x="6462" y="153"/>
                    <a:pt x="6741" y="0"/>
                    <a:pt x="7069" y="0"/>
                  </a:cubicBezTo>
                  <a:cubicBezTo>
                    <a:pt x="7772" y="0"/>
                    <a:pt x="8114" y="616"/>
                    <a:pt x="8417" y="1161"/>
                  </a:cubicBezTo>
                  <a:cubicBezTo>
                    <a:pt x="8703" y="1677"/>
                    <a:pt x="8950" y="2123"/>
                    <a:pt x="9425" y="2123"/>
                  </a:cubicBezTo>
                  <a:lnTo>
                    <a:pt x="9426" y="251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 name="Google Shape;105;p25"/>
            <p:cNvSpPr/>
            <p:nvPr/>
          </p:nvSpPr>
          <p:spPr>
            <a:xfrm rot="5400000">
              <a:off x="4470210" y="1842273"/>
              <a:ext cx="5073801" cy="1389255"/>
            </a:xfrm>
            <a:custGeom>
              <a:rect b="b" l="l" r="r" t="t"/>
              <a:pathLst>
                <a:path extrusionOk="0" h="2551" w="9309">
                  <a:moveTo>
                    <a:pt x="7071" y="0"/>
                  </a:moveTo>
                  <a:lnTo>
                    <a:pt x="7071" y="0"/>
                  </a:lnTo>
                  <a:cubicBezTo>
                    <a:pt x="7072" y="0"/>
                    <a:pt x="7073" y="1"/>
                    <a:pt x="7075" y="2"/>
                  </a:cubicBezTo>
                  <a:cubicBezTo>
                    <a:pt x="7076" y="2"/>
                    <a:pt x="7077" y="4"/>
                    <a:pt x="7078" y="5"/>
                  </a:cubicBezTo>
                  <a:cubicBezTo>
                    <a:pt x="7079" y="6"/>
                    <a:pt x="7080" y="8"/>
                    <a:pt x="7080" y="10"/>
                  </a:cubicBezTo>
                  <a:cubicBezTo>
                    <a:pt x="7080" y="12"/>
                    <a:pt x="7079" y="13"/>
                    <a:pt x="7078" y="15"/>
                  </a:cubicBezTo>
                  <a:cubicBezTo>
                    <a:pt x="7077" y="16"/>
                    <a:pt x="7076" y="17"/>
                    <a:pt x="7075" y="18"/>
                  </a:cubicBezTo>
                  <a:cubicBezTo>
                    <a:pt x="7074" y="19"/>
                    <a:pt x="7072" y="19"/>
                    <a:pt x="7071" y="19"/>
                  </a:cubicBezTo>
                  <a:lnTo>
                    <a:pt x="7071" y="19"/>
                  </a:lnTo>
                  <a:cubicBezTo>
                    <a:pt x="7033" y="20"/>
                    <a:pt x="6995" y="23"/>
                    <a:pt x="6958" y="29"/>
                  </a:cubicBezTo>
                  <a:lnTo>
                    <a:pt x="6958" y="29"/>
                  </a:lnTo>
                  <a:lnTo>
                    <a:pt x="6957" y="29"/>
                  </a:lnTo>
                  <a:cubicBezTo>
                    <a:pt x="6955" y="29"/>
                    <a:pt x="6953" y="27"/>
                    <a:pt x="6952" y="27"/>
                  </a:cubicBezTo>
                  <a:cubicBezTo>
                    <a:pt x="6950" y="26"/>
                    <a:pt x="6948" y="25"/>
                    <a:pt x="6948" y="24"/>
                  </a:cubicBezTo>
                  <a:cubicBezTo>
                    <a:pt x="6947" y="22"/>
                    <a:pt x="6947" y="21"/>
                    <a:pt x="6947" y="19"/>
                  </a:cubicBezTo>
                  <a:cubicBezTo>
                    <a:pt x="6947" y="17"/>
                    <a:pt x="6947" y="15"/>
                    <a:pt x="6948" y="14"/>
                  </a:cubicBezTo>
                  <a:cubicBezTo>
                    <a:pt x="6948" y="12"/>
                    <a:pt x="6950" y="12"/>
                    <a:pt x="6952" y="11"/>
                  </a:cubicBezTo>
                  <a:cubicBezTo>
                    <a:pt x="6953" y="10"/>
                    <a:pt x="6954" y="10"/>
                    <a:pt x="6955" y="10"/>
                  </a:cubicBezTo>
                  <a:lnTo>
                    <a:pt x="6955" y="10"/>
                  </a:lnTo>
                  <a:cubicBezTo>
                    <a:pt x="6993" y="4"/>
                    <a:pt x="7032" y="1"/>
                    <a:pt x="7070" y="0"/>
                  </a:cubicBezTo>
                  <a:lnTo>
                    <a:pt x="7071" y="0"/>
                  </a:lnTo>
                  <a:close/>
                  <a:moveTo>
                    <a:pt x="7185" y="6"/>
                  </a:moveTo>
                  <a:cubicBezTo>
                    <a:pt x="7186" y="6"/>
                    <a:pt x="7186" y="6"/>
                    <a:pt x="7186" y="6"/>
                  </a:cubicBezTo>
                  <a:lnTo>
                    <a:pt x="7186" y="6"/>
                  </a:lnTo>
                  <a:cubicBezTo>
                    <a:pt x="7225" y="11"/>
                    <a:pt x="7263" y="18"/>
                    <a:pt x="7300" y="27"/>
                  </a:cubicBezTo>
                  <a:lnTo>
                    <a:pt x="7300" y="27"/>
                  </a:lnTo>
                  <a:cubicBezTo>
                    <a:pt x="7301" y="27"/>
                    <a:pt x="7301" y="27"/>
                    <a:pt x="7302" y="28"/>
                  </a:cubicBezTo>
                  <a:cubicBezTo>
                    <a:pt x="7303" y="28"/>
                    <a:pt x="7304" y="30"/>
                    <a:pt x="7305" y="32"/>
                  </a:cubicBezTo>
                  <a:cubicBezTo>
                    <a:pt x="7305" y="33"/>
                    <a:pt x="7307" y="34"/>
                    <a:pt x="7307" y="36"/>
                  </a:cubicBezTo>
                  <a:cubicBezTo>
                    <a:pt x="7307" y="37"/>
                    <a:pt x="7305" y="39"/>
                    <a:pt x="7305" y="41"/>
                  </a:cubicBezTo>
                  <a:cubicBezTo>
                    <a:pt x="7304" y="42"/>
                    <a:pt x="7303" y="44"/>
                    <a:pt x="7302" y="45"/>
                  </a:cubicBezTo>
                  <a:cubicBezTo>
                    <a:pt x="7300" y="45"/>
                    <a:pt x="7299" y="46"/>
                    <a:pt x="7297" y="46"/>
                  </a:cubicBezTo>
                  <a:cubicBezTo>
                    <a:pt x="7296" y="46"/>
                    <a:pt x="7296" y="46"/>
                    <a:pt x="7295" y="46"/>
                  </a:cubicBezTo>
                  <a:lnTo>
                    <a:pt x="7295" y="46"/>
                  </a:lnTo>
                  <a:cubicBezTo>
                    <a:pt x="7259" y="36"/>
                    <a:pt x="7222" y="30"/>
                    <a:pt x="7184" y="25"/>
                  </a:cubicBezTo>
                  <a:lnTo>
                    <a:pt x="7184" y="25"/>
                  </a:lnTo>
                  <a:cubicBezTo>
                    <a:pt x="7183" y="25"/>
                    <a:pt x="7181" y="24"/>
                    <a:pt x="7180" y="24"/>
                  </a:cubicBezTo>
                  <a:cubicBezTo>
                    <a:pt x="7178" y="22"/>
                    <a:pt x="7177" y="22"/>
                    <a:pt x="7176" y="21"/>
                  </a:cubicBezTo>
                  <a:cubicBezTo>
                    <a:pt x="7175" y="19"/>
                    <a:pt x="7175" y="17"/>
                    <a:pt x="7175" y="16"/>
                  </a:cubicBezTo>
                  <a:cubicBezTo>
                    <a:pt x="7175" y="14"/>
                    <a:pt x="7175" y="12"/>
                    <a:pt x="7176" y="11"/>
                  </a:cubicBezTo>
                  <a:cubicBezTo>
                    <a:pt x="7177" y="10"/>
                    <a:pt x="7178" y="7"/>
                    <a:pt x="7180" y="7"/>
                  </a:cubicBezTo>
                  <a:cubicBezTo>
                    <a:pt x="7181" y="6"/>
                    <a:pt x="7183" y="6"/>
                    <a:pt x="7185" y="6"/>
                  </a:cubicBezTo>
                  <a:close/>
                  <a:moveTo>
                    <a:pt x="6846" y="36"/>
                  </a:moveTo>
                  <a:lnTo>
                    <a:pt x="6846" y="36"/>
                  </a:lnTo>
                  <a:lnTo>
                    <a:pt x="6846" y="36"/>
                  </a:lnTo>
                  <a:cubicBezTo>
                    <a:pt x="6848" y="36"/>
                    <a:pt x="6849" y="36"/>
                    <a:pt x="6851" y="37"/>
                  </a:cubicBezTo>
                  <a:cubicBezTo>
                    <a:pt x="6852" y="38"/>
                    <a:pt x="6853" y="39"/>
                    <a:pt x="6854" y="41"/>
                  </a:cubicBezTo>
                  <a:cubicBezTo>
                    <a:pt x="6855" y="42"/>
                    <a:pt x="6856" y="44"/>
                    <a:pt x="6856" y="46"/>
                  </a:cubicBezTo>
                  <a:cubicBezTo>
                    <a:pt x="6856" y="47"/>
                    <a:pt x="6855" y="48"/>
                    <a:pt x="6854" y="50"/>
                  </a:cubicBezTo>
                  <a:cubicBezTo>
                    <a:pt x="6853" y="51"/>
                    <a:pt x="6852" y="53"/>
                    <a:pt x="6851" y="54"/>
                  </a:cubicBezTo>
                  <a:cubicBezTo>
                    <a:pt x="6850" y="54"/>
                    <a:pt x="6849" y="55"/>
                    <a:pt x="6849" y="55"/>
                  </a:cubicBezTo>
                  <a:lnTo>
                    <a:pt x="6849" y="55"/>
                  </a:lnTo>
                  <a:cubicBezTo>
                    <a:pt x="6813" y="66"/>
                    <a:pt x="6778" y="81"/>
                    <a:pt x="6745" y="98"/>
                  </a:cubicBezTo>
                  <a:lnTo>
                    <a:pt x="6745" y="98"/>
                  </a:lnTo>
                  <a:cubicBezTo>
                    <a:pt x="6743" y="98"/>
                    <a:pt x="6742" y="99"/>
                    <a:pt x="6740" y="99"/>
                  </a:cubicBezTo>
                  <a:cubicBezTo>
                    <a:pt x="6739" y="99"/>
                    <a:pt x="6736" y="98"/>
                    <a:pt x="6735" y="97"/>
                  </a:cubicBezTo>
                  <a:cubicBezTo>
                    <a:pt x="6733" y="96"/>
                    <a:pt x="6733" y="95"/>
                    <a:pt x="6732" y="94"/>
                  </a:cubicBezTo>
                  <a:cubicBezTo>
                    <a:pt x="6731" y="92"/>
                    <a:pt x="6731" y="91"/>
                    <a:pt x="6731" y="89"/>
                  </a:cubicBezTo>
                  <a:cubicBezTo>
                    <a:pt x="6731" y="87"/>
                    <a:pt x="6731" y="85"/>
                    <a:pt x="6732" y="84"/>
                  </a:cubicBezTo>
                  <a:cubicBezTo>
                    <a:pt x="6733" y="82"/>
                    <a:pt x="6734" y="82"/>
                    <a:pt x="6735" y="81"/>
                  </a:cubicBezTo>
                  <a:cubicBezTo>
                    <a:pt x="6736" y="81"/>
                    <a:pt x="6736" y="81"/>
                    <a:pt x="6736" y="80"/>
                  </a:cubicBezTo>
                  <a:lnTo>
                    <a:pt x="6736" y="80"/>
                  </a:lnTo>
                  <a:cubicBezTo>
                    <a:pt x="6770" y="63"/>
                    <a:pt x="6806" y="48"/>
                    <a:pt x="6843" y="36"/>
                  </a:cubicBezTo>
                  <a:lnTo>
                    <a:pt x="6843" y="36"/>
                  </a:lnTo>
                  <a:cubicBezTo>
                    <a:pt x="6844" y="36"/>
                    <a:pt x="6845" y="36"/>
                    <a:pt x="6846" y="36"/>
                  </a:cubicBezTo>
                  <a:close/>
                  <a:moveTo>
                    <a:pt x="7406" y="63"/>
                  </a:moveTo>
                  <a:lnTo>
                    <a:pt x="7406" y="63"/>
                  </a:lnTo>
                  <a:cubicBezTo>
                    <a:pt x="7407" y="63"/>
                    <a:pt x="7409" y="63"/>
                    <a:pt x="7410" y="63"/>
                  </a:cubicBezTo>
                  <a:lnTo>
                    <a:pt x="7410" y="63"/>
                  </a:lnTo>
                  <a:cubicBezTo>
                    <a:pt x="7445" y="78"/>
                    <a:pt x="7480" y="95"/>
                    <a:pt x="7514" y="114"/>
                  </a:cubicBezTo>
                  <a:lnTo>
                    <a:pt x="7514" y="114"/>
                  </a:lnTo>
                  <a:lnTo>
                    <a:pt x="7514" y="114"/>
                  </a:lnTo>
                  <a:cubicBezTo>
                    <a:pt x="7515" y="115"/>
                    <a:pt x="7516" y="116"/>
                    <a:pt x="7517" y="118"/>
                  </a:cubicBezTo>
                  <a:cubicBezTo>
                    <a:pt x="7518" y="119"/>
                    <a:pt x="7519" y="120"/>
                    <a:pt x="7519" y="122"/>
                  </a:cubicBezTo>
                  <a:cubicBezTo>
                    <a:pt x="7519" y="123"/>
                    <a:pt x="7518" y="125"/>
                    <a:pt x="7517" y="127"/>
                  </a:cubicBezTo>
                  <a:cubicBezTo>
                    <a:pt x="7516" y="128"/>
                    <a:pt x="7515" y="130"/>
                    <a:pt x="7514" y="131"/>
                  </a:cubicBezTo>
                  <a:cubicBezTo>
                    <a:pt x="7512" y="131"/>
                    <a:pt x="7511" y="132"/>
                    <a:pt x="7509" y="132"/>
                  </a:cubicBezTo>
                  <a:cubicBezTo>
                    <a:pt x="7507" y="132"/>
                    <a:pt x="7506" y="131"/>
                    <a:pt x="7504" y="131"/>
                  </a:cubicBezTo>
                  <a:lnTo>
                    <a:pt x="7504" y="131"/>
                  </a:lnTo>
                  <a:cubicBezTo>
                    <a:pt x="7471" y="112"/>
                    <a:pt x="7438" y="95"/>
                    <a:pt x="7403" y="81"/>
                  </a:cubicBezTo>
                  <a:lnTo>
                    <a:pt x="7403" y="81"/>
                  </a:lnTo>
                  <a:cubicBezTo>
                    <a:pt x="7402" y="81"/>
                    <a:pt x="7402" y="81"/>
                    <a:pt x="7401" y="81"/>
                  </a:cubicBezTo>
                  <a:cubicBezTo>
                    <a:pt x="7399" y="80"/>
                    <a:pt x="7399" y="78"/>
                    <a:pt x="7398" y="77"/>
                  </a:cubicBezTo>
                  <a:cubicBezTo>
                    <a:pt x="7397" y="75"/>
                    <a:pt x="7397" y="73"/>
                    <a:pt x="7397" y="72"/>
                  </a:cubicBezTo>
                  <a:cubicBezTo>
                    <a:pt x="7397" y="70"/>
                    <a:pt x="7397" y="68"/>
                    <a:pt x="7398" y="67"/>
                  </a:cubicBezTo>
                  <a:cubicBezTo>
                    <a:pt x="7399" y="65"/>
                    <a:pt x="7399" y="64"/>
                    <a:pt x="7401" y="64"/>
                  </a:cubicBezTo>
                  <a:cubicBezTo>
                    <a:pt x="7403" y="62"/>
                    <a:pt x="7404" y="63"/>
                    <a:pt x="7406" y="63"/>
                  </a:cubicBezTo>
                  <a:close/>
                  <a:moveTo>
                    <a:pt x="6642" y="138"/>
                  </a:moveTo>
                  <a:lnTo>
                    <a:pt x="6642" y="138"/>
                  </a:lnTo>
                  <a:cubicBezTo>
                    <a:pt x="6643" y="138"/>
                    <a:pt x="6645" y="137"/>
                    <a:pt x="6647" y="139"/>
                  </a:cubicBezTo>
                  <a:cubicBezTo>
                    <a:pt x="6648" y="139"/>
                    <a:pt x="6649" y="141"/>
                    <a:pt x="6650" y="143"/>
                  </a:cubicBezTo>
                  <a:cubicBezTo>
                    <a:pt x="6651" y="144"/>
                    <a:pt x="6651" y="146"/>
                    <a:pt x="6651" y="148"/>
                  </a:cubicBezTo>
                  <a:cubicBezTo>
                    <a:pt x="6651" y="149"/>
                    <a:pt x="6650" y="150"/>
                    <a:pt x="6650" y="152"/>
                  </a:cubicBezTo>
                  <a:cubicBezTo>
                    <a:pt x="6648" y="153"/>
                    <a:pt x="6648" y="155"/>
                    <a:pt x="6647" y="155"/>
                  </a:cubicBezTo>
                  <a:lnTo>
                    <a:pt x="6647" y="155"/>
                  </a:lnTo>
                  <a:cubicBezTo>
                    <a:pt x="6616" y="177"/>
                    <a:pt x="6586" y="200"/>
                    <a:pt x="6558" y="225"/>
                  </a:cubicBezTo>
                  <a:lnTo>
                    <a:pt x="6558" y="225"/>
                  </a:lnTo>
                  <a:cubicBezTo>
                    <a:pt x="6557" y="226"/>
                    <a:pt x="6557" y="226"/>
                    <a:pt x="6556" y="227"/>
                  </a:cubicBezTo>
                  <a:cubicBezTo>
                    <a:pt x="6555" y="227"/>
                    <a:pt x="6552" y="228"/>
                    <a:pt x="6551" y="228"/>
                  </a:cubicBezTo>
                  <a:cubicBezTo>
                    <a:pt x="6549" y="228"/>
                    <a:pt x="6548" y="227"/>
                    <a:pt x="6547" y="227"/>
                  </a:cubicBezTo>
                  <a:cubicBezTo>
                    <a:pt x="6545" y="226"/>
                    <a:pt x="6544" y="224"/>
                    <a:pt x="6543" y="223"/>
                  </a:cubicBezTo>
                  <a:cubicBezTo>
                    <a:pt x="6542" y="221"/>
                    <a:pt x="6542" y="219"/>
                    <a:pt x="6542" y="218"/>
                  </a:cubicBezTo>
                  <a:cubicBezTo>
                    <a:pt x="6542" y="216"/>
                    <a:pt x="6541" y="214"/>
                    <a:pt x="6543" y="213"/>
                  </a:cubicBezTo>
                  <a:cubicBezTo>
                    <a:pt x="6543" y="212"/>
                    <a:pt x="6544" y="212"/>
                    <a:pt x="6545" y="211"/>
                  </a:cubicBezTo>
                  <a:lnTo>
                    <a:pt x="6545" y="211"/>
                  </a:lnTo>
                  <a:cubicBezTo>
                    <a:pt x="6574" y="186"/>
                    <a:pt x="6605" y="162"/>
                    <a:pt x="6636" y="140"/>
                  </a:cubicBezTo>
                  <a:lnTo>
                    <a:pt x="6636" y="140"/>
                  </a:lnTo>
                  <a:lnTo>
                    <a:pt x="6637" y="139"/>
                  </a:lnTo>
                  <a:cubicBezTo>
                    <a:pt x="6638" y="138"/>
                    <a:pt x="6640" y="138"/>
                    <a:pt x="6642" y="138"/>
                  </a:cubicBezTo>
                  <a:close/>
                  <a:moveTo>
                    <a:pt x="7605" y="176"/>
                  </a:moveTo>
                  <a:lnTo>
                    <a:pt x="7605" y="176"/>
                  </a:lnTo>
                  <a:lnTo>
                    <a:pt x="7605" y="176"/>
                  </a:lnTo>
                  <a:cubicBezTo>
                    <a:pt x="7607" y="176"/>
                    <a:pt x="7608" y="176"/>
                    <a:pt x="7610" y="177"/>
                  </a:cubicBezTo>
                  <a:lnTo>
                    <a:pt x="7611" y="177"/>
                  </a:lnTo>
                  <a:lnTo>
                    <a:pt x="7611" y="177"/>
                  </a:lnTo>
                  <a:cubicBezTo>
                    <a:pt x="7642" y="200"/>
                    <a:pt x="7672" y="225"/>
                    <a:pt x="7700" y="251"/>
                  </a:cubicBezTo>
                  <a:lnTo>
                    <a:pt x="7700" y="251"/>
                  </a:lnTo>
                  <a:cubicBezTo>
                    <a:pt x="7701" y="252"/>
                    <a:pt x="7701" y="251"/>
                    <a:pt x="7702" y="253"/>
                  </a:cubicBezTo>
                  <a:cubicBezTo>
                    <a:pt x="7703" y="254"/>
                    <a:pt x="7703" y="256"/>
                    <a:pt x="7703" y="258"/>
                  </a:cubicBezTo>
                  <a:cubicBezTo>
                    <a:pt x="7703" y="260"/>
                    <a:pt x="7703" y="261"/>
                    <a:pt x="7702" y="263"/>
                  </a:cubicBezTo>
                  <a:cubicBezTo>
                    <a:pt x="7701" y="264"/>
                    <a:pt x="7699" y="265"/>
                    <a:pt x="7698" y="266"/>
                  </a:cubicBezTo>
                  <a:cubicBezTo>
                    <a:pt x="7696" y="267"/>
                    <a:pt x="7695" y="268"/>
                    <a:pt x="7694" y="268"/>
                  </a:cubicBezTo>
                  <a:cubicBezTo>
                    <a:pt x="7692" y="268"/>
                    <a:pt x="7690" y="266"/>
                    <a:pt x="7689" y="266"/>
                  </a:cubicBezTo>
                  <a:cubicBezTo>
                    <a:pt x="7688" y="265"/>
                    <a:pt x="7688" y="266"/>
                    <a:pt x="7687" y="265"/>
                  </a:cubicBezTo>
                  <a:lnTo>
                    <a:pt x="7687" y="265"/>
                  </a:lnTo>
                  <a:cubicBezTo>
                    <a:pt x="7659" y="240"/>
                    <a:pt x="7630" y="215"/>
                    <a:pt x="7599" y="193"/>
                  </a:cubicBezTo>
                  <a:lnTo>
                    <a:pt x="7599" y="193"/>
                  </a:lnTo>
                  <a:cubicBezTo>
                    <a:pt x="7598" y="192"/>
                    <a:pt x="7597" y="191"/>
                    <a:pt x="7597" y="190"/>
                  </a:cubicBezTo>
                  <a:cubicBezTo>
                    <a:pt x="7596" y="187"/>
                    <a:pt x="7595" y="187"/>
                    <a:pt x="7595" y="185"/>
                  </a:cubicBezTo>
                  <a:cubicBezTo>
                    <a:pt x="7595" y="183"/>
                    <a:pt x="7596" y="181"/>
                    <a:pt x="7597" y="180"/>
                  </a:cubicBezTo>
                  <a:cubicBezTo>
                    <a:pt x="7598" y="178"/>
                    <a:pt x="7598" y="178"/>
                    <a:pt x="7600" y="177"/>
                  </a:cubicBezTo>
                  <a:cubicBezTo>
                    <a:pt x="7601" y="176"/>
                    <a:pt x="7603" y="176"/>
                    <a:pt x="7605" y="176"/>
                  </a:cubicBezTo>
                  <a:close/>
                  <a:moveTo>
                    <a:pt x="6469" y="289"/>
                  </a:moveTo>
                  <a:lnTo>
                    <a:pt x="6469" y="289"/>
                  </a:lnTo>
                  <a:lnTo>
                    <a:pt x="6469" y="289"/>
                  </a:lnTo>
                  <a:cubicBezTo>
                    <a:pt x="6471" y="289"/>
                    <a:pt x="6472" y="289"/>
                    <a:pt x="6474" y="290"/>
                  </a:cubicBezTo>
                  <a:cubicBezTo>
                    <a:pt x="6475" y="291"/>
                    <a:pt x="6477" y="292"/>
                    <a:pt x="6478" y="294"/>
                  </a:cubicBezTo>
                  <a:cubicBezTo>
                    <a:pt x="6478" y="295"/>
                    <a:pt x="6479" y="296"/>
                    <a:pt x="6479" y="298"/>
                  </a:cubicBezTo>
                  <a:cubicBezTo>
                    <a:pt x="6479" y="299"/>
                    <a:pt x="6478" y="302"/>
                    <a:pt x="6478" y="303"/>
                  </a:cubicBezTo>
                  <a:cubicBezTo>
                    <a:pt x="6477" y="304"/>
                    <a:pt x="6477" y="305"/>
                    <a:pt x="6476" y="305"/>
                  </a:cubicBezTo>
                  <a:cubicBezTo>
                    <a:pt x="6451" y="332"/>
                    <a:pt x="6426" y="361"/>
                    <a:pt x="6402" y="392"/>
                  </a:cubicBezTo>
                  <a:lnTo>
                    <a:pt x="6402" y="392"/>
                  </a:lnTo>
                  <a:cubicBezTo>
                    <a:pt x="6401" y="393"/>
                    <a:pt x="6400" y="393"/>
                    <a:pt x="6399" y="394"/>
                  </a:cubicBezTo>
                  <a:cubicBezTo>
                    <a:pt x="6397" y="394"/>
                    <a:pt x="6396" y="396"/>
                    <a:pt x="6394" y="396"/>
                  </a:cubicBezTo>
                  <a:cubicBezTo>
                    <a:pt x="6392" y="396"/>
                    <a:pt x="6390" y="395"/>
                    <a:pt x="6389" y="394"/>
                  </a:cubicBezTo>
                  <a:cubicBezTo>
                    <a:pt x="6388" y="393"/>
                    <a:pt x="6386" y="392"/>
                    <a:pt x="6386" y="391"/>
                  </a:cubicBezTo>
                  <a:cubicBezTo>
                    <a:pt x="6385" y="389"/>
                    <a:pt x="6384" y="388"/>
                    <a:pt x="6384" y="386"/>
                  </a:cubicBezTo>
                  <a:cubicBezTo>
                    <a:pt x="6384" y="384"/>
                    <a:pt x="6385" y="383"/>
                    <a:pt x="6386" y="381"/>
                  </a:cubicBezTo>
                  <a:cubicBezTo>
                    <a:pt x="6386" y="381"/>
                    <a:pt x="6386" y="380"/>
                    <a:pt x="6387" y="380"/>
                  </a:cubicBezTo>
                  <a:cubicBezTo>
                    <a:pt x="6411" y="349"/>
                    <a:pt x="6437" y="319"/>
                    <a:pt x="6462" y="292"/>
                  </a:cubicBezTo>
                  <a:lnTo>
                    <a:pt x="6462" y="292"/>
                  </a:lnTo>
                  <a:cubicBezTo>
                    <a:pt x="6463" y="291"/>
                    <a:pt x="6464" y="291"/>
                    <a:pt x="6465" y="290"/>
                  </a:cubicBezTo>
                  <a:cubicBezTo>
                    <a:pt x="6466" y="289"/>
                    <a:pt x="6468" y="289"/>
                    <a:pt x="6469" y="289"/>
                  </a:cubicBezTo>
                  <a:close/>
                  <a:moveTo>
                    <a:pt x="7775" y="329"/>
                  </a:moveTo>
                  <a:lnTo>
                    <a:pt x="7775" y="329"/>
                  </a:lnTo>
                  <a:lnTo>
                    <a:pt x="7775" y="329"/>
                  </a:lnTo>
                  <a:cubicBezTo>
                    <a:pt x="7777" y="329"/>
                    <a:pt x="7778" y="330"/>
                    <a:pt x="7780" y="331"/>
                  </a:cubicBezTo>
                  <a:cubicBezTo>
                    <a:pt x="7781" y="331"/>
                    <a:pt x="7782" y="332"/>
                    <a:pt x="7782" y="332"/>
                  </a:cubicBezTo>
                  <a:cubicBezTo>
                    <a:pt x="7807" y="359"/>
                    <a:pt x="7833" y="389"/>
                    <a:pt x="7858" y="420"/>
                  </a:cubicBezTo>
                  <a:lnTo>
                    <a:pt x="7858" y="420"/>
                  </a:lnTo>
                  <a:lnTo>
                    <a:pt x="7859" y="421"/>
                  </a:lnTo>
                  <a:cubicBezTo>
                    <a:pt x="7860" y="423"/>
                    <a:pt x="7860" y="424"/>
                    <a:pt x="7860" y="426"/>
                  </a:cubicBezTo>
                  <a:cubicBezTo>
                    <a:pt x="7860" y="428"/>
                    <a:pt x="7860" y="429"/>
                    <a:pt x="7859" y="431"/>
                  </a:cubicBezTo>
                  <a:cubicBezTo>
                    <a:pt x="7858" y="432"/>
                    <a:pt x="7856" y="433"/>
                    <a:pt x="7855" y="434"/>
                  </a:cubicBezTo>
                  <a:cubicBezTo>
                    <a:pt x="7853" y="435"/>
                    <a:pt x="7852" y="435"/>
                    <a:pt x="7851" y="435"/>
                  </a:cubicBezTo>
                  <a:cubicBezTo>
                    <a:pt x="7849" y="435"/>
                    <a:pt x="7847" y="434"/>
                    <a:pt x="7846" y="434"/>
                  </a:cubicBezTo>
                  <a:cubicBezTo>
                    <a:pt x="7845" y="433"/>
                    <a:pt x="7844" y="433"/>
                    <a:pt x="7843" y="432"/>
                  </a:cubicBezTo>
                  <a:cubicBezTo>
                    <a:pt x="7818" y="401"/>
                    <a:pt x="7793" y="372"/>
                    <a:pt x="7768" y="345"/>
                  </a:cubicBezTo>
                  <a:lnTo>
                    <a:pt x="7768" y="345"/>
                  </a:lnTo>
                  <a:cubicBezTo>
                    <a:pt x="7768" y="345"/>
                    <a:pt x="7767" y="344"/>
                    <a:pt x="7767" y="343"/>
                  </a:cubicBezTo>
                  <a:cubicBezTo>
                    <a:pt x="7766" y="341"/>
                    <a:pt x="7766" y="340"/>
                    <a:pt x="7766" y="339"/>
                  </a:cubicBezTo>
                  <a:cubicBezTo>
                    <a:pt x="7766" y="337"/>
                    <a:pt x="7766" y="335"/>
                    <a:pt x="7767" y="334"/>
                  </a:cubicBezTo>
                  <a:cubicBezTo>
                    <a:pt x="7768" y="332"/>
                    <a:pt x="7768" y="330"/>
                    <a:pt x="7770" y="330"/>
                  </a:cubicBezTo>
                  <a:cubicBezTo>
                    <a:pt x="7771" y="329"/>
                    <a:pt x="7773" y="329"/>
                    <a:pt x="7775" y="329"/>
                  </a:cubicBezTo>
                  <a:close/>
                  <a:moveTo>
                    <a:pt x="6325" y="468"/>
                  </a:moveTo>
                  <a:lnTo>
                    <a:pt x="6325" y="468"/>
                  </a:lnTo>
                  <a:cubicBezTo>
                    <a:pt x="6327" y="468"/>
                    <a:pt x="6328" y="468"/>
                    <a:pt x="6330" y="469"/>
                  </a:cubicBezTo>
                  <a:cubicBezTo>
                    <a:pt x="6331" y="469"/>
                    <a:pt x="6330" y="470"/>
                    <a:pt x="6331" y="470"/>
                  </a:cubicBezTo>
                  <a:lnTo>
                    <a:pt x="6331" y="470"/>
                  </a:lnTo>
                  <a:cubicBezTo>
                    <a:pt x="6332" y="471"/>
                    <a:pt x="6332" y="472"/>
                    <a:pt x="6333" y="473"/>
                  </a:cubicBezTo>
                  <a:cubicBezTo>
                    <a:pt x="6333" y="474"/>
                    <a:pt x="6335" y="476"/>
                    <a:pt x="6335" y="478"/>
                  </a:cubicBezTo>
                  <a:cubicBezTo>
                    <a:pt x="6335" y="479"/>
                    <a:pt x="6334" y="481"/>
                    <a:pt x="6333" y="482"/>
                  </a:cubicBezTo>
                  <a:cubicBezTo>
                    <a:pt x="6333" y="483"/>
                    <a:pt x="6333" y="483"/>
                    <a:pt x="6333" y="483"/>
                  </a:cubicBezTo>
                  <a:cubicBezTo>
                    <a:pt x="6312" y="513"/>
                    <a:pt x="6291" y="545"/>
                    <a:pt x="6269" y="579"/>
                  </a:cubicBezTo>
                  <a:lnTo>
                    <a:pt x="6269" y="579"/>
                  </a:lnTo>
                  <a:cubicBezTo>
                    <a:pt x="6269" y="580"/>
                    <a:pt x="6267" y="581"/>
                    <a:pt x="6266" y="582"/>
                  </a:cubicBezTo>
                  <a:cubicBezTo>
                    <a:pt x="6264" y="583"/>
                    <a:pt x="6263" y="583"/>
                    <a:pt x="6261" y="583"/>
                  </a:cubicBezTo>
                  <a:cubicBezTo>
                    <a:pt x="6259" y="583"/>
                    <a:pt x="6257" y="583"/>
                    <a:pt x="6256" y="582"/>
                  </a:cubicBezTo>
                  <a:cubicBezTo>
                    <a:pt x="6254" y="581"/>
                    <a:pt x="6254" y="580"/>
                    <a:pt x="6253" y="579"/>
                  </a:cubicBezTo>
                  <a:cubicBezTo>
                    <a:pt x="6252" y="577"/>
                    <a:pt x="6251" y="575"/>
                    <a:pt x="6251" y="574"/>
                  </a:cubicBezTo>
                  <a:cubicBezTo>
                    <a:pt x="6251" y="572"/>
                    <a:pt x="6252" y="570"/>
                    <a:pt x="6253" y="569"/>
                  </a:cubicBezTo>
                  <a:lnTo>
                    <a:pt x="6253" y="568"/>
                  </a:lnTo>
                  <a:cubicBezTo>
                    <a:pt x="6274" y="535"/>
                    <a:pt x="6296" y="502"/>
                    <a:pt x="6317" y="472"/>
                  </a:cubicBezTo>
                  <a:lnTo>
                    <a:pt x="6317" y="472"/>
                  </a:lnTo>
                  <a:cubicBezTo>
                    <a:pt x="6318" y="471"/>
                    <a:pt x="6319" y="469"/>
                    <a:pt x="6320" y="469"/>
                  </a:cubicBezTo>
                  <a:cubicBezTo>
                    <a:pt x="6322" y="467"/>
                    <a:pt x="6323" y="468"/>
                    <a:pt x="6325" y="468"/>
                  </a:cubicBezTo>
                  <a:close/>
                  <a:moveTo>
                    <a:pt x="7920" y="508"/>
                  </a:moveTo>
                  <a:lnTo>
                    <a:pt x="7920" y="508"/>
                  </a:lnTo>
                  <a:lnTo>
                    <a:pt x="7920" y="508"/>
                  </a:lnTo>
                  <a:cubicBezTo>
                    <a:pt x="7922" y="508"/>
                    <a:pt x="7924" y="508"/>
                    <a:pt x="7925" y="509"/>
                  </a:cubicBezTo>
                  <a:cubicBezTo>
                    <a:pt x="7926" y="510"/>
                    <a:pt x="7927" y="511"/>
                    <a:pt x="7928" y="512"/>
                  </a:cubicBezTo>
                  <a:cubicBezTo>
                    <a:pt x="7950" y="541"/>
                    <a:pt x="7972" y="573"/>
                    <a:pt x="7994" y="607"/>
                  </a:cubicBezTo>
                  <a:lnTo>
                    <a:pt x="7994" y="607"/>
                  </a:lnTo>
                  <a:lnTo>
                    <a:pt x="7994" y="607"/>
                  </a:lnTo>
                  <a:cubicBezTo>
                    <a:pt x="7995" y="609"/>
                    <a:pt x="7995" y="610"/>
                    <a:pt x="7995" y="612"/>
                  </a:cubicBezTo>
                  <a:cubicBezTo>
                    <a:pt x="7995" y="614"/>
                    <a:pt x="7995" y="615"/>
                    <a:pt x="7994" y="617"/>
                  </a:cubicBezTo>
                  <a:cubicBezTo>
                    <a:pt x="7993" y="618"/>
                    <a:pt x="7992" y="619"/>
                    <a:pt x="7991" y="620"/>
                  </a:cubicBezTo>
                  <a:cubicBezTo>
                    <a:pt x="7989" y="621"/>
                    <a:pt x="7988" y="621"/>
                    <a:pt x="7986" y="621"/>
                  </a:cubicBezTo>
                  <a:cubicBezTo>
                    <a:pt x="7984" y="621"/>
                    <a:pt x="7982" y="621"/>
                    <a:pt x="7981" y="620"/>
                  </a:cubicBezTo>
                  <a:cubicBezTo>
                    <a:pt x="7980" y="619"/>
                    <a:pt x="7979" y="618"/>
                    <a:pt x="7978" y="617"/>
                  </a:cubicBezTo>
                  <a:cubicBezTo>
                    <a:pt x="7956" y="584"/>
                    <a:pt x="7934" y="552"/>
                    <a:pt x="7913" y="523"/>
                  </a:cubicBezTo>
                  <a:lnTo>
                    <a:pt x="7913" y="523"/>
                  </a:lnTo>
                  <a:cubicBezTo>
                    <a:pt x="7912" y="523"/>
                    <a:pt x="7912" y="522"/>
                    <a:pt x="7912" y="522"/>
                  </a:cubicBezTo>
                  <a:cubicBezTo>
                    <a:pt x="7911" y="521"/>
                    <a:pt x="7911" y="518"/>
                    <a:pt x="7911" y="517"/>
                  </a:cubicBezTo>
                  <a:cubicBezTo>
                    <a:pt x="7911" y="515"/>
                    <a:pt x="7911" y="513"/>
                    <a:pt x="7912" y="512"/>
                  </a:cubicBezTo>
                  <a:cubicBezTo>
                    <a:pt x="7913" y="510"/>
                    <a:pt x="7914" y="510"/>
                    <a:pt x="7916" y="509"/>
                  </a:cubicBezTo>
                  <a:cubicBezTo>
                    <a:pt x="7917" y="508"/>
                    <a:pt x="7919" y="508"/>
                    <a:pt x="7920" y="508"/>
                  </a:cubicBezTo>
                  <a:close/>
                  <a:moveTo>
                    <a:pt x="2365" y="538"/>
                  </a:moveTo>
                  <a:lnTo>
                    <a:pt x="2374" y="538"/>
                  </a:lnTo>
                  <a:lnTo>
                    <a:pt x="2374" y="538"/>
                  </a:lnTo>
                  <a:cubicBezTo>
                    <a:pt x="2376" y="538"/>
                    <a:pt x="2378" y="539"/>
                    <a:pt x="2379" y="540"/>
                  </a:cubicBezTo>
                  <a:cubicBezTo>
                    <a:pt x="2381" y="541"/>
                    <a:pt x="2382" y="541"/>
                    <a:pt x="2383" y="543"/>
                  </a:cubicBezTo>
                  <a:cubicBezTo>
                    <a:pt x="2383" y="544"/>
                    <a:pt x="2384" y="546"/>
                    <a:pt x="2384" y="548"/>
                  </a:cubicBezTo>
                  <a:cubicBezTo>
                    <a:pt x="2384" y="550"/>
                    <a:pt x="2383" y="551"/>
                    <a:pt x="2383" y="553"/>
                  </a:cubicBezTo>
                  <a:cubicBezTo>
                    <a:pt x="2382" y="554"/>
                    <a:pt x="2381" y="554"/>
                    <a:pt x="2379" y="556"/>
                  </a:cubicBezTo>
                  <a:cubicBezTo>
                    <a:pt x="2378" y="556"/>
                    <a:pt x="2376" y="558"/>
                    <a:pt x="2374" y="558"/>
                  </a:cubicBezTo>
                  <a:lnTo>
                    <a:pt x="2365" y="558"/>
                  </a:lnTo>
                  <a:lnTo>
                    <a:pt x="2365" y="558"/>
                  </a:lnTo>
                  <a:lnTo>
                    <a:pt x="2365" y="558"/>
                  </a:lnTo>
                  <a:cubicBezTo>
                    <a:pt x="2330" y="558"/>
                    <a:pt x="2295" y="559"/>
                    <a:pt x="2261" y="563"/>
                  </a:cubicBezTo>
                  <a:lnTo>
                    <a:pt x="2261" y="563"/>
                  </a:lnTo>
                  <a:lnTo>
                    <a:pt x="2260" y="563"/>
                  </a:lnTo>
                  <a:cubicBezTo>
                    <a:pt x="2258" y="563"/>
                    <a:pt x="2256" y="563"/>
                    <a:pt x="2255" y="562"/>
                  </a:cubicBezTo>
                  <a:cubicBezTo>
                    <a:pt x="2253" y="561"/>
                    <a:pt x="2253" y="559"/>
                    <a:pt x="2252" y="558"/>
                  </a:cubicBezTo>
                  <a:cubicBezTo>
                    <a:pt x="2251" y="556"/>
                    <a:pt x="2251" y="556"/>
                    <a:pt x="2250" y="554"/>
                  </a:cubicBezTo>
                  <a:lnTo>
                    <a:pt x="2250" y="554"/>
                  </a:lnTo>
                  <a:lnTo>
                    <a:pt x="2250" y="553"/>
                  </a:lnTo>
                  <a:cubicBezTo>
                    <a:pt x="2250" y="552"/>
                    <a:pt x="2251" y="550"/>
                    <a:pt x="2252" y="549"/>
                  </a:cubicBezTo>
                  <a:cubicBezTo>
                    <a:pt x="2252" y="547"/>
                    <a:pt x="2254" y="546"/>
                    <a:pt x="2255" y="545"/>
                  </a:cubicBezTo>
                  <a:cubicBezTo>
                    <a:pt x="2256" y="544"/>
                    <a:pt x="2258" y="544"/>
                    <a:pt x="2259" y="544"/>
                  </a:cubicBezTo>
                  <a:lnTo>
                    <a:pt x="2259" y="544"/>
                  </a:lnTo>
                  <a:cubicBezTo>
                    <a:pt x="2294" y="540"/>
                    <a:pt x="2330" y="538"/>
                    <a:pt x="2365" y="538"/>
                  </a:cubicBezTo>
                  <a:close/>
                  <a:moveTo>
                    <a:pt x="2489" y="546"/>
                  </a:moveTo>
                  <a:lnTo>
                    <a:pt x="2489" y="546"/>
                  </a:lnTo>
                  <a:lnTo>
                    <a:pt x="2489" y="546"/>
                  </a:lnTo>
                  <a:lnTo>
                    <a:pt x="2490" y="546"/>
                  </a:lnTo>
                  <a:lnTo>
                    <a:pt x="2490" y="546"/>
                  </a:lnTo>
                  <a:cubicBezTo>
                    <a:pt x="2528" y="551"/>
                    <a:pt x="2566" y="558"/>
                    <a:pt x="2603" y="568"/>
                  </a:cubicBezTo>
                  <a:lnTo>
                    <a:pt x="2603" y="568"/>
                  </a:lnTo>
                  <a:cubicBezTo>
                    <a:pt x="2604" y="568"/>
                    <a:pt x="2605" y="568"/>
                    <a:pt x="2606" y="569"/>
                  </a:cubicBezTo>
                  <a:cubicBezTo>
                    <a:pt x="2607" y="569"/>
                    <a:pt x="2608" y="570"/>
                    <a:pt x="2609" y="572"/>
                  </a:cubicBezTo>
                  <a:cubicBezTo>
                    <a:pt x="2609" y="573"/>
                    <a:pt x="2611" y="575"/>
                    <a:pt x="2611" y="577"/>
                  </a:cubicBezTo>
                  <a:cubicBezTo>
                    <a:pt x="2611" y="579"/>
                    <a:pt x="2609" y="580"/>
                    <a:pt x="2609" y="582"/>
                  </a:cubicBezTo>
                  <a:cubicBezTo>
                    <a:pt x="2608" y="583"/>
                    <a:pt x="2607" y="584"/>
                    <a:pt x="2606" y="585"/>
                  </a:cubicBezTo>
                  <a:cubicBezTo>
                    <a:pt x="2604" y="586"/>
                    <a:pt x="2603" y="587"/>
                    <a:pt x="2601" y="587"/>
                  </a:cubicBezTo>
                  <a:cubicBezTo>
                    <a:pt x="2600" y="587"/>
                    <a:pt x="2599" y="586"/>
                    <a:pt x="2599" y="586"/>
                  </a:cubicBezTo>
                  <a:lnTo>
                    <a:pt x="2599" y="586"/>
                  </a:lnTo>
                  <a:cubicBezTo>
                    <a:pt x="2562" y="577"/>
                    <a:pt x="2525" y="570"/>
                    <a:pt x="2488" y="565"/>
                  </a:cubicBezTo>
                  <a:lnTo>
                    <a:pt x="2488" y="565"/>
                  </a:lnTo>
                  <a:cubicBezTo>
                    <a:pt x="2486" y="565"/>
                    <a:pt x="2485" y="564"/>
                    <a:pt x="2484" y="564"/>
                  </a:cubicBezTo>
                  <a:cubicBezTo>
                    <a:pt x="2483" y="563"/>
                    <a:pt x="2481" y="561"/>
                    <a:pt x="2481" y="560"/>
                  </a:cubicBezTo>
                  <a:cubicBezTo>
                    <a:pt x="2480" y="558"/>
                    <a:pt x="2479" y="556"/>
                    <a:pt x="2479" y="555"/>
                  </a:cubicBezTo>
                  <a:cubicBezTo>
                    <a:pt x="2479" y="553"/>
                    <a:pt x="2480" y="552"/>
                    <a:pt x="2481" y="551"/>
                  </a:cubicBezTo>
                  <a:cubicBezTo>
                    <a:pt x="2481" y="549"/>
                    <a:pt x="2483" y="548"/>
                    <a:pt x="2484" y="547"/>
                  </a:cubicBezTo>
                  <a:cubicBezTo>
                    <a:pt x="2485" y="546"/>
                    <a:pt x="2487" y="546"/>
                    <a:pt x="2489" y="546"/>
                  </a:cubicBezTo>
                  <a:close/>
                  <a:moveTo>
                    <a:pt x="2147" y="563"/>
                  </a:moveTo>
                  <a:lnTo>
                    <a:pt x="2147" y="563"/>
                  </a:lnTo>
                  <a:cubicBezTo>
                    <a:pt x="2149" y="563"/>
                    <a:pt x="2150" y="562"/>
                    <a:pt x="2152" y="564"/>
                  </a:cubicBezTo>
                  <a:cubicBezTo>
                    <a:pt x="2153" y="564"/>
                    <a:pt x="2154" y="566"/>
                    <a:pt x="2155" y="568"/>
                  </a:cubicBezTo>
                  <a:cubicBezTo>
                    <a:pt x="2156" y="569"/>
                    <a:pt x="2157" y="571"/>
                    <a:pt x="2157" y="573"/>
                  </a:cubicBezTo>
                  <a:cubicBezTo>
                    <a:pt x="2157" y="574"/>
                    <a:pt x="2156" y="575"/>
                    <a:pt x="2155" y="577"/>
                  </a:cubicBezTo>
                  <a:cubicBezTo>
                    <a:pt x="2154" y="578"/>
                    <a:pt x="2153" y="580"/>
                    <a:pt x="2152" y="581"/>
                  </a:cubicBezTo>
                  <a:cubicBezTo>
                    <a:pt x="2151" y="581"/>
                    <a:pt x="2150" y="582"/>
                    <a:pt x="2149" y="582"/>
                  </a:cubicBezTo>
                  <a:lnTo>
                    <a:pt x="2149" y="582"/>
                  </a:lnTo>
                  <a:cubicBezTo>
                    <a:pt x="2113" y="591"/>
                    <a:pt x="2076" y="602"/>
                    <a:pt x="2041" y="615"/>
                  </a:cubicBezTo>
                  <a:lnTo>
                    <a:pt x="2041" y="615"/>
                  </a:lnTo>
                  <a:cubicBezTo>
                    <a:pt x="2040" y="615"/>
                    <a:pt x="2039" y="616"/>
                    <a:pt x="2038" y="616"/>
                  </a:cubicBezTo>
                  <a:cubicBezTo>
                    <a:pt x="2036" y="616"/>
                    <a:pt x="2034" y="615"/>
                    <a:pt x="2033" y="614"/>
                  </a:cubicBezTo>
                  <a:cubicBezTo>
                    <a:pt x="2031" y="613"/>
                    <a:pt x="2029" y="612"/>
                    <a:pt x="2029" y="611"/>
                  </a:cubicBezTo>
                  <a:cubicBezTo>
                    <a:pt x="2028" y="609"/>
                    <a:pt x="2028" y="608"/>
                    <a:pt x="2028" y="606"/>
                  </a:cubicBezTo>
                  <a:cubicBezTo>
                    <a:pt x="2028" y="604"/>
                    <a:pt x="2028" y="602"/>
                    <a:pt x="2029" y="601"/>
                  </a:cubicBezTo>
                  <a:cubicBezTo>
                    <a:pt x="2029" y="599"/>
                    <a:pt x="2031" y="599"/>
                    <a:pt x="2033" y="598"/>
                  </a:cubicBezTo>
                  <a:cubicBezTo>
                    <a:pt x="2034" y="597"/>
                    <a:pt x="2034" y="597"/>
                    <a:pt x="2034" y="597"/>
                  </a:cubicBezTo>
                  <a:lnTo>
                    <a:pt x="2034" y="597"/>
                  </a:lnTo>
                  <a:cubicBezTo>
                    <a:pt x="2070" y="583"/>
                    <a:pt x="2107" y="572"/>
                    <a:pt x="2145" y="563"/>
                  </a:cubicBezTo>
                  <a:lnTo>
                    <a:pt x="2145" y="563"/>
                  </a:lnTo>
                  <a:cubicBezTo>
                    <a:pt x="2146" y="563"/>
                    <a:pt x="2146" y="563"/>
                    <a:pt x="2147" y="563"/>
                  </a:cubicBezTo>
                  <a:close/>
                  <a:moveTo>
                    <a:pt x="2710" y="604"/>
                  </a:moveTo>
                  <a:lnTo>
                    <a:pt x="2710" y="604"/>
                  </a:lnTo>
                  <a:cubicBezTo>
                    <a:pt x="2711" y="604"/>
                    <a:pt x="2712" y="604"/>
                    <a:pt x="2713" y="604"/>
                  </a:cubicBezTo>
                  <a:lnTo>
                    <a:pt x="2713" y="604"/>
                  </a:lnTo>
                  <a:cubicBezTo>
                    <a:pt x="2749" y="619"/>
                    <a:pt x="2784" y="636"/>
                    <a:pt x="2817" y="654"/>
                  </a:cubicBezTo>
                  <a:lnTo>
                    <a:pt x="2817" y="654"/>
                  </a:lnTo>
                  <a:cubicBezTo>
                    <a:pt x="2818" y="654"/>
                    <a:pt x="2818" y="654"/>
                    <a:pt x="2818" y="655"/>
                  </a:cubicBezTo>
                  <a:cubicBezTo>
                    <a:pt x="2819" y="655"/>
                    <a:pt x="2820" y="657"/>
                    <a:pt x="2821" y="658"/>
                  </a:cubicBezTo>
                  <a:cubicBezTo>
                    <a:pt x="2822" y="659"/>
                    <a:pt x="2822" y="661"/>
                    <a:pt x="2822" y="663"/>
                  </a:cubicBezTo>
                  <a:cubicBezTo>
                    <a:pt x="2822" y="664"/>
                    <a:pt x="2822" y="666"/>
                    <a:pt x="2821" y="668"/>
                  </a:cubicBezTo>
                  <a:cubicBezTo>
                    <a:pt x="2820" y="669"/>
                    <a:pt x="2819" y="670"/>
                    <a:pt x="2818" y="671"/>
                  </a:cubicBezTo>
                  <a:cubicBezTo>
                    <a:pt x="2816" y="672"/>
                    <a:pt x="2814" y="672"/>
                    <a:pt x="2813" y="672"/>
                  </a:cubicBezTo>
                  <a:cubicBezTo>
                    <a:pt x="2811" y="672"/>
                    <a:pt x="2810" y="672"/>
                    <a:pt x="2808" y="671"/>
                  </a:cubicBezTo>
                  <a:lnTo>
                    <a:pt x="2808" y="671"/>
                  </a:lnTo>
                  <a:cubicBezTo>
                    <a:pt x="2775" y="653"/>
                    <a:pt x="2741" y="636"/>
                    <a:pt x="2706" y="622"/>
                  </a:cubicBezTo>
                  <a:lnTo>
                    <a:pt x="2706" y="622"/>
                  </a:lnTo>
                  <a:cubicBezTo>
                    <a:pt x="2706" y="622"/>
                    <a:pt x="2706" y="621"/>
                    <a:pt x="2705" y="621"/>
                  </a:cubicBezTo>
                  <a:cubicBezTo>
                    <a:pt x="2703" y="620"/>
                    <a:pt x="2701" y="619"/>
                    <a:pt x="2701" y="618"/>
                  </a:cubicBezTo>
                  <a:cubicBezTo>
                    <a:pt x="2700" y="617"/>
                    <a:pt x="2700" y="615"/>
                    <a:pt x="2700" y="613"/>
                  </a:cubicBezTo>
                  <a:cubicBezTo>
                    <a:pt x="2700" y="611"/>
                    <a:pt x="2700" y="609"/>
                    <a:pt x="2701" y="608"/>
                  </a:cubicBezTo>
                  <a:cubicBezTo>
                    <a:pt x="2701" y="606"/>
                    <a:pt x="2703" y="606"/>
                    <a:pt x="2705" y="605"/>
                  </a:cubicBezTo>
                  <a:cubicBezTo>
                    <a:pt x="2706" y="604"/>
                    <a:pt x="2708" y="604"/>
                    <a:pt x="2710" y="604"/>
                  </a:cubicBezTo>
                  <a:close/>
                  <a:moveTo>
                    <a:pt x="1933" y="644"/>
                  </a:moveTo>
                  <a:lnTo>
                    <a:pt x="1933" y="644"/>
                  </a:lnTo>
                  <a:cubicBezTo>
                    <a:pt x="1935" y="644"/>
                    <a:pt x="1937" y="644"/>
                    <a:pt x="1938" y="645"/>
                  </a:cubicBezTo>
                  <a:cubicBezTo>
                    <a:pt x="1940" y="646"/>
                    <a:pt x="1941" y="647"/>
                    <a:pt x="1942" y="649"/>
                  </a:cubicBezTo>
                  <a:cubicBezTo>
                    <a:pt x="1943" y="650"/>
                    <a:pt x="1943" y="651"/>
                    <a:pt x="1943" y="653"/>
                  </a:cubicBezTo>
                  <a:cubicBezTo>
                    <a:pt x="1943" y="654"/>
                    <a:pt x="1943" y="656"/>
                    <a:pt x="1942" y="658"/>
                  </a:cubicBezTo>
                  <a:cubicBezTo>
                    <a:pt x="1941" y="659"/>
                    <a:pt x="1940" y="661"/>
                    <a:pt x="1938" y="662"/>
                  </a:cubicBezTo>
                  <a:lnTo>
                    <a:pt x="1938" y="662"/>
                  </a:lnTo>
                  <a:lnTo>
                    <a:pt x="1938" y="662"/>
                  </a:lnTo>
                  <a:cubicBezTo>
                    <a:pt x="1928" y="667"/>
                    <a:pt x="1919" y="672"/>
                    <a:pt x="1910" y="678"/>
                  </a:cubicBezTo>
                  <a:cubicBezTo>
                    <a:pt x="1886" y="691"/>
                    <a:pt x="1863" y="706"/>
                    <a:pt x="1841" y="721"/>
                  </a:cubicBezTo>
                  <a:lnTo>
                    <a:pt x="1841" y="721"/>
                  </a:lnTo>
                  <a:lnTo>
                    <a:pt x="1840" y="722"/>
                  </a:lnTo>
                  <a:cubicBezTo>
                    <a:pt x="1839" y="723"/>
                    <a:pt x="1836" y="723"/>
                    <a:pt x="1835" y="723"/>
                  </a:cubicBezTo>
                  <a:cubicBezTo>
                    <a:pt x="1833" y="723"/>
                    <a:pt x="1831" y="723"/>
                    <a:pt x="1830" y="722"/>
                  </a:cubicBezTo>
                  <a:cubicBezTo>
                    <a:pt x="1828" y="721"/>
                    <a:pt x="1828" y="719"/>
                    <a:pt x="1827" y="718"/>
                  </a:cubicBezTo>
                  <a:cubicBezTo>
                    <a:pt x="1826" y="716"/>
                    <a:pt x="1826" y="714"/>
                    <a:pt x="1826" y="713"/>
                  </a:cubicBezTo>
                  <a:cubicBezTo>
                    <a:pt x="1826" y="711"/>
                    <a:pt x="1826" y="710"/>
                    <a:pt x="1827" y="709"/>
                  </a:cubicBezTo>
                  <a:cubicBezTo>
                    <a:pt x="1828" y="707"/>
                    <a:pt x="1829" y="706"/>
                    <a:pt x="1830" y="705"/>
                  </a:cubicBezTo>
                  <a:lnTo>
                    <a:pt x="1830" y="705"/>
                  </a:lnTo>
                  <a:cubicBezTo>
                    <a:pt x="1853" y="689"/>
                    <a:pt x="1876" y="675"/>
                    <a:pt x="1900" y="661"/>
                  </a:cubicBezTo>
                  <a:cubicBezTo>
                    <a:pt x="1910" y="655"/>
                    <a:pt x="1919" y="650"/>
                    <a:pt x="1929" y="645"/>
                  </a:cubicBezTo>
                  <a:lnTo>
                    <a:pt x="1929" y="645"/>
                  </a:lnTo>
                  <a:lnTo>
                    <a:pt x="1929" y="645"/>
                  </a:lnTo>
                  <a:cubicBezTo>
                    <a:pt x="1930" y="644"/>
                    <a:pt x="1932" y="644"/>
                    <a:pt x="1933" y="644"/>
                  </a:cubicBezTo>
                  <a:close/>
                  <a:moveTo>
                    <a:pt x="6202" y="662"/>
                  </a:moveTo>
                  <a:lnTo>
                    <a:pt x="6202" y="662"/>
                  </a:lnTo>
                  <a:cubicBezTo>
                    <a:pt x="6204" y="662"/>
                    <a:pt x="6205" y="663"/>
                    <a:pt x="6207" y="664"/>
                  </a:cubicBezTo>
                  <a:cubicBezTo>
                    <a:pt x="6208" y="664"/>
                    <a:pt x="6209" y="665"/>
                    <a:pt x="6210" y="667"/>
                  </a:cubicBezTo>
                  <a:cubicBezTo>
                    <a:pt x="6211" y="668"/>
                    <a:pt x="6211" y="670"/>
                    <a:pt x="6211" y="672"/>
                  </a:cubicBezTo>
                  <a:cubicBezTo>
                    <a:pt x="6211" y="674"/>
                    <a:pt x="6211" y="675"/>
                    <a:pt x="6210" y="677"/>
                  </a:cubicBezTo>
                  <a:cubicBezTo>
                    <a:pt x="6192" y="708"/>
                    <a:pt x="6173" y="742"/>
                    <a:pt x="6154" y="777"/>
                  </a:cubicBezTo>
                  <a:lnTo>
                    <a:pt x="6154" y="777"/>
                  </a:lnTo>
                  <a:lnTo>
                    <a:pt x="6154" y="777"/>
                  </a:lnTo>
                  <a:cubicBezTo>
                    <a:pt x="6153" y="779"/>
                    <a:pt x="6151" y="780"/>
                    <a:pt x="6150" y="781"/>
                  </a:cubicBezTo>
                  <a:cubicBezTo>
                    <a:pt x="6148" y="782"/>
                    <a:pt x="6147" y="782"/>
                    <a:pt x="6146" y="782"/>
                  </a:cubicBezTo>
                  <a:cubicBezTo>
                    <a:pt x="6144" y="782"/>
                    <a:pt x="6142" y="782"/>
                    <a:pt x="6141" y="781"/>
                  </a:cubicBezTo>
                  <a:cubicBezTo>
                    <a:pt x="6139" y="780"/>
                    <a:pt x="6137" y="778"/>
                    <a:pt x="6137" y="777"/>
                  </a:cubicBezTo>
                  <a:cubicBezTo>
                    <a:pt x="6136" y="775"/>
                    <a:pt x="6136" y="774"/>
                    <a:pt x="6136" y="772"/>
                  </a:cubicBezTo>
                  <a:cubicBezTo>
                    <a:pt x="6136" y="771"/>
                    <a:pt x="6136" y="769"/>
                    <a:pt x="6137" y="768"/>
                  </a:cubicBezTo>
                  <a:cubicBezTo>
                    <a:pt x="6156" y="733"/>
                    <a:pt x="6175" y="699"/>
                    <a:pt x="6194" y="667"/>
                  </a:cubicBezTo>
                  <a:lnTo>
                    <a:pt x="6194" y="667"/>
                  </a:lnTo>
                  <a:cubicBezTo>
                    <a:pt x="6194" y="666"/>
                    <a:pt x="6196" y="664"/>
                    <a:pt x="6197" y="664"/>
                  </a:cubicBezTo>
                  <a:cubicBezTo>
                    <a:pt x="6198" y="663"/>
                    <a:pt x="6200" y="662"/>
                    <a:pt x="6202" y="662"/>
                  </a:cubicBezTo>
                  <a:close/>
                  <a:moveTo>
                    <a:pt x="8048" y="699"/>
                  </a:moveTo>
                  <a:lnTo>
                    <a:pt x="8048" y="699"/>
                  </a:lnTo>
                  <a:cubicBezTo>
                    <a:pt x="8050" y="699"/>
                    <a:pt x="8051" y="699"/>
                    <a:pt x="8053" y="700"/>
                  </a:cubicBezTo>
                  <a:cubicBezTo>
                    <a:pt x="8054" y="700"/>
                    <a:pt x="8055" y="702"/>
                    <a:pt x="8056" y="704"/>
                  </a:cubicBezTo>
                  <a:cubicBezTo>
                    <a:pt x="8075" y="735"/>
                    <a:pt x="8095" y="767"/>
                    <a:pt x="8115" y="803"/>
                  </a:cubicBezTo>
                  <a:lnTo>
                    <a:pt x="8115" y="803"/>
                  </a:lnTo>
                  <a:lnTo>
                    <a:pt x="8116" y="803"/>
                  </a:lnTo>
                  <a:cubicBezTo>
                    <a:pt x="8116" y="804"/>
                    <a:pt x="8117" y="805"/>
                    <a:pt x="8117" y="807"/>
                  </a:cubicBezTo>
                  <a:cubicBezTo>
                    <a:pt x="8117" y="808"/>
                    <a:pt x="8116" y="810"/>
                    <a:pt x="8116" y="812"/>
                  </a:cubicBezTo>
                  <a:cubicBezTo>
                    <a:pt x="8115" y="813"/>
                    <a:pt x="8113" y="815"/>
                    <a:pt x="8112" y="816"/>
                  </a:cubicBezTo>
                  <a:cubicBezTo>
                    <a:pt x="8111" y="817"/>
                    <a:pt x="8108" y="817"/>
                    <a:pt x="8107" y="817"/>
                  </a:cubicBezTo>
                  <a:cubicBezTo>
                    <a:pt x="8105" y="817"/>
                    <a:pt x="8103" y="817"/>
                    <a:pt x="8102" y="816"/>
                  </a:cubicBezTo>
                  <a:cubicBezTo>
                    <a:pt x="8100" y="815"/>
                    <a:pt x="8100" y="814"/>
                    <a:pt x="8099" y="812"/>
                  </a:cubicBezTo>
                  <a:cubicBezTo>
                    <a:pt x="8078" y="777"/>
                    <a:pt x="8059" y="745"/>
                    <a:pt x="8040" y="714"/>
                  </a:cubicBezTo>
                  <a:lnTo>
                    <a:pt x="8040" y="714"/>
                  </a:lnTo>
                  <a:lnTo>
                    <a:pt x="8040" y="714"/>
                  </a:lnTo>
                  <a:cubicBezTo>
                    <a:pt x="8039" y="712"/>
                    <a:pt x="8038" y="710"/>
                    <a:pt x="8038" y="709"/>
                  </a:cubicBezTo>
                  <a:cubicBezTo>
                    <a:pt x="8038" y="707"/>
                    <a:pt x="8039" y="705"/>
                    <a:pt x="8040" y="704"/>
                  </a:cubicBezTo>
                  <a:cubicBezTo>
                    <a:pt x="8040" y="703"/>
                    <a:pt x="8041" y="700"/>
                    <a:pt x="8043" y="700"/>
                  </a:cubicBezTo>
                  <a:cubicBezTo>
                    <a:pt x="8045" y="699"/>
                    <a:pt x="8046" y="699"/>
                    <a:pt x="8048" y="699"/>
                  </a:cubicBezTo>
                  <a:close/>
                  <a:moveTo>
                    <a:pt x="2909" y="715"/>
                  </a:moveTo>
                  <a:lnTo>
                    <a:pt x="2909" y="715"/>
                  </a:lnTo>
                  <a:cubicBezTo>
                    <a:pt x="2911" y="715"/>
                    <a:pt x="2913" y="715"/>
                    <a:pt x="2914" y="716"/>
                  </a:cubicBezTo>
                  <a:cubicBezTo>
                    <a:pt x="2914" y="716"/>
                    <a:pt x="2915" y="716"/>
                    <a:pt x="2915" y="717"/>
                  </a:cubicBezTo>
                  <a:cubicBezTo>
                    <a:pt x="2945" y="739"/>
                    <a:pt x="2975" y="763"/>
                    <a:pt x="3005" y="789"/>
                  </a:cubicBezTo>
                  <a:lnTo>
                    <a:pt x="3005" y="789"/>
                  </a:lnTo>
                  <a:cubicBezTo>
                    <a:pt x="3006" y="790"/>
                    <a:pt x="3006" y="790"/>
                    <a:pt x="3007" y="791"/>
                  </a:cubicBezTo>
                  <a:cubicBezTo>
                    <a:pt x="3008" y="792"/>
                    <a:pt x="3008" y="794"/>
                    <a:pt x="3008" y="796"/>
                  </a:cubicBezTo>
                  <a:cubicBezTo>
                    <a:pt x="3008" y="797"/>
                    <a:pt x="3008" y="799"/>
                    <a:pt x="3007" y="801"/>
                  </a:cubicBezTo>
                  <a:cubicBezTo>
                    <a:pt x="3006" y="802"/>
                    <a:pt x="3004" y="804"/>
                    <a:pt x="3003" y="805"/>
                  </a:cubicBezTo>
                  <a:cubicBezTo>
                    <a:pt x="3001" y="805"/>
                    <a:pt x="3000" y="806"/>
                    <a:pt x="2999" y="806"/>
                  </a:cubicBezTo>
                  <a:cubicBezTo>
                    <a:pt x="2997" y="806"/>
                    <a:pt x="2995" y="805"/>
                    <a:pt x="2994" y="805"/>
                  </a:cubicBezTo>
                  <a:cubicBezTo>
                    <a:pt x="2993" y="804"/>
                    <a:pt x="2993" y="804"/>
                    <a:pt x="2992" y="803"/>
                  </a:cubicBezTo>
                  <a:cubicBezTo>
                    <a:pt x="2963" y="778"/>
                    <a:pt x="2933" y="754"/>
                    <a:pt x="2904" y="732"/>
                  </a:cubicBezTo>
                  <a:lnTo>
                    <a:pt x="2904" y="732"/>
                  </a:lnTo>
                  <a:cubicBezTo>
                    <a:pt x="2902" y="731"/>
                    <a:pt x="2902" y="730"/>
                    <a:pt x="2901" y="729"/>
                  </a:cubicBezTo>
                  <a:cubicBezTo>
                    <a:pt x="2900" y="728"/>
                    <a:pt x="2900" y="725"/>
                    <a:pt x="2900" y="724"/>
                  </a:cubicBezTo>
                  <a:cubicBezTo>
                    <a:pt x="2900" y="722"/>
                    <a:pt x="2900" y="721"/>
                    <a:pt x="2901" y="720"/>
                  </a:cubicBezTo>
                  <a:cubicBezTo>
                    <a:pt x="2902" y="718"/>
                    <a:pt x="2903" y="716"/>
                    <a:pt x="2904" y="716"/>
                  </a:cubicBezTo>
                  <a:cubicBezTo>
                    <a:pt x="2906" y="714"/>
                    <a:pt x="2908" y="715"/>
                    <a:pt x="2909" y="715"/>
                  </a:cubicBezTo>
                  <a:close/>
                  <a:moveTo>
                    <a:pt x="1745" y="773"/>
                  </a:moveTo>
                  <a:lnTo>
                    <a:pt x="1745" y="773"/>
                  </a:lnTo>
                  <a:cubicBezTo>
                    <a:pt x="1747" y="773"/>
                    <a:pt x="1748" y="773"/>
                    <a:pt x="1750" y="775"/>
                  </a:cubicBezTo>
                  <a:cubicBezTo>
                    <a:pt x="1751" y="775"/>
                    <a:pt x="1752" y="776"/>
                    <a:pt x="1753" y="778"/>
                  </a:cubicBezTo>
                  <a:cubicBezTo>
                    <a:pt x="1754" y="779"/>
                    <a:pt x="1755" y="781"/>
                    <a:pt x="1755" y="783"/>
                  </a:cubicBezTo>
                  <a:cubicBezTo>
                    <a:pt x="1755" y="785"/>
                    <a:pt x="1754" y="785"/>
                    <a:pt x="1753" y="788"/>
                  </a:cubicBezTo>
                  <a:cubicBezTo>
                    <a:pt x="1753" y="789"/>
                    <a:pt x="1752" y="790"/>
                    <a:pt x="1751" y="790"/>
                  </a:cubicBezTo>
                  <a:cubicBezTo>
                    <a:pt x="1723" y="814"/>
                    <a:pt x="1695" y="840"/>
                    <a:pt x="1668" y="868"/>
                  </a:cubicBezTo>
                  <a:lnTo>
                    <a:pt x="1668" y="868"/>
                  </a:lnTo>
                  <a:cubicBezTo>
                    <a:pt x="1667" y="869"/>
                    <a:pt x="1667" y="869"/>
                    <a:pt x="1666" y="870"/>
                  </a:cubicBezTo>
                  <a:cubicBezTo>
                    <a:pt x="1664" y="871"/>
                    <a:pt x="1663" y="871"/>
                    <a:pt x="1661" y="871"/>
                  </a:cubicBezTo>
                  <a:cubicBezTo>
                    <a:pt x="1659" y="871"/>
                    <a:pt x="1657" y="871"/>
                    <a:pt x="1656" y="870"/>
                  </a:cubicBezTo>
                  <a:cubicBezTo>
                    <a:pt x="1654" y="869"/>
                    <a:pt x="1654" y="867"/>
                    <a:pt x="1653" y="866"/>
                  </a:cubicBezTo>
                  <a:cubicBezTo>
                    <a:pt x="1652" y="864"/>
                    <a:pt x="1651" y="862"/>
                    <a:pt x="1651" y="861"/>
                  </a:cubicBezTo>
                  <a:cubicBezTo>
                    <a:pt x="1651" y="859"/>
                    <a:pt x="1652" y="858"/>
                    <a:pt x="1653" y="857"/>
                  </a:cubicBezTo>
                  <a:cubicBezTo>
                    <a:pt x="1653" y="856"/>
                    <a:pt x="1654" y="855"/>
                    <a:pt x="1654" y="855"/>
                  </a:cubicBezTo>
                  <a:cubicBezTo>
                    <a:pt x="1682" y="826"/>
                    <a:pt x="1711" y="800"/>
                    <a:pt x="1739" y="776"/>
                  </a:cubicBezTo>
                  <a:lnTo>
                    <a:pt x="1739" y="776"/>
                  </a:lnTo>
                  <a:cubicBezTo>
                    <a:pt x="1739" y="775"/>
                    <a:pt x="1740" y="775"/>
                    <a:pt x="1740" y="775"/>
                  </a:cubicBezTo>
                  <a:cubicBezTo>
                    <a:pt x="1742" y="774"/>
                    <a:pt x="1743" y="774"/>
                    <a:pt x="1745" y="774"/>
                  </a:cubicBezTo>
                  <a:lnTo>
                    <a:pt x="1745" y="774"/>
                  </a:lnTo>
                  <a:lnTo>
                    <a:pt x="1745" y="773"/>
                  </a:lnTo>
                  <a:close/>
                  <a:moveTo>
                    <a:pt x="6092" y="865"/>
                  </a:moveTo>
                  <a:lnTo>
                    <a:pt x="6092" y="865"/>
                  </a:lnTo>
                  <a:cubicBezTo>
                    <a:pt x="6094" y="865"/>
                    <a:pt x="6096" y="865"/>
                    <a:pt x="6097" y="866"/>
                  </a:cubicBezTo>
                  <a:cubicBezTo>
                    <a:pt x="6098" y="867"/>
                    <a:pt x="6099" y="868"/>
                    <a:pt x="6100" y="870"/>
                  </a:cubicBezTo>
                  <a:cubicBezTo>
                    <a:pt x="6100" y="871"/>
                    <a:pt x="6102" y="873"/>
                    <a:pt x="6102" y="875"/>
                  </a:cubicBezTo>
                  <a:cubicBezTo>
                    <a:pt x="6102" y="876"/>
                    <a:pt x="6101" y="878"/>
                    <a:pt x="6101" y="879"/>
                  </a:cubicBezTo>
                  <a:cubicBezTo>
                    <a:pt x="6083" y="913"/>
                    <a:pt x="6066" y="947"/>
                    <a:pt x="6049" y="982"/>
                  </a:cubicBezTo>
                  <a:lnTo>
                    <a:pt x="6049" y="982"/>
                  </a:lnTo>
                  <a:lnTo>
                    <a:pt x="6049" y="982"/>
                  </a:lnTo>
                  <a:cubicBezTo>
                    <a:pt x="6048" y="984"/>
                    <a:pt x="6047" y="985"/>
                    <a:pt x="6046" y="986"/>
                  </a:cubicBezTo>
                  <a:cubicBezTo>
                    <a:pt x="6044" y="987"/>
                    <a:pt x="6042" y="987"/>
                    <a:pt x="6041" y="987"/>
                  </a:cubicBezTo>
                  <a:cubicBezTo>
                    <a:pt x="6039" y="987"/>
                    <a:pt x="6037" y="987"/>
                    <a:pt x="6036" y="986"/>
                  </a:cubicBezTo>
                  <a:cubicBezTo>
                    <a:pt x="6034" y="985"/>
                    <a:pt x="6032" y="983"/>
                    <a:pt x="6032" y="982"/>
                  </a:cubicBezTo>
                  <a:cubicBezTo>
                    <a:pt x="6031" y="980"/>
                    <a:pt x="6031" y="979"/>
                    <a:pt x="6031" y="978"/>
                  </a:cubicBezTo>
                  <a:cubicBezTo>
                    <a:pt x="6031" y="976"/>
                    <a:pt x="6031" y="975"/>
                    <a:pt x="6032" y="973"/>
                  </a:cubicBezTo>
                  <a:cubicBezTo>
                    <a:pt x="6049" y="939"/>
                    <a:pt x="6066" y="904"/>
                    <a:pt x="6084" y="870"/>
                  </a:cubicBezTo>
                  <a:lnTo>
                    <a:pt x="6084" y="870"/>
                  </a:lnTo>
                  <a:lnTo>
                    <a:pt x="6084" y="870"/>
                  </a:lnTo>
                  <a:cubicBezTo>
                    <a:pt x="6085" y="868"/>
                    <a:pt x="6085" y="867"/>
                    <a:pt x="6087" y="866"/>
                  </a:cubicBezTo>
                  <a:cubicBezTo>
                    <a:pt x="6088" y="865"/>
                    <a:pt x="6090" y="865"/>
                    <a:pt x="6092" y="865"/>
                  </a:cubicBezTo>
                  <a:close/>
                  <a:moveTo>
                    <a:pt x="3081" y="867"/>
                  </a:moveTo>
                  <a:lnTo>
                    <a:pt x="3081" y="867"/>
                  </a:lnTo>
                  <a:lnTo>
                    <a:pt x="3081" y="867"/>
                  </a:lnTo>
                  <a:cubicBezTo>
                    <a:pt x="3083" y="867"/>
                    <a:pt x="3085" y="867"/>
                    <a:pt x="3086" y="868"/>
                  </a:cubicBezTo>
                  <a:cubicBezTo>
                    <a:pt x="3087" y="868"/>
                    <a:pt x="3088" y="869"/>
                    <a:pt x="3088" y="869"/>
                  </a:cubicBezTo>
                  <a:cubicBezTo>
                    <a:pt x="3114" y="896"/>
                    <a:pt x="3140" y="925"/>
                    <a:pt x="3165" y="956"/>
                  </a:cubicBezTo>
                  <a:lnTo>
                    <a:pt x="3165" y="956"/>
                  </a:lnTo>
                  <a:lnTo>
                    <a:pt x="3166" y="957"/>
                  </a:lnTo>
                  <a:cubicBezTo>
                    <a:pt x="3167" y="959"/>
                    <a:pt x="3167" y="960"/>
                    <a:pt x="3167" y="962"/>
                  </a:cubicBezTo>
                  <a:cubicBezTo>
                    <a:pt x="3167" y="964"/>
                    <a:pt x="3167" y="965"/>
                    <a:pt x="3166" y="967"/>
                  </a:cubicBezTo>
                  <a:cubicBezTo>
                    <a:pt x="3165" y="968"/>
                    <a:pt x="3163" y="969"/>
                    <a:pt x="3162" y="970"/>
                  </a:cubicBezTo>
                  <a:cubicBezTo>
                    <a:pt x="3160" y="971"/>
                    <a:pt x="3159" y="972"/>
                    <a:pt x="3158" y="972"/>
                  </a:cubicBezTo>
                  <a:cubicBezTo>
                    <a:pt x="3156" y="972"/>
                    <a:pt x="3154" y="970"/>
                    <a:pt x="3153" y="970"/>
                  </a:cubicBezTo>
                  <a:cubicBezTo>
                    <a:pt x="3152" y="969"/>
                    <a:pt x="3151" y="969"/>
                    <a:pt x="3150" y="968"/>
                  </a:cubicBezTo>
                  <a:cubicBezTo>
                    <a:pt x="3125" y="938"/>
                    <a:pt x="3100" y="909"/>
                    <a:pt x="3074" y="883"/>
                  </a:cubicBezTo>
                  <a:lnTo>
                    <a:pt x="3074" y="883"/>
                  </a:lnTo>
                  <a:cubicBezTo>
                    <a:pt x="3074" y="882"/>
                    <a:pt x="3073" y="882"/>
                    <a:pt x="3073" y="881"/>
                  </a:cubicBezTo>
                  <a:cubicBezTo>
                    <a:pt x="3072" y="878"/>
                    <a:pt x="3072" y="878"/>
                    <a:pt x="3072" y="876"/>
                  </a:cubicBezTo>
                  <a:cubicBezTo>
                    <a:pt x="3072" y="874"/>
                    <a:pt x="3072" y="872"/>
                    <a:pt x="3073" y="871"/>
                  </a:cubicBezTo>
                  <a:cubicBezTo>
                    <a:pt x="3074" y="869"/>
                    <a:pt x="3074" y="869"/>
                    <a:pt x="3076" y="868"/>
                  </a:cubicBezTo>
                  <a:cubicBezTo>
                    <a:pt x="3077" y="867"/>
                    <a:pt x="3079" y="866"/>
                    <a:pt x="3081" y="866"/>
                  </a:cubicBezTo>
                  <a:lnTo>
                    <a:pt x="3081" y="866"/>
                  </a:lnTo>
                  <a:lnTo>
                    <a:pt x="3081" y="867"/>
                  </a:lnTo>
                  <a:close/>
                  <a:moveTo>
                    <a:pt x="8165" y="898"/>
                  </a:moveTo>
                  <a:lnTo>
                    <a:pt x="8165" y="898"/>
                  </a:lnTo>
                  <a:lnTo>
                    <a:pt x="8165" y="898"/>
                  </a:lnTo>
                  <a:cubicBezTo>
                    <a:pt x="8166" y="898"/>
                    <a:pt x="8167" y="898"/>
                    <a:pt x="8169" y="899"/>
                  </a:cubicBezTo>
                  <a:cubicBezTo>
                    <a:pt x="8170" y="900"/>
                    <a:pt x="8172" y="901"/>
                    <a:pt x="8173" y="902"/>
                  </a:cubicBezTo>
                  <a:lnTo>
                    <a:pt x="8173" y="903"/>
                  </a:lnTo>
                  <a:cubicBezTo>
                    <a:pt x="8192" y="936"/>
                    <a:pt x="8211" y="969"/>
                    <a:pt x="8229" y="1003"/>
                  </a:cubicBezTo>
                  <a:lnTo>
                    <a:pt x="8229" y="1003"/>
                  </a:lnTo>
                  <a:cubicBezTo>
                    <a:pt x="8230" y="1004"/>
                    <a:pt x="8231" y="1006"/>
                    <a:pt x="8231" y="1008"/>
                  </a:cubicBezTo>
                  <a:cubicBezTo>
                    <a:pt x="8231" y="1009"/>
                    <a:pt x="8229" y="1010"/>
                    <a:pt x="8229" y="1012"/>
                  </a:cubicBezTo>
                  <a:cubicBezTo>
                    <a:pt x="8228" y="1013"/>
                    <a:pt x="8227" y="1015"/>
                    <a:pt x="8226" y="1016"/>
                  </a:cubicBezTo>
                  <a:cubicBezTo>
                    <a:pt x="8224" y="1017"/>
                    <a:pt x="8223" y="1017"/>
                    <a:pt x="8221" y="1017"/>
                  </a:cubicBezTo>
                  <a:cubicBezTo>
                    <a:pt x="8219" y="1017"/>
                    <a:pt x="8217" y="1017"/>
                    <a:pt x="8216" y="1016"/>
                  </a:cubicBezTo>
                  <a:cubicBezTo>
                    <a:pt x="8214" y="1015"/>
                    <a:pt x="8214" y="1014"/>
                    <a:pt x="8213" y="1012"/>
                  </a:cubicBezTo>
                  <a:lnTo>
                    <a:pt x="8213" y="1012"/>
                  </a:lnTo>
                  <a:cubicBezTo>
                    <a:pt x="8194" y="979"/>
                    <a:pt x="8175" y="945"/>
                    <a:pt x="8156" y="912"/>
                  </a:cubicBezTo>
                  <a:lnTo>
                    <a:pt x="8156" y="912"/>
                  </a:lnTo>
                  <a:cubicBezTo>
                    <a:pt x="8156" y="911"/>
                    <a:pt x="8155" y="909"/>
                    <a:pt x="8155" y="907"/>
                  </a:cubicBezTo>
                  <a:cubicBezTo>
                    <a:pt x="8155" y="906"/>
                    <a:pt x="8155" y="903"/>
                    <a:pt x="8156" y="902"/>
                  </a:cubicBezTo>
                  <a:cubicBezTo>
                    <a:pt x="8156" y="900"/>
                    <a:pt x="8158" y="900"/>
                    <a:pt x="8160" y="899"/>
                  </a:cubicBezTo>
                  <a:cubicBezTo>
                    <a:pt x="8161" y="898"/>
                    <a:pt x="8163" y="898"/>
                    <a:pt x="8165" y="898"/>
                  </a:cubicBezTo>
                  <a:close/>
                  <a:moveTo>
                    <a:pt x="1583" y="937"/>
                  </a:moveTo>
                  <a:lnTo>
                    <a:pt x="1583" y="937"/>
                  </a:lnTo>
                  <a:lnTo>
                    <a:pt x="1583" y="937"/>
                  </a:lnTo>
                  <a:cubicBezTo>
                    <a:pt x="1585" y="937"/>
                    <a:pt x="1586" y="937"/>
                    <a:pt x="1588" y="938"/>
                  </a:cubicBezTo>
                  <a:cubicBezTo>
                    <a:pt x="1589" y="939"/>
                    <a:pt x="1591" y="940"/>
                    <a:pt x="1592" y="942"/>
                  </a:cubicBezTo>
                  <a:cubicBezTo>
                    <a:pt x="1593" y="943"/>
                    <a:pt x="1593" y="944"/>
                    <a:pt x="1593" y="946"/>
                  </a:cubicBezTo>
                  <a:cubicBezTo>
                    <a:pt x="1593" y="947"/>
                    <a:pt x="1593" y="950"/>
                    <a:pt x="1592" y="951"/>
                  </a:cubicBezTo>
                  <a:cubicBezTo>
                    <a:pt x="1591" y="952"/>
                    <a:pt x="1591" y="952"/>
                    <a:pt x="1591" y="953"/>
                  </a:cubicBezTo>
                  <a:cubicBezTo>
                    <a:pt x="1567" y="980"/>
                    <a:pt x="1543" y="1010"/>
                    <a:pt x="1519" y="1042"/>
                  </a:cubicBezTo>
                  <a:lnTo>
                    <a:pt x="1519" y="1042"/>
                  </a:lnTo>
                  <a:cubicBezTo>
                    <a:pt x="1518" y="1043"/>
                    <a:pt x="1517" y="1043"/>
                    <a:pt x="1516" y="1044"/>
                  </a:cubicBezTo>
                  <a:cubicBezTo>
                    <a:pt x="1515" y="1044"/>
                    <a:pt x="1513" y="1046"/>
                    <a:pt x="1511" y="1046"/>
                  </a:cubicBezTo>
                  <a:cubicBezTo>
                    <a:pt x="1509" y="1046"/>
                    <a:pt x="1507" y="1044"/>
                    <a:pt x="1506" y="1044"/>
                  </a:cubicBezTo>
                  <a:cubicBezTo>
                    <a:pt x="1504" y="1043"/>
                    <a:pt x="1504" y="1042"/>
                    <a:pt x="1503" y="1041"/>
                  </a:cubicBezTo>
                  <a:cubicBezTo>
                    <a:pt x="1502" y="1039"/>
                    <a:pt x="1502" y="1038"/>
                    <a:pt x="1502" y="1036"/>
                  </a:cubicBezTo>
                  <a:cubicBezTo>
                    <a:pt x="1502" y="1034"/>
                    <a:pt x="1502" y="1033"/>
                    <a:pt x="1503" y="1031"/>
                  </a:cubicBezTo>
                  <a:lnTo>
                    <a:pt x="1504" y="1030"/>
                  </a:lnTo>
                  <a:cubicBezTo>
                    <a:pt x="1528" y="998"/>
                    <a:pt x="1552" y="968"/>
                    <a:pt x="1576" y="940"/>
                  </a:cubicBezTo>
                  <a:lnTo>
                    <a:pt x="1576" y="940"/>
                  </a:lnTo>
                  <a:cubicBezTo>
                    <a:pt x="1577" y="939"/>
                    <a:pt x="1578" y="939"/>
                    <a:pt x="1579" y="938"/>
                  </a:cubicBezTo>
                  <a:cubicBezTo>
                    <a:pt x="1580" y="937"/>
                    <a:pt x="1582" y="937"/>
                    <a:pt x="1583" y="937"/>
                  </a:cubicBezTo>
                  <a:close/>
                  <a:moveTo>
                    <a:pt x="3229" y="1043"/>
                  </a:moveTo>
                  <a:lnTo>
                    <a:pt x="3229" y="1043"/>
                  </a:lnTo>
                  <a:lnTo>
                    <a:pt x="3229" y="1043"/>
                  </a:lnTo>
                  <a:cubicBezTo>
                    <a:pt x="3231" y="1043"/>
                    <a:pt x="3232" y="1042"/>
                    <a:pt x="3234" y="1044"/>
                  </a:cubicBezTo>
                  <a:cubicBezTo>
                    <a:pt x="3235" y="1044"/>
                    <a:pt x="3236" y="1046"/>
                    <a:pt x="3237" y="1047"/>
                  </a:cubicBezTo>
                  <a:cubicBezTo>
                    <a:pt x="3258" y="1076"/>
                    <a:pt x="3281" y="1107"/>
                    <a:pt x="3304" y="1141"/>
                  </a:cubicBezTo>
                  <a:lnTo>
                    <a:pt x="3304" y="1141"/>
                  </a:lnTo>
                  <a:lnTo>
                    <a:pt x="3304" y="1141"/>
                  </a:lnTo>
                  <a:cubicBezTo>
                    <a:pt x="3305" y="1143"/>
                    <a:pt x="3306" y="1144"/>
                    <a:pt x="3306" y="1146"/>
                  </a:cubicBezTo>
                  <a:cubicBezTo>
                    <a:pt x="3306" y="1148"/>
                    <a:pt x="3305" y="1149"/>
                    <a:pt x="3304" y="1151"/>
                  </a:cubicBezTo>
                  <a:cubicBezTo>
                    <a:pt x="3303" y="1152"/>
                    <a:pt x="3302" y="1153"/>
                    <a:pt x="3301" y="1154"/>
                  </a:cubicBezTo>
                  <a:cubicBezTo>
                    <a:pt x="3299" y="1154"/>
                    <a:pt x="3298" y="1156"/>
                    <a:pt x="3296" y="1156"/>
                  </a:cubicBezTo>
                  <a:cubicBezTo>
                    <a:pt x="3294" y="1156"/>
                    <a:pt x="3293" y="1154"/>
                    <a:pt x="3291" y="1154"/>
                  </a:cubicBezTo>
                  <a:cubicBezTo>
                    <a:pt x="3290" y="1153"/>
                    <a:pt x="3289" y="1153"/>
                    <a:pt x="3288" y="1151"/>
                  </a:cubicBezTo>
                  <a:cubicBezTo>
                    <a:pt x="3265" y="1118"/>
                    <a:pt x="3243" y="1087"/>
                    <a:pt x="3221" y="1058"/>
                  </a:cubicBezTo>
                  <a:lnTo>
                    <a:pt x="3221" y="1058"/>
                  </a:lnTo>
                  <a:lnTo>
                    <a:pt x="3221" y="1057"/>
                  </a:lnTo>
                  <a:cubicBezTo>
                    <a:pt x="3220" y="1056"/>
                    <a:pt x="3219" y="1053"/>
                    <a:pt x="3219" y="1052"/>
                  </a:cubicBezTo>
                  <a:cubicBezTo>
                    <a:pt x="3219" y="1050"/>
                    <a:pt x="3220" y="1049"/>
                    <a:pt x="3221" y="1048"/>
                  </a:cubicBezTo>
                  <a:cubicBezTo>
                    <a:pt x="3221" y="1046"/>
                    <a:pt x="3222" y="1045"/>
                    <a:pt x="3224" y="1044"/>
                  </a:cubicBezTo>
                  <a:cubicBezTo>
                    <a:pt x="3225" y="1043"/>
                    <a:pt x="3227" y="1043"/>
                    <a:pt x="3229" y="1043"/>
                  </a:cubicBezTo>
                  <a:close/>
                  <a:moveTo>
                    <a:pt x="5991" y="1072"/>
                  </a:moveTo>
                  <a:lnTo>
                    <a:pt x="5991" y="1072"/>
                  </a:lnTo>
                  <a:cubicBezTo>
                    <a:pt x="5992" y="1072"/>
                    <a:pt x="5994" y="1072"/>
                    <a:pt x="5995" y="1073"/>
                  </a:cubicBezTo>
                  <a:cubicBezTo>
                    <a:pt x="5997" y="1074"/>
                    <a:pt x="5998" y="1075"/>
                    <a:pt x="5999" y="1077"/>
                  </a:cubicBezTo>
                  <a:cubicBezTo>
                    <a:pt x="6000" y="1078"/>
                    <a:pt x="6000" y="1080"/>
                    <a:pt x="6000" y="1081"/>
                  </a:cubicBezTo>
                  <a:cubicBezTo>
                    <a:pt x="6000" y="1083"/>
                    <a:pt x="6000" y="1084"/>
                    <a:pt x="5999" y="1086"/>
                  </a:cubicBezTo>
                  <a:cubicBezTo>
                    <a:pt x="5983" y="1120"/>
                    <a:pt x="5967" y="1155"/>
                    <a:pt x="5950" y="1190"/>
                  </a:cubicBezTo>
                  <a:lnTo>
                    <a:pt x="5950" y="1190"/>
                  </a:lnTo>
                  <a:lnTo>
                    <a:pt x="5950" y="1190"/>
                  </a:lnTo>
                  <a:cubicBezTo>
                    <a:pt x="5949" y="1192"/>
                    <a:pt x="5947" y="1193"/>
                    <a:pt x="5946" y="1194"/>
                  </a:cubicBezTo>
                  <a:cubicBezTo>
                    <a:pt x="5944" y="1195"/>
                    <a:pt x="5943" y="1195"/>
                    <a:pt x="5942" y="1195"/>
                  </a:cubicBezTo>
                  <a:cubicBezTo>
                    <a:pt x="5940" y="1195"/>
                    <a:pt x="5938" y="1195"/>
                    <a:pt x="5937" y="1194"/>
                  </a:cubicBezTo>
                  <a:cubicBezTo>
                    <a:pt x="5935" y="1193"/>
                    <a:pt x="5934" y="1191"/>
                    <a:pt x="5933" y="1190"/>
                  </a:cubicBezTo>
                  <a:cubicBezTo>
                    <a:pt x="5932" y="1188"/>
                    <a:pt x="5932" y="1187"/>
                    <a:pt x="5932" y="1186"/>
                  </a:cubicBezTo>
                  <a:cubicBezTo>
                    <a:pt x="5932" y="1184"/>
                    <a:pt x="5932" y="1183"/>
                    <a:pt x="5933" y="1182"/>
                  </a:cubicBezTo>
                  <a:cubicBezTo>
                    <a:pt x="5949" y="1147"/>
                    <a:pt x="5966" y="1112"/>
                    <a:pt x="5982" y="1077"/>
                  </a:cubicBezTo>
                  <a:lnTo>
                    <a:pt x="5982" y="1077"/>
                  </a:lnTo>
                  <a:lnTo>
                    <a:pt x="5982" y="1077"/>
                  </a:lnTo>
                  <a:cubicBezTo>
                    <a:pt x="5983" y="1075"/>
                    <a:pt x="5984" y="1074"/>
                    <a:pt x="5986" y="1073"/>
                  </a:cubicBezTo>
                  <a:cubicBezTo>
                    <a:pt x="5987" y="1072"/>
                    <a:pt x="5989" y="1072"/>
                    <a:pt x="5991" y="1072"/>
                  </a:cubicBezTo>
                  <a:close/>
                  <a:moveTo>
                    <a:pt x="8277" y="1099"/>
                  </a:moveTo>
                  <a:lnTo>
                    <a:pt x="8277" y="1099"/>
                  </a:lnTo>
                  <a:lnTo>
                    <a:pt x="8277" y="1099"/>
                  </a:lnTo>
                  <a:cubicBezTo>
                    <a:pt x="8279" y="1099"/>
                    <a:pt x="8280" y="1099"/>
                    <a:pt x="8282" y="1100"/>
                  </a:cubicBezTo>
                  <a:cubicBezTo>
                    <a:pt x="8283" y="1101"/>
                    <a:pt x="8285" y="1102"/>
                    <a:pt x="8285" y="1104"/>
                  </a:cubicBezTo>
                  <a:lnTo>
                    <a:pt x="8285" y="1104"/>
                  </a:lnTo>
                  <a:cubicBezTo>
                    <a:pt x="8304" y="1137"/>
                    <a:pt x="8323" y="1171"/>
                    <a:pt x="8342" y="1204"/>
                  </a:cubicBezTo>
                  <a:lnTo>
                    <a:pt x="8342" y="1204"/>
                  </a:lnTo>
                  <a:lnTo>
                    <a:pt x="8342" y="1205"/>
                  </a:lnTo>
                  <a:cubicBezTo>
                    <a:pt x="8343" y="1206"/>
                    <a:pt x="8343" y="1207"/>
                    <a:pt x="8343" y="1209"/>
                  </a:cubicBezTo>
                  <a:cubicBezTo>
                    <a:pt x="8343" y="1210"/>
                    <a:pt x="8343" y="1212"/>
                    <a:pt x="8342" y="1214"/>
                  </a:cubicBezTo>
                  <a:cubicBezTo>
                    <a:pt x="8341" y="1215"/>
                    <a:pt x="8339" y="1217"/>
                    <a:pt x="8338" y="1218"/>
                  </a:cubicBezTo>
                  <a:cubicBezTo>
                    <a:pt x="8336" y="1219"/>
                    <a:pt x="8334" y="1219"/>
                    <a:pt x="8333" y="1219"/>
                  </a:cubicBezTo>
                  <a:cubicBezTo>
                    <a:pt x="8331" y="1219"/>
                    <a:pt x="8330" y="1219"/>
                    <a:pt x="8329" y="1218"/>
                  </a:cubicBezTo>
                  <a:cubicBezTo>
                    <a:pt x="8327" y="1217"/>
                    <a:pt x="8326" y="1216"/>
                    <a:pt x="8325" y="1214"/>
                  </a:cubicBezTo>
                  <a:lnTo>
                    <a:pt x="8325" y="1214"/>
                  </a:lnTo>
                  <a:cubicBezTo>
                    <a:pt x="8306" y="1180"/>
                    <a:pt x="8287" y="1147"/>
                    <a:pt x="8269" y="1113"/>
                  </a:cubicBezTo>
                  <a:lnTo>
                    <a:pt x="8269" y="1113"/>
                  </a:lnTo>
                  <a:cubicBezTo>
                    <a:pt x="8268" y="1112"/>
                    <a:pt x="8268" y="1110"/>
                    <a:pt x="8268" y="1109"/>
                  </a:cubicBezTo>
                  <a:cubicBezTo>
                    <a:pt x="8268" y="1107"/>
                    <a:pt x="8268" y="1105"/>
                    <a:pt x="8269" y="1104"/>
                  </a:cubicBezTo>
                  <a:cubicBezTo>
                    <a:pt x="8270" y="1102"/>
                    <a:pt x="8270" y="1100"/>
                    <a:pt x="8272" y="1100"/>
                  </a:cubicBezTo>
                  <a:cubicBezTo>
                    <a:pt x="8273" y="1098"/>
                    <a:pt x="8275" y="1099"/>
                    <a:pt x="8277" y="1099"/>
                  </a:cubicBezTo>
                  <a:close/>
                  <a:moveTo>
                    <a:pt x="1443" y="1119"/>
                  </a:moveTo>
                  <a:lnTo>
                    <a:pt x="1443" y="1119"/>
                  </a:lnTo>
                  <a:cubicBezTo>
                    <a:pt x="1445" y="1119"/>
                    <a:pt x="1447" y="1120"/>
                    <a:pt x="1448" y="1121"/>
                  </a:cubicBezTo>
                  <a:cubicBezTo>
                    <a:pt x="1450" y="1122"/>
                    <a:pt x="1451" y="1122"/>
                    <a:pt x="1452" y="1124"/>
                  </a:cubicBezTo>
                  <a:cubicBezTo>
                    <a:pt x="1452" y="1125"/>
                    <a:pt x="1453" y="1127"/>
                    <a:pt x="1453" y="1129"/>
                  </a:cubicBezTo>
                  <a:cubicBezTo>
                    <a:pt x="1453" y="1131"/>
                    <a:pt x="1453" y="1132"/>
                    <a:pt x="1452" y="1134"/>
                  </a:cubicBezTo>
                  <a:cubicBezTo>
                    <a:pt x="1451" y="1134"/>
                    <a:pt x="1451" y="1134"/>
                    <a:pt x="1451" y="1134"/>
                  </a:cubicBezTo>
                  <a:cubicBezTo>
                    <a:pt x="1430" y="1164"/>
                    <a:pt x="1409" y="1196"/>
                    <a:pt x="1387" y="1230"/>
                  </a:cubicBezTo>
                  <a:lnTo>
                    <a:pt x="1387" y="1230"/>
                  </a:lnTo>
                  <a:cubicBezTo>
                    <a:pt x="1386" y="1231"/>
                    <a:pt x="1385" y="1232"/>
                    <a:pt x="1384" y="1233"/>
                  </a:cubicBezTo>
                  <a:cubicBezTo>
                    <a:pt x="1382" y="1234"/>
                    <a:pt x="1381" y="1234"/>
                    <a:pt x="1379" y="1234"/>
                  </a:cubicBezTo>
                  <a:cubicBezTo>
                    <a:pt x="1377" y="1234"/>
                    <a:pt x="1375" y="1234"/>
                    <a:pt x="1374" y="1233"/>
                  </a:cubicBezTo>
                  <a:cubicBezTo>
                    <a:pt x="1372" y="1232"/>
                    <a:pt x="1371" y="1230"/>
                    <a:pt x="1371" y="1229"/>
                  </a:cubicBezTo>
                  <a:cubicBezTo>
                    <a:pt x="1370" y="1227"/>
                    <a:pt x="1369" y="1225"/>
                    <a:pt x="1369" y="1224"/>
                  </a:cubicBezTo>
                  <a:cubicBezTo>
                    <a:pt x="1369" y="1222"/>
                    <a:pt x="1370" y="1221"/>
                    <a:pt x="1371" y="1220"/>
                  </a:cubicBezTo>
                  <a:lnTo>
                    <a:pt x="1371" y="1219"/>
                  </a:lnTo>
                  <a:cubicBezTo>
                    <a:pt x="1393" y="1186"/>
                    <a:pt x="1415" y="1153"/>
                    <a:pt x="1435" y="1123"/>
                  </a:cubicBezTo>
                  <a:lnTo>
                    <a:pt x="1435" y="1123"/>
                  </a:lnTo>
                  <a:cubicBezTo>
                    <a:pt x="1436" y="1122"/>
                    <a:pt x="1437" y="1121"/>
                    <a:pt x="1438" y="1121"/>
                  </a:cubicBezTo>
                  <a:cubicBezTo>
                    <a:pt x="1440" y="1120"/>
                    <a:pt x="1442" y="1119"/>
                    <a:pt x="1443" y="1119"/>
                  </a:cubicBezTo>
                  <a:close/>
                  <a:moveTo>
                    <a:pt x="3360" y="1232"/>
                  </a:moveTo>
                  <a:lnTo>
                    <a:pt x="3360" y="1232"/>
                  </a:lnTo>
                  <a:lnTo>
                    <a:pt x="3360" y="1232"/>
                  </a:lnTo>
                  <a:cubicBezTo>
                    <a:pt x="3361" y="1232"/>
                    <a:pt x="3363" y="1233"/>
                    <a:pt x="3364" y="1234"/>
                  </a:cubicBezTo>
                  <a:cubicBezTo>
                    <a:pt x="3366" y="1234"/>
                    <a:pt x="3367" y="1235"/>
                    <a:pt x="3368" y="1237"/>
                  </a:cubicBezTo>
                  <a:cubicBezTo>
                    <a:pt x="3387" y="1267"/>
                    <a:pt x="3407" y="1299"/>
                    <a:pt x="3429" y="1334"/>
                  </a:cubicBezTo>
                  <a:lnTo>
                    <a:pt x="3429" y="1334"/>
                  </a:lnTo>
                  <a:cubicBezTo>
                    <a:pt x="3429" y="1335"/>
                    <a:pt x="3429" y="1335"/>
                    <a:pt x="3430" y="1336"/>
                  </a:cubicBezTo>
                  <a:cubicBezTo>
                    <a:pt x="3430" y="1337"/>
                    <a:pt x="3431" y="1338"/>
                    <a:pt x="3431" y="1340"/>
                  </a:cubicBezTo>
                  <a:cubicBezTo>
                    <a:pt x="3431" y="1341"/>
                    <a:pt x="3431" y="1343"/>
                    <a:pt x="3430" y="1345"/>
                  </a:cubicBezTo>
                  <a:cubicBezTo>
                    <a:pt x="3429" y="1346"/>
                    <a:pt x="3427" y="1348"/>
                    <a:pt x="3426" y="1349"/>
                  </a:cubicBezTo>
                  <a:cubicBezTo>
                    <a:pt x="3424" y="1349"/>
                    <a:pt x="3422" y="1350"/>
                    <a:pt x="3421" y="1350"/>
                  </a:cubicBezTo>
                  <a:cubicBezTo>
                    <a:pt x="3419" y="1350"/>
                    <a:pt x="3418" y="1349"/>
                    <a:pt x="3417" y="1349"/>
                  </a:cubicBezTo>
                  <a:cubicBezTo>
                    <a:pt x="3415" y="1348"/>
                    <a:pt x="3414" y="1347"/>
                    <a:pt x="3413" y="1345"/>
                  </a:cubicBezTo>
                  <a:lnTo>
                    <a:pt x="3413" y="1344"/>
                  </a:lnTo>
                  <a:cubicBezTo>
                    <a:pt x="3391" y="1309"/>
                    <a:pt x="3371" y="1277"/>
                    <a:pt x="3352" y="1247"/>
                  </a:cubicBezTo>
                  <a:lnTo>
                    <a:pt x="3352" y="1247"/>
                  </a:lnTo>
                  <a:lnTo>
                    <a:pt x="3351" y="1247"/>
                  </a:lnTo>
                  <a:cubicBezTo>
                    <a:pt x="3351" y="1245"/>
                    <a:pt x="3350" y="1244"/>
                    <a:pt x="3350" y="1242"/>
                  </a:cubicBezTo>
                  <a:cubicBezTo>
                    <a:pt x="3350" y="1240"/>
                    <a:pt x="3350" y="1238"/>
                    <a:pt x="3351" y="1237"/>
                  </a:cubicBezTo>
                  <a:cubicBezTo>
                    <a:pt x="3351" y="1235"/>
                    <a:pt x="3353" y="1234"/>
                    <a:pt x="3355" y="1234"/>
                  </a:cubicBezTo>
                  <a:cubicBezTo>
                    <a:pt x="3356" y="1233"/>
                    <a:pt x="3358" y="1232"/>
                    <a:pt x="3360" y="1232"/>
                  </a:cubicBezTo>
                  <a:close/>
                  <a:moveTo>
                    <a:pt x="5893" y="1280"/>
                  </a:moveTo>
                  <a:lnTo>
                    <a:pt x="5893" y="1280"/>
                  </a:lnTo>
                  <a:cubicBezTo>
                    <a:pt x="5895" y="1281"/>
                    <a:pt x="5896" y="1280"/>
                    <a:pt x="5898" y="1282"/>
                  </a:cubicBezTo>
                  <a:cubicBezTo>
                    <a:pt x="5899" y="1282"/>
                    <a:pt x="5900" y="1283"/>
                    <a:pt x="5901" y="1285"/>
                  </a:cubicBezTo>
                  <a:cubicBezTo>
                    <a:pt x="5902" y="1286"/>
                    <a:pt x="5902" y="1288"/>
                    <a:pt x="5902" y="1290"/>
                  </a:cubicBezTo>
                  <a:cubicBezTo>
                    <a:pt x="5902" y="1291"/>
                    <a:pt x="5902" y="1293"/>
                    <a:pt x="5902" y="1294"/>
                  </a:cubicBezTo>
                  <a:cubicBezTo>
                    <a:pt x="5885" y="1329"/>
                    <a:pt x="5869" y="1364"/>
                    <a:pt x="5853" y="1398"/>
                  </a:cubicBezTo>
                  <a:lnTo>
                    <a:pt x="5853" y="1398"/>
                  </a:lnTo>
                  <a:cubicBezTo>
                    <a:pt x="5853" y="1399"/>
                    <a:pt x="5853" y="1399"/>
                    <a:pt x="5853" y="1399"/>
                  </a:cubicBezTo>
                  <a:cubicBezTo>
                    <a:pt x="5852" y="1401"/>
                    <a:pt x="5850" y="1402"/>
                    <a:pt x="5849" y="1403"/>
                  </a:cubicBezTo>
                  <a:cubicBezTo>
                    <a:pt x="5848" y="1404"/>
                    <a:pt x="5845" y="1404"/>
                    <a:pt x="5844" y="1404"/>
                  </a:cubicBezTo>
                  <a:cubicBezTo>
                    <a:pt x="5842" y="1404"/>
                    <a:pt x="5840" y="1404"/>
                    <a:pt x="5839" y="1403"/>
                  </a:cubicBezTo>
                  <a:cubicBezTo>
                    <a:pt x="5837" y="1402"/>
                    <a:pt x="5837" y="1400"/>
                    <a:pt x="5836" y="1399"/>
                  </a:cubicBezTo>
                  <a:cubicBezTo>
                    <a:pt x="5835" y="1397"/>
                    <a:pt x="5835" y="1396"/>
                    <a:pt x="5835" y="1394"/>
                  </a:cubicBezTo>
                  <a:cubicBezTo>
                    <a:pt x="5835" y="1393"/>
                    <a:pt x="5835" y="1392"/>
                    <a:pt x="5836" y="1390"/>
                  </a:cubicBezTo>
                  <a:cubicBezTo>
                    <a:pt x="5852" y="1356"/>
                    <a:pt x="5868" y="1321"/>
                    <a:pt x="5884" y="1286"/>
                  </a:cubicBezTo>
                  <a:lnTo>
                    <a:pt x="5884" y="1286"/>
                  </a:lnTo>
                  <a:lnTo>
                    <a:pt x="5885" y="1285"/>
                  </a:lnTo>
                  <a:cubicBezTo>
                    <a:pt x="5885" y="1284"/>
                    <a:pt x="5886" y="1283"/>
                    <a:pt x="5888" y="1282"/>
                  </a:cubicBezTo>
                  <a:cubicBezTo>
                    <a:pt x="5889" y="1281"/>
                    <a:pt x="5891" y="1280"/>
                    <a:pt x="5893" y="1280"/>
                  </a:cubicBezTo>
                  <a:close/>
                  <a:moveTo>
                    <a:pt x="8390" y="1300"/>
                  </a:moveTo>
                  <a:lnTo>
                    <a:pt x="8390" y="1300"/>
                  </a:lnTo>
                  <a:cubicBezTo>
                    <a:pt x="8392" y="1300"/>
                    <a:pt x="8393" y="1300"/>
                    <a:pt x="8395" y="1301"/>
                  </a:cubicBezTo>
                  <a:cubicBezTo>
                    <a:pt x="8396" y="1302"/>
                    <a:pt x="8398" y="1303"/>
                    <a:pt x="8399" y="1304"/>
                  </a:cubicBezTo>
                  <a:cubicBezTo>
                    <a:pt x="8419" y="1340"/>
                    <a:pt x="8439" y="1372"/>
                    <a:pt x="8457" y="1403"/>
                  </a:cubicBezTo>
                  <a:lnTo>
                    <a:pt x="8457" y="1403"/>
                  </a:lnTo>
                  <a:cubicBezTo>
                    <a:pt x="8458" y="1405"/>
                    <a:pt x="8459" y="1406"/>
                    <a:pt x="8459" y="1408"/>
                  </a:cubicBezTo>
                  <a:cubicBezTo>
                    <a:pt x="8459" y="1410"/>
                    <a:pt x="8458" y="1411"/>
                    <a:pt x="8457" y="1413"/>
                  </a:cubicBezTo>
                  <a:cubicBezTo>
                    <a:pt x="8456" y="1414"/>
                    <a:pt x="8455" y="1415"/>
                    <a:pt x="8454" y="1416"/>
                  </a:cubicBezTo>
                  <a:cubicBezTo>
                    <a:pt x="8452" y="1417"/>
                    <a:pt x="8451" y="1418"/>
                    <a:pt x="8449" y="1418"/>
                  </a:cubicBezTo>
                  <a:cubicBezTo>
                    <a:pt x="8447" y="1418"/>
                    <a:pt x="8446" y="1416"/>
                    <a:pt x="8444" y="1416"/>
                  </a:cubicBezTo>
                  <a:cubicBezTo>
                    <a:pt x="8443" y="1415"/>
                    <a:pt x="8442" y="1415"/>
                    <a:pt x="8441" y="1413"/>
                  </a:cubicBezTo>
                  <a:cubicBezTo>
                    <a:pt x="8422" y="1382"/>
                    <a:pt x="8403" y="1350"/>
                    <a:pt x="8382" y="1314"/>
                  </a:cubicBezTo>
                  <a:lnTo>
                    <a:pt x="8382" y="1314"/>
                  </a:lnTo>
                  <a:lnTo>
                    <a:pt x="8382" y="1314"/>
                  </a:lnTo>
                  <a:cubicBezTo>
                    <a:pt x="8381" y="1313"/>
                    <a:pt x="8381" y="1310"/>
                    <a:pt x="8381" y="1309"/>
                  </a:cubicBezTo>
                  <a:cubicBezTo>
                    <a:pt x="8381" y="1307"/>
                    <a:pt x="8381" y="1305"/>
                    <a:pt x="8382" y="1304"/>
                  </a:cubicBezTo>
                  <a:cubicBezTo>
                    <a:pt x="8383" y="1302"/>
                    <a:pt x="8384" y="1302"/>
                    <a:pt x="8386" y="1301"/>
                  </a:cubicBezTo>
                  <a:cubicBezTo>
                    <a:pt x="8387" y="1300"/>
                    <a:pt x="8389" y="1300"/>
                    <a:pt x="8390" y="1300"/>
                  </a:cubicBezTo>
                  <a:close/>
                  <a:moveTo>
                    <a:pt x="1317" y="1312"/>
                  </a:moveTo>
                  <a:lnTo>
                    <a:pt x="1317" y="1312"/>
                  </a:lnTo>
                  <a:cubicBezTo>
                    <a:pt x="1319" y="1312"/>
                    <a:pt x="1320" y="1313"/>
                    <a:pt x="1322" y="1313"/>
                  </a:cubicBezTo>
                  <a:lnTo>
                    <a:pt x="1322" y="1314"/>
                  </a:lnTo>
                  <a:lnTo>
                    <a:pt x="1322" y="1314"/>
                  </a:lnTo>
                  <a:cubicBezTo>
                    <a:pt x="1324" y="1314"/>
                    <a:pt x="1324" y="1316"/>
                    <a:pt x="1325" y="1317"/>
                  </a:cubicBezTo>
                  <a:cubicBezTo>
                    <a:pt x="1326" y="1318"/>
                    <a:pt x="1327" y="1320"/>
                    <a:pt x="1327" y="1322"/>
                  </a:cubicBezTo>
                  <a:cubicBezTo>
                    <a:pt x="1327" y="1323"/>
                    <a:pt x="1326" y="1325"/>
                    <a:pt x="1325" y="1327"/>
                  </a:cubicBezTo>
                  <a:lnTo>
                    <a:pt x="1325" y="1327"/>
                  </a:lnTo>
                  <a:cubicBezTo>
                    <a:pt x="1305" y="1359"/>
                    <a:pt x="1285" y="1392"/>
                    <a:pt x="1265" y="1425"/>
                  </a:cubicBezTo>
                  <a:lnTo>
                    <a:pt x="1265" y="1425"/>
                  </a:lnTo>
                  <a:cubicBezTo>
                    <a:pt x="1265" y="1426"/>
                    <a:pt x="1264" y="1426"/>
                    <a:pt x="1262" y="1428"/>
                  </a:cubicBezTo>
                  <a:cubicBezTo>
                    <a:pt x="1261" y="1428"/>
                    <a:pt x="1258" y="1429"/>
                    <a:pt x="1257" y="1429"/>
                  </a:cubicBezTo>
                  <a:cubicBezTo>
                    <a:pt x="1255" y="1429"/>
                    <a:pt x="1254" y="1429"/>
                    <a:pt x="1253" y="1428"/>
                  </a:cubicBezTo>
                  <a:cubicBezTo>
                    <a:pt x="1251" y="1427"/>
                    <a:pt x="1250" y="1425"/>
                    <a:pt x="1249" y="1424"/>
                  </a:cubicBezTo>
                  <a:cubicBezTo>
                    <a:pt x="1248" y="1422"/>
                    <a:pt x="1248" y="1421"/>
                    <a:pt x="1248" y="1419"/>
                  </a:cubicBezTo>
                  <a:cubicBezTo>
                    <a:pt x="1248" y="1418"/>
                    <a:pt x="1248" y="1416"/>
                    <a:pt x="1249" y="1415"/>
                  </a:cubicBezTo>
                  <a:cubicBezTo>
                    <a:pt x="1269" y="1382"/>
                    <a:pt x="1289" y="1349"/>
                    <a:pt x="1309" y="1317"/>
                  </a:cubicBezTo>
                  <a:lnTo>
                    <a:pt x="1309" y="1317"/>
                  </a:lnTo>
                  <a:cubicBezTo>
                    <a:pt x="1310" y="1315"/>
                    <a:pt x="1311" y="1313"/>
                    <a:pt x="1312" y="1313"/>
                  </a:cubicBezTo>
                  <a:cubicBezTo>
                    <a:pt x="1314" y="1312"/>
                    <a:pt x="1315" y="1312"/>
                    <a:pt x="1317" y="1312"/>
                  </a:cubicBezTo>
                  <a:close/>
                  <a:moveTo>
                    <a:pt x="3480" y="1428"/>
                  </a:moveTo>
                  <a:lnTo>
                    <a:pt x="3480" y="1428"/>
                  </a:lnTo>
                  <a:cubicBezTo>
                    <a:pt x="3482" y="1428"/>
                    <a:pt x="3484" y="1429"/>
                    <a:pt x="3485" y="1430"/>
                  </a:cubicBezTo>
                  <a:cubicBezTo>
                    <a:pt x="3487" y="1431"/>
                    <a:pt x="3488" y="1432"/>
                    <a:pt x="3489" y="1433"/>
                  </a:cubicBezTo>
                  <a:cubicBezTo>
                    <a:pt x="3508" y="1466"/>
                    <a:pt x="3528" y="1499"/>
                    <a:pt x="3547" y="1532"/>
                  </a:cubicBezTo>
                  <a:lnTo>
                    <a:pt x="3547" y="1532"/>
                  </a:lnTo>
                  <a:cubicBezTo>
                    <a:pt x="3548" y="1533"/>
                    <a:pt x="3548" y="1533"/>
                    <a:pt x="3548" y="1533"/>
                  </a:cubicBezTo>
                  <a:cubicBezTo>
                    <a:pt x="3549" y="1534"/>
                    <a:pt x="3549" y="1536"/>
                    <a:pt x="3549" y="1538"/>
                  </a:cubicBezTo>
                  <a:cubicBezTo>
                    <a:pt x="3549" y="1539"/>
                    <a:pt x="3549" y="1540"/>
                    <a:pt x="3548" y="1542"/>
                  </a:cubicBezTo>
                  <a:cubicBezTo>
                    <a:pt x="3547" y="1543"/>
                    <a:pt x="3545" y="1545"/>
                    <a:pt x="3544" y="1546"/>
                  </a:cubicBezTo>
                  <a:cubicBezTo>
                    <a:pt x="3542" y="1547"/>
                    <a:pt x="3540" y="1547"/>
                    <a:pt x="3539" y="1547"/>
                  </a:cubicBezTo>
                  <a:cubicBezTo>
                    <a:pt x="3537" y="1547"/>
                    <a:pt x="3536" y="1547"/>
                    <a:pt x="3535" y="1546"/>
                  </a:cubicBezTo>
                  <a:cubicBezTo>
                    <a:pt x="3533" y="1545"/>
                    <a:pt x="3532" y="1544"/>
                    <a:pt x="3531" y="1542"/>
                  </a:cubicBezTo>
                  <a:lnTo>
                    <a:pt x="3531" y="1542"/>
                  </a:lnTo>
                  <a:cubicBezTo>
                    <a:pt x="3511" y="1509"/>
                    <a:pt x="3492" y="1476"/>
                    <a:pt x="3472" y="1443"/>
                  </a:cubicBezTo>
                  <a:lnTo>
                    <a:pt x="3472" y="1443"/>
                  </a:lnTo>
                  <a:lnTo>
                    <a:pt x="3472" y="1443"/>
                  </a:lnTo>
                  <a:cubicBezTo>
                    <a:pt x="3471" y="1441"/>
                    <a:pt x="3471" y="1440"/>
                    <a:pt x="3471" y="1438"/>
                  </a:cubicBezTo>
                  <a:cubicBezTo>
                    <a:pt x="3471" y="1436"/>
                    <a:pt x="3471" y="1434"/>
                    <a:pt x="3472" y="1433"/>
                  </a:cubicBezTo>
                  <a:cubicBezTo>
                    <a:pt x="3473" y="1431"/>
                    <a:pt x="3474" y="1431"/>
                    <a:pt x="3476" y="1430"/>
                  </a:cubicBezTo>
                  <a:cubicBezTo>
                    <a:pt x="3477" y="1429"/>
                    <a:pt x="3479" y="1428"/>
                    <a:pt x="3480" y="1428"/>
                  </a:cubicBezTo>
                  <a:close/>
                  <a:moveTo>
                    <a:pt x="5795" y="1489"/>
                  </a:moveTo>
                  <a:lnTo>
                    <a:pt x="5795" y="1489"/>
                  </a:lnTo>
                  <a:lnTo>
                    <a:pt x="5795" y="1489"/>
                  </a:lnTo>
                  <a:cubicBezTo>
                    <a:pt x="5796" y="1489"/>
                    <a:pt x="5798" y="1489"/>
                    <a:pt x="5799" y="1490"/>
                  </a:cubicBezTo>
                  <a:lnTo>
                    <a:pt x="5799" y="1490"/>
                  </a:lnTo>
                  <a:lnTo>
                    <a:pt x="5800" y="1490"/>
                  </a:lnTo>
                  <a:cubicBezTo>
                    <a:pt x="5801" y="1491"/>
                    <a:pt x="5802" y="1492"/>
                    <a:pt x="5803" y="1494"/>
                  </a:cubicBezTo>
                  <a:cubicBezTo>
                    <a:pt x="5804" y="1495"/>
                    <a:pt x="5805" y="1497"/>
                    <a:pt x="5805" y="1499"/>
                  </a:cubicBezTo>
                  <a:cubicBezTo>
                    <a:pt x="5805" y="1500"/>
                    <a:pt x="5804" y="1501"/>
                    <a:pt x="5804" y="1503"/>
                  </a:cubicBezTo>
                  <a:cubicBezTo>
                    <a:pt x="5787" y="1538"/>
                    <a:pt x="5770" y="1572"/>
                    <a:pt x="5753" y="1606"/>
                  </a:cubicBezTo>
                  <a:lnTo>
                    <a:pt x="5753" y="1606"/>
                  </a:lnTo>
                  <a:cubicBezTo>
                    <a:pt x="5753" y="1607"/>
                    <a:pt x="5753" y="1607"/>
                    <a:pt x="5753" y="1607"/>
                  </a:cubicBezTo>
                  <a:cubicBezTo>
                    <a:pt x="5752" y="1608"/>
                    <a:pt x="5750" y="1610"/>
                    <a:pt x="5749" y="1611"/>
                  </a:cubicBezTo>
                  <a:cubicBezTo>
                    <a:pt x="5747" y="1611"/>
                    <a:pt x="5746" y="1612"/>
                    <a:pt x="5745" y="1612"/>
                  </a:cubicBezTo>
                  <a:cubicBezTo>
                    <a:pt x="5743" y="1612"/>
                    <a:pt x="5741" y="1611"/>
                    <a:pt x="5740" y="1611"/>
                  </a:cubicBezTo>
                  <a:cubicBezTo>
                    <a:pt x="5738" y="1610"/>
                    <a:pt x="5737" y="1608"/>
                    <a:pt x="5736" y="1607"/>
                  </a:cubicBezTo>
                  <a:cubicBezTo>
                    <a:pt x="5735" y="1606"/>
                    <a:pt x="5735" y="1604"/>
                    <a:pt x="5735" y="1602"/>
                  </a:cubicBezTo>
                  <a:cubicBezTo>
                    <a:pt x="5735" y="1601"/>
                    <a:pt x="5735" y="1599"/>
                    <a:pt x="5736" y="1598"/>
                  </a:cubicBezTo>
                  <a:cubicBezTo>
                    <a:pt x="5753" y="1564"/>
                    <a:pt x="5770" y="1529"/>
                    <a:pt x="5786" y="1494"/>
                  </a:cubicBezTo>
                  <a:lnTo>
                    <a:pt x="5786" y="1494"/>
                  </a:lnTo>
                  <a:lnTo>
                    <a:pt x="5787" y="1494"/>
                  </a:lnTo>
                  <a:cubicBezTo>
                    <a:pt x="5787" y="1492"/>
                    <a:pt x="5789" y="1490"/>
                    <a:pt x="5790" y="1490"/>
                  </a:cubicBezTo>
                  <a:cubicBezTo>
                    <a:pt x="5792" y="1488"/>
                    <a:pt x="5793" y="1489"/>
                    <a:pt x="5795" y="1489"/>
                  </a:cubicBezTo>
                  <a:close/>
                  <a:moveTo>
                    <a:pt x="8511" y="1496"/>
                  </a:moveTo>
                  <a:lnTo>
                    <a:pt x="8511" y="1496"/>
                  </a:lnTo>
                  <a:lnTo>
                    <a:pt x="8511" y="1496"/>
                  </a:lnTo>
                  <a:cubicBezTo>
                    <a:pt x="8512" y="1496"/>
                    <a:pt x="8514" y="1496"/>
                    <a:pt x="8515" y="1497"/>
                  </a:cubicBezTo>
                  <a:cubicBezTo>
                    <a:pt x="8517" y="1497"/>
                    <a:pt x="8518" y="1499"/>
                    <a:pt x="8519" y="1501"/>
                  </a:cubicBezTo>
                  <a:cubicBezTo>
                    <a:pt x="8540" y="1534"/>
                    <a:pt x="8562" y="1566"/>
                    <a:pt x="8583" y="1596"/>
                  </a:cubicBezTo>
                  <a:lnTo>
                    <a:pt x="8583" y="1596"/>
                  </a:lnTo>
                  <a:lnTo>
                    <a:pt x="8583" y="1596"/>
                  </a:lnTo>
                  <a:cubicBezTo>
                    <a:pt x="8584" y="1598"/>
                    <a:pt x="8585" y="1599"/>
                    <a:pt x="8585" y="1601"/>
                  </a:cubicBezTo>
                  <a:cubicBezTo>
                    <a:pt x="8585" y="1603"/>
                    <a:pt x="8583" y="1604"/>
                    <a:pt x="8583" y="1606"/>
                  </a:cubicBezTo>
                  <a:cubicBezTo>
                    <a:pt x="8582" y="1607"/>
                    <a:pt x="8581" y="1608"/>
                    <a:pt x="8580" y="1609"/>
                  </a:cubicBezTo>
                  <a:cubicBezTo>
                    <a:pt x="8579" y="1609"/>
                    <a:pt x="8577" y="1611"/>
                    <a:pt x="8575" y="1611"/>
                  </a:cubicBezTo>
                  <a:cubicBezTo>
                    <a:pt x="8573" y="1611"/>
                    <a:pt x="8572" y="1609"/>
                    <a:pt x="8570" y="1609"/>
                  </a:cubicBezTo>
                  <a:cubicBezTo>
                    <a:pt x="8569" y="1608"/>
                    <a:pt x="8568" y="1608"/>
                    <a:pt x="8567" y="1607"/>
                  </a:cubicBezTo>
                  <a:cubicBezTo>
                    <a:pt x="8546" y="1577"/>
                    <a:pt x="8524" y="1544"/>
                    <a:pt x="8503" y="1511"/>
                  </a:cubicBezTo>
                  <a:lnTo>
                    <a:pt x="8503" y="1511"/>
                  </a:lnTo>
                  <a:lnTo>
                    <a:pt x="8502" y="1511"/>
                  </a:lnTo>
                  <a:cubicBezTo>
                    <a:pt x="8502" y="1509"/>
                    <a:pt x="8501" y="1507"/>
                    <a:pt x="8501" y="1506"/>
                  </a:cubicBezTo>
                  <a:cubicBezTo>
                    <a:pt x="8501" y="1504"/>
                    <a:pt x="8501" y="1502"/>
                    <a:pt x="8502" y="1501"/>
                  </a:cubicBezTo>
                  <a:cubicBezTo>
                    <a:pt x="8502" y="1499"/>
                    <a:pt x="8504" y="1497"/>
                    <a:pt x="8506" y="1497"/>
                  </a:cubicBezTo>
                  <a:cubicBezTo>
                    <a:pt x="8507" y="1496"/>
                    <a:pt x="8509" y="1496"/>
                    <a:pt x="8511" y="1496"/>
                  </a:cubicBezTo>
                  <a:close/>
                  <a:moveTo>
                    <a:pt x="1198" y="1509"/>
                  </a:moveTo>
                  <a:lnTo>
                    <a:pt x="1198" y="1509"/>
                  </a:lnTo>
                  <a:cubicBezTo>
                    <a:pt x="1200" y="1509"/>
                    <a:pt x="1201" y="1509"/>
                    <a:pt x="1203" y="1510"/>
                  </a:cubicBezTo>
                  <a:lnTo>
                    <a:pt x="1203" y="1510"/>
                  </a:lnTo>
                  <a:lnTo>
                    <a:pt x="1203" y="1510"/>
                  </a:lnTo>
                  <a:cubicBezTo>
                    <a:pt x="1204" y="1511"/>
                    <a:pt x="1205" y="1512"/>
                    <a:pt x="1206" y="1514"/>
                  </a:cubicBezTo>
                  <a:cubicBezTo>
                    <a:pt x="1206" y="1515"/>
                    <a:pt x="1208" y="1516"/>
                    <a:pt x="1208" y="1518"/>
                  </a:cubicBezTo>
                  <a:cubicBezTo>
                    <a:pt x="1208" y="1519"/>
                    <a:pt x="1207" y="1522"/>
                    <a:pt x="1206" y="1523"/>
                  </a:cubicBezTo>
                  <a:lnTo>
                    <a:pt x="1206" y="1523"/>
                  </a:lnTo>
                  <a:lnTo>
                    <a:pt x="1194" y="1544"/>
                  </a:lnTo>
                  <a:cubicBezTo>
                    <a:pt x="1179" y="1570"/>
                    <a:pt x="1163" y="1596"/>
                    <a:pt x="1147" y="1622"/>
                  </a:cubicBezTo>
                  <a:lnTo>
                    <a:pt x="1147" y="1622"/>
                  </a:lnTo>
                  <a:cubicBezTo>
                    <a:pt x="1146" y="1624"/>
                    <a:pt x="1145" y="1624"/>
                    <a:pt x="1144" y="1625"/>
                  </a:cubicBezTo>
                  <a:cubicBezTo>
                    <a:pt x="1143" y="1625"/>
                    <a:pt x="1140" y="1627"/>
                    <a:pt x="1139" y="1627"/>
                  </a:cubicBezTo>
                  <a:cubicBezTo>
                    <a:pt x="1137" y="1627"/>
                    <a:pt x="1135" y="1626"/>
                    <a:pt x="1134" y="1625"/>
                  </a:cubicBezTo>
                  <a:cubicBezTo>
                    <a:pt x="1132" y="1624"/>
                    <a:pt x="1132" y="1623"/>
                    <a:pt x="1131" y="1622"/>
                  </a:cubicBezTo>
                  <a:cubicBezTo>
                    <a:pt x="1130" y="1620"/>
                    <a:pt x="1130" y="1619"/>
                    <a:pt x="1130" y="1617"/>
                  </a:cubicBezTo>
                  <a:cubicBezTo>
                    <a:pt x="1130" y="1615"/>
                    <a:pt x="1130" y="1614"/>
                    <a:pt x="1131" y="1613"/>
                  </a:cubicBezTo>
                  <a:cubicBezTo>
                    <a:pt x="1146" y="1586"/>
                    <a:pt x="1162" y="1560"/>
                    <a:pt x="1178" y="1534"/>
                  </a:cubicBezTo>
                  <a:lnTo>
                    <a:pt x="1190" y="1514"/>
                  </a:lnTo>
                  <a:lnTo>
                    <a:pt x="1190" y="1514"/>
                  </a:lnTo>
                  <a:cubicBezTo>
                    <a:pt x="1191" y="1512"/>
                    <a:pt x="1192" y="1510"/>
                    <a:pt x="1193" y="1510"/>
                  </a:cubicBezTo>
                  <a:cubicBezTo>
                    <a:pt x="1195" y="1508"/>
                    <a:pt x="1196" y="1509"/>
                    <a:pt x="1198" y="1509"/>
                  </a:cubicBezTo>
                  <a:close/>
                  <a:moveTo>
                    <a:pt x="3598" y="1627"/>
                  </a:moveTo>
                  <a:lnTo>
                    <a:pt x="3598" y="1627"/>
                  </a:lnTo>
                  <a:lnTo>
                    <a:pt x="3598" y="1627"/>
                  </a:lnTo>
                  <a:cubicBezTo>
                    <a:pt x="3600" y="1627"/>
                    <a:pt x="3601" y="1626"/>
                    <a:pt x="3603" y="1628"/>
                  </a:cubicBezTo>
                  <a:cubicBezTo>
                    <a:pt x="3604" y="1628"/>
                    <a:pt x="3605" y="1630"/>
                    <a:pt x="3606" y="1631"/>
                  </a:cubicBezTo>
                  <a:cubicBezTo>
                    <a:pt x="3626" y="1664"/>
                    <a:pt x="3646" y="1697"/>
                    <a:pt x="3666" y="1730"/>
                  </a:cubicBezTo>
                  <a:lnTo>
                    <a:pt x="3666" y="1730"/>
                  </a:lnTo>
                  <a:cubicBezTo>
                    <a:pt x="3666" y="1731"/>
                    <a:pt x="3666" y="1733"/>
                    <a:pt x="3666" y="1734"/>
                  </a:cubicBezTo>
                  <a:cubicBezTo>
                    <a:pt x="3666" y="1736"/>
                    <a:pt x="3666" y="1737"/>
                    <a:pt x="3665" y="1739"/>
                  </a:cubicBezTo>
                  <a:cubicBezTo>
                    <a:pt x="3664" y="1740"/>
                    <a:pt x="3663" y="1741"/>
                    <a:pt x="3662" y="1742"/>
                  </a:cubicBezTo>
                  <a:cubicBezTo>
                    <a:pt x="3660" y="1743"/>
                    <a:pt x="3659" y="1744"/>
                    <a:pt x="3657" y="1744"/>
                  </a:cubicBezTo>
                  <a:cubicBezTo>
                    <a:pt x="3655" y="1744"/>
                    <a:pt x="3654" y="1742"/>
                    <a:pt x="3652" y="1742"/>
                  </a:cubicBezTo>
                  <a:cubicBezTo>
                    <a:pt x="3651" y="1741"/>
                    <a:pt x="3650" y="1741"/>
                    <a:pt x="3649" y="1740"/>
                  </a:cubicBezTo>
                  <a:cubicBezTo>
                    <a:pt x="3629" y="1707"/>
                    <a:pt x="3610" y="1674"/>
                    <a:pt x="3590" y="1641"/>
                  </a:cubicBezTo>
                  <a:lnTo>
                    <a:pt x="3590" y="1641"/>
                  </a:lnTo>
                  <a:lnTo>
                    <a:pt x="3590" y="1641"/>
                  </a:lnTo>
                  <a:cubicBezTo>
                    <a:pt x="3589" y="1640"/>
                    <a:pt x="3588" y="1637"/>
                    <a:pt x="3588" y="1636"/>
                  </a:cubicBezTo>
                  <a:cubicBezTo>
                    <a:pt x="3588" y="1634"/>
                    <a:pt x="3589" y="1632"/>
                    <a:pt x="3590" y="1631"/>
                  </a:cubicBezTo>
                  <a:cubicBezTo>
                    <a:pt x="3591" y="1629"/>
                    <a:pt x="3592" y="1628"/>
                    <a:pt x="3593" y="1628"/>
                  </a:cubicBezTo>
                  <a:cubicBezTo>
                    <a:pt x="3595" y="1626"/>
                    <a:pt x="3596" y="1627"/>
                    <a:pt x="3598" y="1627"/>
                  </a:cubicBezTo>
                  <a:close/>
                  <a:moveTo>
                    <a:pt x="8644" y="1684"/>
                  </a:moveTo>
                  <a:lnTo>
                    <a:pt x="8644" y="1684"/>
                  </a:lnTo>
                  <a:lnTo>
                    <a:pt x="8644" y="1684"/>
                  </a:lnTo>
                  <a:cubicBezTo>
                    <a:pt x="8645" y="1684"/>
                    <a:pt x="8647" y="1684"/>
                    <a:pt x="8648" y="1685"/>
                  </a:cubicBezTo>
                  <a:cubicBezTo>
                    <a:pt x="8649" y="1686"/>
                    <a:pt x="8650" y="1687"/>
                    <a:pt x="8651" y="1687"/>
                  </a:cubicBezTo>
                  <a:cubicBezTo>
                    <a:pt x="8676" y="1718"/>
                    <a:pt x="8700" y="1748"/>
                    <a:pt x="8725" y="1775"/>
                  </a:cubicBezTo>
                  <a:lnTo>
                    <a:pt x="8725" y="1775"/>
                  </a:lnTo>
                  <a:cubicBezTo>
                    <a:pt x="8725" y="1776"/>
                    <a:pt x="8725" y="1776"/>
                    <a:pt x="8726" y="1777"/>
                  </a:cubicBezTo>
                  <a:cubicBezTo>
                    <a:pt x="8727" y="1778"/>
                    <a:pt x="8727" y="1780"/>
                    <a:pt x="8727" y="1782"/>
                  </a:cubicBezTo>
                  <a:cubicBezTo>
                    <a:pt x="8727" y="1783"/>
                    <a:pt x="8727" y="1784"/>
                    <a:pt x="8726" y="1786"/>
                  </a:cubicBezTo>
                  <a:cubicBezTo>
                    <a:pt x="8725" y="1787"/>
                    <a:pt x="8723" y="1789"/>
                    <a:pt x="8722" y="1790"/>
                  </a:cubicBezTo>
                  <a:cubicBezTo>
                    <a:pt x="8720" y="1791"/>
                    <a:pt x="8718" y="1791"/>
                    <a:pt x="8717" y="1791"/>
                  </a:cubicBezTo>
                  <a:cubicBezTo>
                    <a:pt x="8715" y="1791"/>
                    <a:pt x="8714" y="1791"/>
                    <a:pt x="8713" y="1790"/>
                  </a:cubicBezTo>
                  <a:cubicBezTo>
                    <a:pt x="8712" y="1789"/>
                    <a:pt x="8711" y="1789"/>
                    <a:pt x="8710" y="1788"/>
                  </a:cubicBezTo>
                  <a:cubicBezTo>
                    <a:pt x="8686" y="1761"/>
                    <a:pt x="8661" y="1731"/>
                    <a:pt x="8636" y="1699"/>
                  </a:cubicBezTo>
                  <a:lnTo>
                    <a:pt x="8636" y="1699"/>
                  </a:lnTo>
                  <a:lnTo>
                    <a:pt x="8635" y="1698"/>
                  </a:lnTo>
                  <a:cubicBezTo>
                    <a:pt x="8634" y="1697"/>
                    <a:pt x="8634" y="1694"/>
                    <a:pt x="8634" y="1693"/>
                  </a:cubicBezTo>
                  <a:cubicBezTo>
                    <a:pt x="8634" y="1691"/>
                    <a:pt x="8634" y="1690"/>
                    <a:pt x="8635" y="1689"/>
                  </a:cubicBezTo>
                  <a:cubicBezTo>
                    <a:pt x="8636" y="1687"/>
                    <a:pt x="8637" y="1686"/>
                    <a:pt x="8639" y="1685"/>
                  </a:cubicBezTo>
                  <a:cubicBezTo>
                    <a:pt x="8640" y="1684"/>
                    <a:pt x="8642" y="1684"/>
                    <a:pt x="8644" y="1684"/>
                  </a:cubicBezTo>
                  <a:close/>
                  <a:moveTo>
                    <a:pt x="5693" y="1695"/>
                  </a:moveTo>
                  <a:lnTo>
                    <a:pt x="5693" y="1695"/>
                  </a:lnTo>
                  <a:cubicBezTo>
                    <a:pt x="5694" y="1695"/>
                    <a:pt x="5695" y="1696"/>
                    <a:pt x="5697" y="1697"/>
                  </a:cubicBezTo>
                  <a:cubicBezTo>
                    <a:pt x="5699" y="1697"/>
                    <a:pt x="5700" y="1698"/>
                    <a:pt x="5701" y="1700"/>
                  </a:cubicBezTo>
                  <a:cubicBezTo>
                    <a:pt x="5702" y="1701"/>
                    <a:pt x="5702" y="1703"/>
                    <a:pt x="5702" y="1705"/>
                  </a:cubicBezTo>
                  <a:cubicBezTo>
                    <a:pt x="5702" y="1706"/>
                    <a:pt x="5702" y="1708"/>
                    <a:pt x="5701" y="1709"/>
                  </a:cubicBezTo>
                  <a:cubicBezTo>
                    <a:pt x="5683" y="1745"/>
                    <a:pt x="5665" y="1779"/>
                    <a:pt x="5647" y="1811"/>
                  </a:cubicBezTo>
                  <a:lnTo>
                    <a:pt x="5647" y="1811"/>
                  </a:lnTo>
                  <a:lnTo>
                    <a:pt x="5647" y="1811"/>
                  </a:lnTo>
                  <a:cubicBezTo>
                    <a:pt x="5646" y="1813"/>
                    <a:pt x="5644" y="1814"/>
                    <a:pt x="5643" y="1815"/>
                  </a:cubicBezTo>
                  <a:cubicBezTo>
                    <a:pt x="5641" y="1816"/>
                    <a:pt x="5640" y="1816"/>
                    <a:pt x="5639" y="1816"/>
                  </a:cubicBezTo>
                  <a:cubicBezTo>
                    <a:pt x="5637" y="1816"/>
                    <a:pt x="5635" y="1816"/>
                    <a:pt x="5634" y="1815"/>
                  </a:cubicBezTo>
                  <a:cubicBezTo>
                    <a:pt x="5632" y="1814"/>
                    <a:pt x="5631" y="1812"/>
                    <a:pt x="5630" y="1811"/>
                  </a:cubicBezTo>
                  <a:cubicBezTo>
                    <a:pt x="5629" y="1809"/>
                    <a:pt x="5629" y="1808"/>
                    <a:pt x="5629" y="1807"/>
                  </a:cubicBezTo>
                  <a:cubicBezTo>
                    <a:pt x="5629" y="1805"/>
                    <a:pt x="5629" y="1803"/>
                    <a:pt x="5630" y="1802"/>
                  </a:cubicBezTo>
                  <a:cubicBezTo>
                    <a:pt x="5648" y="1770"/>
                    <a:pt x="5666" y="1736"/>
                    <a:pt x="5684" y="1701"/>
                  </a:cubicBezTo>
                  <a:lnTo>
                    <a:pt x="5684" y="1701"/>
                  </a:lnTo>
                  <a:cubicBezTo>
                    <a:pt x="5684" y="1700"/>
                    <a:pt x="5684" y="1700"/>
                    <a:pt x="5684" y="1700"/>
                  </a:cubicBezTo>
                  <a:cubicBezTo>
                    <a:pt x="5685" y="1699"/>
                    <a:pt x="5686" y="1698"/>
                    <a:pt x="5688" y="1697"/>
                  </a:cubicBezTo>
                  <a:cubicBezTo>
                    <a:pt x="5689" y="1696"/>
                    <a:pt x="5691" y="1695"/>
                    <a:pt x="5693" y="1695"/>
                  </a:cubicBezTo>
                  <a:close/>
                  <a:moveTo>
                    <a:pt x="1080" y="1706"/>
                  </a:moveTo>
                  <a:lnTo>
                    <a:pt x="1080" y="1706"/>
                  </a:lnTo>
                  <a:cubicBezTo>
                    <a:pt x="1081" y="1706"/>
                    <a:pt x="1083" y="1707"/>
                    <a:pt x="1084" y="1708"/>
                  </a:cubicBezTo>
                  <a:cubicBezTo>
                    <a:pt x="1086" y="1709"/>
                    <a:pt x="1087" y="1709"/>
                    <a:pt x="1088" y="1711"/>
                  </a:cubicBezTo>
                  <a:cubicBezTo>
                    <a:pt x="1089" y="1712"/>
                    <a:pt x="1089" y="1714"/>
                    <a:pt x="1089" y="1716"/>
                  </a:cubicBezTo>
                  <a:cubicBezTo>
                    <a:pt x="1089" y="1718"/>
                    <a:pt x="1089" y="1719"/>
                    <a:pt x="1088" y="1721"/>
                  </a:cubicBezTo>
                  <a:lnTo>
                    <a:pt x="1088" y="1721"/>
                  </a:lnTo>
                  <a:cubicBezTo>
                    <a:pt x="1067" y="1754"/>
                    <a:pt x="1047" y="1787"/>
                    <a:pt x="1027" y="1819"/>
                  </a:cubicBezTo>
                  <a:lnTo>
                    <a:pt x="1027" y="1819"/>
                  </a:lnTo>
                  <a:cubicBezTo>
                    <a:pt x="1026" y="1820"/>
                    <a:pt x="1025" y="1820"/>
                    <a:pt x="1023" y="1822"/>
                  </a:cubicBezTo>
                  <a:cubicBezTo>
                    <a:pt x="1022" y="1822"/>
                    <a:pt x="1019" y="1823"/>
                    <a:pt x="1018" y="1823"/>
                  </a:cubicBezTo>
                  <a:cubicBezTo>
                    <a:pt x="1016" y="1823"/>
                    <a:pt x="1015" y="1823"/>
                    <a:pt x="1014" y="1822"/>
                  </a:cubicBezTo>
                  <a:cubicBezTo>
                    <a:pt x="1012" y="1821"/>
                    <a:pt x="1011" y="1820"/>
                    <a:pt x="1010" y="1819"/>
                  </a:cubicBezTo>
                  <a:cubicBezTo>
                    <a:pt x="1009" y="1817"/>
                    <a:pt x="1009" y="1815"/>
                    <a:pt x="1009" y="1814"/>
                  </a:cubicBezTo>
                  <a:cubicBezTo>
                    <a:pt x="1009" y="1812"/>
                    <a:pt x="1009" y="1810"/>
                    <a:pt x="1010" y="1809"/>
                  </a:cubicBezTo>
                  <a:lnTo>
                    <a:pt x="1010" y="1809"/>
                  </a:lnTo>
                  <a:cubicBezTo>
                    <a:pt x="1031" y="1776"/>
                    <a:pt x="1051" y="1744"/>
                    <a:pt x="1071" y="1711"/>
                  </a:cubicBezTo>
                  <a:lnTo>
                    <a:pt x="1071" y="1711"/>
                  </a:lnTo>
                  <a:cubicBezTo>
                    <a:pt x="1072" y="1710"/>
                    <a:pt x="1073" y="1709"/>
                    <a:pt x="1075" y="1708"/>
                  </a:cubicBezTo>
                  <a:cubicBezTo>
                    <a:pt x="1076" y="1707"/>
                    <a:pt x="1078" y="1707"/>
                    <a:pt x="1079" y="1707"/>
                  </a:cubicBezTo>
                  <a:lnTo>
                    <a:pt x="1079" y="1707"/>
                  </a:lnTo>
                  <a:lnTo>
                    <a:pt x="1080" y="1706"/>
                  </a:lnTo>
                  <a:close/>
                  <a:moveTo>
                    <a:pt x="3718" y="1823"/>
                  </a:moveTo>
                  <a:lnTo>
                    <a:pt x="3718" y="1823"/>
                  </a:lnTo>
                  <a:lnTo>
                    <a:pt x="3718" y="1823"/>
                  </a:lnTo>
                  <a:cubicBezTo>
                    <a:pt x="3720" y="1823"/>
                    <a:pt x="3722" y="1823"/>
                    <a:pt x="3723" y="1824"/>
                  </a:cubicBezTo>
                  <a:cubicBezTo>
                    <a:pt x="3725" y="1825"/>
                    <a:pt x="3726" y="1826"/>
                    <a:pt x="3727" y="1827"/>
                  </a:cubicBezTo>
                  <a:cubicBezTo>
                    <a:pt x="3749" y="1862"/>
                    <a:pt x="3769" y="1893"/>
                    <a:pt x="3790" y="1923"/>
                  </a:cubicBezTo>
                  <a:lnTo>
                    <a:pt x="3790" y="1923"/>
                  </a:lnTo>
                  <a:lnTo>
                    <a:pt x="3790" y="1924"/>
                  </a:lnTo>
                  <a:cubicBezTo>
                    <a:pt x="3791" y="1925"/>
                    <a:pt x="3791" y="1927"/>
                    <a:pt x="3791" y="1929"/>
                  </a:cubicBezTo>
                  <a:cubicBezTo>
                    <a:pt x="3791" y="1930"/>
                    <a:pt x="3791" y="1931"/>
                    <a:pt x="3790" y="1933"/>
                  </a:cubicBezTo>
                  <a:cubicBezTo>
                    <a:pt x="3789" y="1934"/>
                    <a:pt x="3788" y="1936"/>
                    <a:pt x="3787" y="1937"/>
                  </a:cubicBezTo>
                  <a:cubicBezTo>
                    <a:pt x="3785" y="1938"/>
                    <a:pt x="3783" y="1938"/>
                    <a:pt x="3782" y="1938"/>
                  </a:cubicBezTo>
                  <a:cubicBezTo>
                    <a:pt x="3780" y="1938"/>
                    <a:pt x="3778" y="1938"/>
                    <a:pt x="3777" y="1937"/>
                  </a:cubicBezTo>
                  <a:cubicBezTo>
                    <a:pt x="3776" y="1936"/>
                    <a:pt x="3775" y="1935"/>
                    <a:pt x="3774" y="1934"/>
                  </a:cubicBezTo>
                  <a:cubicBezTo>
                    <a:pt x="3753" y="1904"/>
                    <a:pt x="3733" y="1872"/>
                    <a:pt x="3710" y="1838"/>
                  </a:cubicBezTo>
                  <a:lnTo>
                    <a:pt x="3710" y="1838"/>
                  </a:lnTo>
                  <a:cubicBezTo>
                    <a:pt x="3710" y="1837"/>
                    <a:pt x="3710" y="1837"/>
                    <a:pt x="3710" y="1837"/>
                  </a:cubicBezTo>
                  <a:cubicBezTo>
                    <a:pt x="3709" y="1836"/>
                    <a:pt x="3709" y="1833"/>
                    <a:pt x="3709" y="1832"/>
                  </a:cubicBezTo>
                  <a:cubicBezTo>
                    <a:pt x="3709" y="1830"/>
                    <a:pt x="3709" y="1829"/>
                    <a:pt x="3710" y="1828"/>
                  </a:cubicBezTo>
                  <a:cubicBezTo>
                    <a:pt x="3711" y="1826"/>
                    <a:pt x="3712" y="1825"/>
                    <a:pt x="3714" y="1824"/>
                  </a:cubicBezTo>
                  <a:cubicBezTo>
                    <a:pt x="3715" y="1823"/>
                    <a:pt x="3717" y="1823"/>
                    <a:pt x="3718" y="1823"/>
                  </a:cubicBezTo>
                  <a:cubicBezTo>
                    <a:pt x="3719" y="1823"/>
                    <a:pt x="3719" y="1823"/>
                    <a:pt x="3719" y="1823"/>
                  </a:cubicBezTo>
                  <a:lnTo>
                    <a:pt x="3718" y="1823"/>
                  </a:lnTo>
                  <a:close/>
                  <a:moveTo>
                    <a:pt x="8797" y="1855"/>
                  </a:moveTo>
                  <a:lnTo>
                    <a:pt x="8797" y="1855"/>
                  </a:lnTo>
                  <a:cubicBezTo>
                    <a:pt x="8799" y="1855"/>
                    <a:pt x="8800" y="1855"/>
                    <a:pt x="8802" y="1856"/>
                  </a:cubicBezTo>
                  <a:lnTo>
                    <a:pt x="8804" y="1857"/>
                  </a:lnTo>
                  <a:cubicBezTo>
                    <a:pt x="8832" y="1884"/>
                    <a:pt x="8861" y="1909"/>
                    <a:pt x="8890" y="1932"/>
                  </a:cubicBezTo>
                  <a:lnTo>
                    <a:pt x="8890" y="1932"/>
                  </a:lnTo>
                  <a:cubicBezTo>
                    <a:pt x="8891" y="1933"/>
                    <a:pt x="8892" y="1933"/>
                    <a:pt x="8893" y="1935"/>
                  </a:cubicBezTo>
                  <a:cubicBezTo>
                    <a:pt x="8893" y="1935"/>
                    <a:pt x="8894" y="1937"/>
                    <a:pt x="8894" y="1939"/>
                  </a:cubicBezTo>
                  <a:cubicBezTo>
                    <a:pt x="8894" y="1940"/>
                    <a:pt x="8893" y="1942"/>
                    <a:pt x="8893" y="1944"/>
                  </a:cubicBezTo>
                  <a:cubicBezTo>
                    <a:pt x="8892" y="1945"/>
                    <a:pt x="8890" y="1947"/>
                    <a:pt x="8889" y="1948"/>
                  </a:cubicBezTo>
                  <a:cubicBezTo>
                    <a:pt x="8888" y="1949"/>
                    <a:pt x="8885" y="1949"/>
                    <a:pt x="8884" y="1949"/>
                  </a:cubicBezTo>
                  <a:cubicBezTo>
                    <a:pt x="8882" y="1949"/>
                    <a:pt x="8881" y="1949"/>
                    <a:pt x="8879" y="1948"/>
                  </a:cubicBezTo>
                  <a:cubicBezTo>
                    <a:pt x="8879" y="1948"/>
                    <a:pt x="8879" y="1947"/>
                    <a:pt x="8878" y="1947"/>
                  </a:cubicBezTo>
                  <a:cubicBezTo>
                    <a:pt x="8849" y="1924"/>
                    <a:pt x="8820" y="1898"/>
                    <a:pt x="8791" y="1871"/>
                  </a:cubicBezTo>
                  <a:lnTo>
                    <a:pt x="8791" y="1871"/>
                  </a:lnTo>
                  <a:cubicBezTo>
                    <a:pt x="8790" y="1871"/>
                    <a:pt x="8790" y="1870"/>
                    <a:pt x="8789" y="1869"/>
                  </a:cubicBezTo>
                  <a:cubicBezTo>
                    <a:pt x="8788" y="1868"/>
                    <a:pt x="8788" y="1865"/>
                    <a:pt x="8788" y="1864"/>
                  </a:cubicBezTo>
                  <a:cubicBezTo>
                    <a:pt x="8788" y="1862"/>
                    <a:pt x="8788" y="1861"/>
                    <a:pt x="8789" y="1860"/>
                  </a:cubicBezTo>
                  <a:cubicBezTo>
                    <a:pt x="8790" y="1858"/>
                    <a:pt x="8791" y="1857"/>
                    <a:pt x="8793" y="1856"/>
                  </a:cubicBezTo>
                  <a:cubicBezTo>
                    <a:pt x="8794" y="1855"/>
                    <a:pt x="8796" y="1855"/>
                    <a:pt x="8797" y="1855"/>
                  </a:cubicBezTo>
                  <a:close/>
                  <a:moveTo>
                    <a:pt x="5581" y="1897"/>
                  </a:moveTo>
                  <a:lnTo>
                    <a:pt x="5581" y="1897"/>
                  </a:lnTo>
                  <a:cubicBezTo>
                    <a:pt x="5583" y="1897"/>
                    <a:pt x="5585" y="1897"/>
                    <a:pt x="5586" y="1898"/>
                  </a:cubicBezTo>
                  <a:cubicBezTo>
                    <a:pt x="5588" y="1899"/>
                    <a:pt x="5589" y="1900"/>
                    <a:pt x="5590" y="1902"/>
                  </a:cubicBezTo>
                  <a:cubicBezTo>
                    <a:pt x="5590" y="1903"/>
                    <a:pt x="5591" y="1905"/>
                    <a:pt x="5591" y="1907"/>
                  </a:cubicBezTo>
                  <a:cubicBezTo>
                    <a:pt x="5591" y="1908"/>
                    <a:pt x="5590" y="1910"/>
                    <a:pt x="5590" y="1911"/>
                  </a:cubicBezTo>
                  <a:lnTo>
                    <a:pt x="5590" y="1911"/>
                  </a:lnTo>
                  <a:cubicBezTo>
                    <a:pt x="5569" y="1946"/>
                    <a:pt x="5549" y="1979"/>
                    <a:pt x="5529" y="2010"/>
                  </a:cubicBezTo>
                  <a:lnTo>
                    <a:pt x="5529" y="2010"/>
                  </a:lnTo>
                  <a:cubicBezTo>
                    <a:pt x="5528" y="2011"/>
                    <a:pt x="5527" y="2011"/>
                    <a:pt x="5526" y="2012"/>
                  </a:cubicBezTo>
                  <a:cubicBezTo>
                    <a:pt x="5524" y="2012"/>
                    <a:pt x="5523" y="2014"/>
                    <a:pt x="5521" y="2014"/>
                  </a:cubicBezTo>
                  <a:cubicBezTo>
                    <a:pt x="5519" y="2014"/>
                    <a:pt x="5517" y="2013"/>
                    <a:pt x="5516" y="2012"/>
                  </a:cubicBezTo>
                  <a:cubicBezTo>
                    <a:pt x="5514" y="2011"/>
                    <a:pt x="5513" y="2010"/>
                    <a:pt x="5513" y="2009"/>
                  </a:cubicBezTo>
                  <a:cubicBezTo>
                    <a:pt x="5512" y="2007"/>
                    <a:pt x="5511" y="2006"/>
                    <a:pt x="5511" y="2004"/>
                  </a:cubicBezTo>
                  <a:cubicBezTo>
                    <a:pt x="5511" y="2002"/>
                    <a:pt x="5512" y="2001"/>
                    <a:pt x="5513" y="1999"/>
                  </a:cubicBezTo>
                  <a:lnTo>
                    <a:pt x="5513" y="1999"/>
                  </a:lnTo>
                  <a:cubicBezTo>
                    <a:pt x="5533" y="1968"/>
                    <a:pt x="5553" y="1936"/>
                    <a:pt x="5573" y="1902"/>
                  </a:cubicBezTo>
                  <a:lnTo>
                    <a:pt x="5573" y="1902"/>
                  </a:lnTo>
                  <a:cubicBezTo>
                    <a:pt x="5574" y="1900"/>
                    <a:pt x="5574" y="1898"/>
                    <a:pt x="5576" y="1898"/>
                  </a:cubicBezTo>
                  <a:cubicBezTo>
                    <a:pt x="5578" y="1897"/>
                    <a:pt x="5579" y="1897"/>
                    <a:pt x="5581" y="1897"/>
                  </a:cubicBezTo>
                  <a:close/>
                  <a:moveTo>
                    <a:pt x="955" y="1900"/>
                  </a:moveTo>
                  <a:lnTo>
                    <a:pt x="955" y="1900"/>
                  </a:lnTo>
                  <a:cubicBezTo>
                    <a:pt x="957" y="1900"/>
                    <a:pt x="959" y="1900"/>
                    <a:pt x="960" y="1901"/>
                  </a:cubicBezTo>
                  <a:cubicBezTo>
                    <a:pt x="961" y="1901"/>
                    <a:pt x="962" y="1903"/>
                    <a:pt x="963" y="1905"/>
                  </a:cubicBezTo>
                  <a:cubicBezTo>
                    <a:pt x="963" y="1906"/>
                    <a:pt x="965" y="1908"/>
                    <a:pt x="965" y="1910"/>
                  </a:cubicBezTo>
                  <a:cubicBezTo>
                    <a:pt x="965" y="1911"/>
                    <a:pt x="964" y="1913"/>
                    <a:pt x="963" y="1915"/>
                  </a:cubicBezTo>
                  <a:lnTo>
                    <a:pt x="963" y="1915"/>
                  </a:lnTo>
                  <a:cubicBezTo>
                    <a:pt x="940" y="1949"/>
                    <a:pt x="918" y="1980"/>
                    <a:pt x="896" y="2009"/>
                  </a:cubicBezTo>
                  <a:lnTo>
                    <a:pt x="896" y="2009"/>
                  </a:lnTo>
                  <a:cubicBezTo>
                    <a:pt x="896" y="2011"/>
                    <a:pt x="895" y="2011"/>
                    <a:pt x="894" y="2012"/>
                  </a:cubicBezTo>
                  <a:cubicBezTo>
                    <a:pt x="892" y="2013"/>
                    <a:pt x="890" y="2013"/>
                    <a:pt x="889" y="2013"/>
                  </a:cubicBezTo>
                  <a:cubicBezTo>
                    <a:pt x="887" y="2013"/>
                    <a:pt x="885" y="2013"/>
                    <a:pt x="884" y="2012"/>
                  </a:cubicBezTo>
                  <a:cubicBezTo>
                    <a:pt x="883" y="2011"/>
                    <a:pt x="881" y="2010"/>
                    <a:pt x="880" y="2009"/>
                  </a:cubicBezTo>
                  <a:cubicBezTo>
                    <a:pt x="879" y="2007"/>
                    <a:pt x="879" y="2005"/>
                    <a:pt x="879" y="2004"/>
                  </a:cubicBezTo>
                  <a:cubicBezTo>
                    <a:pt x="879" y="2002"/>
                    <a:pt x="879" y="1999"/>
                    <a:pt x="880" y="1999"/>
                  </a:cubicBezTo>
                  <a:cubicBezTo>
                    <a:pt x="881" y="1998"/>
                    <a:pt x="881" y="1998"/>
                    <a:pt x="881" y="1998"/>
                  </a:cubicBezTo>
                  <a:cubicBezTo>
                    <a:pt x="903" y="1969"/>
                    <a:pt x="924" y="1938"/>
                    <a:pt x="947" y="1904"/>
                  </a:cubicBezTo>
                  <a:lnTo>
                    <a:pt x="947" y="1904"/>
                  </a:lnTo>
                  <a:cubicBezTo>
                    <a:pt x="948" y="1903"/>
                    <a:pt x="949" y="1902"/>
                    <a:pt x="950" y="1902"/>
                  </a:cubicBezTo>
                  <a:cubicBezTo>
                    <a:pt x="952" y="1901"/>
                    <a:pt x="953" y="1900"/>
                    <a:pt x="955" y="1900"/>
                  </a:cubicBezTo>
                  <a:close/>
                  <a:moveTo>
                    <a:pt x="8978" y="1996"/>
                  </a:moveTo>
                  <a:lnTo>
                    <a:pt x="8978" y="1996"/>
                  </a:lnTo>
                  <a:lnTo>
                    <a:pt x="8978" y="1996"/>
                  </a:lnTo>
                  <a:cubicBezTo>
                    <a:pt x="8980" y="1996"/>
                    <a:pt x="8982" y="1996"/>
                    <a:pt x="8983" y="1997"/>
                  </a:cubicBezTo>
                  <a:lnTo>
                    <a:pt x="8983" y="1997"/>
                  </a:lnTo>
                  <a:lnTo>
                    <a:pt x="8983" y="1997"/>
                  </a:lnTo>
                  <a:cubicBezTo>
                    <a:pt x="8990" y="2001"/>
                    <a:pt x="8997" y="2005"/>
                    <a:pt x="9003" y="2009"/>
                  </a:cubicBezTo>
                  <a:cubicBezTo>
                    <a:pt x="9029" y="2024"/>
                    <a:pt x="9056" y="2038"/>
                    <a:pt x="9083" y="2050"/>
                  </a:cubicBezTo>
                  <a:lnTo>
                    <a:pt x="9083" y="2050"/>
                  </a:lnTo>
                  <a:cubicBezTo>
                    <a:pt x="9084" y="2050"/>
                    <a:pt x="9084" y="2050"/>
                    <a:pt x="9084" y="2050"/>
                  </a:cubicBezTo>
                  <a:cubicBezTo>
                    <a:pt x="9086" y="2051"/>
                    <a:pt x="9087" y="2052"/>
                    <a:pt x="9088" y="2054"/>
                  </a:cubicBezTo>
                  <a:cubicBezTo>
                    <a:pt x="9088" y="2055"/>
                    <a:pt x="9089" y="2057"/>
                    <a:pt x="9089" y="2059"/>
                  </a:cubicBezTo>
                  <a:cubicBezTo>
                    <a:pt x="9089" y="2060"/>
                    <a:pt x="9088" y="2062"/>
                    <a:pt x="9088" y="2064"/>
                  </a:cubicBezTo>
                  <a:cubicBezTo>
                    <a:pt x="9087" y="2065"/>
                    <a:pt x="9085" y="2066"/>
                    <a:pt x="9084" y="2067"/>
                  </a:cubicBezTo>
                  <a:cubicBezTo>
                    <a:pt x="9082" y="2068"/>
                    <a:pt x="9081" y="2068"/>
                    <a:pt x="9079" y="2068"/>
                  </a:cubicBezTo>
                  <a:cubicBezTo>
                    <a:pt x="9078" y="2068"/>
                    <a:pt x="9077" y="2068"/>
                    <a:pt x="9075" y="2067"/>
                  </a:cubicBezTo>
                  <a:lnTo>
                    <a:pt x="9075" y="2067"/>
                  </a:lnTo>
                  <a:cubicBezTo>
                    <a:pt x="9048" y="2055"/>
                    <a:pt x="9021" y="2041"/>
                    <a:pt x="8994" y="2026"/>
                  </a:cubicBezTo>
                  <a:cubicBezTo>
                    <a:pt x="8987" y="2022"/>
                    <a:pt x="8980" y="2018"/>
                    <a:pt x="8973" y="2013"/>
                  </a:cubicBezTo>
                  <a:lnTo>
                    <a:pt x="8973" y="2013"/>
                  </a:lnTo>
                  <a:cubicBezTo>
                    <a:pt x="8972" y="2013"/>
                    <a:pt x="8971" y="2011"/>
                    <a:pt x="8970" y="2010"/>
                  </a:cubicBezTo>
                  <a:cubicBezTo>
                    <a:pt x="8969" y="2009"/>
                    <a:pt x="8969" y="2006"/>
                    <a:pt x="8969" y="2005"/>
                  </a:cubicBezTo>
                  <a:cubicBezTo>
                    <a:pt x="8969" y="2003"/>
                    <a:pt x="8969" y="2001"/>
                    <a:pt x="8970" y="2000"/>
                  </a:cubicBezTo>
                  <a:cubicBezTo>
                    <a:pt x="8971" y="1998"/>
                    <a:pt x="8971" y="1998"/>
                    <a:pt x="8973" y="1997"/>
                  </a:cubicBezTo>
                  <a:cubicBezTo>
                    <a:pt x="8974" y="1996"/>
                    <a:pt x="8976" y="1996"/>
                    <a:pt x="8978" y="1996"/>
                  </a:cubicBezTo>
                  <a:close/>
                  <a:moveTo>
                    <a:pt x="3848" y="2013"/>
                  </a:moveTo>
                  <a:lnTo>
                    <a:pt x="3848" y="2013"/>
                  </a:lnTo>
                  <a:lnTo>
                    <a:pt x="3848" y="2013"/>
                  </a:lnTo>
                  <a:cubicBezTo>
                    <a:pt x="3850" y="2013"/>
                    <a:pt x="3851" y="2014"/>
                    <a:pt x="3853" y="2015"/>
                  </a:cubicBezTo>
                  <a:cubicBezTo>
                    <a:pt x="3854" y="2015"/>
                    <a:pt x="3855" y="2016"/>
                    <a:pt x="3856" y="2017"/>
                  </a:cubicBezTo>
                  <a:cubicBezTo>
                    <a:pt x="3879" y="2049"/>
                    <a:pt x="3903" y="2080"/>
                    <a:pt x="3926" y="2108"/>
                  </a:cubicBezTo>
                  <a:lnTo>
                    <a:pt x="3926" y="2108"/>
                  </a:lnTo>
                  <a:lnTo>
                    <a:pt x="3927" y="2109"/>
                  </a:lnTo>
                  <a:cubicBezTo>
                    <a:pt x="3928" y="2110"/>
                    <a:pt x="3928" y="2112"/>
                    <a:pt x="3928" y="2114"/>
                  </a:cubicBezTo>
                  <a:cubicBezTo>
                    <a:pt x="3928" y="2115"/>
                    <a:pt x="3928" y="2117"/>
                    <a:pt x="3927" y="2119"/>
                  </a:cubicBezTo>
                  <a:cubicBezTo>
                    <a:pt x="3926" y="2120"/>
                    <a:pt x="3924" y="2121"/>
                    <a:pt x="3923" y="2122"/>
                  </a:cubicBezTo>
                  <a:cubicBezTo>
                    <a:pt x="3921" y="2123"/>
                    <a:pt x="3920" y="2123"/>
                    <a:pt x="3919" y="2123"/>
                  </a:cubicBezTo>
                  <a:cubicBezTo>
                    <a:pt x="3917" y="2123"/>
                    <a:pt x="3915" y="2122"/>
                    <a:pt x="3914" y="2122"/>
                  </a:cubicBezTo>
                  <a:cubicBezTo>
                    <a:pt x="3913" y="2121"/>
                    <a:pt x="3912" y="2121"/>
                    <a:pt x="3911" y="2120"/>
                  </a:cubicBezTo>
                  <a:cubicBezTo>
                    <a:pt x="3888" y="2091"/>
                    <a:pt x="3864" y="2061"/>
                    <a:pt x="3840" y="2029"/>
                  </a:cubicBezTo>
                  <a:lnTo>
                    <a:pt x="3840" y="2029"/>
                  </a:lnTo>
                  <a:cubicBezTo>
                    <a:pt x="3840" y="2028"/>
                    <a:pt x="3840" y="2028"/>
                    <a:pt x="3840" y="2028"/>
                  </a:cubicBezTo>
                  <a:cubicBezTo>
                    <a:pt x="3839" y="2026"/>
                    <a:pt x="3839" y="2025"/>
                    <a:pt x="3839" y="2023"/>
                  </a:cubicBezTo>
                  <a:cubicBezTo>
                    <a:pt x="3839" y="2021"/>
                    <a:pt x="3839" y="2019"/>
                    <a:pt x="3840" y="2018"/>
                  </a:cubicBezTo>
                  <a:cubicBezTo>
                    <a:pt x="3841" y="2016"/>
                    <a:pt x="3842" y="2015"/>
                    <a:pt x="3843" y="2015"/>
                  </a:cubicBezTo>
                  <a:cubicBezTo>
                    <a:pt x="3845" y="2014"/>
                    <a:pt x="3846" y="2013"/>
                    <a:pt x="3848" y="2013"/>
                  </a:cubicBezTo>
                  <a:close/>
                  <a:moveTo>
                    <a:pt x="818" y="2086"/>
                  </a:moveTo>
                  <a:lnTo>
                    <a:pt x="818" y="2086"/>
                  </a:lnTo>
                  <a:cubicBezTo>
                    <a:pt x="820" y="2086"/>
                    <a:pt x="821" y="2085"/>
                    <a:pt x="823" y="2087"/>
                  </a:cubicBezTo>
                  <a:cubicBezTo>
                    <a:pt x="824" y="2087"/>
                    <a:pt x="825" y="2088"/>
                    <a:pt x="826" y="2090"/>
                  </a:cubicBezTo>
                  <a:cubicBezTo>
                    <a:pt x="826" y="2091"/>
                    <a:pt x="828" y="2093"/>
                    <a:pt x="828" y="2095"/>
                  </a:cubicBezTo>
                  <a:cubicBezTo>
                    <a:pt x="828" y="2097"/>
                    <a:pt x="827" y="2098"/>
                    <a:pt x="826" y="2100"/>
                  </a:cubicBezTo>
                  <a:lnTo>
                    <a:pt x="826" y="2101"/>
                  </a:lnTo>
                  <a:cubicBezTo>
                    <a:pt x="800" y="2132"/>
                    <a:pt x="775" y="2161"/>
                    <a:pt x="750" y="2188"/>
                  </a:cubicBezTo>
                  <a:lnTo>
                    <a:pt x="750" y="2188"/>
                  </a:lnTo>
                  <a:cubicBezTo>
                    <a:pt x="749" y="2189"/>
                    <a:pt x="749" y="2189"/>
                    <a:pt x="748" y="2190"/>
                  </a:cubicBezTo>
                  <a:cubicBezTo>
                    <a:pt x="746" y="2191"/>
                    <a:pt x="745" y="2191"/>
                    <a:pt x="743" y="2191"/>
                  </a:cubicBezTo>
                  <a:cubicBezTo>
                    <a:pt x="741" y="2191"/>
                    <a:pt x="739" y="2191"/>
                    <a:pt x="738" y="2190"/>
                  </a:cubicBezTo>
                  <a:cubicBezTo>
                    <a:pt x="736" y="2189"/>
                    <a:pt x="736" y="2187"/>
                    <a:pt x="735" y="2186"/>
                  </a:cubicBezTo>
                  <a:cubicBezTo>
                    <a:pt x="734" y="2184"/>
                    <a:pt x="733" y="2182"/>
                    <a:pt x="733" y="2181"/>
                  </a:cubicBezTo>
                  <a:cubicBezTo>
                    <a:pt x="733" y="2179"/>
                    <a:pt x="734" y="2178"/>
                    <a:pt x="735" y="2177"/>
                  </a:cubicBezTo>
                  <a:cubicBezTo>
                    <a:pt x="735" y="2176"/>
                    <a:pt x="735" y="2176"/>
                    <a:pt x="736" y="2175"/>
                  </a:cubicBezTo>
                  <a:cubicBezTo>
                    <a:pt x="760" y="2149"/>
                    <a:pt x="786" y="2120"/>
                    <a:pt x="811" y="2089"/>
                  </a:cubicBezTo>
                  <a:lnTo>
                    <a:pt x="811" y="2089"/>
                  </a:lnTo>
                  <a:cubicBezTo>
                    <a:pt x="811" y="2088"/>
                    <a:pt x="812" y="2087"/>
                    <a:pt x="813" y="2087"/>
                  </a:cubicBezTo>
                  <a:cubicBezTo>
                    <a:pt x="815" y="2086"/>
                    <a:pt x="816" y="2085"/>
                    <a:pt x="818" y="2085"/>
                  </a:cubicBezTo>
                  <a:lnTo>
                    <a:pt x="818" y="2086"/>
                  </a:lnTo>
                  <a:close/>
                  <a:moveTo>
                    <a:pt x="9187" y="2089"/>
                  </a:moveTo>
                  <a:lnTo>
                    <a:pt x="9187" y="2089"/>
                  </a:lnTo>
                  <a:cubicBezTo>
                    <a:pt x="9188" y="2089"/>
                    <a:pt x="9189" y="2089"/>
                    <a:pt x="9189" y="2089"/>
                  </a:cubicBezTo>
                  <a:lnTo>
                    <a:pt x="9189" y="2089"/>
                  </a:lnTo>
                  <a:cubicBezTo>
                    <a:pt x="9226" y="2100"/>
                    <a:pt x="9262" y="2108"/>
                    <a:pt x="9300" y="2113"/>
                  </a:cubicBezTo>
                  <a:lnTo>
                    <a:pt x="9300" y="2113"/>
                  </a:lnTo>
                  <a:cubicBezTo>
                    <a:pt x="9301" y="2114"/>
                    <a:pt x="9303" y="2114"/>
                    <a:pt x="9304" y="2115"/>
                  </a:cubicBezTo>
                  <a:cubicBezTo>
                    <a:pt x="9305" y="2116"/>
                    <a:pt x="9306" y="2116"/>
                    <a:pt x="9307" y="2118"/>
                  </a:cubicBezTo>
                  <a:cubicBezTo>
                    <a:pt x="9308" y="2119"/>
                    <a:pt x="9308" y="2121"/>
                    <a:pt x="9308" y="2123"/>
                  </a:cubicBezTo>
                  <a:cubicBezTo>
                    <a:pt x="9308" y="2125"/>
                    <a:pt x="9308" y="2126"/>
                    <a:pt x="9307" y="2128"/>
                  </a:cubicBezTo>
                  <a:cubicBezTo>
                    <a:pt x="9306" y="2129"/>
                    <a:pt x="9305" y="2130"/>
                    <a:pt x="9304" y="2131"/>
                  </a:cubicBezTo>
                  <a:cubicBezTo>
                    <a:pt x="9302" y="2132"/>
                    <a:pt x="9301" y="2133"/>
                    <a:pt x="9299" y="2133"/>
                  </a:cubicBezTo>
                  <a:cubicBezTo>
                    <a:pt x="9298" y="2133"/>
                    <a:pt x="9298" y="2133"/>
                    <a:pt x="9297" y="2132"/>
                  </a:cubicBezTo>
                  <a:lnTo>
                    <a:pt x="9297" y="2132"/>
                  </a:lnTo>
                  <a:cubicBezTo>
                    <a:pt x="9259" y="2127"/>
                    <a:pt x="9221" y="2118"/>
                    <a:pt x="9184" y="2108"/>
                  </a:cubicBezTo>
                  <a:lnTo>
                    <a:pt x="9184" y="2108"/>
                  </a:lnTo>
                  <a:cubicBezTo>
                    <a:pt x="9183" y="2107"/>
                    <a:pt x="9182" y="2107"/>
                    <a:pt x="9182" y="2107"/>
                  </a:cubicBezTo>
                  <a:cubicBezTo>
                    <a:pt x="9180" y="2106"/>
                    <a:pt x="9179" y="2104"/>
                    <a:pt x="9179" y="2103"/>
                  </a:cubicBezTo>
                  <a:cubicBezTo>
                    <a:pt x="9178" y="2101"/>
                    <a:pt x="9177" y="2099"/>
                    <a:pt x="9177" y="2098"/>
                  </a:cubicBezTo>
                  <a:cubicBezTo>
                    <a:pt x="9177" y="2096"/>
                    <a:pt x="9178" y="2095"/>
                    <a:pt x="9179" y="2094"/>
                  </a:cubicBezTo>
                  <a:cubicBezTo>
                    <a:pt x="9179" y="2092"/>
                    <a:pt x="9180" y="2090"/>
                    <a:pt x="9182" y="2090"/>
                  </a:cubicBezTo>
                  <a:cubicBezTo>
                    <a:pt x="9183" y="2088"/>
                    <a:pt x="9185" y="2089"/>
                    <a:pt x="9187" y="2089"/>
                  </a:cubicBezTo>
                  <a:close/>
                  <a:moveTo>
                    <a:pt x="5456" y="2090"/>
                  </a:moveTo>
                  <a:lnTo>
                    <a:pt x="5456" y="2090"/>
                  </a:lnTo>
                  <a:lnTo>
                    <a:pt x="5456" y="2090"/>
                  </a:lnTo>
                  <a:cubicBezTo>
                    <a:pt x="5457" y="2090"/>
                    <a:pt x="5459" y="2090"/>
                    <a:pt x="5460" y="2091"/>
                  </a:cubicBezTo>
                  <a:cubicBezTo>
                    <a:pt x="5461" y="2091"/>
                    <a:pt x="5461" y="2092"/>
                    <a:pt x="5461" y="2092"/>
                  </a:cubicBezTo>
                  <a:lnTo>
                    <a:pt x="5461" y="2092"/>
                  </a:lnTo>
                  <a:cubicBezTo>
                    <a:pt x="5462" y="2093"/>
                    <a:pt x="5463" y="2094"/>
                    <a:pt x="5464" y="2095"/>
                  </a:cubicBezTo>
                  <a:cubicBezTo>
                    <a:pt x="5465" y="2096"/>
                    <a:pt x="5465" y="2098"/>
                    <a:pt x="5465" y="2100"/>
                  </a:cubicBezTo>
                  <a:cubicBezTo>
                    <a:pt x="5465" y="2101"/>
                    <a:pt x="5464" y="2102"/>
                    <a:pt x="5464" y="2104"/>
                  </a:cubicBezTo>
                  <a:cubicBezTo>
                    <a:pt x="5463" y="2104"/>
                    <a:pt x="5463" y="2105"/>
                    <a:pt x="5463" y="2105"/>
                  </a:cubicBezTo>
                  <a:cubicBezTo>
                    <a:pt x="5440" y="2138"/>
                    <a:pt x="5416" y="2168"/>
                    <a:pt x="5392" y="2197"/>
                  </a:cubicBezTo>
                  <a:lnTo>
                    <a:pt x="5392" y="2197"/>
                  </a:lnTo>
                  <a:cubicBezTo>
                    <a:pt x="5392" y="2197"/>
                    <a:pt x="5391" y="2198"/>
                    <a:pt x="5390" y="2199"/>
                  </a:cubicBezTo>
                  <a:cubicBezTo>
                    <a:pt x="5388" y="2200"/>
                    <a:pt x="5387" y="2200"/>
                    <a:pt x="5385" y="2200"/>
                  </a:cubicBezTo>
                  <a:cubicBezTo>
                    <a:pt x="5383" y="2200"/>
                    <a:pt x="5381" y="2200"/>
                    <a:pt x="5380" y="2199"/>
                  </a:cubicBezTo>
                  <a:cubicBezTo>
                    <a:pt x="5378" y="2198"/>
                    <a:pt x="5377" y="2196"/>
                    <a:pt x="5377" y="2195"/>
                  </a:cubicBezTo>
                  <a:cubicBezTo>
                    <a:pt x="5376" y="2193"/>
                    <a:pt x="5375" y="2191"/>
                    <a:pt x="5375" y="2190"/>
                  </a:cubicBezTo>
                  <a:cubicBezTo>
                    <a:pt x="5375" y="2188"/>
                    <a:pt x="5376" y="2187"/>
                    <a:pt x="5377" y="2186"/>
                  </a:cubicBezTo>
                  <a:cubicBezTo>
                    <a:pt x="5377" y="2185"/>
                    <a:pt x="5377" y="2185"/>
                    <a:pt x="5378" y="2184"/>
                  </a:cubicBezTo>
                  <a:cubicBezTo>
                    <a:pt x="5401" y="2156"/>
                    <a:pt x="5425" y="2126"/>
                    <a:pt x="5448" y="2094"/>
                  </a:cubicBezTo>
                  <a:lnTo>
                    <a:pt x="5448" y="2094"/>
                  </a:lnTo>
                  <a:cubicBezTo>
                    <a:pt x="5449" y="2093"/>
                    <a:pt x="5450" y="2092"/>
                    <a:pt x="5451" y="2091"/>
                  </a:cubicBezTo>
                  <a:cubicBezTo>
                    <a:pt x="5452" y="2090"/>
                    <a:pt x="5454" y="2090"/>
                    <a:pt x="5456" y="2090"/>
                  </a:cubicBezTo>
                  <a:close/>
                  <a:moveTo>
                    <a:pt x="3994" y="2191"/>
                  </a:moveTo>
                  <a:lnTo>
                    <a:pt x="3994" y="2191"/>
                  </a:lnTo>
                  <a:lnTo>
                    <a:pt x="3994" y="2191"/>
                  </a:lnTo>
                  <a:cubicBezTo>
                    <a:pt x="3996" y="2191"/>
                    <a:pt x="3998" y="2191"/>
                    <a:pt x="3999" y="2192"/>
                  </a:cubicBezTo>
                  <a:cubicBezTo>
                    <a:pt x="4000" y="2193"/>
                    <a:pt x="4001" y="2193"/>
                    <a:pt x="4001" y="2194"/>
                  </a:cubicBezTo>
                  <a:cubicBezTo>
                    <a:pt x="4028" y="2222"/>
                    <a:pt x="4055" y="2249"/>
                    <a:pt x="4083" y="2274"/>
                  </a:cubicBezTo>
                  <a:lnTo>
                    <a:pt x="4083" y="2274"/>
                  </a:lnTo>
                  <a:cubicBezTo>
                    <a:pt x="4083" y="2275"/>
                    <a:pt x="4084" y="2276"/>
                    <a:pt x="4084" y="2276"/>
                  </a:cubicBezTo>
                  <a:cubicBezTo>
                    <a:pt x="4085" y="2278"/>
                    <a:pt x="4086" y="2279"/>
                    <a:pt x="4086" y="2281"/>
                  </a:cubicBezTo>
                  <a:cubicBezTo>
                    <a:pt x="4086" y="2282"/>
                    <a:pt x="4084" y="2284"/>
                    <a:pt x="4084" y="2286"/>
                  </a:cubicBezTo>
                  <a:cubicBezTo>
                    <a:pt x="4083" y="2287"/>
                    <a:pt x="4082" y="2289"/>
                    <a:pt x="4081" y="2290"/>
                  </a:cubicBezTo>
                  <a:cubicBezTo>
                    <a:pt x="4079" y="2290"/>
                    <a:pt x="4078" y="2291"/>
                    <a:pt x="4076" y="2291"/>
                  </a:cubicBezTo>
                  <a:cubicBezTo>
                    <a:pt x="4074" y="2291"/>
                    <a:pt x="4073" y="2290"/>
                    <a:pt x="4071" y="2290"/>
                  </a:cubicBezTo>
                  <a:cubicBezTo>
                    <a:pt x="4070" y="2289"/>
                    <a:pt x="4070" y="2289"/>
                    <a:pt x="4070" y="2288"/>
                  </a:cubicBezTo>
                  <a:cubicBezTo>
                    <a:pt x="4042" y="2263"/>
                    <a:pt x="4014" y="2236"/>
                    <a:pt x="3987" y="2207"/>
                  </a:cubicBezTo>
                  <a:lnTo>
                    <a:pt x="3987" y="2207"/>
                  </a:lnTo>
                  <a:cubicBezTo>
                    <a:pt x="3987" y="2206"/>
                    <a:pt x="3986" y="2205"/>
                    <a:pt x="3986" y="2205"/>
                  </a:cubicBezTo>
                  <a:cubicBezTo>
                    <a:pt x="3985" y="2203"/>
                    <a:pt x="3985" y="2201"/>
                    <a:pt x="3985" y="2200"/>
                  </a:cubicBezTo>
                  <a:cubicBezTo>
                    <a:pt x="3985" y="2198"/>
                    <a:pt x="3985" y="2197"/>
                    <a:pt x="3986" y="2196"/>
                  </a:cubicBezTo>
                  <a:cubicBezTo>
                    <a:pt x="3987" y="2194"/>
                    <a:pt x="3987" y="2193"/>
                    <a:pt x="3989" y="2192"/>
                  </a:cubicBezTo>
                  <a:cubicBezTo>
                    <a:pt x="3990" y="2191"/>
                    <a:pt x="3993" y="2191"/>
                    <a:pt x="3994" y="2191"/>
                  </a:cubicBezTo>
                  <a:close/>
                  <a:moveTo>
                    <a:pt x="661" y="2253"/>
                  </a:moveTo>
                  <a:lnTo>
                    <a:pt x="661" y="2253"/>
                  </a:lnTo>
                  <a:lnTo>
                    <a:pt x="661" y="2253"/>
                  </a:lnTo>
                  <a:cubicBezTo>
                    <a:pt x="663" y="2253"/>
                    <a:pt x="664" y="2254"/>
                    <a:pt x="666" y="2255"/>
                  </a:cubicBezTo>
                  <a:cubicBezTo>
                    <a:pt x="668" y="2255"/>
                    <a:pt x="669" y="2256"/>
                    <a:pt x="670" y="2258"/>
                  </a:cubicBezTo>
                  <a:cubicBezTo>
                    <a:pt x="671" y="2259"/>
                    <a:pt x="671" y="2261"/>
                    <a:pt x="671" y="2263"/>
                  </a:cubicBezTo>
                  <a:cubicBezTo>
                    <a:pt x="671" y="2265"/>
                    <a:pt x="671" y="2266"/>
                    <a:pt x="670" y="2268"/>
                  </a:cubicBezTo>
                  <a:cubicBezTo>
                    <a:pt x="670" y="2268"/>
                    <a:pt x="668" y="2269"/>
                    <a:pt x="668" y="2270"/>
                  </a:cubicBezTo>
                  <a:cubicBezTo>
                    <a:pt x="639" y="2297"/>
                    <a:pt x="609" y="2322"/>
                    <a:pt x="579" y="2344"/>
                  </a:cubicBezTo>
                  <a:lnTo>
                    <a:pt x="579" y="2344"/>
                  </a:lnTo>
                  <a:lnTo>
                    <a:pt x="578" y="2345"/>
                  </a:lnTo>
                  <a:cubicBezTo>
                    <a:pt x="577" y="2346"/>
                    <a:pt x="574" y="2346"/>
                    <a:pt x="573" y="2346"/>
                  </a:cubicBezTo>
                  <a:cubicBezTo>
                    <a:pt x="571" y="2346"/>
                    <a:pt x="569" y="2346"/>
                    <a:pt x="568" y="2345"/>
                  </a:cubicBezTo>
                  <a:cubicBezTo>
                    <a:pt x="566" y="2344"/>
                    <a:pt x="566" y="2342"/>
                    <a:pt x="565" y="2341"/>
                  </a:cubicBezTo>
                  <a:cubicBezTo>
                    <a:pt x="564" y="2339"/>
                    <a:pt x="564" y="2337"/>
                    <a:pt x="564" y="2336"/>
                  </a:cubicBezTo>
                  <a:cubicBezTo>
                    <a:pt x="564" y="2334"/>
                    <a:pt x="564" y="2333"/>
                    <a:pt x="565" y="2332"/>
                  </a:cubicBezTo>
                  <a:cubicBezTo>
                    <a:pt x="566" y="2331"/>
                    <a:pt x="566" y="2330"/>
                    <a:pt x="567" y="2329"/>
                  </a:cubicBezTo>
                  <a:cubicBezTo>
                    <a:pt x="597" y="2307"/>
                    <a:pt x="626" y="2282"/>
                    <a:pt x="655" y="2256"/>
                  </a:cubicBezTo>
                  <a:lnTo>
                    <a:pt x="655" y="2256"/>
                  </a:lnTo>
                  <a:cubicBezTo>
                    <a:pt x="655" y="2255"/>
                    <a:pt x="656" y="2255"/>
                    <a:pt x="656" y="2255"/>
                  </a:cubicBezTo>
                  <a:cubicBezTo>
                    <a:pt x="658" y="2254"/>
                    <a:pt x="660" y="2253"/>
                    <a:pt x="661" y="2253"/>
                  </a:cubicBezTo>
                  <a:close/>
                  <a:moveTo>
                    <a:pt x="5308" y="2266"/>
                  </a:moveTo>
                  <a:lnTo>
                    <a:pt x="5308" y="2266"/>
                  </a:lnTo>
                  <a:cubicBezTo>
                    <a:pt x="5310" y="2266"/>
                    <a:pt x="5311" y="2265"/>
                    <a:pt x="5313" y="2267"/>
                  </a:cubicBezTo>
                  <a:cubicBezTo>
                    <a:pt x="5314" y="2267"/>
                    <a:pt x="5315" y="2269"/>
                    <a:pt x="5316" y="2271"/>
                  </a:cubicBezTo>
                  <a:cubicBezTo>
                    <a:pt x="5317" y="2272"/>
                    <a:pt x="5317" y="2273"/>
                    <a:pt x="5317" y="2275"/>
                  </a:cubicBezTo>
                  <a:cubicBezTo>
                    <a:pt x="5317" y="2276"/>
                    <a:pt x="5316" y="2278"/>
                    <a:pt x="5316" y="2280"/>
                  </a:cubicBezTo>
                  <a:cubicBezTo>
                    <a:pt x="5315" y="2280"/>
                    <a:pt x="5315" y="2282"/>
                    <a:pt x="5315" y="2282"/>
                  </a:cubicBezTo>
                  <a:lnTo>
                    <a:pt x="5315" y="2282"/>
                  </a:lnTo>
                  <a:cubicBezTo>
                    <a:pt x="5288" y="2310"/>
                    <a:pt x="5259" y="2336"/>
                    <a:pt x="5230" y="2361"/>
                  </a:cubicBezTo>
                  <a:lnTo>
                    <a:pt x="5230" y="2361"/>
                  </a:lnTo>
                  <a:cubicBezTo>
                    <a:pt x="5229" y="2361"/>
                    <a:pt x="5229" y="2361"/>
                    <a:pt x="5228" y="2362"/>
                  </a:cubicBezTo>
                  <a:cubicBezTo>
                    <a:pt x="5226" y="2363"/>
                    <a:pt x="5225" y="2363"/>
                    <a:pt x="5223" y="2363"/>
                  </a:cubicBezTo>
                  <a:cubicBezTo>
                    <a:pt x="5221" y="2363"/>
                    <a:pt x="5219" y="2363"/>
                    <a:pt x="5218" y="2362"/>
                  </a:cubicBezTo>
                  <a:cubicBezTo>
                    <a:pt x="5216" y="2361"/>
                    <a:pt x="5216" y="2359"/>
                    <a:pt x="5215" y="2358"/>
                  </a:cubicBezTo>
                  <a:cubicBezTo>
                    <a:pt x="5214" y="2356"/>
                    <a:pt x="5214" y="2354"/>
                    <a:pt x="5214" y="2353"/>
                  </a:cubicBezTo>
                  <a:cubicBezTo>
                    <a:pt x="5214" y="2351"/>
                    <a:pt x="5214" y="2350"/>
                    <a:pt x="5215" y="2349"/>
                  </a:cubicBezTo>
                  <a:cubicBezTo>
                    <a:pt x="5215" y="2347"/>
                    <a:pt x="5216" y="2347"/>
                    <a:pt x="5217" y="2346"/>
                  </a:cubicBezTo>
                  <a:lnTo>
                    <a:pt x="5217" y="2346"/>
                  </a:lnTo>
                  <a:cubicBezTo>
                    <a:pt x="5247" y="2322"/>
                    <a:pt x="5275" y="2296"/>
                    <a:pt x="5301" y="2269"/>
                  </a:cubicBezTo>
                  <a:lnTo>
                    <a:pt x="5301" y="2269"/>
                  </a:lnTo>
                  <a:cubicBezTo>
                    <a:pt x="5302" y="2268"/>
                    <a:pt x="5302" y="2267"/>
                    <a:pt x="5303" y="2267"/>
                  </a:cubicBezTo>
                  <a:cubicBezTo>
                    <a:pt x="5305" y="2265"/>
                    <a:pt x="5306" y="2266"/>
                    <a:pt x="5308" y="2266"/>
                  </a:cubicBezTo>
                  <a:close/>
                  <a:moveTo>
                    <a:pt x="4165" y="2345"/>
                  </a:moveTo>
                  <a:lnTo>
                    <a:pt x="4165" y="2345"/>
                  </a:lnTo>
                  <a:lnTo>
                    <a:pt x="4165" y="2345"/>
                  </a:lnTo>
                  <a:cubicBezTo>
                    <a:pt x="4166" y="2345"/>
                    <a:pt x="4168" y="2345"/>
                    <a:pt x="4169" y="2346"/>
                  </a:cubicBezTo>
                  <a:cubicBezTo>
                    <a:pt x="4170" y="2346"/>
                    <a:pt x="4170" y="2346"/>
                    <a:pt x="4170" y="2347"/>
                  </a:cubicBezTo>
                  <a:lnTo>
                    <a:pt x="4170" y="2347"/>
                  </a:lnTo>
                  <a:cubicBezTo>
                    <a:pt x="4201" y="2369"/>
                    <a:pt x="4232" y="2390"/>
                    <a:pt x="4265" y="2409"/>
                  </a:cubicBezTo>
                  <a:lnTo>
                    <a:pt x="4265" y="2409"/>
                  </a:lnTo>
                  <a:cubicBezTo>
                    <a:pt x="4266" y="2410"/>
                    <a:pt x="4267" y="2411"/>
                    <a:pt x="4268" y="2413"/>
                  </a:cubicBezTo>
                  <a:cubicBezTo>
                    <a:pt x="4269" y="2414"/>
                    <a:pt x="4269" y="2415"/>
                    <a:pt x="4269" y="2417"/>
                  </a:cubicBezTo>
                  <a:cubicBezTo>
                    <a:pt x="4269" y="2418"/>
                    <a:pt x="4269" y="2420"/>
                    <a:pt x="4268" y="2422"/>
                  </a:cubicBezTo>
                  <a:cubicBezTo>
                    <a:pt x="4267" y="2423"/>
                    <a:pt x="4265" y="2424"/>
                    <a:pt x="4264" y="2426"/>
                  </a:cubicBezTo>
                  <a:cubicBezTo>
                    <a:pt x="4262" y="2427"/>
                    <a:pt x="4261" y="2427"/>
                    <a:pt x="4260" y="2427"/>
                  </a:cubicBezTo>
                  <a:cubicBezTo>
                    <a:pt x="4258" y="2427"/>
                    <a:pt x="4257" y="2427"/>
                    <a:pt x="4255" y="2426"/>
                  </a:cubicBezTo>
                  <a:lnTo>
                    <a:pt x="4255" y="2426"/>
                  </a:lnTo>
                  <a:cubicBezTo>
                    <a:pt x="4222" y="2406"/>
                    <a:pt x="4190" y="2385"/>
                    <a:pt x="4159" y="2362"/>
                  </a:cubicBezTo>
                  <a:lnTo>
                    <a:pt x="4159" y="2362"/>
                  </a:lnTo>
                  <a:cubicBezTo>
                    <a:pt x="4158" y="2361"/>
                    <a:pt x="4157" y="2360"/>
                    <a:pt x="4156" y="2359"/>
                  </a:cubicBezTo>
                  <a:cubicBezTo>
                    <a:pt x="4155" y="2358"/>
                    <a:pt x="4155" y="2355"/>
                    <a:pt x="4155" y="2354"/>
                  </a:cubicBezTo>
                  <a:cubicBezTo>
                    <a:pt x="4155" y="2352"/>
                    <a:pt x="4155" y="2351"/>
                    <a:pt x="4156" y="2350"/>
                  </a:cubicBezTo>
                  <a:cubicBezTo>
                    <a:pt x="4157" y="2348"/>
                    <a:pt x="4158" y="2347"/>
                    <a:pt x="4160" y="2346"/>
                  </a:cubicBezTo>
                  <a:cubicBezTo>
                    <a:pt x="4161" y="2345"/>
                    <a:pt x="4163" y="2345"/>
                    <a:pt x="4165" y="2345"/>
                  </a:cubicBezTo>
                  <a:close/>
                  <a:moveTo>
                    <a:pt x="478" y="2391"/>
                  </a:moveTo>
                  <a:lnTo>
                    <a:pt x="478" y="2391"/>
                  </a:lnTo>
                  <a:cubicBezTo>
                    <a:pt x="480" y="2391"/>
                    <a:pt x="481" y="2390"/>
                    <a:pt x="483" y="2392"/>
                  </a:cubicBezTo>
                  <a:cubicBezTo>
                    <a:pt x="484" y="2392"/>
                    <a:pt x="485" y="2394"/>
                    <a:pt x="486" y="2396"/>
                  </a:cubicBezTo>
                  <a:cubicBezTo>
                    <a:pt x="487" y="2397"/>
                    <a:pt x="488" y="2398"/>
                    <a:pt x="488" y="2400"/>
                  </a:cubicBezTo>
                  <a:cubicBezTo>
                    <a:pt x="488" y="2401"/>
                    <a:pt x="486" y="2403"/>
                    <a:pt x="486" y="2405"/>
                  </a:cubicBezTo>
                  <a:cubicBezTo>
                    <a:pt x="485" y="2406"/>
                    <a:pt x="484" y="2408"/>
                    <a:pt x="483" y="2409"/>
                  </a:cubicBezTo>
                  <a:lnTo>
                    <a:pt x="483" y="2409"/>
                  </a:lnTo>
                  <a:cubicBezTo>
                    <a:pt x="480" y="2410"/>
                    <a:pt x="477" y="2412"/>
                    <a:pt x="473" y="2414"/>
                  </a:cubicBezTo>
                  <a:cubicBezTo>
                    <a:pt x="443" y="2432"/>
                    <a:pt x="412" y="2447"/>
                    <a:pt x="380" y="2461"/>
                  </a:cubicBezTo>
                  <a:lnTo>
                    <a:pt x="380" y="2461"/>
                  </a:lnTo>
                  <a:cubicBezTo>
                    <a:pt x="379" y="2462"/>
                    <a:pt x="377" y="2462"/>
                    <a:pt x="376" y="2462"/>
                  </a:cubicBezTo>
                  <a:cubicBezTo>
                    <a:pt x="374" y="2462"/>
                    <a:pt x="373" y="2462"/>
                    <a:pt x="371" y="2461"/>
                  </a:cubicBezTo>
                  <a:cubicBezTo>
                    <a:pt x="369" y="2459"/>
                    <a:pt x="369" y="2458"/>
                    <a:pt x="368" y="2457"/>
                  </a:cubicBezTo>
                  <a:cubicBezTo>
                    <a:pt x="367" y="2455"/>
                    <a:pt x="367" y="2454"/>
                    <a:pt x="367" y="2453"/>
                  </a:cubicBezTo>
                  <a:cubicBezTo>
                    <a:pt x="367" y="2451"/>
                    <a:pt x="367" y="2449"/>
                    <a:pt x="368" y="2448"/>
                  </a:cubicBezTo>
                  <a:cubicBezTo>
                    <a:pt x="369" y="2446"/>
                    <a:pt x="370" y="2444"/>
                    <a:pt x="371" y="2444"/>
                  </a:cubicBezTo>
                  <a:cubicBezTo>
                    <a:pt x="372" y="2443"/>
                    <a:pt x="372" y="2444"/>
                    <a:pt x="372" y="2444"/>
                  </a:cubicBezTo>
                  <a:lnTo>
                    <a:pt x="372" y="2444"/>
                  </a:lnTo>
                  <a:cubicBezTo>
                    <a:pt x="404" y="2430"/>
                    <a:pt x="434" y="2415"/>
                    <a:pt x="464" y="2397"/>
                  </a:cubicBezTo>
                  <a:cubicBezTo>
                    <a:pt x="467" y="2396"/>
                    <a:pt x="470" y="2394"/>
                    <a:pt x="473" y="2392"/>
                  </a:cubicBezTo>
                  <a:lnTo>
                    <a:pt x="473" y="2392"/>
                  </a:lnTo>
                  <a:lnTo>
                    <a:pt x="473" y="2392"/>
                  </a:lnTo>
                  <a:cubicBezTo>
                    <a:pt x="475" y="2391"/>
                    <a:pt x="476" y="2391"/>
                    <a:pt x="478" y="2391"/>
                  </a:cubicBezTo>
                  <a:close/>
                  <a:moveTo>
                    <a:pt x="5131" y="2411"/>
                  </a:moveTo>
                  <a:lnTo>
                    <a:pt x="5131" y="2411"/>
                  </a:lnTo>
                  <a:lnTo>
                    <a:pt x="5131" y="2411"/>
                  </a:lnTo>
                  <a:cubicBezTo>
                    <a:pt x="5133" y="2411"/>
                    <a:pt x="5134" y="2410"/>
                    <a:pt x="5136" y="2412"/>
                  </a:cubicBezTo>
                  <a:cubicBezTo>
                    <a:pt x="5137" y="2413"/>
                    <a:pt x="5138" y="2414"/>
                    <a:pt x="5139" y="2416"/>
                  </a:cubicBezTo>
                  <a:cubicBezTo>
                    <a:pt x="5140" y="2417"/>
                    <a:pt x="5141" y="2419"/>
                    <a:pt x="5141" y="2421"/>
                  </a:cubicBezTo>
                  <a:cubicBezTo>
                    <a:pt x="5141" y="2422"/>
                    <a:pt x="5140" y="2423"/>
                    <a:pt x="5139" y="2425"/>
                  </a:cubicBezTo>
                  <a:cubicBezTo>
                    <a:pt x="5138" y="2426"/>
                    <a:pt x="5137" y="2428"/>
                    <a:pt x="5136" y="2429"/>
                  </a:cubicBezTo>
                  <a:lnTo>
                    <a:pt x="5136" y="2429"/>
                  </a:lnTo>
                  <a:cubicBezTo>
                    <a:pt x="5126" y="2435"/>
                    <a:pt x="5116" y="2441"/>
                    <a:pt x="5105" y="2447"/>
                  </a:cubicBezTo>
                  <a:cubicBezTo>
                    <a:pt x="5082" y="2461"/>
                    <a:pt x="5059" y="2473"/>
                    <a:pt x="5034" y="2484"/>
                  </a:cubicBezTo>
                  <a:lnTo>
                    <a:pt x="5034" y="2484"/>
                  </a:lnTo>
                  <a:cubicBezTo>
                    <a:pt x="5033" y="2484"/>
                    <a:pt x="5032" y="2485"/>
                    <a:pt x="5030" y="2485"/>
                  </a:cubicBezTo>
                  <a:cubicBezTo>
                    <a:pt x="5029" y="2485"/>
                    <a:pt x="5027" y="2484"/>
                    <a:pt x="5026" y="2483"/>
                  </a:cubicBezTo>
                  <a:cubicBezTo>
                    <a:pt x="5024" y="2481"/>
                    <a:pt x="5023" y="2481"/>
                    <a:pt x="5022" y="2480"/>
                  </a:cubicBezTo>
                  <a:cubicBezTo>
                    <a:pt x="5021" y="2478"/>
                    <a:pt x="5021" y="2477"/>
                    <a:pt x="5021" y="2475"/>
                  </a:cubicBezTo>
                  <a:cubicBezTo>
                    <a:pt x="5021" y="2473"/>
                    <a:pt x="5021" y="2471"/>
                    <a:pt x="5022" y="2470"/>
                  </a:cubicBezTo>
                  <a:cubicBezTo>
                    <a:pt x="5023" y="2468"/>
                    <a:pt x="5024" y="2468"/>
                    <a:pt x="5026" y="2467"/>
                  </a:cubicBezTo>
                  <a:cubicBezTo>
                    <a:pt x="5026" y="2467"/>
                    <a:pt x="5026" y="2466"/>
                    <a:pt x="5027" y="2466"/>
                  </a:cubicBezTo>
                  <a:lnTo>
                    <a:pt x="5027" y="2466"/>
                  </a:lnTo>
                  <a:cubicBezTo>
                    <a:pt x="5050" y="2456"/>
                    <a:pt x="5073" y="2444"/>
                    <a:pt x="5096" y="2431"/>
                  </a:cubicBezTo>
                  <a:cubicBezTo>
                    <a:pt x="5106" y="2425"/>
                    <a:pt x="5116" y="2419"/>
                    <a:pt x="5126" y="2412"/>
                  </a:cubicBezTo>
                  <a:lnTo>
                    <a:pt x="5126" y="2412"/>
                  </a:lnTo>
                  <a:lnTo>
                    <a:pt x="5126" y="2412"/>
                  </a:lnTo>
                  <a:cubicBezTo>
                    <a:pt x="5128" y="2411"/>
                    <a:pt x="5129" y="2411"/>
                    <a:pt x="5131" y="2411"/>
                  </a:cubicBezTo>
                  <a:close/>
                  <a:moveTo>
                    <a:pt x="4363" y="2460"/>
                  </a:moveTo>
                  <a:lnTo>
                    <a:pt x="4363" y="2460"/>
                  </a:lnTo>
                  <a:lnTo>
                    <a:pt x="4363" y="2460"/>
                  </a:lnTo>
                  <a:cubicBezTo>
                    <a:pt x="4364" y="2460"/>
                    <a:pt x="4365" y="2460"/>
                    <a:pt x="4366" y="2460"/>
                  </a:cubicBezTo>
                  <a:lnTo>
                    <a:pt x="4366" y="2460"/>
                  </a:lnTo>
                  <a:cubicBezTo>
                    <a:pt x="4401" y="2475"/>
                    <a:pt x="4437" y="2488"/>
                    <a:pt x="4473" y="2498"/>
                  </a:cubicBezTo>
                  <a:lnTo>
                    <a:pt x="4473" y="2498"/>
                  </a:lnTo>
                  <a:cubicBezTo>
                    <a:pt x="4474" y="2498"/>
                    <a:pt x="4474" y="2498"/>
                    <a:pt x="4475" y="2499"/>
                  </a:cubicBezTo>
                  <a:cubicBezTo>
                    <a:pt x="4476" y="2499"/>
                    <a:pt x="4477" y="2500"/>
                    <a:pt x="4478" y="2502"/>
                  </a:cubicBezTo>
                  <a:cubicBezTo>
                    <a:pt x="4479" y="2503"/>
                    <a:pt x="4480" y="2505"/>
                    <a:pt x="4480" y="2507"/>
                  </a:cubicBezTo>
                  <a:cubicBezTo>
                    <a:pt x="4480" y="2509"/>
                    <a:pt x="4479" y="2510"/>
                    <a:pt x="4478" y="2512"/>
                  </a:cubicBezTo>
                  <a:cubicBezTo>
                    <a:pt x="4477" y="2513"/>
                    <a:pt x="4476" y="2513"/>
                    <a:pt x="4475" y="2515"/>
                  </a:cubicBezTo>
                  <a:cubicBezTo>
                    <a:pt x="4473" y="2516"/>
                    <a:pt x="4472" y="2517"/>
                    <a:pt x="4470" y="2517"/>
                  </a:cubicBezTo>
                  <a:cubicBezTo>
                    <a:pt x="4469" y="2517"/>
                    <a:pt x="4469" y="2516"/>
                    <a:pt x="4468" y="2516"/>
                  </a:cubicBezTo>
                  <a:lnTo>
                    <a:pt x="4468" y="2516"/>
                  </a:lnTo>
                  <a:cubicBezTo>
                    <a:pt x="4431" y="2506"/>
                    <a:pt x="4394" y="2493"/>
                    <a:pt x="4359" y="2478"/>
                  </a:cubicBezTo>
                  <a:lnTo>
                    <a:pt x="4359" y="2478"/>
                  </a:lnTo>
                  <a:cubicBezTo>
                    <a:pt x="4358" y="2478"/>
                    <a:pt x="4359" y="2477"/>
                    <a:pt x="4358" y="2477"/>
                  </a:cubicBezTo>
                  <a:cubicBezTo>
                    <a:pt x="4356" y="2476"/>
                    <a:pt x="4355" y="2475"/>
                    <a:pt x="4354" y="2474"/>
                  </a:cubicBezTo>
                  <a:cubicBezTo>
                    <a:pt x="4353" y="2473"/>
                    <a:pt x="4353" y="2470"/>
                    <a:pt x="4353" y="2469"/>
                  </a:cubicBezTo>
                  <a:cubicBezTo>
                    <a:pt x="4353" y="2467"/>
                    <a:pt x="4353" y="2465"/>
                    <a:pt x="4354" y="2464"/>
                  </a:cubicBezTo>
                  <a:cubicBezTo>
                    <a:pt x="4355" y="2462"/>
                    <a:pt x="4356" y="2462"/>
                    <a:pt x="4358" y="2461"/>
                  </a:cubicBezTo>
                  <a:cubicBezTo>
                    <a:pt x="4359" y="2459"/>
                    <a:pt x="4361" y="2460"/>
                    <a:pt x="4362" y="2460"/>
                  </a:cubicBezTo>
                  <a:lnTo>
                    <a:pt x="4363" y="2460"/>
                  </a:lnTo>
                  <a:close/>
                  <a:moveTo>
                    <a:pt x="269" y="2482"/>
                  </a:moveTo>
                  <a:lnTo>
                    <a:pt x="269" y="2482"/>
                  </a:lnTo>
                  <a:lnTo>
                    <a:pt x="269" y="2482"/>
                  </a:lnTo>
                  <a:cubicBezTo>
                    <a:pt x="271" y="2482"/>
                    <a:pt x="272" y="2481"/>
                    <a:pt x="274" y="2483"/>
                  </a:cubicBezTo>
                  <a:cubicBezTo>
                    <a:pt x="276" y="2484"/>
                    <a:pt x="277" y="2484"/>
                    <a:pt x="278" y="2486"/>
                  </a:cubicBezTo>
                  <a:cubicBezTo>
                    <a:pt x="279" y="2487"/>
                    <a:pt x="279" y="2489"/>
                    <a:pt x="279" y="2491"/>
                  </a:cubicBezTo>
                  <a:cubicBezTo>
                    <a:pt x="279" y="2492"/>
                    <a:pt x="279" y="2495"/>
                    <a:pt x="278" y="2496"/>
                  </a:cubicBezTo>
                  <a:cubicBezTo>
                    <a:pt x="277" y="2497"/>
                    <a:pt x="276" y="2498"/>
                    <a:pt x="274" y="2499"/>
                  </a:cubicBezTo>
                  <a:cubicBezTo>
                    <a:pt x="273" y="2499"/>
                    <a:pt x="272" y="2500"/>
                    <a:pt x="271" y="2501"/>
                  </a:cubicBezTo>
                  <a:lnTo>
                    <a:pt x="271" y="2501"/>
                  </a:lnTo>
                  <a:cubicBezTo>
                    <a:pt x="234" y="2511"/>
                    <a:pt x="196" y="2520"/>
                    <a:pt x="158" y="2525"/>
                  </a:cubicBezTo>
                  <a:lnTo>
                    <a:pt x="158" y="2525"/>
                  </a:lnTo>
                  <a:lnTo>
                    <a:pt x="157" y="2525"/>
                  </a:lnTo>
                  <a:cubicBezTo>
                    <a:pt x="155" y="2525"/>
                    <a:pt x="154" y="2525"/>
                    <a:pt x="152" y="2524"/>
                  </a:cubicBezTo>
                  <a:cubicBezTo>
                    <a:pt x="150" y="2522"/>
                    <a:pt x="150" y="2522"/>
                    <a:pt x="149" y="2521"/>
                  </a:cubicBezTo>
                  <a:cubicBezTo>
                    <a:pt x="148" y="2520"/>
                    <a:pt x="148" y="2518"/>
                    <a:pt x="148" y="2517"/>
                  </a:cubicBezTo>
                  <a:lnTo>
                    <a:pt x="148" y="2517"/>
                  </a:lnTo>
                  <a:cubicBezTo>
                    <a:pt x="147" y="2517"/>
                    <a:pt x="147" y="2516"/>
                    <a:pt x="147" y="2516"/>
                  </a:cubicBezTo>
                  <a:cubicBezTo>
                    <a:pt x="147" y="2514"/>
                    <a:pt x="148" y="2512"/>
                    <a:pt x="149" y="2511"/>
                  </a:cubicBezTo>
                  <a:cubicBezTo>
                    <a:pt x="150" y="2509"/>
                    <a:pt x="151" y="2508"/>
                    <a:pt x="152" y="2508"/>
                  </a:cubicBezTo>
                  <a:cubicBezTo>
                    <a:pt x="153" y="2507"/>
                    <a:pt x="154" y="2507"/>
                    <a:pt x="156" y="2506"/>
                  </a:cubicBezTo>
                  <a:lnTo>
                    <a:pt x="156" y="2506"/>
                  </a:lnTo>
                  <a:cubicBezTo>
                    <a:pt x="193" y="2501"/>
                    <a:pt x="230" y="2493"/>
                    <a:pt x="266" y="2482"/>
                  </a:cubicBezTo>
                  <a:lnTo>
                    <a:pt x="266" y="2482"/>
                  </a:lnTo>
                  <a:cubicBezTo>
                    <a:pt x="267" y="2482"/>
                    <a:pt x="268" y="2482"/>
                    <a:pt x="268" y="2482"/>
                  </a:cubicBezTo>
                  <a:lnTo>
                    <a:pt x="269" y="2482"/>
                  </a:lnTo>
                  <a:close/>
                  <a:moveTo>
                    <a:pt x="4923" y="2504"/>
                  </a:moveTo>
                  <a:lnTo>
                    <a:pt x="4923" y="2504"/>
                  </a:lnTo>
                  <a:lnTo>
                    <a:pt x="4923" y="2504"/>
                  </a:lnTo>
                  <a:cubicBezTo>
                    <a:pt x="4925" y="2504"/>
                    <a:pt x="4926" y="2504"/>
                    <a:pt x="4928" y="2505"/>
                  </a:cubicBezTo>
                  <a:cubicBezTo>
                    <a:pt x="4929" y="2505"/>
                    <a:pt x="4931" y="2507"/>
                    <a:pt x="4932" y="2509"/>
                  </a:cubicBezTo>
                  <a:cubicBezTo>
                    <a:pt x="4933" y="2510"/>
                    <a:pt x="4933" y="2512"/>
                    <a:pt x="4933" y="2514"/>
                  </a:cubicBezTo>
                  <a:cubicBezTo>
                    <a:pt x="4933" y="2515"/>
                    <a:pt x="4933" y="2517"/>
                    <a:pt x="4932" y="2519"/>
                  </a:cubicBezTo>
                  <a:cubicBezTo>
                    <a:pt x="4931" y="2520"/>
                    <a:pt x="4930" y="2520"/>
                    <a:pt x="4928" y="2522"/>
                  </a:cubicBezTo>
                  <a:cubicBezTo>
                    <a:pt x="4927" y="2522"/>
                    <a:pt x="4927" y="2523"/>
                    <a:pt x="4926" y="2523"/>
                  </a:cubicBezTo>
                  <a:lnTo>
                    <a:pt x="4926" y="2523"/>
                  </a:lnTo>
                  <a:cubicBezTo>
                    <a:pt x="4888" y="2533"/>
                    <a:pt x="4850" y="2541"/>
                    <a:pt x="4812" y="2545"/>
                  </a:cubicBezTo>
                  <a:lnTo>
                    <a:pt x="4812" y="2545"/>
                  </a:lnTo>
                  <a:cubicBezTo>
                    <a:pt x="4811" y="2545"/>
                    <a:pt x="4811" y="2545"/>
                    <a:pt x="4810" y="2545"/>
                  </a:cubicBezTo>
                  <a:cubicBezTo>
                    <a:pt x="4808" y="2545"/>
                    <a:pt x="4806" y="2545"/>
                    <a:pt x="4805" y="2544"/>
                  </a:cubicBezTo>
                  <a:cubicBezTo>
                    <a:pt x="4803" y="2542"/>
                    <a:pt x="4803" y="2541"/>
                    <a:pt x="4802" y="2540"/>
                  </a:cubicBezTo>
                  <a:cubicBezTo>
                    <a:pt x="4801" y="2538"/>
                    <a:pt x="4800" y="2537"/>
                    <a:pt x="4800" y="2536"/>
                  </a:cubicBezTo>
                  <a:cubicBezTo>
                    <a:pt x="4800" y="2534"/>
                    <a:pt x="4801" y="2532"/>
                    <a:pt x="4802" y="2531"/>
                  </a:cubicBezTo>
                  <a:cubicBezTo>
                    <a:pt x="4803" y="2529"/>
                    <a:pt x="4803" y="2527"/>
                    <a:pt x="4805" y="2527"/>
                  </a:cubicBezTo>
                  <a:cubicBezTo>
                    <a:pt x="4807" y="2526"/>
                    <a:pt x="4808" y="2526"/>
                    <a:pt x="4810" y="2526"/>
                  </a:cubicBezTo>
                  <a:lnTo>
                    <a:pt x="4810" y="2526"/>
                  </a:lnTo>
                  <a:cubicBezTo>
                    <a:pt x="4847" y="2522"/>
                    <a:pt x="4884" y="2515"/>
                    <a:pt x="4920" y="2505"/>
                  </a:cubicBezTo>
                  <a:lnTo>
                    <a:pt x="4920" y="2505"/>
                  </a:lnTo>
                  <a:cubicBezTo>
                    <a:pt x="4921" y="2504"/>
                    <a:pt x="4922" y="2504"/>
                    <a:pt x="4923" y="2504"/>
                  </a:cubicBezTo>
                  <a:close/>
                  <a:moveTo>
                    <a:pt x="43" y="2517"/>
                  </a:moveTo>
                  <a:lnTo>
                    <a:pt x="43" y="2517"/>
                  </a:lnTo>
                  <a:lnTo>
                    <a:pt x="43" y="2517"/>
                  </a:lnTo>
                  <a:cubicBezTo>
                    <a:pt x="45" y="2517"/>
                    <a:pt x="46" y="2516"/>
                    <a:pt x="48" y="2518"/>
                  </a:cubicBezTo>
                  <a:cubicBezTo>
                    <a:pt x="50" y="2519"/>
                    <a:pt x="50" y="2519"/>
                    <a:pt x="51" y="2521"/>
                  </a:cubicBezTo>
                  <a:cubicBezTo>
                    <a:pt x="52" y="2522"/>
                    <a:pt x="52" y="2524"/>
                    <a:pt x="52" y="2526"/>
                  </a:cubicBezTo>
                  <a:cubicBezTo>
                    <a:pt x="52" y="2527"/>
                    <a:pt x="52" y="2529"/>
                    <a:pt x="51" y="2531"/>
                  </a:cubicBezTo>
                  <a:cubicBezTo>
                    <a:pt x="50" y="2532"/>
                    <a:pt x="49" y="2534"/>
                    <a:pt x="48" y="2535"/>
                  </a:cubicBezTo>
                  <a:cubicBezTo>
                    <a:pt x="46" y="2535"/>
                    <a:pt x="45" y="2536"/>
                    <a:pt x="43" y="2536"/>
                  </a:cubicBezTo>
                  <a:cubicBezTo>
                    <a:pt x="32" y="2536"/>
                    <a:pt x="20" y="2536"/>
                    <a:pt x="9" y="2536"/>
                  </a:cubicBezTo>
                  <a:lnTo>
                    <a:pt x="9" y="2536"/>
                  </a:lnTo>
                  <a:cubicBezTo>
                    <a:pt x="7" y="2536"/>
                    <a:pt x="6" y="2536"/>
                    <a:pt x="4" y="2535"/>
                  </a:cubicBezTo>
                  <a:cubicBezTo>
                    <a:pt x="3" y="2534"/>
                    <a:pt x="2" y="2533"/>
                    <a:pt x="1" y="2532"/>
                  </a:cubicBezTo>
                  <a:cubicBezTo>
                    <a:pt x="0" y="2530"/>
                    <a:pt x="0" y="2529"/>
                    <a:pt x="0" y="2527"/>
                  </a:cubicBezTo>
                  <a:cubicBezTo>
                    <a:pt x="0" y="2525"/>
                    <a:pt x="0" y="2523"/>
                    <a:pt x="1" y="2522"/>
                  </a:cubicBezTo>
                  <a:cubicBezTo>
                    <a:pt x="2" y="2521"/>
                    <a:pt x="3" y="2519"/>
                    <a:pt x="4" y="2519"/>
                  </a:cubicBezTo>
                  <a:cubicBezTo>
                    <a:pt x="6" y="2518"/>
                    <a:pt x="7" y="2517"/>
                    <a:pt x="9" y="2517"/>
                  </a:cubicBezTo>
                  <a:cubicBezTo>
                    <a:pt x="20" y="2517"/>
                    <a:pt x="31" y="2517"/>
                    <a:pt x="42" y="2517"/>
                  </a:cubicBezTo>
                  <a:cubicBezTo>
                    <a:pt x="53" y="2516"/>
                    <a:pt x="43" y="2517"/>
                    <a:pt x="43" y="2517"/>
                  </a:cubicBezTo>
                  <a:close/>
                  <a:moveTo>
                    <a:pt x="4582" y="2521"/>
                  </a:moveTo>
                  <a:lnTo>
                    <a:pt x="4582" y="2521"/>
                  </a:lnTo>
                  <a:cubicBezTo>
                    <a:pt x="4583" y="2521"/>
                    <a:pt x="4583" y="2521"/>
                    <a:pt x="4583" y="2521"/>
                  </a:cubicBezTo>
                  <a:lnTo>
                    <a:pt x="4584" y="2521"/>
                  </a:lnTo>
                  <a:lnTo>
                    <a:pt x="4584" y="2521"/>
                  </a:lnTo>
                  <a:cubicBezTo>
                    <a:pt x="4621" y="2526"/>
                    <a:pt x="4659" y="2530"/>
                    <a:pt x="4697" y="2530"/>
                  </a:cubicBezTo>
                  <a:lnTo>
                    <a:pt x="4697" y="2530"/>
                  </a:lnTo>
                  <a:cubicBezTo>
                    <a:pt x="4698" y="2530"/>
                    <a:pt x="4700" y="2531"/>
                    <a:pt x="4701" y="2532"/>
                  </a:cubicBezTo>
                  <a:cubicBezTo>
                    <a:pt x="4703" y="2533"/>
                    <a:pt x="4704" y="2533"/>
                    <a:pt x="4705" y="2535"/>
                  </a:cubicBezTo>
                  <a:cubicBezTo>
                    <a:pt x="4706" y="2536"/>
                    <a:pt x="4706" y="2538"/>
                    <a:pt x="4706" y="2540"/>
                  </a:cubicBezTo>
                  <a:lnTo>
                    <a:pt x="4706" y="2540"/>
                  </a:lnTo>
                  <a:lnTo>
                    <a:pt x="4706" y="2540"/>
                  </a:lnTo>
                  <a:cubicBezTo>
                    <a:pt x="4706" y="2542"/>
                    <a:pt x="4705" y="2543"/>
                    <a:pt x="4705" y="2545"/>
                  </a:cubicBezTo>
                  <a:cubicBezTo>
                    <a:pt x="4704" y="2546"/>
                    <a:pt x="4702" y="2546"/>
                    <a:pt x="4701" y="2548"/>
                  </a:cubicBezTo>
                  <a:cubicBezTo>
                    <a:pt x="4699" y="2549"/>
                    <a:pt x="4698" y="2550"/>
                    <a:pt x="4696" y="2550"/>
                  </a:cubicBezTo>
                  <a:lnTo>
                    <a:pt x="4696" y="2550"/>
                  </a:lnTo>
                  <a:lnTo>
                    <a:pt x="4696" y="2550"/>
                  </a:lnTo>
                  <a:cubicBezTo>
                    <a:pt x="4658" y="2549"/>
                    <a:pt x="4619" y="2545"/>
                    <a:pt x="4581" y="2540"/>
                  </a:cubicBezTo>
                  <a:lnTo>
                    <a:pt x="4581" y="2540"/>
                  </a:lnTo>
                  <a:cubicBezTo>
                    <a:pt x="4580" y="2540"/>
                    <a:pt x="4579" y="2539"/>
                    <a:pt x="4578" y="2539"/>
                  </a:cubicBezTo>
                  <a:cubicBezTo>
                    <a:pt x="4576" y="2538"/>
                    <a:pt x="4575" y="2536"/>
                    <a:pt x="4574" y="2535"/>
                  </a:cubicBezTo>
                  <a:cubicBezTo>
                    <a:pt x="4573" y="2533"/>
                    <a:pt x="4573" y="2532"/>
                    <a:pt x="4573" y="2531"/>
                  </a:cubicBezTo>
                  <a:cubicBezTo>
                    <a:pt x="4573" y="2529"/>
                    <a:pt x="4573" y="2527"/>
                    <a:pt x="4574" y="2526"/>
                  </a:cubicBezTo>
                  <a:cubicBezTo>
                    <a:pt x="4575" y="2524"/>
                    <a:pt x="4576" y="2523"/>
                    <a:pt x="4578" y="2522"/>
                  </a:cubicBezTo>
                  <a:cubicBezTo>
                    <a:pt x="4579" y="2520"/>
                    <a:pt x="4581" y="2521"/>
                    <a:pt x="4582" y="2521"/>
                  </a:cubicBezTo>
                  <a:close/>
                </a:path>
              </a:pathLst>
            </a:custGeom>
            <a:solidFill>
              <a:schemeClr val="dk2"/>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06" name="Google Shape;106;p25"/>
          <p:cNvSpPr/>
          <p:nvPr/>
        </p:nvSpPr>
        <p:spPr>
          <a:xfrm>
            <a:off x="7293750" y="2196900"/>
            <a:ext cx="749700" cy="74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ontserrat SemiBold"/>
                <a:ea typeface="Montserrat SemiBold"/>
                <a:cs typeface="Montserrat SemiBold"/>
                <a:sym typeface="Montserrat SemiBold"/>
              </a:rPr>
              <a:t>02</a:t>
            </a:r>
            <a:endParaRPr>
              <a:latin typeface="Montserrat Medium"/>
              <a:ea typeface="Montserrat Medium"/>
              <a:cs typeface="Montserrat Medium"/>
              <a:sym typeface="Montserrat Medium"/>
            </a:endParaRPr>
          </a:p>
        </p:txBody>
      </p:sp>
      <p:sp>
        <p:nvSpPr>
          <p:cNvPr id="107" name="Google Shape;107;p25"/>
          <p:cNvSpPr/>
          <p:nvPr/>
        </p:nvSpPr>
        <p:spPr>
          <a:xfrm>
            <a:off x="5557825" y="3497438"/>
            <a:ext cx="749700" cy="74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Montserrat SemiBold"/>
                <a:ea typeface="Montserrat SemiBold"/>
                <a:cs typeface="Montserrat SemiBold"/>
                <a:sym typeface="Montserrat SemiBold"/>
              </a:rPr>
              <a:t>03</a:t>
            </a:r>
            <a:endParaRPr>
              <a:latin typeface="Montserrat Medium"/>
              <a:ea typeface="Montserrat Medium"/>
              <a:cs typeface="Montserrat Medium"/>
              <a:sym typeface="Montserrat Medium"/>
            </a:endParaRPr>
          </a:p>
        </p:txBody>
      </p:sp>
      <p:cxnSp>
        <p:nvCxnSpPr>
          <p:cNvPr id="108" name="Google Shape;108;p25"/>
          <p:cNvCxnSpPr>
            <a:stCxn id="99" idx="6"/>
          </p:cNvCxnSpPr>
          <p:nvPr/>
        </p:nvCxnSpPr>
        <p:spPr>
          <a:xfrm>
            <a:off x="6307525" y="1271213"/>
            <a:ext cx="1086300" cy="0"/>
          </a:xfrm>
          <a:prstGeom prst="straightConnector1">
            <a:avLst/>
          </a:prstGeom>
          <a:noFill/>
          <a:ln cap="flat" cmpd="sng" w="9525">
            <a:solidFill>
              <a:schemeClr val="dk2"/>
            </a:solidFill>
            <a:prstDash val="solid"/>
            <a:round/>
            <a:headEnd len="med" w="med" type="oval"/>
            <a:tailEnd len="med" w="med" type="oval"/>
          </a:ln>
        </p:spPr>
      </p:cxnSp>
      <p:cxnSp>
        <p:nvCxnSpPr>
          <p:cNvPr id="109" name="Google Shape;109;p25"/>
          <p:cNvCxnSpPr>
            <a:stCxn id="106" idx="2"/>
          </p:cNvCxnSpPr>
          <p:nvPr/>
        </p:nvCxnSpPr>
        <p:spPr>
          <a:xfrm rot="10800000">
            <a:off x="6286650" y="2571750"/>
            <a:ext cx="1007100" cy="0"/>
          </a:xfrm>
          <a:prstGeom prst="straightConnector1">
            <a:avLst/>
          </a:prstGeom>
          <a:noFill/>
          <a:ln cap="flat" cmpd="sng" w="9525">
            <a:solidFill>
              <a:schemeClr val="dk2"/>
            </a:solidFill>
            <a:prstDash val="solid"/>
            <a:round/>
            <a:headEnd len="med" w="med" type="oval"/>
            <a:tailEnd len="med" w="med" type="oval"/>
          </a:ln>
        </p:spPr>
      </p:cxnSp>
      <p:cxnSp>
        <p:nvCxnSpPr>
          <p:cNvPr id="110" name="Google Shape;110;p25"/>
          <p:cNvCxnSpPr>
            <a:stCxn id="107" idx="6"/>
          </p:cNvCxnSpPr>
          <p:nvPr/>
        </p:nvCxnSpPr>
        <p:spPr>
          <a:xfrm>
            <a:off x="6307525" y="3872288"/>
            <a:ext cx="1407600" cy="0"/>
          </a:xfrm>
          <a:prstGeom prst="straightConnector1">
            <a:avLst/>
          </a:prstGeom>
          <a:noFill/>
          <a:ln cap="flat" cmpd="sng" w="9525">
            <a:solidFill>
              <a:schemeClr val="dk2"/>
            </a:solidFill>
            <a:prstDash val="solid"/>
            <a:round/>
            <a:headEnd len="med" w="med" type="oval"/>
            <a:tailEnd len="med" w="med" type="ova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How do we do it ? RQ2</a:t>
            </a:r>
            <a:endParaRPr/>
          </a:p>
        </p:txBody>
      </p:sp>
      <p:grpSp>
        <p:nvGrpSpPr>
          <p:cNvPr id="288" name="Google Shape;288;p34"/>
          <p:cNvGrpSpPr/>
          <p:nvPr/>
        </p:nvGrpSpPr>
        <p:grpSpPr>
          <a:xfrm>
            <a:off x="1072258" y="1128325"/>
            <a:ext cx="6999476" cy="983850"/>
            <a:chOff x="4864000" y="1060788"/>
            <a:chExt cx="6553203" cy="983850"/>
          </a:xfrm>
        </p:grpSpPr>
        <p:sp>
          <p:nvSpPr>
            <p:cNvPr id="289" name="Google Shape;289;p34"/>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We will use the OAS specification to generate </a:t>
              </a:r>
              <a:r>
                <a:rPr lang="en">
                  <a:solidFill>
                    <a:schemeClr val="dk1"/>
                  </a:solidFill>
                  <a:latin typeface="Montserrat Medium"/>
                  <a:ea typeface="Montserrat Medium"/>
                  <a:cs typeface="Montserrat Medium"/>
                  <a:sym typeface="Montserrat Medium"/>
                </a:rPr>
                <a:t>test cases</a:t>
              </a:r>
              <a:r>
                <a:rPr lang="en">
                  <a:solidFill>
                    <a:schemeClr val="dk1"/>
                  </a:solidFill>
                  <a:latin typeface="Montserrat Medium"/>
                  <a:ea typeface="Montserrat Medium"/>
                  <a:cs typeface="Montserrat Medium"/>
                  <a:sym typeface="Montserrat Medium"/>
                </a:rPr>
                <a:t> from Restest</a:t>
              </a:r>
              <a:endParaRPr>
                <a:solidFill>
                  <a:schemeClr val="dk1"/>
                </a:solidFill>
                <a:latin typeface="Montserrat Medium"/>
                <a:ea typeface="Montserrat Medium"/>
                <a:cs typeface="Montserrat Medium"/>
                <a:sym typeface="Montserrat Medium"/>
              </a:endParaRPr>
            </a:p>
          </p:txBody>
        </p:sp>
        <p:sp>
          <p:nvSpPr>
            <p:cNvPr id="290" name="Google Shape;290;p34"/>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1</a:t>
              </a:r>
              <a:endParaRPr sz="1800">
                <a:solidFill>
                  <a:schemeClr val="dk1"/>
                </a:solidFill>
                <a:latin typeface="Montserrat SemiBold"/>
                <a:ea typeface="Montserrat SemiBold"/>
                <a:cs typeface="Montserrat SemiBold"/>
                <a:sym typeface="Montserrat SemiBold"/>
              </a:endParaRPr>
            </a:p>
          </p:txBody>
        </p:sp>
        <p:sp>
          <p:nvSpPr>
            <p:cNvPr id="291" name="Google Shape;291;p34"/>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grpSp>
        <p:nvGrpSpPr>
          <p:cNvPr id="292" name="Google Shape;292;p34"/>
          <p:cNvGrpSpPr/>
          <p:nvPr/>
        </p:nvGrpSpPr>
        <p:grpSpPr>
          <a:xfrm>
            <a:off x="1072270" y="2168175"/>
            <a:ext cx="6999476" cy="983850"/>
            <a:chOff x="4864000" y="1060788"/>
            <a:chExt cx="6553203" cy="983850"/>
          </a:xfrm>
        </p:grpSpPr>
        <p:sp>
          <p:nvSpPr>
            <p:cNvPr id="293" name="Google Shape;293;p34"/>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We will use Microsoft’s restler-fuzzer to generate </a:t>
              </a:r>
              <a:r>
                <a:rPr lang="en">
                  <a:solidFill>
                    <a:schemeClr val="dk1"/>
                  </a:solidFill>
                  <a:latin typeface="Montserrat Medium"/>
                  <a:ea typeface="Montserrat Medium"/>
                  <a:cs typeface="Montserrat Medium"/>
                  <a:sym typeface="Montserrat Medium"/>
                </a:rPr>
                <a:t>test cases</a:t>
              </a:r>
              <a:r>
                <a:rPr lang="en">
                  <a:solidFill>
                    <a:schemeClr val="dk1"/>
                  </a:solidFill>
                  <a:latin typeface="Montserrat Medium"/>
                  <a:ea typeface="Montserrat Medium"/>
                  <a:cs typeface="Montserrat Medium"/>
                  <a:sym typeface="Montserrat Medium"/>
                </a:rPr>
                <a:t> which can be fed to beet.</a:t>
              </a:r>
              <a:endParaRPr>
                <a:solidFill>
                  <a:schemeClr val="dk1"/>
                </a:solidFill>
                <a:latin typeface="Montserrat Medium"/>
                <a:ea typeface="Montserrat Medium"/>
                <a:cs typeface="Montserrat Medium"/>
                <a:sym typeface="Montserrat Medium"/>
              </a:endParaRPr>
            </a:p>
          </p:txBody>
        </p:sp>
        <p:sp>
          <p:nvSpPr>
            <p:cNvPr id="294" name="Google Shape;294;p34"/>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2</a:t>
              </a:r>
              <a:endParaRPr sz="1800">
                <a:solidFill>
                  <a:schemeClr val="dk1"/>
                </a:solidFill>
                <a:latin typeface="Montserrat SemiBold"/>
                <a:ea typeface="Montserrat SemiBold"/>
                <a:cs typeface="Montserrat SemiBold"/>
                <a:sym typeface="Montserrat SemiBold"/>
              </a:endParaRPr>
            </a:p>
          </p:txBody>
        </p:sp>
        <p:sp>
          <p:nvSpPr>
            <p:cNvPr id="295" name="Google Shape;295;p34"/>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grpSp>
        <p:nvGrpSpPr>
          <p:cNvPr id="296" name="Google Shape;296;p34"/>
          <p:cNvGrpSpPr/>
          <p:nvPr/>
        </p:nvGrpSpPr>
        <p:grpSpPr>
          <a:xfrm>
            <a:off x="1072258" y="3255300"/>
            <a:ext cx="6999476" cy="983850"/>
            <a:chOff x="4864000" y="1060788"/>
            <a:chExt cx="6553203" cy="983850"/>
          </a:xfrm>
        </p:grpSpPr>
        <p:sp>
          <p:nvSpPr>
            <p:cNvPr id="297" name="Google Shape;297;p34"/>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Generate </a:t>
              </a:r>
              <a:r>
                <a:rPr lang="en">
                  <a:solidFill>
                    <a:schemeClr val="dk1"/>
                  </a:solidFill>
                  <a:latin typeface="Montserrat Medium"/>
                  <a:ea typeface="Montserrat Medium"/>
                  <a:cs typeface="Montserrat Medium"/>
                  <a:sym typeface="Montserrat Medium"/>
                </a:rPr>
                <a:t>test cases</a:t>
              </a:r>
              <a:r>
                <a:rPr lang="en">
                  <a:solidFill>
                    <a:schemeClr val="dk1"/>
                  </a:solidFill>
                  <a:latin typeface="Montserrat Medium"/>
                  <a:ea typeface="Montserrat Medium"/>
                  <a:cs typeface="Montserrat Medium"/>
                  <a:sym typeface="Montserrat Medium"/>
                </a:rPr>
                <a:t> from Restestgen</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Both of these approaches are able to generate test cases in csv formats.</a:t>
              </a:r>
              <a:endParaRPr>
                <a:solidFill>
                  <a:schemeClr val="dk1"/>
                </a:solidFill>
                <a:latin typeface="Montserrat Medium"/>
                <a:ea typeface="Montserrat Medium"/>
                <a:cs typeface="Montserrat Medium"/>
                <a:sym typeface="Montserrat Medium"/>
              </a:endParaRPr>
            </a:p>
          </p:txBody>
        </p:sp>
        <p:sp>
          <p:nvSpPr>
            <p:cNvPr id="298" name="Google Shape;298;p34"/>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3</a:t>
              </a:r>
              <a:endParaRPr sz="1800">
                <a:solidFill>
                  <a:schemeClr val="dk1"/>
                </a:solidFill>
                <a:latin typeface="Montserrat SemiBold"/>
                <a:ea typeface="Montserrat SemiBold"/>
                <a:cs typeface="Montserrat SemiBold"/>
                <a:sym typeface="Montserrat SemiBold"/>
              </a:endParaRPr>
            </a:p>
          </p:txBody>
        </p:sp>
        <p:sp>
          <p:nvSpPr>
            <p:cNvPr id="299" name="Google Shape;299;p34"/>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How do we do it ? RQ2</a:t>
            </a:r>
            <a:endParaRPr/>
          </a:p>
        </p:txBody>
      </p:sp>
      <p:grpSp>
        <p:nvGrpSpPr>
          <p:cNvPr id="305" name="Google Shape;305;p35"/>
          <p:cNvGrpSpPr/>
          <p:nvPr/>
        </p:nvGrpSpPr>
        <p:grpSpPr>
          <a:xfrm>
            <a:off x="1028083" y="1217300"/>
            <a:ext cx="6999476" cy="983850"/>
            <a:chOff x="4864000" y="1060788"/>
            <a:chExt cx="6553203" cy="983850"/>
          </a:xfrm>
        </p:grpSpPr>
        <p:sp>
          <p:nvSpPr>
            <p:cNvPr id="306" name="Google Shape;306;p35"/>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We will compare the invariants generated by all three backbox testers and analyze the result.</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How do we analyse?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Calculating</a:t>
              </a:r>
              <a:r>
                <a:rPr lang="en">
                  <a:solidFill>
                    <a:schemeClr val="dk1"/>
                  </a:solidFill>
                  <a:latin typeface="Montserrat Medium"/>
                  <a:ea typeface="Montserrat Medium"/>
                  <a:cs typeface="Montserrat Medium"/>
                  <a:sym typeface="Montserrat Medium"/>
                </a:rPr>
                <a:t> precision - ( % valid test oracles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chemeClr val="dk1"/>
                </a:buClr>
                <a:buSzPts val="1400"/>
                <a:buFont typeface="Montserrat Medium"/>
                <a:buAutoNum type="arabicPeriod"/>
              </a:pPr>
              <a:r>
                <a:rPr lang="en">
                  <a:solidFill>
                    <a:schemeClr val="dk1"/>
                  </a:solidFill>
                  <a:latin typeface="Montserrat Medium"/>
                  <a:ea typeface="Montserrat Medium"/>
                  <a:cs typeface="Montserrat Medium"/>
                  <a:sym typeface="Montserrat Medium"/>
                </a:rPr>
                <a:t>If we are </a:t>
              </a:r>
              <a:r>
                <a:rPr lang="en">
                  <a:solidFill>
                    <a:schemeClr val="dk1"/>
                  </a:solidFill>
                  <a:latin typeface="Montserrat Medium"/>
                  <a:ea typeface="Montserrat Medium"/>
                  <a:cs typeface="Montserrat Medium"/>
                  <a:sym typeface="Montserrat Medium"/>
                </a:rPr>
                <a:t>losing</a:t>
              </a:r>
              <a:r>
                <a:rPr lang="en">
                  <a:solidFill>
                    <a:schemeClr val="dk1"/>
                  </a:solidFill>
                  <a:latin typeface="Montserrat Medium"/>
                  <a:ea typeface="Montserrat Medium"/>
                  <a:cs typeface="Montserrat Medium"/>
                  <a:sym typeface="Montserrat Medium"/>
                </a:rPr>
                <a:t> any valuable invariants?</a:t>
              </a:r>
              <a:endParaRPr>
                <a:solidFill>
                  <a:schemeClr val="dk1"/>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chemeClr val="dk1"/>
                </a:buClr>
                <a:buSzPts val="1400"/>
                <a:buFont typeface="Montserrat Medium"/>
                <a:buAutoNum type="arabicPeriod"/>
              </a:pPr>
              <a:r>
                <a:rPr lang="en">
                  <a:solidFill>
                    <a:schemeClr val="dk1"/>
                  </a:solidFill>
                  <a:latin typeface="Montserrat Medium"/>
                  <a:ea typeface="Montserrat Medium"/>
                  <a:cs typeface="Montserrat Medium"/>
                  <a:sym typeface="Montserrat Medium"/>
                </a:rPr>
                <a:t>Are we able to generate more meaningful invariants with other testers?</a:t>
              </a:r>
              <a:endParaRPr>
                <a:solidFill>
                  <a:schemeClr val="dk1"/>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chemeClr val="dk1"/>
                </a:buClr>
                <a:buSzPts val="1400"/>
                <a:buFont typeface="Montserrat Medium"/>
                <a:buAutoNum type="arabicPeriod"/>
              </a:pPr>
              <a:r>
                <a:rPr lang="en">
                  <a:solidFill>
                    <a:schemeClr val="dk1"/>
                  </a:solidFill>
                  <a:latin typeface="Montserrat Medium"/>
                  <a:ea typeface="Montserrat Medium"/>
                  <a:cs typeface="Montserrat Medium"/>
                  <a:sym typeface="Montserrat Medium"/>
                </a:rPr>
                <a:t>We will also combine requests and responses from all three testers to answer above 2 questions.</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sp>
          <p:nvSpPr>
            <p:cNvPr id="307" name="Google Shape;307;p35"/>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4</a:t>
              </a:r>
              <a:endParaRPr sz="1800">
                <a:solidFill>
                  <a:schemeClr val="dk1"/>
                </a:solidFill>
                <a:latin typeface="Montserrat SemiBold"/>
                <a:ea typeface="Montserrat SemiBold"/>
                <a:cs typeface="Montserrat SemiBold"/>
                <a:sym typeface="Montserrat SemiBold"/>
              </a:endParaRPr>
            </a:p>
          </p:txBody>
        </p:sp>
        <p:sp>
          <p:nvSpPr>
            <p:cNvPr id="308" name="Google Shape;308;p35"/>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452550" y="2290950"/>
            <a:ext cx="8238900" cy="56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t>Contents</a:t>
            </a:r>
            <a:endParaRPr sz="3000"/>
          </a:p>
        </p:txBody>
      </p:sp>
      <p:grpSp>
        <p:nvGrpSpPr>
          <p:cNvPr id="116" name="Google Shape;116;p26"/>
          <p:cNvGrpSpPr/>
          <p:nvPr/>
        </p:nvGrpSpPr>
        <p:grpSpPr>
          <a:xfrm>
            <a:off x="307553" y="2833250"/>
            <a:ext cx="8696159" cy="543600"/>
            <a:chOff x="457200" y="3903850"/>
            <a:chExt cx="8238900" cy="543600"/>
          </a:xfrm>
        </p:grpSpPr>
        <p:sp>
          <p:nvSpPr>
            <p:cNvPr id="117" name="Google Shape;117;p26"/>
            <p:cNvSpPr/>
            <p:nvPr/>
          </p:nvSpPr>
          <p:spPr>
            <a:xfrm>
              <a:off x="457200" y="3903850"/>
              <a:ext cx="8238900" cy="543600"/>
            </a:xfrm>
            <a:prstGeom prst="rightArrow">
              <a:avLst>
                <a:gd fmla="val 100000" name="adj1"/>
                <a:gd fmla="val 55970" name="adj2"/>
              </a:avLst>
            </a:prstGeom>
            <a:solidFill>
              <a:schemeClr val="dk2"/>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cxnSp>
          <p:nvCxnSpPr>
            <p:cNvPr id="118" name="Google Shape;118;p26"/>
            <p:cNvCxnSpPr>
              <a:stCxn id="117" idx="1"/>
              <a:endCxn id="117" idx="3"/>
            </p:cNvCxnSpPr>
            <p:nvPr/>
          </p:nvCxnSpPr>
          <p:spPr>
            <a:xfrm>
              <a:off x="457200" y="4175650"/>
              <a:ext cx="8238900" cy="0"/>
            </a:xfrm>
            <a:prstGeom prst="straightConnector1">
              <a:avLst/>
            </a:prstGeom>
            <a:noFill/>
            <a:ln cap="flat" cmpd="sng" w="19050">
              <a:solidFill>
                <a:schemeClr val="lt1"/>
              </a:solidFill>
              <a:prstDash val="dash"/>
              <a:round/>
              <a:headEnd len="med" w="med" type="none"/>
              <a:tailEnd len="med" w="med" type="none"/>
            </a:ln>
          </p:spPr>
        </p:cxnSp>
      </p:grpSp>
      <p:sp>
        <p:nvSpPr>
          <p:cNvPr id="119" name="Google Shape;119;p26"/>
          <p:cNvSpPr txBox="1"/>
          <p:nvPr/>
        </p:nvSpPr>
        <p:spPr>
          <a:xfrm>
            <a:off x="2319713" y="4458025"/>
            <a:ext cx="1863000" cy="35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    Motivation</a:t>
            </a:r>
            <a:endParaRPr sz="1600">
              <a:solidFill>
                <a:schemeClr val="dk1"/>
              </a:solidFill>
              <a:latin typeface="Montserrat SemiBold"/>
              <a:ea typeface="Montserrat SemiBold"/>
              <a:cs typeface="Montserrat SemiBold"/>
              <a:sym typeface="Montserrat SemiBold"/>
            </a:endParaRPr>
          </a:p>
        </p:txBody>
      </p:sp>
      <p:sp>
        <p:nvSpPr>
          <p:cNvPr id="120" name="Google Shape;120;p26"/>
          <p:cNvSpPr txBox="1"/>
          <p:nvPr/>
        </p:nvSpPr>
        <p:spPr>
          <a:xfrm>
            <a:off x="6700648" y="4518825"/>
            <a:ext cx="2150700" cy="352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Possible findings</a:t>
            </a:r>
            <a:endParaRPr sz="1600">
              <a:solidFill>
                <a:schemeClr val="dk1"/>
              </a:solidFill>
              <a:latin typeface="Montserrat SemiBold"/>
              <a:ea typeface="Montserrat SemiBold"/>
              <a:cs typeface="Montserrat SemiBold"/>
              <a:sym typeface="Montserrat SemiBold"/>
            </a:endParaRPr>
          </a:p>
        </p:txBody>
      </p:sp>
      <p:sp>
        <p:nvSpPr>
          <p:cNvPr id="121" name="Google Shape;121;p26"/>
          <p:cNvSpPr txBox="1"/>
          <p:nvPr/>
        </p:nvSpPr>
        <p:spPr>
          <a:xfrm>
            <a:off x="478425" y="1431675"/>
            <a:ext cx="1526100" cy="352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Research Questions</a:t>
            </a:r>
            <a:endParaRPr sz="1600">
              <a:solidFill>
                <a:schemeClr val="dk1"/>
              </a:solidFill>
              <a:latin typeface="Montserrat SemiBold"/>
              <a:ea typeface="Montserrat SemiBold"/>
              <a:cs typeface="Montserrat SemiBold"/>
              <a:sym typeface="Montserrat SemiBold"/>
            </a:endParaRPr>
          </a:p>
        </p:txBody>
      </p:sp>
      <p:sp>
        <p:nvSpPr>
          <p:cNvPr id="122" name="Google Shape;122;p26"/>
          <p:cNvSpPr txBox="1"/>
          <p:nvPr/>
        </p:nvSpPr>
        <p:spPr>
          <a:xfrm>
            <a:off x="4182725" y="1431675"/>
            <a:ext cx="2150700" cy="352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ontserrat SemiBold"/>
                <a:ea typeface="Montserrat SemiBold"/>
                <a:cs typeface="Montserrat SemiBold"/>
                <a:sym typeface="Montserrat SemiBold"/>
              </a:rPr>
              <a:t>  How do we do it?</a:t>
            </a:r>
            <a:endParaRPr sz="1600">
              <a:solidFill>
                <a:schemeClr val="dk1"/>
              </a:solidFill>
              <a:latin typeface="Montserrat SemiBold"/>
              <a:ea typeface="Montserrat SemiBold"/>
              <a:cs typeface="Montserrat SemiBold"/>
              <a:sym typeface="Montserrat SemiBold"/>
            </a:endParaRPr>
          </a:p>
        </p:txBody>
      </p:sp>
      <p:sp>
        <p:nvSpPr>
          <p:cNvPr id="123" name="Google Shape;123;p26"/>
          <p:cNvSpPr txBox="1"/>
          <p:nvPr/>
        </p:nvSpPr>
        <p:spPr>
          <a:xfrm>
            <a:off x="7140500" y="1305482"/>
            <a:ext cx="1863000" cy="352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600">
              <a:solidFill>
                <a:schemeClr val="dk1"/>
              </a:solidFill>
              <a:latin typeface="Montserrat SemiBold"/>
              <a:ea typeface="Montserrat SemiBold"/>
              <a:cs typeface="Montserrat SemiBold"/>
              <a:sym typeface="Montserrat SemiBold"/>
            </a:endParaRPr>
          </a:p>
        </p:txBody>
      </p:sp>
      <p:sp>
        <p:nvSpPr>
          <p:cNvPr id="124" name="Google Shape;124;p26"/>
          <p:cNvSpPr/>
          <p:nvPr/>
        </p:nvSpPr>
        <p:spPr>
          <a:xfrm>
            <a:off x="2876375" y="3249725"/>
            <a:ext cx="749700" cy="7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Medium"/>
                <a:ea typeface="Montserrat Medium"/>
                <a:cs typeface="Montserrat Medium"/>
                <a:sym typeface="Montserrat Medium"/>
              </a:rPr>
              <a:t>2</a:t>
            </a:r>
            <a:endParaRPr sz="1800">
              <a:solidFill>
                <a:schemeClr val="lt1"/>
              </a:solidFill>
              <a:latin typeface="Montserrat Medium"/>
              <a:ea typeface="Montserrat Medium"/>
              <a:cs typeface="Montserrat Medium"/>
              <a:sym typeface="Montserrat Medium"/>
            </a:endParaRPr>
          </a:p>
        </p:txBody>
      </p:sp>
      <p:sp>
        <p:nvSpPr>
          <p:cNvPr id="125" name="Google Shape;125;p26"/>
          <p:cNvSpPr/>
          <p:nvPr/>
        </p:nvSpPr>
        <p:spPr>
          <a:xfrm>
            <a:off x="862150" y="2210693"/>
            <a:ext cx="749700" cy="749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ontserrat"/>
                <a:ea typeface="Montserrat"/>
                <a:cs typeface="Montserrat"/>
                <a:sym typeface="Montserrat"/>
              </a:rPr>
              <a:t>1</a:t>
            </a:r>
            <a:endParaRPr b="1" sz="1800">
              <a:solidFill>
                <a:schemeClr val="lt1"/>
              </a:solidFill>
              <a:latin typeface="Montserrat"/>
              <a:ea typeface="Montserrat"/>
              <a:cs typeface="Montserrat"/>
              <a:sym typeface="Montserrat"/>
            </a:endParaRPr>
          </a:p>
        </p:txBody>
      </p:sp>
      <p:sp>
        <p:nvSpPr>
          <p:cNvPr id="126" name="Google Shape;126;p26"/>
          <p:cNvSpPr/>
          <p:nvPr/>
        </p:nvSpPr>
        <p:spPr>
          <a:xfrm>
            <a:off x="4883225" y="2242493"/>
            <a:ext cx="749700" cy="749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Medium"/>
                <a:ea typeface="Montserrat Medium"/>
                <a:cs typeface="Montserrat Medium"/>
                <a:sym typeface="Montserrat Medium"/>
              </a:rPr>
              <a:t>3</a:t>
            </a:r>
            <a:endParaRPr sz="1800">
              <a:solidFill>
                <a:schemeClr val="lt1"/>
              </a:solidFill>
              <a:latin typeface="Montserrat Medium"/>
              <a:ea typeface="Montserrat Medium"/>
              <a:cs typeface="Montserrat Medium"/>
              <a:sym typeface="Montserrat Medium"/>
            </a:endParaRPr>
          </a:p>
        </p:txBody>
      </p:sp>
      <p:sp>
        <p:nvSpPr>
          <p:cNvPr id="127" name="Google Shape;127;p26"/>
          <p:cNvSpPr/>
          <p:nvPr/>
        </p:nvSpPr>
        <p:spPr>
          <a:xfrm>
            <a:off x="7261975" y="3249725"/>
            <a:ext cx="749700" cy="74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Medium"/>
                <a:ea typeface="Montserrat Medium"/>
                <a:cs typeface="Montserrat Medium"/>
                <a:sym typeface="Montserrat Medium"/>
              </a:rPr>
              <a:t>4</a:t>
            </a:r>
            <a:endParaRPr sz="1800">
              <a:solidFill>
                <a:schemeClr val="lt1"/>
              </a:solidFill>
              <a:latin typeface="Montserrat Medium"/>
              <a:ea typeface="Montserrat Medium"/>
              <a:cs typeface="Montserrat Medium"/>
              <a:sym typeface="Montserrat Medium"/>
            </a:endParaRPr>
          </a:p>
        </p:txBody>
      </p:sp>
      <p:cxnSp>
        <p:nvCxnSpPr>
          <p:cNvPr id="128" name="Google Shape;128;p26"/>
          <p:cNvCxnSpPr/>
          <p:nvPr/>
        </p:nvCxnSpPr>
        <p:spPr>
          <a:xfrm flipH="1">
            <a:off x="1239225" y="1783875"/>
            <a:ext cx="4500" cy="320700"/>
          </a:xfrm>
          <a:prstGeom prst="straightConnector1">
            <a:avLst/>
          </a:prstGeom>
          <a:noFill/>
          <a:ln cap="flat" cmpd="sng" w="9525">
            <a:solidFill>
              <a:schemeClr val="dk2"/>
            </a:solidFill>
            <a:prstDash val="solid"/>
            <a:round/>
            <a:headEnd len="med" w="med" type="oval"/>
            <a:tailEnd len="med" w="med" type="oval"/>
          </a:ln>
        </p:spPr>
      </p:cxnSp>
      <p:cxnSp>
        <p:nvCxnSpPr>
          <p:cNvPr id="129" name="Google Shape;129;p26"/>
          <p:cNvCxnSpPr/>
          <p:nvPr/>
        </p:nvCxnSpPr>
        <p:spPr>
          <a:xfrm flipH="1">
            <a:off x="5255825" y="1815663"/>
            <a:ext cx="4500" cy="320700"/>
          </a:xfrm>
          <a:prstGeom prst="straightConnector1">
            <a:avLst/>
          </a:prstGeom>
          <a:noFill/>
          <a:ln cap="flat" cmpd="sng" w="9525">
            <a:solidFill>
              <a:schemeClr val="dk2"/>
            </a:solidFill>
            <a:prstDash val="solid"/>
            <a:round/>
            <a:headEnd len="med" w="med" type="oval"/>
            <a:tailEnd len="med" w="med" type="oval"/>
          </a:ln>
        </p:spPr>
      </p:cxnSp>
      <p:cxnSp>
        <p:nvCxnSpPr>
          <p:cNvPr id="130" name="Google Shape;130;p26"/>
          <p:cNvCxnSpPr/>
          <p:nvPr/>
        </p:nvCxnSpPr>
        <p:spPr>
          <a:xfrm flipH="1">
            <a:off x="3248975" y="4121275"/>
            <a:ext cx="4500" cy="320700"/>
          </a:xfrm>
          <a:prstGeom prst="straightConnector1">
            <a:avLst/>
          </a:prstGeom>
          <a:noFill/>
          <a:ln cap="flat" cmpd="sng" w="9525">
            <a:solidFill>
              <a:schemeClr val="dk2"/>
            </a:solidFill>
            <a:prstDash val="solid"/>
            <a:round/>
            <a:headEnd len="med" w="med" type="oval"/>
            <a:tailEnd len="med" w="med" type="oval"/>
          </a:ln>
        </p:spPr>
      </p:cxnSp>
      <p:cxnSp>
        <p:nvCxnSpPr>
          <p:cNvPr id="131" name="Google Shape;131;p26"/>
          <p:cNvCxnSpPr/>
          <p:nvPr/>
        </p:nvCxnSpPr>
        <p:spPr>
          <a:xfrm flipH="1">
            <a:off x="7634575" y="4121275"/>
            <a:ext cx="4500" cy="320700"/>
          </a:xfrm>
          <a:prstGeom prst="straightConnector1">
            <a:avLst/>
          </a:prstGeom>
          <a:noFill/>
          <a:ln cap="flat" cmpd="sng" w="9525">
            <a:solidFill>
              <a:schemeClr val="dk2"/>
            </a:solidFill>
            <a:prstDash val="solid"/>
            <a:round/>
            <a:headEnd len="med" w="med" type="oval"/>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27"/>
          <p:cNvGrpSpPr/>
          <p:nvPr/>
        </p:nvGrpSpPr>
        <p:grpSpPr>
          <a:xfrm>
            <a:off x="5789550" y="1312200"/>
            <a:ext cx="3212100" cy="1728300"/>
            <a:chOff x="5785050" y="1265400"/>
            <a:chExt cx="3212100" cy="1728300"/>
          </a:xfrm>
        </p:grpSpPr>
        <p:sp>
          <p:nvSpPr>
            <p:cNvPr id="137" name="Google Shape;137;p27"/>
            <p:cNvSpPr txBox="1"/>
            <p:nvPr/>
          </p:nvSpPr>
          <p:spPr>
            <a:xfrm>
              <a:off x="5785050" y="1265400"/>
              <a:ext cx="2906400" cy="43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Motivation</a:t>
              </a:r>
              <a:endParaRPr sz="1800">
                <a:solidFill>
                  <a:schemeClr val="dk1"/>
                </a:solidFill>
                <a:latin typeface="Montserrat SemiBold"/>
                <a:ea typeface="Montserrat SemiBold"/>
                <a:cs typeface="Montserrat SemiBold"/>
                <a:sym typeface="Montserrat SemiBold"/>
              </a:endParaRPr>
            </a:p>
          </p:txBody>
        </p:sp>
        <p:sp>
          <p:nvSpPr>
            <p:cNvPr id="138" name="Google Shape;138;p27"/>
            <p:cNvSpPr txBox="1"/>
            <p:nvPr/>
          </p:nvSpPr>
          <p:spPr>
            <a:xfrm>
              <a:off x="5785050" y="1699500"/>
              <a:ext cx="3212100" cy="12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The motivation </a:t>
              </a:r>
              <a:r>
                <a:rPr lang="en">
                  <a:solidFill>
                    <a:schemeClr val="dk1"/>
                  </a:solidFill>
                  <a:latin typeface="Montserrat Medium"/>
                  <a:ea typeface="Montserrat Medium"/>
                  <a:cs typeface="Montserrat Medium"/>
                  <a:sym typeface="Montserrat Medium"/>
                </a:rPr>
                <a:t>behind</a:t>
              </a:r>
              <a:r>
                <a:rPr lang="en">
                  <a:solidFill>
                    <a:schemeClr val="dk1"/>
                  </a:solidFill>
                  <a:latin typeface="Montserrat Medium"/>
                  <a:ea typeface="Montserrat Medium"/>
                  <a:cs typeface="Montserrat Medium"/>
                  <a:sym typeface="Montserrat Medium"/>
                </a:rPr>
                <a:t> this is to help developers with insights that enable them to strategically modify their APIs to produce better test oracles</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p:txBody>
        </p:sp>
      </p:grpSp>
      <p:sp>
        <p:nvSpPr>
          <p:cNvPr id="139" name="Google Shape;139;p27"/>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Questions &amp; Motivation</a:t>
            </a:r>
            <a:endParaRPr/>
          </a:p>
        </p:txBody>
      </p:sp>
      <p:sp>
        <p:nvSpPr>
          <p:cNvPr id="140" name="Google Shape;140;p27"/>
          <p:cNvSpPr/>
          <p:nvPr/>
        </p:nvSpPr>
        <p:spPr>
          <a:xfrm flipH="1" rot="-5400000">
            <a:off x="2977253" y="857689"/>
            <a:ext cx="3190330" cy="4099352"/>
          </a:xfrm>
          <a:custGeom>
            <a:rect b="b" l="l" r="r" t="t"/>
            <a:pathLst>
              <a:path extrusionOk="0" h="11008" w="8562">
                <a:moveTo>
                  <a:pt x="1631" y="0"/>
                </a:moveTo>
                <a:lnTo>
                  <a:pt x="0" y="0"/>
                </a:lnTo>
                <a:lnTo>
                  <a:pt x="0" y="5504"/>
                </a:lnTo>
                <a:lnTo>
                  <a:pt x="0" y="5504"/>
                </a:lnTo>
                <a:cubicBezTo>
                  <a:pt x="0" y="5838"/>
                  <a:pt x="66" y="6169"/>
                  <a:pt x="194" y="6478"/>
                </a:cubicBezTo>
                <a:lnTo>
                  <a:pt x="194" y="6478"/>
                </a:lnTo>
                <a:cubicBezTo>
                  <a:pt x="323" y="6787"/>
                  <a:pt x="510" y="7068"/>
                  <a:pt x="747" y="7305"/>
                </a:cubicBezTo>
                <a:lnTo>
                  <a:pt x="747" y="7305"/>
                </a:lnTo>
                <a:cubicBezTo>
                  <a:pt x="984" y="7541"/>
                  <a:pt x="1264" y="7729"/>
                  <a:pt x="1573" y="7857"/>
                </a:cubicBezTo>
                <a:lnTo>
                  <a:pt x="1573" y="7857"/>
                </a:lnTo>
                <a:cubicBezTo>
                  <a:pt x="1883" y="7985"/>
                  <a:pt x="2214" y="8051"/>
                  <a:pt x="2549" y="8051"/>
                </a:cubicBezTo>
                <a:lnTo>
                  <a:pt x="2549" y="8051"/>
                </a:lnTo>
                <a:cubicBezTo>
                  <a:pt x="2883" y="8051"/>
                  <a:pt x="3215" y="7985"/>
                  <a:pt x="3524" y="7857"/>
                </a:cubicBezTo>
                <a:lnTo>
                  <a:pt x="3524" y="7857"/>
                </a:lnTo>
                <a:cubicBezTo>
                  <a:pt x="3833" y="7729"/>
                  <a:pt x="4114" y="7541"/>
                  <a:pt x="4350" y="7305"/>
                </a:cubicBezTo>
                <a:lnTo>
                  <a:pt x="4350" y="7305"/>
                </a:lnTo>
                <a:cubicBezTo>
                  <a:pt x="4586" y="7068"/>
                  <a:pt x="4774" y="6787"/>
                  <a:pt x="4902" y="6478"/>
                </a:cubicBezTo>
                <a:lnTo>
                  <a:pt x="4902" y="6478"/>
                </a:lnTo>
                <a:cubicBezTo>
                  <a:pt x="5030" y="6169"/>
                  <a:pt x="5096" y="5838"/>
                  <a:pt x="5096" y="5504"/>
                </a:cubicBezTo>
                <a:lnTo>
                  <a:pt x="5096" y="5504"/>
                </a:lnTo>
                <a:cubicBezTo>
                  <a:pt x="5096" y="5261"/>
                  <a:pt x="5193" y="5028"/>
                  <a:pt x="5365" y="4855"/>
                </a:cubicBezTo>
                <a:lnTo>
                  <a:pt x="5365" y="4855"/>
                </a:lnTo>
                <a:cubicBezTo>
                  <a:pt x="5536" y="4683"/>
                  <a:pt x="5770" y="4587"/>
                  <a:pt x="6013" y="4587"/>
                </a:cubicBezTo>
                <a:lnTo>
                  <a:pt x="6013" y="4587"/>
                </a:lnTo>
                <a:cubicBezTo>
                  <a:pt x="6256" y="4587"/>
                  <a:pt x="6490" y="4683"/>
                  <a:pt x="6662" y="4855"/>
                </a:cubicBezTo>
                <a:lnTo>
                  <a:pt x="6662" y="4855"/>
                </a:lnTo>
                <a:cubicBezTo>
                  <a:pt x="6834" y="5028"/>
                  <a:pt x="6931" y="5261"/>
                  <a:pt x="6931" y="5504"/>
                </a:cubicBezTo>
                <a:lnTo>
                  <a:pt x="6931" y="11007"/>
                </a:lnTo>
                <a:lnTo>
                  <a:pt x="8561" y="11007"/>
                </a:lnTo>
                <a:lnTo>
                  <a:pt x="8561" y="5504"/>
                </a:lnTo>
                <a:lnTo>
                  <a:pt x="8561" y="5504"/>
                </a:lnTo>
                <a:cubicBezTo>
                  <a:pt x="8561" y="4828"/>
                  <a:pt x="8293" y="4180"/>
                  <a:pt x="7815" y="3702"/>
                </a:cubicBezTo>
                <a:lnTo>
                  <a:pt x="7815" y="3702"/>
                </a:lnTo>
                <a:cubicBezTo>
                  <a:pt x="7337" y="3224"/>
                  <a:pt x="6689" y="2956"/>
                  <a:pt x="6013" y="2956"/>
                </a:cubicBezTo>
                <a:lnTo>
                  <a:pt x="6013" y="2956"/>
                </a:lnTo>
                <a:cubicBezTo>
                  <a:pt x="5338" y="2956"/>
                  <a:pt x="4689" y="3224"/>
                  <a:pt x="4212" y="3702"/>
                </a:cubicBezTo>
                <a:lnTo>
                  <a:pt x="4212" y="3702"/>
                </a:lnTo>
                <a:cubicBezTo>
                  <a:pt x="3735" y="4180"/>
                  <a:pt x="3466" y="4828"/>
                  <a:pt x="3466" y="5504"/>
                </a:cubicBezTo>
                <a:lnTo>
                  <a:pt x="3466" y="5504"/>
                </a:lnTo>
                <a:cubicBezTo>
                  <a:pt x="3466" y="5623"/>
                  <a:pt x="3442" y="5743"/>
                  <a:pt x="3396" y="5854"/>
                </a:cubicBezTo>
                <a:lnTo>
                  <a:pt x="3396" y="5854"/>
                </a:lnTo>
                <a:cubicBezTo>
                  <a:pt x="3350" y="5965"/>
                  <a:pt x="3282" y="6066"/>
                  <a:pt x="3197" y="6152"/>
                </a:cubicBezTo>
                <a:lnTo>
                  <a:pt x="3197" y="6152"/>
                </a:lnTo>
                <a:cubicBezTo>
                  <a:pt x="3112" y="6237"/>
                  <a:pt x="3011" y="6304"/>
                  <a:pt x="2900" y="6351"/>
                </a:cubicBezTo>
                <a:lnTo>
                  <a:pt x="2900" y="6351"/>
                </a:lnTo>
                <a:cubicBezTo>
                  <a:pt x="2788" y="6397"/>
                  <a:pt x="2669" y="6420"/>
                  <a:pt x="2549" y="6420"/>
                </a:cubicBezTo>
                <a:lnTo>
                  <a:pt x="2549" y="6420"/>
                </a:lnTo>
                <a:cubicBezTo>
                  <a:pt x="2428" y="6420"/>
                  <a:pt x="2309" y="6397"/>
                  <a:pt x="2197" y="6351"/>
                </a:cubicBezTo>
                <a:lnTo>
                  <a:pt x="2197" y="6351"/>
                </a:lnTo>
                <a:cubicBezTo>
                  <a:pt x="2086" y="6304"/>
                  <a:pt x="1985" y="6237"/>
                  <a:pt x="1900" y="6152"/>
                </a:cubicBezTo>
                <a:lnTo>
                  <a:pt x="1900" y="6152"/>
                </a:lnTo>
                <a:cubicBezTo>
                  <a:pt x="1815" y="6066"/>
                  <a:pt x="1748" y="5965"/>
                  <a:pt x="1701" y="5854"/>
                </a:cubicBezTo>
                <a:lnTo>
                  <a:pt x="1701" y="5854"/>
                </a:lnTo>
                <a:cubicBezTo>
                  <a:pt x="1655" y="5743"/>
                  <a:pt x="1631" y="5623"/>
                  <a:pt x="1631" y="5504"/>
                </a:cubicBezTo>
                <a:lnTo>
                  <a:pt x="1631" y="0"/>
                </a:lnTo>
              </a:path>
            </a:pathLst>
          </a:custGeom>
          <a:solidFill>
            <a:schemeClr val="lt2"/>
          </a:solidFill>
          <a:ln>
            <a:noFill/>
          </a:ln>
          <a:effectLst>
            <a:outerShdw blurRad="57150" rotWithShape="0" algn="bl" dir="5400000" dist="19050">
              <a:srgbClr val="000000">
                <a:alpha val="50000"/>
              </a:srgbClr>
            </a:outerShdw>
          </a:effectLst>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400">
              <a:solidFill>
                <a:srgbClr val="7F7F7F"/>
              </a:solidFill>
              <a:latin typeface="Lato Light"/>
              <a:ea typeface="Lato Light"/>
              <a:cs typeface="Lato Light"/>
              <a:sym typeface="Lato Light"/>
            </a:endParaRPr>
          </a:p>
        </p:txBody>
      </p:sp>
      <p:sp>
        <p:nvSpPr>
          <p:cNvPr id="141" name="Google Shape;141;p27"/>
          <p:cNvSpPr/>
          <p:nvPr/>
        </p:nvSpPr>
        <p:spPr>
          <a:xfrm flipH="1" rot="-5400000">
            <a:off x="3272640" y="872078"/>
            <a:ext cx="2598883" cy="4100362"/>
          </a:xfrm>
          <a:custGeom>
            <a:rect b="b" l="l" r="r" t="t"/>
            <a:pathLst>
              <a:path extrusionOk="0" h="13667874" w="8662942">
                <a:moveTo>
                  <a:pt x="0" y="0"/>
                </a:moveTo>
                <a:cubicBezTo>
                  <a:pt x="10027" y="36094"/>
                  <a:pt x="48082" y="7162800"/>
                  <a:pt x="48127" y="7194884"/>
                </a:cubicBezTo>
                <a:cubicBezTo>
                  <a:pt x="48172" y="7226968"/>
                  <a:pt x="159761" y="9035583"/>
                  <a:pt x="2093495" y="9047747"/>
                </a:cubicBezTo>
                <a:cubicBezTo>
                  <a:pt x="4027229" y="9059911"/>
                  <a:pt x="4342915" y="6920625"/>
                  <a:pt x="4355432" y="6906126"/>
                </a:cubicBezTo>
                <a:cubicBezTo>
                  <a:pt x="4367949" y="6891627"/>
                  <a:pt x="4408302" y="4798314"/>
                  <a:pt x="6328611" y="4740442"/>
                </a:cubicBezTo>
                <a:cubicBezTo>
                  <a:pt x="8248920" y="4682570"/>
                  <a:pt x="8623944" y="6165285"/>
                  <a:pt x="8621079" y="6145937"/>
                </a:cubicBezTo>
                <a:cubicBezTo>
                  <a:pt x="8618214" y="6126589"/>
                  <a:pt x="8666460" y="13650400"/>
                  <a:pt x="8662737" y="13667874"/>
                </a:cubicBezTo>
              </a:path>
            </a:pathLst>
          </a:custGeom>
          <a:noFill/>
          <a:ln cap="flat" cmpd="sng" w="88900">
            <a:solidFill>
              <a:schemeClr val="lt1"/>
            </a:solidFill>
            <a:prstDash val="lgDash"/>
            <a:miter lim="800000"/>
            <a:headEnd len="sm" w="sm" type="none"/>
            <a:tailEnd len="sm" w="sm" type="none"/>
          </a:ln>
          <a:effectLst>
            <a:outerShdw blurRad="57150" rotWithShape="0" algn="bl" dir="5400000" dist="19050">
              <a:srgbClr val="000000">
                <a:alpha val="50000"/>
              </a:srgbClr>
            </a:outerShdw>
          </a:effectLst>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sp>
        <p:nvSpPr>
          <p:cNvPr id="142" name="Google Shape;142;p27"/>
          <p:cNvSpPr/>
          <p:nvPr/>
        </p:nvSpPr>
        <p:spPr>
          <a:xfrm>
            <a:off x="1535550" y="1265391"/>
            <a:ext cx="749700" cy="74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sp>
        <p:nvSpPr>
          <p:cNvPr id="143" name="Google Shape;143;p27"/>
          <p:cNvSpPr/>
          <p:nvPr/>
        </p:nvSpPr>
        <p:spPr>
          <a:xfrm>
            <a:off x="6867900" y="3834313"/>
            <a:ext cx="749700" cy="7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grpSp>
        <p:nvGrpSpPr>
          <p:cNvPr id="144" name="Google Shape;144;p27"/>
          <p:cNvGrpSpPr/>
          <p:nvPr/>
        </p:nvGrpSpPr>
        <p:grpSpPr>
          <a:xfrm>
            <a:off x="457200" y="2774250"/>
            <a:ext cx="3212100" cy="1728275"/>
            <a:chOff x="457200" y="2910175"/>
            <a:chExt cx="3212100" cy="1728275"/>
          </a:xfrm>
        </p:grpSpPr>
        <p:sp>
          <p:nvSpPr>
            <p:cNvPr id="145" name="Google Shape;145;p27"/>
            <p:cNvSpPr txBox="1"/>
            <p:nvPr/>
          </p:nvSpPr>
          <p:spPr>
            <a:xfrm>
              <a:off x="457200" y="2910175"/>
              <a:ext cx="3212100" cy="43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SemiBold"/>
                  <a:ea typeface="Montserrat SemiBold"/>
                  <a:cs typeface="Montserrat SemiBold"/>
                  <a:sym typeface="Montserrat SemiBold"/>
                </a:rPr>
                <a:t>First Research question </a:t>
              </a:r>
              <a:endParaRPr sz="1600">
                <a:solidFill>
                  <a:schemeClr val="dk1"/>
                </a:solidFill>
                <a:latin typeface="Montserrat SemiBold"/>
                <a:ea typeface="Montserrat SemiBold"/>
                <a:cs typeface="Montserrat SemiBold"/>
                <a:sym typeface="Montserrat SemiBold"/>
              </a:endParaRPr>
            </a:p>
          </p:txBody>
        </p:sp>
        <p:sp>
          <p:nvSpPr>
            <p:cNvPr id="146" name="Google Shape;146;p27"/>
            <p:cNvSpPr txBox="1"/>
            <p:nvPr/>
          </p:nvSpPr>
          <p:spPr>
            <a:xfrm>
              <a:off x="457200" y="3344250"/>
              <a:ext cx="2906400" cy="12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Montserrat Medium"/>
                  <a:ea typeface="Montserrat Medium"/>
                  <a:cs typeface="Montserrat Medium"/>
                  <a:sym typeface="Montserrat Medium"/>
                </a:rPr>
                <a:t>To what extent does modifying API specifications, including variable types and paths, impact AGORA's ability to generate accurate and relevant test oracles for REST APIs?</a:t>
              </a:r>
              <a:endParaRPr>
                <a:solidFill>
                  <a:schemeClr val="dk1"/>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p:txBody>
        </p:sp>
      </p:grpSp>
      <p:cxnSp>
        <p:nvCxnSpPr>
          <p:cNvPr id="147" name="Google Shape;147;p27"/>
          <p:cNvCxnSpPr>
            <a:stCxn id="142" idx="4"/>
          </p:cNvCxnSpPr>
          <p:nvPr/>
        </p:nvCxnSpPr>
        <p:spPr>
          <a:xfrm>
            <a:off x="1910400" y="2015091"/>
            <a:ext cx="9000" cy="434700"/>
          </a:xfrm>
          <a:prstGeom prst="straightConnector1">
            <a:avLst/>
          </a:prstGeom>
          <a:noFill/>
          <a:ln cap="flat" cmpd="sng" w="9525">
            <a:solidFill>
              <a:schemeClr val="dk2"/>
            </a:solidFill>
            <a:prstDash val="solid"/>
            <a:round/>
            <a:headEnd len="med" w="med" type="oval"/>
            <a:tailEnd len="med" w="med" type="oval"/>
          </a:ln>
        </p:spPr>
      </p:cxnSp>
      <p:cxnSp>
        <p:nvCxnSpPr>
          <p:cNvPr id="148" name="Google Shape;148;p27"/>
          <p:cNvCxnSpPr>
            <a:stCxn id="143" idx="0"/>
          </p:cNvCxnSpPr>
          <p:nvPr/>
        </p:nvCxnSpPr>
        <p:spPr>
          <a:xfrm flipH="1" rot="10800000">
            <a:off x="7242750" y="3435313"/>
            <a:ext cx="4500" cy="399000"/>
          </a:xfrm>
          <a:prstGeom prst="straightConnector1">
            <a:avLst/>
          </a:prstGeom>
          <a:noFill/>
          <a:ln cap="flat" cmpd="sng" w="9525">
            <a:solidFill>
              <a:schemeClr val="dk2"/>
            </a:solidFill>
            <a:prstDash val="solid"/>
            <a:round/>
            <a:headEnd len="med" w="med" type="oval"/>
            <a:tailEnd len="med" w="med" type="oval"/>
          </a:ln>
        </p:spPr>
      </p:cxnSp>
      <p:grpSp>
        <p:nvGrpSpPr>
          <p:cNvPr id="149" name="Google Shape;149;p27"/>
          <p:cNvGrpSpPr/>
          <p:nvPr/>
        </p:nvGrpSpPr>
        <p:grpSpPr>
          <a:xfrm>
            <a:off x="1740980" y="1471201"/>
            <a:ext cx="347824" cy="338111"/>
            <a:chOff x="5557712" y="3256064"/>
            <a:chExt cx="394582" cy="383563"/>
          </a:xfrm>
        </p:grpSpPr>
        <p:sp>
          <p:nvSpPr>
            <p:cNvPr id="150" name="Google Shape;150;p27"/>
            <p:cNvSpPr/>
            <p:nvPr/>
          </p:nvSpPr>
          <p:spPr>
            <a:xfrm>
              <a:off x="5677002" y="3594665"/>
              <a:ext cx="157830" cy="44963"/>
            </a:xfrm>
            <a:custGeom>
              <a:rect b="b" l="l" r="r" t="t"/>
              <a:pathLst>
                <a:path extrusionOk="0" h="217" w="759">
                  <a:moveTo>
                    <a:pt x="0" y="0"/>
                  </a:moveTo>
                  <a:lnTo>
                    <a:pt x="758" y="0"/>
                  </a:lnTo>
                  <a:lnTo>
                    <a:pt x="758" y="216"/>
                  </a:lnTo>
                  <a:lnTo>
                    <a:pt x="0" y="216"/>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1" name="Google Shape;151;p27"/>
            <p:cNvSpPr/>
            <p:nvPr/>
          </p:nvSpPr>
          <p:spPr>
            <a:xfrm>
              <a:off x="5763259" y="3425823"/>
              <a:ext cx="26611" cy="22940"/>
            </a:xfrm>
            <a:custGeom>
              <a:rect b="b" l="l" r="r" t="t"/>
              <a:pathLst>
                <a:path extrusionOk="0" h="109" w="127">
                  <a:moveTo>
                    <a:pt x="119" y="27"/>
                  </a:moveTo>
                  <a:cubicBezTo>
                    <a:pt x="114" y="19"/>
                    <a:pt x="107" y="12"/>
                    <a:pt x="99" y="7"/>
                  </a:cubicBezTo>
                  <a:cubicBezTo>
                    <a:pt x="91" y="2"/>
                    <a:pt x="82" y="0"/>
                    <a:pt x="72" y="0"/>
                  </a:cubicBezTo>
                  <a:cubicBezTo>
                    <a:pt x="0" y="2"/>
                    <a:pt x="0" y="105"/>
                    <a:pt x="72" y="108"/>
                  </a:cubicBezTo>
                  <a:cubicBezTo>
                    <a:pt x="82" y="108"/>
                    <a:pt x="91" y="105"/>
                    <a:pt x="99" y="101"/>
                  </a:cubicBezTo>
                  <a:cubicBezTo>
                    <a:pt x="107" y="96"/>
                    <a:pt x="114" y="89"/>
                    <a:pt x="119" y="81"/>
                  </a:cubicBezTo>
                  <a:cubicBezTo>
                    <a:pt x="124" y="73"/>
                    <a:pt x="126" y="63"/>
                    <a:pt x="126" y="54"/>
                  </a:cubicBezTo>
                  <a:cubicBezTo>
                    <a:pt x="126" y="44"/>
                    <a:pt x="124" y="35"/>
                    <a:pt x="119" y="2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2" name="Google Shape;152;p27"/>
            <p:cNvSpPr/>
            <p:nvPr/>
          </p:nvSpPr>
          <p:spPr>
            <a:xfrm>
              <a:off x="5557712" y="3256064"/>
              <a:ext cx="394582" cy="317495"/>
            </a:xfrm>
            <a:custGeom>
              <a:rect b="b" l="l" r="r" t="t"/>
              <a:pathLst>
                <a:path extrusionOk="0" h="1524" w="1895">
                  <a:moveTo>
                    <a:pt x="963" y="7"/>
                  </a:moveTo>
                  <a:cubicBezTo>
                    <a:pt x="289" y="0"/>
                    <a:pt x="0" y="864"/>
                    <a:pt x="536" y="1261"/>
                  </a:cubicBezTo>
                  <a:cubicBezTo>
                    <a:pt x="586" y="1298"/>
                    <a:pt x="627" y="1345"/>
                    <a:pt x="658" y="1399"/>
                  </a:cubicBezTo>
                  <a:cubicBezTo>
                    <a:pt x="681" y="1437"/>
                    <a:pt x="697" y="1479"/>
                    <a:pt x="707" y="1523"/>
                  </a:cubicBezTo>
                  <a:lnTo>
                    <a:pt x="898" y="1523"/>
                  </a:lnTo>
                  <a:lnTo>
                    <a:pt x="898" y="1026"/>
                  </a:lnTo>
                  <a:cubicBezTo>
                    <a:pt x="792" y="1063"/>
                    <a:pt x="681" y="985"/>
                    <a:pt x="681" y="873"/>
                  </a:cubicBezTo>
                  <a:cubicBezTo>
                    <a:pt x="681" y="733"/>
                    <a:pt x="849" y="659"/>
                    <a:pt x="952" y="752"/>
                  </a:cubicBezTo>
                  <a:cubicBezTo>
                    <a:pt x="1054" y="659"/>
                    <a:pt x="1224" y="733"/>
                    <a:pt x="1223" y="873"/>
                  </a:cubicBezTo>
                  <a:cubicBezTo>
                    <a:pt x="1223" y="985"/>
                    <a:pt x="1111" y="1063"/>
                    <a:pt x="1006" y="1026"/>
                  </a:cubicBezTo>
                  <a:lnTo>
                    <a:pt x="1006" y="1523"/>
                  </a:lnTo>
                  <a:lnTo>
                    <a:pt x="1197" y="1523"/>
                  </a:lnTo>
                  <a:cubicBezTo>
                    <a:pt x="1207" y="1479"/>
                    <a:pt x="1224" y="1438"/>
                    <a:pt x="1246" y="1399"/>
                  </a:cubicBezTo>
                  <a:cubicBezTo>
                    <a:pt x="1278" y="1344"/>
                    <a:pt x="1320" y="1297"/>
                    <a:pt x="1371" y="1259"/>
                  </a:cubicBezTo>
                  <a:cubicBezTo>
                    <a:pt x="1894" y="868"/>
                    <a:pt x="1625" y="17"/>
                    <a:pt x="963" y="7"/>
                  </a:cubicBezTo>
                  <a:close/>
                  <a:moveTo>
                    <a:pt x="1220" y="443"/>
                  </a:moveTo>
                  <a:cubicBezTo>
                    <a:pt x="1072" y="295"/>
                    <a:pt x="832" y="295"/>
                    <a:pt x="684" y="443"/>
                  </a:cubicBezTo>
                  <a:lnTo>
                    <a:pt x="607" y="366"/>
                  </a:lnTo>
                  <a:cubicBezTo>
                    <a:pt x="797" y="176"/>
                    <a:pt x="1106" y="176"/>
                    <a:pt x="1297" y="366"/>
                  </a:cubicBezTo>
                  <a:lnTo>
                    <a:pt x="1220" y="44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3" name="Google Shape;153;p27"/>
            <p:cNvSpPr/>
            <p:nvPr/>
          </p:nvSpPr>
          <p:spPr>
            <a:xfrm>
              <a:off x="5721966" y="3425823"/>
              <a:ext cx="26611" cy="22940"/>
            </a:xfrm>
            <a:custGeom>
              <a:rect b="b" l="l" r="r" t="t"/>
              <a:pathLst>
                <a:path extrusionOk="0" h="109" w="127">
                  <a:moveTo>
                    <a:pt x="8" y="81"/>
                  </a:moveTo>
                  <a:cubicBezTo>
                    <a:pt x="12" y="89"/>
                    <a:pt x="19" y="96"/>
                    <a:pt x="27" y="101"/>
                  </a:cubicBezTo>
                  <a:cubicBezTo>
                    <a:pt x="36" y="105"/>
                    <a:pt x="45" y="108"/>
                    <a:pt x="55" y="108"/>
                  </a:cubicBezTo>
                  <a:cubicBezTo>
                    <a:pt x="126" y="105"/>
                    <a:pt x="126" y="2"/>
                    <a:pt x="55" y="0"/>
                  </a:cubicBezTo>
                  <a:cubicBezTo>
                    <a:pt x="45" y="0"/>
                    <a:pt x="36" y="2"/>
                    <a:pt x="27" y="7"/>
                  </a:cubicBezTo>
                  <a:cubicBezTo>
                    <a:pt x="19" y="12"/>
                    <a:pt x="12" y="19"/>
                    <a:pt x="8" y="27"/>
                  </a:cubicBezTo>
                  <a:cubicBezTo>
                    <a:pt x="3" y="35"/>
                    <a:pt x="0" y="44"/>
                    <a:pt x="0" y="54"/>
                  </a:cubicBezTo>
                  <a:cubicBezTo>
                    <a:pt x="0" y="63"/>
                    <a:pt x="3" y="73"/>
                    <a:pt x="8" y="8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54" name="Google Shape;154;p27"/>
          <p:cNvGrpSpPr/>
          <p:nvPr/>
        </p:nvGrpSpPr>
        <p:grpSpPr>
          <a:xfrm>
            <a:off x="7036899" y="4040115"/>
            <a:ext cx="411722" cy="338111"/>
            <a:chOff x="2836966" y="1634638"/>
            <a:chExt cx="467069" cy="383563"/>
          </a:xfrm>
        </p:grpSpPr>
        <p:sp>
          <p:nvSpPr>
            <p:cNvPr id="155" name="Google Shape;155;p27"/>
            <p:cNvSpPr/>
            <p:nvPr/>
          </p:nvSpPr>
          <p:spPr>
            <a:xfrm>
              <a:off x="3057195" y="1792468"/>
              <a:ext cx="37622" cy="89927"/>
            </a:xfrm>
            <a:custGeom>
              <a:rect b="b" l="l" r="r" t="t"/>
              <a:pathLst>
                <a:path extrusionOk="0" h="434" w="181">
                  <a:moveTo>
                    <a:pt x="0" y="0"/>
                  </a:moveTo>
                  <a:lnTo>
                    <a:pt x="180" y="0"/>
                  </a:lnTo>
                  <a:lnTo>
                    <a:pt x="180" y="433"/>
                  </a:lnTo>
                  <a:lnTo>
                    <a:pt x="0" y="433"/>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 name="Google Shape;156;p27"/>
            <p:cNvSpPr/>
            <p:nvPr/>
          </p:nvSpPr>
          <p:spPr>
            <a:xfrm>
              <a:off x="3116840" y="1770445"/>
              <a:ext cx="37622" cy="112866"/>
            </a:xfrm>
            <a:custGeom>
              <a:rect b="b" l="l" r="r" t="t"/>
              <a:pathLst>
                <a:path extrusionOk="0" h="542" w="182">
                  <a:moveTo>
                    <a:pt x="0" y="0"/>
                  </a:moveTo>
                  <a:lnTo>
                    <a:pt x="181" y="0"/>
                  </a:lnTo>
                  <a:lnTo>
                    <a:pt x="181" y="541"/>
                  </a:lnTo>
                  <a:lnTo>
                    <a:pt x="0" y="541"/>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 name="Google Shape;157;p27"/>
            <p:cNvSpPr/>
            <p:nvPr/>
          </p:nvSpPr>
          <p:spPr>
            <a:xfrm>
              <a:off x="2996632" y="1815408"/>
              <a:ext cx="37622" cy="67904"/>
            </a:xfrm>
            <a:custGeom>
              <a:rect b="b" l="l" r="r" t="t"/>
              <a:pathLst>
                <a:path extrusionOk="0" h="325" w="181">
                  <a:moveTo>
                    <a:pt x="0" y="0"/>
                  </a:moveTo>
                  <a:lnTo>
                    <a:pt x="180" y="0"/>
                  </a:lnTo>
                  <a:lnTo>
                    <a:pt x="180" y="324"/>
                  </a:lnTo>
                  <a:lnTo>
                    <a:pt x="0" y="324"/>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 name="Google Shape;158;p27"/>
            <p:cNvSpPr/>
            <p:nvPr/>
          </p:nvSpPr>
          <p:spPr>
            <a:xfrm>
              <a:off x="2915881" y="1897993"/>
              <a:ext cx="149573" cy="120208"/>
            </a:xfrm>
            <a:custGeom>
              <a:rect b="b" l="l" r="r" t="t"/>
              <a:pathLst>
                <a:path extrusionOk="0" h="578" w="717">
                  <a:moveTo>
                    <a:pt x="283" y="0"/>
                  </a:moveTo>
                  <a:lnTo>
                    <a:pt x="0" y="164"/>
                  </a:lnTo>
                  <a:cubicBezTo>
                    <a:pt x="24" y="190"/>
                    <a:pt x="110" y="336"/>
                    <a:pt x="306" y="451"/>
                  </a:cubicBezTo>
                  <a:cubicBezTo>
                    <a:pt x="508" y="569"/>
                    <a:pt x="681" y="570"/>
                    <a:pt x="716" y="577"/>
                  </a:cubicBezTo>
                  <a:lnTo>
                    <a:pt x="716" y="249"/>
                  </a:lnTo>
                  <a:cubicBezTo>
                    <a:pt x="630" y="241"/>
                    <a:pt x="547" y="215"/>
                    <a:pt x="472" y="172"/>
                  </a:cubicBezTo>
                  <a:cubicBezTo>
                    <a:pt x="398" y="129"/>
                    <a:pt x="333" y="70"/>
                    <a:pt x="284" y="0"/>
                  </a:cubicBezTo>
                  <a:lnTo>
                    <a:pt x="283"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 name="Google Shape;159;p27"/>
            <p:cNvSpPr/>
            <p:nvPr/>
          </p:nvSpPr>
          <p:spPr>
            <a:xfrm>
              <a:off x="3087476" y="1740163"/>
              <a:ext cx="216559" cy="278037"/>
            </a:xfrm>
            <a:custGeom>
              <a:rect b="b" l="l" r="r" t="t"/>
              <a:pathLst>
                <a:path extrusionOk="0" h="1335" w="1041">
                  <a:moveTo>
                    <a:pt x="770" y="0"/>
                  </a:moveTo>
                  <a:lnTo>
                    <a:pt x="486" y="164"/>
                  </a:lnTo>
                  <a:cubicBezTo>
                    <a:pt x="662" y="529"/>
                    <a:pt x="401" y="976"/>
                    <a:pt x="0" y="1006"/>
                  </a:cubicBezTo>
                  <a:lnTo>
                    <a:pt x="0" y="1334"/>
                  </a:lnTo>
                  <a:lnTo>
                    <a:pt x="61" y="1326"/>
                  </a:lnTo>
                  <a:cubicBezTo>
                    <a:pt x="717" y="1246"/>
                    <a:pt x="1040" y="526"/>
                    <a:pt x="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 name="Google Shape;160;p27"/>
            <p:cNvSpPr/>
            <p:nvPr/>
          </p:nvSpPr>
          <p:spPr>
            <a:xfrm>
              <a:off x="2836966" y="1634638"/>
              <a:ext cx="399163" cy="278037"/>
            </a:xfrm>
            <a:custGeom>
              <a:rect b="b" l="l" r="r" t="t"/>
              <a:pathLst>
                <a:path extrusionOk="0" h="1335" w="1920">
                  <a:moveTo>
                    <a:pt x="554" y="921"/>
                  </a:moveTo>
                  <a:cubicBezTo>
                    <a:pt x="555" y="340"/>
                    <a:pt x="1306" y="110"/>
                    <a:pt x="1635" y="578"/>
                  </a:cubicBezTo>
                  <a:lnTo>
                    <a:pt x="1919" y="414"/>
                  </a:lnTo>
                  <a:cubicBezTo>
                    <a:pt x="1711" y="124"/>
                    <a:pt x="1433" y="0"/>
                    <a:pt x="1162" y="0"/>
                  </a:cubicBezTo>
                  <a:lnTo>
                    <a:pt x="1149" y="0"/>
                  </a:lnTo>
                  <a:cubicBezTo>
                    <a:pt x="553" y="7"/>
                    <a:pt x="0" y="608"/>
                    <a:pt x="325" y="1334"/>
                  </a:cubicBezTo>
                  <a:lnTo>
                    <a:pt x="608" y="1170"/>
                  </a:lnTo>
                  <a:cubicBezTo>
                    <a:pt x="572" y="1092"/>
                    <a:pt x="554" y="1007"/>
                    <a:pt x="554" y="92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8"/>
          <p:cNvGrpSpPr/>
          <p:nvPr/>
        </p:nvGrpSpPr>
        <p:grpSpPr>
          <a:xfrm>
            <a:off x="5789550" y="1080900"/>
            <a:ext cx="2906400" cy="1626901"/>
            <a:chOff x="5785050" y="1034100"/>
            <a:chExt cx="2906400" cy="1626901"/>
          </a:xfrm>
        </p:grpSpPr>
        <p:sp>
          <p:nvSpPr>
            <p:cNvPr id="166" name="Google Shape;166;p28"/>
            <p:cNvSpPr txBox="1"/>
            <p:nvPr/>
          </p:nvSpPr>
          <p:spPr>
            <a:xfrm>
              <a:off x="5785050" y="1034100"/>
              <a:ext cx="2906400" cy="43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Motivation</a:t>
              </a:r>
              <a:endParaRPr sz="1800">
                <a:solidFill>
                  <a:schemeClr val="dk1"/>
                </a:solidFill>
                <a:latin typeface="Montserrat SemiBold"/>
                <a:ea typeface="Montserrat SemiBold"/>
                <a:cs typeface="Montserrat SemiBold"/>
                <a:sym typeface="Montserrat SemiBold"/>
              </a:endParaRPr>
            </a:p>
          </p:txBody>
        </p:sp>
        <p:sp>
          <p:nvSpPr>
            <p:cNvPr id="167" name="Google Shape;167;p28"/>
            <p:cNvSpPr txBox="1"/>
            <p:nvPr/>
          </p:nvSpPr>
          <p:spPr>
            <a:xfrm>
              <a:off x="5785050" y="1366800"/>
              <a:ext cx="2906400" cy="12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This study aims to provide developers and testers with valuable insights into selecting the most appropriate tool for their testing needs, ultimately leading to the development of more reliable and high-quality APIs.</a:t>
              </a:r>
              <a:endParaRPr>
                <a:solidFill>
                  <a:schemeClr val="dk1"/>
                </a:solidFill>
                <a:latin typeface="Montserrat Medium"/>
                <a:ea typeface="Montserrat Medium"/>
                <a:cs typeface="Montserrat Medium"/>
                <a:sym typeface="Montserrat Medium"/>
              </a:endParaRPr>
            </a:p>
          </p:txBody>
        </p:sp>
      </p:grpSp>
      <p:sp>
        <p:nvSpPr>
          <p:cNvPr id="168" name="Google Shape;168;p28"/>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Questions </a:t>
            </a:r>
            <a:r>
              <a:rPr lang="en"/>
              <a:t>&amp; Motivation</a:t>
            </a:r>
            <a:endParaRPr/>
          </a:p>
          <a:p>
            <a:pPr indent="0" lvl="0" marL="0" rtl="0" algn="ctr">
              <a:spcBef>
                <a:spcPts val="0"/>
              </a:spcBef>
              <a:spcAft>
                <a:spcPts val="0"/>
              </a:spcAft>
              <a:buNone/>
            </a:pPr>
            <a:r>
              <a:t/>
            </a:r>
            <a:endParaRPr/>
          </a:p>
        </p:txBody>
      </p:sp>
      <p:sp>
        <p:nvSpPr>
          <p:cNvPr id="169" name="Google Shape;169;p28"/>
          <p:cNvSpPr/>
          <p:nvPr/>
        </p:nvSpPr>
        <p:spPr>
          <a:xfrm flipH="1" rot="-5400000">
            <a:off x="2977253" y="857689"/>
            <a:ext cx="3190330" cy="4099352"/>
          </a:xfrm>
          <a:custGeom>
            <a:rect b="b" l="l" r="r" t="t"/>
            <a:pathLst>
              <a:path extrusionOk="0" h="11008" w="8562">
                <a:moveTo>
                  <a:pt x="1631" y="0"/>
                </a:moveTo>
                <a:lnTo>
                  <a:pt x="0" y="0"/>
                </a:lnTo>
                <a:lnTo>
                  <a:pt x="0" y="5504"/>
                </a:lnTo>
                <a:lnTo>
                  <a:pt x="0" y="5504"/>
                </a:lnTo>
                <a:cubicBezTo>
                  <a:pt x="0" y="5838"/>
                  <a:pt x="66" y="6169"/>
                  <a:pt x="194" y="6478"/>
                </a:cubicBezTo>
                <a:lnTo>
                  <a:pt x="194" y="6478"/>
                </a:lnTo>
                <a:cubicBezTo>
                  <a:pt x="323" y="6787"/>
                  <a:pt x="510" y="7068"/>
                  <a:pt x="747" y="7305"/>
                </a:cubicBezTo>
                <a:lnTo>
                  <a:pt x="747" y="7305"/>
                </a:lnTo>
                <a:cubicBezTo>
                  <a:pt x="984" y="7541"/>
                  <a:pt x="1264" y="7729"/>
                  <a:pt x="1573" y="7857"/>
                </a:cubicBezTo>
                <a:lnTo>
                  <a:pt x="1573" y="7857"/>
                </a:lnTo>
                <a:cubicBezTo>
                  <a:pt x="1883" y="7985"/>
                  <a:pt x="2214" y="8051"/>
                  <a:pt x="2549" y="8051"/>
                </a:cubicBezTo>
                <a:lnTo>
                  <a:pt x="2549" y="8051"/>
                </a:lnTo>
                <a:cubicBezTo>
                  <a:pt x="2883" y="8051"/>
                  <a:pt x="3215" y="7985"/>
                  <a:pt x="3524" y="7857"/>
                </a:cubicBezTo>
                <a:lnTo>
                  <a:pt x="3524" y="7857"/>
                </a:lnTo>
                <a:cubicBezTo>
                  <a:pt x="3833" y="7729"/>
                  <a:pt x="4114" y="7541"/>
                  <a:pt x="4350" y="7305"/>
                </a:cubicBezTo>
                <a:lnTo>
                  <a:pt x="4350" y="7305"/>
                </a:lnTo>
                <a:cubicBezTo>
                  <a:pt x="4586" y="7068"/>
                  <a:pt x="4774" y="6787"/>
                  <a:pt x="4902" y="6478"/>
                </a:cubicBezTo>
                <a:lnTo>
                  <a:pt x="4902" y="6478"/>
                </a:lnTo>
                <a:cubicBezTo>
                  <a:pt x="5030" y="6169"/>
                  <a:pt x="5096" y="5838"/>
                  <a:pt x="5096" y="5504"/>
                </a:cubicBezTo>
                <a:lnTo>
                  <a:pt x="5096" y="5504"/>
                </a:lnTo>
                <a:cubicBezTo>
                  <a:pt x="5096" y="5261"/>
                  <a:pt x="5193" y="5028"/>
                  <a:pt x="5365" y="4855"/>
                </a:cubicBezTo>
                <a:lnTo>
                  <a:pt x="5365" y="4855"/>
                </a:lnTo>
                <a:cubicBezTo>
                  <a:pt x="5536" y="4683"/>
                  <a:pt x="5770" y="4587"/>
                  <a:pt x="6013" y="4587"/>
                </a:cubicBezTo>
                <a:lnTo>
                  <a:pt x="6013" y="4587"/>
                </a:lnTo>
                <a:cubicBezTo>
                  <a:pt x="6256" y="4587"/>
                  <a:pt x="6490" y="4683"/>
                  <a:pt x="6662" y="4855"/>
                </a:cubicBezTo>
                <a:lnTo>
                  <a:pt x="6662" y="4855"/>
                </a:lnTo>
                <a:cubicBezTo>
                  <a:pt x="6834" y="5028"/>
                  <a:pt x="6931" y="5261"/>
                  <a:pt x="6931" y="5504"/>
                </a:cubicBezTo>
                <a:lnTo>
                  <a:pt x="6931" y="11007"/>
                </a:lnTo>
                <a:lnTo>
                  <a:pt x="8561" y="11007"/>
                </a:lnTo>
                <a:lnTo>
                  <a:pt x="8561" y="5504"/>
                </a:lnTo>
                <a:lnTo>
                  <a:pt x="8561" y="5504"/>
                </a:lnTo>
                <a:cubicBezTo>
                  <a:pt x="8561" y="4828"/>
                  <a:pt x="8293" y="4180"/>
                  <a:pt x="7815" y="3702"/>
                </a:cubicBezTo>
                <a:lnTo>
                  <a:pt x="7815" y="3702"/>
                </a:lnTo>
                <a:cubicBezTo>
                  <a:pt x="7337" y="3224"/>
                  <a:pt x="6689" y="2956"/>
                  <a:pt x="6013" y="2956"/>
                </a:cubicBezTo>
                <a:lnTo>
                  <a:pt x="6013" y="2956"/>
                </a:lnTo>
                <a:cubicBezTo>
                  <a:pt x="5338" y="2956"/>
                  <a:pt x="4689" y="3224"/>
                  <a:pt x="4212" y="3702"/>
                </a:cubicBezTo>
                <a:lnTo>
                  <a:pt x="4212" y="3702"/>
                </a:lnTo>
                <a:cubicBezTo>
                  <a:pt x="3735" y="4180"/>
                  <a:pt x="3466" y="4828"/>
                  <a:pt x="3466" y="5504"/>
                </a:cubicBezTo>
                <a:lnTo>
                  <a:pt x="3466" y="5504"/>
                </a:lnTo>
                <a:cubicBezTo>
                  <a:pt x="3466" y="5623"/>
                  <a:pt x="3442" y="5743"/>
                  <a:pt x="3396" y="5854"/>
                </a:cubicBezTo>
                <a:lnTo>
                  <a:pt x="3396" y="5854"/>
                </a:lnTo>
                <a:cubicBezTo>
                  <a:pt x="3350" y="5965"/>
                  <a:pt x="3282" y="6066"/>
                  <a:pt x="3197" y="6152"/>
                </a:cubicBezTo>
                <a:lnTo>
                  <a:pt x="3197" y="6152"/>
                </a:lnTo>
                <a:cubicBezTo>
                  <a:pt x="3112" y="6237"/>
                  <a:pt x="3011" y="6304"/>
                  <a:pt x="2900" y="6351"/>
                </a:cubicBezTo>
                <a:lnTo>
                  <a:pt x="2900" y="6351"/>
                </a:lnTo>
                <a:cubicBezTo>
                  <a:pt x="2788" y="6397"/>
                  <a:pt x="2669" y="6420"/>
                  <a:pt x="2549" y="6420"/>
                </a:cubicBezTo>
                <a:lnTo>
                  <a:pt x="2549" y="6420"/>
                </a:lnTo>
                <a:cubicBezTo>
                  <a:pt x="2428" y="6420"/>
                  <a:pt x="2309" y="6397"/>
                  <a:pt x="2197" y="6351"/>
                </a:cubicBezTo>
                <a:lnTo>
                  <a:pt x="2197" y="6351"/>
                </a:lnTo>
                <a:cubicBezTo>
                  <a:pt x="2086" y="6304"/>
                  <a:pt x="1985" y="6237"/>
                  <a:pt x="1900" y="6152"/>
                </a:cubicBezTo>
                <a:lnTo>
                  <a:pt x="1900" y="6152"/>
                </a:lnTo>
                <a:cubicBezTo>
                  <a:pt x="1815" y="6066"/>
                  <a:pt x="1748" y="5965"/>
                  <a:pt x="1701" y="5854"/>
                </a:cubicBezTo>
                <a:lnTo>
                  <a:pt x="1701" y="5854"/>
                </a:lnTo>
                <a:cubicBezTo>
                  <a:pt x="1655" y="5743"/>
                  <a:pt x="1631" y="5623"/>
                  <a:pt x="1631" y="5504"/>
                </a:cubicBezTo>
                <a:lnTo>
                  <a:pt x="1631" y="0"/>
                </a:lnTo>
              </a:path>
            </a:pathLst>
          </a:custGeom>
          <a:solidFill>
            <a:schemeClr val="lt2"/>
          </a:solidFill>
          <a:ln>
            <a:noFill/>
          </a:ln>
          <a:effectLst>
            <a:outerShdw blurRad="57150" rotWithShape="0" algn="bl" dir="5400000" dist="19050">
              <a:srgbClr val="000000">
                <a:alpha val="50000"/>
              </a:srgbClr>
            </a:outerShdw>
          </a:effectLst>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400">
              <a:solidFill>
                <a:srgbClr val="7F7F7F"/>
              </a:solidFill>
              <a:latin typeface="Lato Light"/>
              <a:ea typeface="Lato Light"/>
              <a:cs typeface="Lato Light"/>
              <a:sym typeface="Lato Light"/>
            </a:endParaRPr>
          </a:p>
        </p:txBody>
      </p:sp>
      <p:sp>
        <p:nvSpPr>
          <p:cNvPr id="170" name="Google Shape;170;p28"/>
          <p:cNvSpPr/>
          <p:nvPr/>
        </p:nvSpPr>
        <p:spPr>
          <a:xfrm flipH="1" rot="-5400000">
            <a:off x="3272640" y="872078"/>
            <a:ext cx="2598883" cy="4100362"/>
          </a:xfrm>
          <a:custGeom>
            <a:rect b="b" l="l" r="r" t="t"/>
            <a:pathLst>
              <a:path extrusionOk="0" h="13667874" w="8662942">
                <a:moveTo>
                  <a:pt x="0" y="0"/>
                </a:moveTo>
                <a:cubicBezTo>
                  <a:pt x="10027" y="36094"/>
                  <a:pt x="48082" y="7162800"/>
                  <a:pt x="48127" y="7194884"/>
                </a:cubicBezTo>
                <a:cubicBezTo>
                  <a:pt x="48172" y="7226968"/>
                  <a:pt x="159761" y="9035583"/>
                  <a:pt x="2093495" y="9047747"/>
                </a:cubicBezTo>
                <a:cubicBezTo>
                  <a:pt x="4027229" y="9059911"/>
                  <a:pt x="4342915" y="6920625"/>
                  <a:pt x="4355432" y="6906126"/>
                </a:cubicBezTo>
                <a:cubicBezTo>
                  <a:pt x="4367949" y="6891627"/>
                  <a:pt x="4408302" y="4798314"/>
                  <a:pt x="6328611" y="4740442"/>
                </a:cubicBezTo>
                <a:cubicBezTo>
                  <a:pt x="8248920" y="4682570"/>
                  <a:pt x="8623944" y="6165285"/>
                  <a:pt x="8621079" y="6145937"/>
                </a:cubicBezTo>
                <a:cubicBezTo>
                  <a:pt x="8618214" y="6126589"/>
                  <a:pt x="8666460" y="13650400"/>
                  <a:pt x="8662737" y="13667874"/>
                </a:cubicBezTo>
              </a:path>
            </a:pathLst>
          </a:custGeom>
          <a:noFill/>
          <a:ln cap="flat" cmpd="sng" w="88900">
            <a:solidFill>
              <a:schemeClr val="lt1"/>
            </a:solidFill>
            <a:prstDash val="lgDash"/>
            <a:miter lim="800000"/>
            <a:headEnd len="sm" w="sm" type="none"/>
            <a:tailEnd len="sm" w="sm" type="none"/>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sp>
        <p:nvSpPr>
          <p:cNvPr id="171" name="Google Shape;171;p28"/>
          <p:cNvSpPr/>
          <p:nvPr/>
        </p:nvSpPr>
        <p:spPr>
          <a:xfrm>
            <a:off x="1535550" y="1265391"/>
            <a:ext cx="749700" cy="74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sp>
        <p:nvSpPr>
          <p:cNvPr id="172" name="Google Shape;172;p28"/>
          <p:cNvSpPr/>
          <p:nvPr/>
        </p:nvSpPr>
        <p:spPr>
          <a:xfrm>
            <a:off x="6867900" y="3834313"/>
            <a:ext cx="749700" cy="7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grpSp>
        <p:nvGrpSpPr>
          <p:cNvPr id="173" name="Google Shape;173;p28"/>
          <p:cNvGrpSpPr/>
          <p:nvPr/>
        </p:nvGrpSpPr>
        <p:grpSpPr>
          <a:xfrm>
            <a:off x="457200" y="2655600"/>
            <a:ext cx="3212100" cy="1629900"/>
            <a:chOff x="457200" y="2791525"/>
            <a:chExt cx="3212100" cy="1629900"/>
          </a:xfrm>
        </p:grpSpPr>
        <p:sp>
          <p:nvSpPr>
            <p:cNvPr id="174" name="Google Shape;174;p28"/>
            <p:cNvSpPr txBox="1"/>
            <p:nvPr/>
          </p:nvSpPr>
          <p:spPr>
            <a:xfrm>
              <a:off x="457200" y="2791525"/>
              <a:ext cx="3212100" cy="43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SemiBold"/>
                  <a:ea typeface="Montserrat SemiBold"/>
                  <a:cs typeface="Montserrat SemiBold"/>
                  <a:sym typeface="Montserrat SemiBold"/>
                </a:rPr>
                <a:t>Second </a:t>
              </a:r>
              <a:r>
                <a:rPr lang="en" sz="1800">
                  <a:solidFill>
                    <a:schemeClr val="dk1"/>
                  </a:solidFill>
                  <a:latin typeface="Montserrat SemiBold"/>
                  <a:ea typeface="Montserrat SemiBold"/>
                  <a:cs typeface="Montserrat SemiBold"/>
                  <a:sym typeface="Montserrat SemiBold"/>
                </a:rPr>
                <a:t>Research question </a:t>
              </a:r>
              <a:endParaRPr sz="1600">
                <a:solidFill>
                  <a:schemeClr val="dk1"/>
                </a:solidFill>
                <a:latin typeface="Montserrat SemiBold"/>
                <a:ea typeface="Montserrat SemiBold"/>
                <a:cs typeface="Montserrat SemiBold"/>
                <a:sym typeface="Montserrat SemiBold"/>
              </a:endParaRPr>
            </a:p>
          </p:txBody>
        </p:sp>
        <p:sp>
          <p:nvSpPr>
            <p:cNvPr id="175" name="Google Shape;175;p28"/>
            <p:cNvSpPr txBox="1"/>
            <p:nvPr/>
          </p:nvSpPr>
          <p:spPr>
            <a:xfrm>
              <a:off x="457200" y="3127225"/>
              <a:ext cx="3116700" cy="12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How do changes in black-box test case generators, specifically transitioning from RESTest to alternative tools such as RESTler and RESTTestGen affect the patterns and quality of invariants detected in REST API testing?</a:t>
              </a:r>
              <a:endParaRPr sz="1200">
                <a:solidFill>
                  <a:schemeClr val="dk1"/>
                </a:solidFill>
                <a:latin typeface="Montserrat Medium"/>
                <a:ea typeface="Montserrat Medium"/>
                <a:cs typeface="Montserrat Medium"/>
                <a:sym typeface="Montserrat Medium"/>
              </a:endParaRPr>
            </a:p>
          </p:txBody>
        </p:sp>
      </p:grpSp>
      <p:cxnSp>
        <p:nvCxnSpPr>
          <p:cNvPr id="176" name="Google Shape;176;p28"/>
          <p:cNvCxnSpPr>
            <a:stCxn id="171" idx="4"/>
          </p:cNvCxnSpPr>
          <p:nvPr/>
        </p:nvCxnSpPr>
        <p:spPr>
          <a:xfrm>
            <a:off x="1910400" y="2015091"/>
            <a:ext cx="9000" cy="434700"/>
          </a:xfrm>
          <a:prstGeom prst="straightConnector1">
            <a:avLst/>
          </a:prstGeom>
          <a:noFill/>
          <a:ln cap="flat" cmpd="sng" w="9525">
            <a:solidFill>
              <a:schemeClr val="dk2"/>
            </a:solidFill>
            <a:prstDash val="solid"/>
            <a:round/>
            <a:headEnd len="med" w="med" type="oval"/>
            <a:tailEnd len="med" w="med" type="oval"/>
          </a:ln>
        </p:spPr>
      </p:cxnSp>
      <p:cxnSp>
        <p:nvCxnSpPr>
          <p:cNvPr id="177" name="Google Shape;177;p28"/>
          <p:cNvCxnSpPr/>
          <p:nvPr/>
        </p:nvCxnSpPr>
        <p:spPr>
          <a:xfrm flipH="1" rot="10800000">
            <a:off x="7242450" y="3467988"/>
            <a:ext cx="600" cy="302700"/>
          </a:xfrm>
          <a:prstGeom prst="straightConnector1">
            <a:avLst/>
          </a:prstGeom>
          <a:noFill/>
          <a:ln cap="flat" cmpd="sng" w="9525">
            <a:solidFill>
              <a:schemeClr val="dk2"/>
            </a:solidFill>
            <a:prstDash val="solid"/>
            <a:round/>
            <a:headEnd len="med" w="med" type="oval"/>
            <a:tailEnd len="med" w="med" type="oval"/>
          </a:ln>
        </p:spPr>
      </p:cxnSp>
      <p:grpSp>
        <p:nvGrpSpPr>
          <p:cNvPr id="178" name="Google Shape;178;p28"/>
          <p:cNvGrpSpPr/>
          <p:nvPr/>
        </p:nvGrpSpPr>
        <p:grpSpPr>
          <a:xfrm>
            <a:off x="1736480" y="1471201"/>
            <a:ext cx="347824" cy="338111"/>
            <a:chOff x="5557712" y="3256064"/>
            <a:chExt cx="394582" cy="383563"/>
          </a:xfrm>
        </p:grpSpPr>
        <p:sp>
          <p:nvSpPr>
            <p:cNvPr id="179" name="Google Shape;179;p28"/>
            <p:cNvSpPr/>
            <p:nvPr/>
          </p:nvSpPr>
          <p:spPr>
            <a:xfrm>
              <a:off x="5677002" y="3594665"/>
              <a:ext cx="157830" cy="44963"/>
            </a:xfrm>
            <a:custGeom>
              <a:rect b="b" l="l" r="r" t="t"/>
              <a:pathLst>
                <a:path extrusionOk="0" h="217" w="759">
                  <a:moveTo>
                    <a:pt x="0" y="0"/>
                  </a:moveTo>
                  <a:lnTo>
                    <a:pt x="758" y="0"/>
                  </a:lnTo>
                  <a:lnTo>
                    <a:pt x="758" y="216"/>
                  </a:lnTo>
                  <a:lnTo>
                    <a:pt x="0" y="216"/>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 name="Google Shape;180;p28"/>
            <p:cNvSpPr/>
            <p:nvPr/>
          </p:nvSpPr>
          <p:spPr>
            <a:xfrm>
              <a:off x="5763259" y="3425823"/>
              <a:ext cx="26611" cy="22940"/>
            </a:xfrm>
            <a:custGeom>
              <a:rect b="b" l="l" r="r" t="t"/>
              <a:pathLst>
                <a:path extrusionOk="0" h="109" w="127">
                  <a:moveTo>
                    <a:pt x="119" y="27"/>
                  </a:moveTo>
                  <a:cubicBezTo>
                    <a:pt x="114" y="19"/>
                    <a:pt x="107" y="12"/>
                    <a:pt x="99" y="7"/>
                  </a:cubicBezTo>
                  <a:cubicBezTo>
                    <a:pt x="91" y="2"/>
                    <a:pt x="82" y="0"/>
                    <a:pt x="72" y="0"/>
                  </a:cubicBezTo>
                  <a:cubicBezTo>
                    <a:pt x="0" y="2"/>
                    <a:pt x="0" y="105"/>
                    <a:pt x="72" y="108"/>
                  </a:cubicBezTo>
                  <a:cubicBezTo>
                    <a:pt x="82" y="108"/>
                    <a:pt x="91" y="105"/>
                    <a:pt x="99" y="101"/>
                  </a:cubicBezTo>
                  <a:cubicBezTo>
                    <a:pt x="107" y="96"/>
                    <a:pt x="114" y="89"/>
                    <a:pt x="119" y="81"/>
                  </a:cubicBezTo>
                  <a:cubicBezTo>
                    <a:pt x="124" y="73"/>
                    <a:pt x="126" y="63"/>
                    <a:pt x="126" y="54"/>
                  </a:cubicBezTo>
                  <a:cubicBezTo>
                    <a:pt x="126" y="44"/>
                    <a:pt x="124" y="35"/>
                    <a:pt x="119" y="2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 name="Google Shape;181;p28"/>
            <p:cNvSpPr/>
            <p:nvPr/>
          </p:nvSpPr>
          <p:spPr>
            <a:xfrm>
              <a:off x="5557712" y="3256064"/>
              <a:ext cx="394582" cy="317495"/>
            </a:xfrm>
            <a:custGeom>
              <a:rect b="b" l="l" r="r" t="t"/>
              <a:pathLst>
                <a:path extrusionOk="0" h="1524" w="1895">
                  <a:moveTo>
                    <a:pt x="963" y="7"/>
                  </a:moveTo>
                  <a:cubicBezTo>
                    <a:pt x="289" y="0"/>
                    <a:pt x="0" y="864"/>
                    <a:pt x="536" y="1261"/>
                  </a:cubicBezTo>
                  <a:cubicBezTo>
                    <a:pt x="586" y="1298"/>
                    <a:pt x="627" y="1345"/>
                    <a:pt x="658" y="1399"/>
                  </a:cubicBezTo>
                  <a:cubicBezTo>
                    <a:pt x="681" y="1437"/>
                    <a:pt x="697" y="1479"/>
                    <a:pt x="707" y="1523"/>
                  </a:cubicBezTo>
                  <a:lnTo>
                    <a:pt x="898" y="1523"/>
                  </a:lnTo>
                  <a:lnTo>
                    <a:pt x="898" y="1026"/>
                  </a:lnTo>
                  <a:cubicBezTo>
                    <a:pt x="792" y="1063"/>
                    <a:pt x="681" y="985"/>
                    <a:pt x="681" y="873"/>
                  </a:cubicBezTo>
                  <a:cubicBezTo>
                    <a:pt x="681" y="733"/>
                    <a:pt x="849" y="659"/>
                    <a:pt x="952" y="752"/>
                  </a:cubicBezTo>
                  <a:cubicBezTo>
                    <a:pt x="1054" y="659"/>
                    <a:pt x="1224" y="733"/>
                    <a:pt x="1223" y="873"/>
                  </a:cubicBezTo>
                  <a:cubicBezTo>
                    <a:pt x="1223" y="985"/>
                    <a:pt x="1111" y="1063"/>
                    <a:pt x="1006" y="1026"/>
                  </a:cubicBezTo>
                  <a:lnTo>
                    <a:pt x="1006" y="1523"/>
                  </a:lnTo>
                  <a:lnTo>
                    <a:pt x="1197" y="1523"/>
                  </a:lnTo>
                  <a:cubicBezTo>
                    <a:pt x="1207" y="1479"/>
                    <a:pt x="1224" y="1438"/>
                    <a:pt x="1246" y="1399"/>
                  </a:cubicBezTo>
                  <a:cubicBezTo>
                    <a:pt x="1278" y="1344"/>
                    <a:pt x="1320" y="1297"/>
                    <a:pt x="1371" y="1259"/>
                  </a:cubicBezTo>
                  <a:cubicBezTo>
                    <a:pt x="1894" y="868"/>
                    <a:pt x="1625" y="17"/>
                    <a:pt x="963" y="7"/>
                  </a:cubicBezTo>
                  <a:close/>
                  <a:moveTo>
                    <a:pt x="1220" y="443"/>
                  </a:moveTo>
                  <a:cubicBezTo>
                    <a:pt x="1072" y="295"/>
                    <a:pt x="832" y="295"/>
                    <a:pt x="684" y="443"/>
                  </a:cubicBezTo>
                  <a:lnTo>
                    <a:pt x="607" y="366"/>
                  </a:lnTo>
                  <a:cubicBezTo>
                    <a:pt x="797" y="176"/>
                    <a:pt x="1106" y="176"/>
                    <a:pt x="1297" y="366"/>
                  </a:cubicBezTo>
                  <a:lnTo>
                    <a:pt x="1220" y="44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 name="Google Shape;182;p28"/>
            <p:cNvSpPr/>
            <p:nvPr/>
          </p:nvSpPr>
          <p:spPr>
            <a:xfrm>
              <a:off x="5721966" y="3425823"/>
              <a:ext cx="26611" cy="22940"/>
            </a:xfrm>
            <a:custGeom>
              <a:rect b="b" l="l" r="r" t="t"/>
              <a:pathLst>
                <a:path extrusionOk="0" h="109" w="127">
                  <a:moveTo>
                    <a:pt x="8" y="81"/>
                  </a:moveTo>
                  <a:cubicBezTo>
                    <a:pt x="12" y="89"/>
                    <a:pt x="19" y="96"/>
                    <a:pt x="27" y="101"/>
                  </a:cubicBezTo>
                  <a:cubicBezTo>
                    <a:pt x="36" y="105"/>
                    <a:pt x="45" y="108"/>
                    <a:pt x="55" y="108"/>
                  </a:cubicBezTo>
                  <a:cubicBezTo>
                    <a:pt x="126" y="105"/>
                    <a:pt x="126" y="2"/>
                    <a:pt x="55" y="0"/>
                  </a:cubicBezTo>
                  <a:cubicBezTo>
                    <a:pt x="45" y="0"/>
                    <a:pt x="36" y="2"/>
                    <a:pt x="27" y="7"/>
                  </a:cubicBezTo>
                  <a:cubicBezTo>
                    <a:pt x="19" y="12"/>
                    <a:pt x="12" y="19"/>
                    <a:pt x="8" y="27"/>
                  </a:cubicBezTo>
                  <a:cubicBezTo>
                    <a:pt x="3" y="35"/>
                    <a:pt x="0" y="44"/>
                    <a:pt x="0" y="54"/>
                  </a:cubicBezTo>
                  <a:cubicBezTo>
                    <a:pt x="0" y="63"/>
                    <a:pt x="3" y="73"/>
                    <a:pt x="8" y="8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3" name="Google Shape;183;p28"/>
          <p:cNvGrpSpPr/>
          <p:nvPr/>
        </p:nvGrpSpPr>
        <p:grpSpPr>
          <a:xfrm>
            <a:off x="7036899" y="4040115"/>
            <a:ext cx="411722" cy="338111"/>
            <a:chOff x="2836966" y="1634638"/>
            <a:chExt cx="467069" cy="383563"/>
          </a:xfrm>
        </p:grpSpPr>
        <p:sp>
          <p:nvSpPr>
            <p:cNvPr id="184" name="Google Shape;184;p28"/>
            <p:cNvSpPr/>
            <p:nvPr/>
          </p:nvSpPr>
          <p:spPr>
            <a:xfrm>
              <a:off x="3057195" y="1792468"/>
              <a:ext cx="37622" cy="89927"/>
            </a:xfrm>
            <a:custGeom>
              <a:rect b="b" l="l" r="r" t="t"/>
              <a:pathLst>
                <a:path extrusionOk="0" h="434" w="181">
                  <a:moveTo>
                    <a:pt x="0" y="0"/>
                  </a:moveTo>
                  <a:lnTo>
                    <a:pt x="180" y="0"/>
                  </a:lnTo>
                  <a:lnTo>
                    <a:pt x="180" y="433"/>
                  </a:lnTo>
                  <a:lnTo>
                    <a:pt x="0" y="433"/>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 name="Google Shape;185;p28"/>
            <p:cNvSpPr/>
            <p:nvPr/>
          </p:nvSpPr>
          <p:spPr>
            <a:xfrm>
              <a:off x="3116840" y="1770445"/>
              <a:ext cx="37622" cy="112866"/>
            </a:xfrm>
            <a:custGeom>
              <a:rect b="b" l="l" r="r" t="t"/>
              <a:pathLst>
                <a:path extrusionOk="0" h="542" w="182">
                  <a:moveTo>
                    <a:pt x="0" y="0"/>
                  </a:moveTo>
                  <a:lnTo>
                    <a:pt x="181" y="0"/>
                  </a:lnTo>
                  <a:lnTo>
                    <a:pt x="181" y="541"/>
                  </a:lnTo>
                  <a:lnTo>
                    <a:pt x="0" y="541"/>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 name="Google Shape;186;p28"/>
            <p:cNvSpPr/>
            <p:nvPr/>
          </p:nvSpPr>
          <p:spPr>
            <a:xfrm>
              <a:off x="2996632" y="1815408"/>
              <a:ext cx="37622" cy="67904"/>
            </a:xfrm>
            <a:custGeom>
              <a:rect b="b" l="l" r="r" t="t"/>
              <a:pathLst>
                <a:path extrusionOk="0" h="325" w="181">
                  <a:moveTo>
                    <a:pt x="0" y="0"/>
                  </a:moveTo>
                  <a:lnTo>
                    <a:pt x="180" y="0"/>
                  </a:lnTo>
                  <a:lnTo>
                    <a:pt x="180" y="324"/>
                  </a:lnTo>
                  <a:lnTo>
                    <a:pt x="0" y="324"/>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 name="Google Shape;187;p28"/>
            <p:cNvSpPr/>
            <p:nvPr/>
          </p:nvSpPr>
          <p:spPr>
            <a:xfrm>
              <a:off x="2915881" y="1897993"/>
              <a:ext cx="149573" cy="120208"/>
            </a:xfrm>
            <a:custGeom>
              <a:rect b="b" l="l" r="r" t="t"/>
              <a:pathLst>
                <a:path extrusionOk="0" h="578" w="717">
                  <a:moveTo>
                    <a:pt x="283" y="0"/>
                  </a:moveTo>
                  <a:lnTo>
                    <a:pt x="0" y="164"/>
                  </a:lnTo>
                  <a:cubicBezTo>
                    <a:pt x="24" y="190"/>
                    <a:pt x="110" y="336"/>
                    <a:pt x="306" y="451"/>
                  </a:cubicBezTo>
                  <a:cubicBezTo>
                    <a:pt x="508" y="569"/>
                    <a:pt x="681" y="570"/>
                    <a:pt x="716" y="577"/>
                  </a:cubicBezTo>
                  <a:lnTo>
                    <a:pt x="716" y="249"/>
                  </a:lnTo>
                  <a:cubicBezTo>
                    <a:pt x="630" y="241"/>
                    <a:pt x="547" y="215"/>
                    <a:pt x="472" y="172"/>
                  </a:cubicBezTo>
                  <a:cubicBezTo>
                    <a:pt x="398" y="129"/>
                    <a:pt x="333" y="70"/>
                    <a:pt x="284" y="0"/>
                  </a:cubicBezTo>
                  <a:lnTo>
                    <a:pt x="283"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 name="Google Shape;188;p28"/>
            <p:cNvSpPr/>
            <p:nvPr/>
          </p:nvSpPr>
          <p:spPr>
            <a:xfrm>
              <a:off x="3087476" y="1740163"/>
              <a:ext cx="216559" cy="278037"/>
            </a:xfrm>
            <a:custGeom>
              <a:rect b="b" l="l" r="r" t="t"/>
              <a:pathLst>
                <a:path extrusionOk="0" h="1335" w="1041">
                  <a:moveTo>
                    <a:pt x="770" y="0"/>
                  </a:moveTo>
                  <a:lnTo>
                    <a:pt x="486" y="164"/>
                  </a:lnTo>
                  <a:cubicBezTo>
                    <a:pt x="662" y="529"/>
                    <a:pt x="401" y="976"/>
                    <a:pt x="0" y="1006"/>
                  </a:cubicBezTo>
                  <a:lnTo>
                    <a:pt x="0" y="1334"/>
                  </a:lnTo>
                  <a:lnTo>
                    <a:pt x="61" y="1326"/>
                  </a:lnTo>
                  <a:cubicBezTo>
                    <a:pt x="717" y="1246"/>
                    <a:pt x="1040" y="526"/>
                    <a:pt x="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9" name="Google Shape;189;p28"/>
            <p:cNvSpPr/>
            <p:nvPr/>
          </p:nvSpPr>
          <p:spPr>
            <a:xfrm>
              <a:off x="2836966" y="1634638"/>
              <a:ext cx="399163" cy="278037"/>
            </a:xfrm>
            <a:custGeom>
              <a:rect b="b" l="l" r="r" t="t"/>
              <a:pathLst>
                <a:path extrusionOk="0" h="1335" w="1920">
                  <a:moveTo>
                    <a:pt x="554" y="921"/>
                  </a:moveTo>
                  <a:cubicBezTo>
                    <a:pt x="555" y="340"/>
                    <a:pt x="1306" y="110"/>
                    <a:pt x="1635" y="578"/>
                  </a:cubicBezTo>
                  <a:lnTo>
                    <a:pt x="1919" y="414"/>
                  </a:lnTo>
                  <a:cubicBezTo>
                    <a:pt x="1711" y="124"/>
                    <a:pt x="1433" y="0"/>
                    <a:pt x="1162" y="0"/>
                  </a:cubicBezTo>
                  <a:lnTo>
                    <a:pt x="1149" y="0"/>
                  </a:lnTo>
                  <a:cubicBezTo>
                    <a:pt x="553" y="7"/>
                    <a:pt x="0" y="608"/>
                    <a:pt x="325" y="1334"/>
                  </a:cubicBezTo>
                  <a:lnTo>
                    <a:pt x="608" y="1170"/>
                  </a:lnTo>
                  <a:cubicBezTo>
                    <a:pt x="572" y="1092"/>
                    <a:pt x="554" y="1007"/>
                    <a:pt x="554" y="92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How do we do it ? RQ1</a:t>
            </a:r>
            <a:endParaRPr/>
          </a:p>
        </p:txBody>
      </p:sp>
      <p:grpSp>
        <p:nvGrpSpPr>
          <p:cNvPr id="195" name="Google Shape;195;p29"/>
          <p:cNvGrpSpPr/>
          <p:nvPr/>
        </p:nvGrpSpPr>
        <p:grpSpPr>
          <a:xfrm>
            <a:off x="1072258" y="1128325"/>
            <a:ext cx="6999476" cy="983850"/>
            <a:chOff x="4864000" y="1060788"/>
            <a:chExt cx="6553203" cy="983850"/>
          </a:xfrm>
        </p:grpSpPr>
        <p:sp>
          <p:nvSpPr>
            <p:cNvPr id="196" name="Google Shape;196;p29"/>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Run the Restest on the OAS specification and record the requests and responses.</a:t>
              </a:r>
              <a:endParaRPr>
                <a:solidFill>
                  <a:schemeClr val="dk1"/>
                </a:solidFill>
                <a:latin typeface="Montserrat Medium"/>
                <a:ea typeface="Montserrat Medium"/>
                <a:cs typeface="Montserrat Medium"/>
                <a:sym typeface="Montserrat Medium"/>
              </a:endParaRPr>
            </a:p>
          </p:txBody>
        </p:sp>
        <p:sp>
          <p:nvSpPr>
            <p:cNvPr id="197" name="Google Shape;197;p29"/>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1</a:t>
              </a:r>
              <a:endParaRPr sz="1800">
                <a:solidFill>
                  <a:schemeClr val="dk1"/>
                </a:solidFill>
                <a:latin typeface="Montserrat SemiBold"/>
                <a:ea typeface="Montserrat SemiBold"/>
                <a:cs typeface="Montserrat SemiBold"/>
                <a:sym typeface="Montserrat SemiBold"/>
              </a:endParaRPr>
            </a:p>
          </p:txBody>
        </p:sp>
        <p:sp>
          <p:nvSpPr>
            <p:cNvPr id="198" name="Google Shape;198;p29"/>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grpSp>
        <p:nvGrpSpPr>
          <p:cNvPr id="199" name="Google Shape;199;p29"/>
          <p:cNvGrpSpPr/>
          <p:nvPr/>
        </p:nvGrpSpPr>
        <p:grpSpPr>
          <a:xfrm>
            <a:off x="1072270" y="2168175"/>
            <a:ext cx="6999476" cy="983850"/>
            <a:chOff x="4864000" y="1060788"/>
            <a:chExt cx="6553203" cy="983850"/>
          </a:xfrm>
        </p:grpSpPr>
        <p:sp>
          <p:nvSpPr>
            <p:cNvPr id="200" name="Google Shape;200;p29"/>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Change or mutate OAS specification (how? We will discuss this later in the next slides)</a:t>
              </a:r>
              <a:endParaRPr>
                <a:solidFill>
                  <a:schemeClr val="dk1"/>
                </a:solidFill>
                <a:latin typeface="Montserrat Medium"/>
                <a:ea typeface="Montserrat Medium"/>
                <a:cs typeface="Montserrat Medium"/>
                <a:sym typeface="Montserrat Medium"/>
              </a:endParaRPr>
            </a:p>
          </p:txBody>
        </p:sp>
        <p:sp>
          <p:nvSpPr>
            <p:cNvPr id="201" name="Google Shape;201;p29"/>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2</a:t>
              </a:r>
              <a:endParaRPr sz="1800">
                <a:solidFill>
                  <a:schemeClr val="dk1"/>
                </a:solidFill>
                <a:latin typeface="Montserrat SemiBold"/>
                <a:ea typeface="Montserrat SemiBold"/>
                <a:cs typeface="Montserrat SemiBold"/>
                <a:sym typeface="Montserrat SemiBold"/>
              </a:endParaRPr>
            </a:p>
          </p:txBody>
        </p:sp>
        <p:sp>
          <p:nvSpPr>
            <p:cNvPr id="202" name="Google Shape;202;p29"/>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grpSp>
        <p:nvGrpSpPr>
          <p:cNvPr id="203" name="Google Shape;203;p29"/>
          <p:cNvGrpSpPr/>
          <p:nvPr/>
        </p:nvGrpSpPr>
        <p:grpSpPr>
          <a:xfrm>
            <a:off x="1072258" y="3255300"/>
            <a:ext cx="6999476" cy="983850"/>
            <a:chOff x="4864000" y="1060788"/>
            <a:chExt cx="6553203" cy="983850"/>
          </a:xfrm>
        </p:grpSpPr>
        <p:sp>
          <p:nvSpPr>
            <p:cNvPr id="204" name="Google Shape;204;p29"/>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Run beet on the </a:t>
              </a:r>
              <a:r>
                <a:rPr b="1" lang="en">
                  <a:solidFill>
                    <a:schemeClr val="dk1"/>
                  </a:solidFill>
                  <a:latin typeface="Montserrat"/>
                  <a:ea typeface="Montserrat"/>
                  <a:cs typeface="Montserrat"/>
                  <a:sym typeface="Montserrat"/>
                </a:rPr>
                <a:t>mutated</a:t>
              </a:r>
              <a:r>
                <a:rPr lang="en">
                  <a:solidFill>
                    <a:schemeClr val="dk1"/>
                  </a:solidFill>
                  <a:latin typeface="Montserrat Medium"/>
                  <a:ea typeface="Montserrat Medium"/>
                  <a:cs typeface="Montserrat Medium"/>
                  <a:sym typeface="Montserrat Medium"/>
                </a:rPr>
                <a:t> OAS specification to generate declaration file.</a:t>
              </a:r>
              <a:endParaRPr>
                <a:solidFill>
                  <a:schemeClr val="dk1"/>
                </a:solidFill>
                <a:latin typeface="Montserrat Medium"/>
                <a:ea typeface="Montserrat Medium"/>
                <a:cs typeface="Montserrat Medium"/>
                <a:sym typeface="Montserrat Medium"/>
              </a:endParaRPr>
            </a:p>
          </p:txBody>
        </p:sp>
        <p:sp>
          <p:nvSpPr>
            <p:cNvPr id="205" name="Google Shape;205;p29"/>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Step 3</a:t>
              </a:r>
              <a:endParaRPr sz="1800">
                <a:solidFill>
                  <a:schemeClr val="dk1"/>
                </a:solidFill>
                <a:latin typeface="Montserrat SemiBold"/>
                <a:ea typeface="Montserrat SemiBold"/>
                <a:cs typeface="Montserrat SemiBold"/>
                <a:sym typeface="Montserrat SemiBold"/>
              </a:endParaRPr>
            </a:p>
          </p:txBody>
        </p:sp>
        <p:sp>
          <p:nvSpPr>
            <p:cNvPr id="206" name="Google Shape;206;p29"/>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lt1"/>
                </a:solidFill>
                <a:latin typeface="Montserrat Medium"/>
                <a:ea typeface="Montserrat Medium"/>
                <a:cs typeface="Montserrat Medium"/>
                <a:sym typeface="Montserrat Medium"/>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How do we do it ? RQ1</a:t>
            </a:r>
            <a:endParaRPr/>
          </a:p>
        </p:txBody>
      </p:sp>
      <p:grpSp>
        <p:nvGrpSpPr>
          <p:cNvPr id="212" name="Google Shape;212;p30"/>
          <p:cNvGrpSpPr/>
          <p:nvPr/>
        </p:nvGrpSpPr>
        <p:grpSpPr>
          <a:xfrm>
            <a:off x="1072258" y="1587900"/>
            <a:ext cx="6999476" cy="983850"/>
            <a:chOff x="4864000" y="1060788"/>
            <a:chExt cx="6553203" cy="983850"/>
          </a:xfrm>
        </p:grpSpPr>
        <p:sp>
          <p:nvSpPr>
            <p:cNvPr id="213" name="Google Shape;213;p30"/>
            <p:cNvSpPr txBox="1"/>
            <p:nvPr/>
          </p:nvSpPr>
          <p:spPr>
            <a:xfrm>
              <a:off x="5110903" y="1365138"/>
              <a:ext cx="63063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dk1"/>
                  </a:solidFill>
                  <a:latin typeface="Montserrat Medium"/>
                  <a:ea typeface="Montserrat Medium"/>
                  <a:cs typeface="Montserrat Medium"/>
                  <a:sym typeface="Montserrat Medium"/>
                </a:rPr>
                <a:t>Compare the invariants and analyze.</a:t>
              </a:r>
              <a:endParaRPr sz="1500">
                <a:solidFill>
                  <a:schemeClr val="dk1"/>
                </a:solidFill>
                <a:latin typeface="Montserrat Medium"/>
                <a:ea typeface="Montserrat Medium"/>
                <a:cs typeface="Montserrat Medium"/>
                <a:sym typeface="Montserrat Medium"/>
              </a:endParaRPr>
            </a:p>
          </p:txBody>
        </p:sp>
        <p:sp>
          <p:nvSpPr>
            <p:cNvPr id="214" name="Google Shape;214;p30"/>
            <p:cNvSpPr txBox="1"/>
            <p:nvPr/>
          </p:nvSpPr>
          <p:spPr>
            <a:xfrm>
              <a:off x="5110901" y="1060788"/>
              <a:ext cx="2899200" cy="42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900">
                  <a:solidFill>
                    <a:schemeClr val="dk1"/>
                  </a:solidFill>
                  <a:latin typeface="Montserrat SemiBold"/>
                  <a:ea typeface="Montserrat SemiBold"/>
                  <a:cs typeface="Montserrat SemiBold"/>
                  <a:sym typeface="Montserrat SemiBold"/>
                </a:rPr>
                <a:t>Step 4</a:t>
              </a:r>
              <a:endParaRPr sz="1900">
                <a:solidFill>
                  <a:schemeClr val="dk1"/>
                </a:solidFill>
                <a:latin typeface="Montserrat SemiBold"/>
                <a:ea typeface="Montserrat SemiBold"/>
                <a:cs typeface="Montserrat SemiBold"/>
                <a:sym typeface="Montserrat SemiBold"/>
              </a:endParaRPr>
            </a:p>
          </p:txBody>
        </p:sp>
        <p:sp>
          <p:nvSpPr>
            <p:cNvPr id="215" name="Google Shape;215;p30"/>
            <p:cNvSpPr/>
            <p:nvPr/>
          </p:nvSpPr>
          <p:spPr>
            <a:xfrm>
              <a:off x="4864000" y="1150951"/>
              <a:ext cx="246900" cy="246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700">
                <a:solidFill>
                  <a:schemeClr val="lt1"/>
                </a:solidFill>
                <a:latin typeface="Montserrat Medium"/>
                <a:ea typeface="Montserrat Medium"/>
                <a:cs typeface="Montserrat Medium"/>
                <a:sym typeface="Montserrat Medium"/>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Mutation</a:t>
            </a:r>
            <a:endParaRPr/>
          </a:p>
        </p:txBody>
      </p:sp>
      <p:sp>
        <p:nvSpPr>
          <p:cNvPr id="221" name="Google Shape;221;p31"/>
          <p:cNvSpPr/>
          <p:nvPr/>
        </p:nvSpPr>
        <p:spPr>
          <a:xfrm>
            <a:off x="671961" y="1099875"/>
            <a:ext cx="4077900" cy="1167600"/>
          </a:xfrm>
          <a:prstGeom prst="bentArrow">
            <a:avLst>
              <a:gd fmla="val 2166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1"/>
          <p:cNvGrpSpPr/>
          <p:nvPr/>
        </p:nvGrpSpPr>
        <p:grpSpPr>
          <a:xfrm>
            <a:off x="4882162" y="1077925"/>
            <a:ext cx="3402288" cy="1100125"/>
            <a:chOff x="4882162" y="1077925"/>
            <a:chExt cx="3402288" cy="1100125"/>
          </a:xfrm>
        </p:grpSpPr>
        <p:sp>
          <p:nvSpPr>
            <p:cNvPr id="223" name="Google Shape;223;p31"/>
            <p:cNvSpPr/>
            <p:nvPr/>
          </p:nvSpPr>
          <p:spPr>
            <a:xfrm>
              <a:off x="4882162" y="1077925"/>
              <a:ext cx="641700" cy="6417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lt1"/>
                  </a:solidFill>
                  <a:latin typeface="Montserrat Medium"/>
                  <a:ea typeface="Montserrat Medium"/>
                  <a:cs typeface="Montserrat Medium"/>
                  <a:sym typeface="Montserrat Medium"/>
                </a:rPr>
                <a:t>02</a:t>
              </a:r>
              <a:endParaRPr sz="1600">
                <a:solidFill>
                  <a:schemeClr val="lt1"/>
                </a:solidFill>
                <a:latin typeface="Montserrat Medium"/>
                <a:ea typeface="Montserrat Medium"/>
                <a:cs typeface="Montserrat Medium"/>
                <a:sym typeface="Montserrat Medium"/>
              </a:endParaRPr>
            </a:p>
          </p:txBody>
        </p:sp>
        <p:grpSp>
          <p:nvGrpSpPr>
            <p:cNvPr id="224" name="Google Shape;224;p31"/>
            <p:cNvGrpSpPr/>
            <p:nvPr/>
          </p:nvGrpSpPr>
          <p:grpSpPr>
            <a:xfrm>
              <a:off x="5656150" y="1206050"/>
              <a:ext cx="2628300" cy="972000"/>
              <a:chOff x="5656150" y="1206050"/>
              <a:chExt cx="2628300" cy="972000"/>
            </a:xfrm>
          </p:grpSpPr>
          <p:sp>
            <p:nvSpPr>
              <p:cNvPr id="225" name="Google Shape;225;p31"/>
              <p:cNvSpPr txBox="1"/>
              <p:nvPr/>
            </p:nvSpPr>
            <p:spPr>
              <a:xfrm>
                <a:off x="5656150" y="1206050"/>
                <a:ext cx="2628300" cy="385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Change or modify parameters of the API</a:t>
                </a:r>
                <a:endParaRPr sz="1600">
                  <a:solidFill>
                    <a:schemeClr val="dk1"/>
                  </a:solidFill>
                  <a:latin typeface="Montserrat SemiBold"/>
                  <a:ea typeface="Montserrat SemiBold"/>
                  <a:cs typeface="Montserrat SemiBold"/>
                  <a:sym typeface="Montserrat SemiBold"/>
                </a:endParaRPr>
              </a:p>
            </p:txBody>
          </p:sp>
          <p:sp>
            <p:nvSpPr>
              <p:cNvPr id="226" name="Google Shape;226;p31"/>
              <p:cNvSpPr txBox="1"/>
              <p:nvPr/>
            </p:nvSpPr>
            <p:spPr>
              <a:xfrm>
                <a:off x="5656150" y="1474550"/>
                <a:ext cx="2628300" cy="7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Changing the Data type, </a:t>
                </a:r>
                <a:r>
                  <a:rPr lang="en" sz="1200">
                    <a:solidFill>
                      <a:schemeClr val="dk1"/>
                    </a:solidFill>
                    <a:latin typeface="Montserrat Medium"/>
                    <a:ea typeface="Montserrat Medium"/>
                    <a:cs typeface="Montserrat Medium"/>
                    <a:sym typeface="Montserrat Medium"/>
                  </a:rPr>
                  <a:t>values</a:t>
                </a:r>
                <a:r>
                  <a:rPr lang="en" sz="1200">
                    <a:solidFill>
                      <a:schemeClr val="dk1"/>
                    </a:solidFill>
                    <a:latin typeface="Montserrat Medium"/>
                    <a:ea typeface="Montserrat Medium"/>
                    <a:cs typeface="Montserrat Medium"/>
                    <a:sym typeface="Montserrat Medium"/>
                  </a:rPr>
                  <a:t> and exploring multiple paths of a single API.</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This will force beet to generate declaration file with modified values </a:t>
                </a:r>
                <a:r>
                  <a:rPr lang="en" sz="1200">
                    <a:solidFill>
                      <a:schemeClr val="dk1"/>
                    </a:solidFill>
                    <a:latin typeface="Montserrat Medium"/>
                    <a:ea typeface="Montserrat Medium"/>
                    <a:cs typeface="Montserrat Medium"/>
                    <a:sym typeface="Montserrat Medium"/>
                  </a:rPr>
                  <a:t>in turn</a:t>
                </a:r>
                <a:r>
                  <a:rPr lang="en" sz="1200">
                    <a:solidFill>
                      <a:schemeClr val="dk1"/>
                    </a:solidFill>
                    <a:latin typeface="Montserrat Medium"/>
                    <a:ea typeface="Montserrat Medium"/>
                    <a:cs typeface="Montserrat Medium"/>
                    <a:sym typeface="Montserrat Medium"/>
                  </a:rPr>
                  <a:t> </a:t>
                </a:r>
                <a:r>
                  <a:rPr lang="en" sz="1200">
                    <a:solidFill>
                      <a:schemeClr val="dk1"/>
                    </a:solidFill>
                    <a:latin typeface="Montserrat Medium"/>
                    <a:ea typeface="Montserrat Medium"/>
                    <a:cs typeface="Montserrat Medium"/>
                    <a:sym typeface="Montserrat Medium"/>
                  </a:rPr>
                  <a:t>affecting</a:t>
                </a:r>
                <a:r>
                  <a:rPr lang="en" sz="1200">
                    <a:solidFill>
                      <a:schemeClr val="dk1"/>
                    </a:solidFill>
                    <a:latin typeface="Montserrat Medium"/>
                    <a:ea typeface="Montserrat Medium"/>
                    <a:cs typeface="Montserrat Medium"/>
                    <a:sym typeface="Montserrat Medium"/>
                  </a:rPr>
                  <a:t> daikon to generate varying invariants.</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String age = “15”;     Int age = 15</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100">
                    <a:solidFill>
                      <a:schemeClr val="dk1"/>
                    </a:solidFill>
                    <a:latin typeface="Montserrat Medium"/>
                    <a:ea typeface="Montserrat Medium"/>
                    <a:cs typeface="Montserrat Medium"/>
                    <a:sym typeface="Montserrat Medium"/>
                  </a:rPr>
                  <a:t>0 &lt; Age.length &gt;2 ;   5 &lt; Age &gt; 30</a:t>
                </a:r>
                <a:r>
                  <a:rPr lang="en" sz="1200">
                    <a:solidFill>
                      <a:schemeClr val="dk1"/>
                    </a:solidFill>
                    <a:latin typeface="Montserrat Medium"/>
                    <a:ea typeface="Montserrat Medium"/>
                    <a:cs typeface="Montserrat Medium"/>
                    <a:sym typeface="Montserrat Medium"/>
                  </a:rPr>
                  <a:t>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			       Age &gt; 5</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p:txBody>
          </p:sp>
          <p:sp>
            <p:nvSpPr>
              <p:cNvPr id="227" name="Google Shape;227;p31"/>
              <p:cNvSpPr/>
              <p:nvPr/>
            </p:nvSpPr>
            <p:spPr>
              <a:xfrm>
                <a:off x="7228125" y="1323050"/>
                <a:ext cx="151500" cy="151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grpSp>
      <p:grpSp>
        <p:nvGrpSpPr>
          <p:cNvPr id="228" name="Google Shape;228;p31"/>
          <p:cNvGrpSpPr/>
          <p:nvPr/>
        </p:nvGrpSpPr>
        <p:grpSpPr>
          <a:xfrm>
            <a:off x="4882162" y="3802075"/>
            <a:ext cx="4073988" cy="934676"/>
            <a:chOff x="4882162" y="3802075"/>
            <a:chExt cx="4073988" cy="934676"/>
          </a:xfrm>
        </p:grpSpPr>
        <p:sp>
          <p:nvSpPr>
            <p:cNvPr id="229" name="Google Shape;229;p31"/>
            <p:cNvSpPr txBox="1"/>
            <p:nvPr/>
          </p:nvSpPr>
          <p:spPr>
            <a:xfrm>
              <a:off x="5676250" y="4192250"/>
              <a:ext cx="3279900" cy="385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What If test cases are generated with modified Specification?</a:t>
              </a:r>
              <a:endParaRPr sz="1600">
                <a:solidFill>
                  <a:schemeClr val="dk1"/>
                </a:solidFill>
                <a:latin typeface="Montserrat SemiBold"/>
                <a:ea typeface="Montserrat SemiBold"/>
                <a:cs typeface="Montserrat SemiBold"/>
                <a:sym typeface="Montserrat SemiBold"/>
              </a:endParaRPr>
            </a:p>
          </p:txBody>
        </p:sp>
        <p:sp>
          <p:nvSpPr>
            <p:cNvPr id="230" name="Google Shape;230;p31"/>
            <p:cNvSpPr txBox="1"/>
            <p:nvPr/>
          </p:nvSpPr>
          <p:spPr>
            <a:xfrm>
              <a:off x="5676250" y="4033251"/>
              <a:ext cx="1683000" cy="7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p:txBody>
        </p:sp>
        <p:sp>
          <p:nvSpPr>
            <p:cNvPr id="231" name="Google Shape;231;p31"/>
            <p:cNvSpPr/>
            <p:nvPr/>
          </p:nvSpPr>
          <p:spPr>
            <a:xfrm>
              <a:off x="4882162" y="3802075"/>
              <a:ext cx="641700" cy="641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lt1"/>
                  </a:solidFill>
                  <a:latin typeface="Montserrat Medium"/>
                  <a:ea typeface="Montserrat Medium"/>
                  <a:cs typeface="Montserrat Medium"/>
                  <a:sym typeface="Montserrat Medium"/>
                </a:rPr>
                <a:t>03</a:t>
              </a:r>
              <a:endParaRPr sz="1600">
                <a:solidFill>
                  <a:schemeClr val="lt1"/>
                </a:solidFill>
                <a:latin typeface="Montserrat Medium"/>
                <a:ea typeface="Montserrat Medium"/>
                <a:cs typeface="Montserrat Medium"/>
                <a:sym typeface="Montserrat Medium"/>
              </a:endParaRPr>
            </a:p>
          </p:txBody>
        </p:sp>
        <p:sp>
          <p:nvSpPr>
            <p:cNvPr id="232" name="Google Shape;232;p31"/>
            <p:cNvSpPr/>
            <p:nvPr/>
          </p:nvSpPr>
          <p:spPr>
            <a:xfrm>
              <a:off x="7228125" y="4047175"/>
              <a:ext cx="151500" cy="151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233" name="Google Shape;233;p31"/>
          <p:cNvGrpSpPr/>
          <p:nvPr/>
        </p:nvGrpSpPr>
        <p:grpSpPr>
          <a:xfrm>
            <a:off x="457212" y="2384600"/>
            <a:ext cx="2477138" cy="980700"/>
            <a:chOff x="457212" y="2384600"/>
            <a:chExt cx="2477138" cy="980700"/>
          </a:xfrm>
        </p:grpSpPr>
        <p:sp>
          <p:nvSpPr>
            <p:cNvPr id="234" name="Google Shape;234;p31"/>
            <p:cNvSpPr txBox="1"/>
            <p:nvPr/>
          </p:nvSpPr>
          <p:spPr>
            <a:xfrm>
              <a:off x="1251325" y="2384600"/>
              <a:ext cx="1683000" cy="385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OAS specification</a:t>
              </a:r>
              <a:endParaRPr sz="1600">
                <a:solidFill>
                  <a:schemeClr val="dk1"/>
                </a:solidFill>
                <a:latin typeface="Montserrat SemiBold"/>
                <a:ea typeface="Montserrat SemiBold"/>
                <a:cs typeface="Montserrat SemiBold"/>
                <a:sym typeface="Montserrat SemiBold"/>
              </a:endParaRPr>
            </a:p>
          </p:txBody>
        </p:sp>
        <p:sp>
          <p:nvSpPr>
            <p:cNvPr id="235" name="Google Shape;235;p31"/>
            <p:cNvSpPr txBox="1"/>
            <p:nvPr/>
          </p:nvSpPr>
          <p:spPr>
            <a:xfrm>
              <a:off x="1251350" y="2661800"/>
              <a:ext cx="1683000" cy="7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Our aim is to take the existing OAS specification of API’s in YAML format</a:t>
              </a:r>
              <a:endParaRPr sz="1200">
                <a:solidFill>
                  <a:schemeClr val="dk1"/>
                </a:solidFill>
                <a:latin typeface="Montserrat Medium"/>
                <a:ea typeface="Montserrat Medium"/>
                <a:cs typeface="Montserrat Medium"/>
                <a:sym typeface="Montserrat Medium"/>
              </a:endParaRPr>
            </a:p>
          </p:txBody>
        </p:sp>
        <p:sp>
          <p:nvSpPr>
            <p:cNvPr id="236" name="Google Shape;236;p31"/>
            <p:cNvSpPr/>
            <p:nvPr/>
          </p:nvSpPr>
          <p:spPr>
            <a:xfrm>
              <a:off x="457212" y="2430613"/>
              <a:ext cx="641700" cy="6417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lt1"/>
                  </a:solidFill>
                  <a:latin typeface="Montserrat Medium"/>
                  <a:ea typeface="Montserrat Medium"/>
                  <a:cs typeface="Montserrat Medium"/>
                  <a:sym typeface="Montserrat Medium"/>
                </a:rPr>
                <a:t>01</a:t>
              </a:r>
              <a:endParaRPr sz="1600">
                <a:solidFill>
                  <a:schemeClr val="lt1"/>
                </a:solidFill>
                <a:latin typeface="Montserrat Medium"/>
                <a:ea typeface="Montserrat Medium"/>
                <a:cs typeface="Montserrat Medium"/>
                <a:sym typeface="Montserrat Medium"/>
              </a:endParaRPr>
            </a:p>
          </p:txBody>
        </p:sp>
        <p:sp>
          <p:nvSpPr>
            <p:cNvPr id="237" name="Google Shape;237;p31"/>
            <p:cNvSpPr/>
            <p:nvPr/>
          </p:nvSpPr>
          <p:spPr>
            <a:xfrm>
              <a:off x="2782850" y="2675725"/>
              <a:ext cx="151500" cy="151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238" name="Google Shape;238;p31"/>
          <p:cNvGrpSpPr/>
          <p:nvPr/>
        </p:nvGrpSpPr>
        <p:grpSpPr>
          <a:xfrm>
            <a:off x="8196896" y="1264490"/>
            <a:ext cx="338116" cy="268548"/>
            <a:chOff x="5565971" y="2688060"/>
            <a:chExt cx="383569" cy="304649"/>
          </a:xfrm>
        </p:grpSpPr>
        <p:sp>
          <p:nvSpPr>
            <p:cNvPr id="239" name="Google Shape;239;p31"/>
            <p:cNvSpPr/>
            <p:nvPr/>
          </p:nvSpPr>
          <p:spPr>
            <a:xfrm>
              <a:off x="5565971" y="2924805"/>
              <a:ext cx="383569" cy="67904"/>
            </a:xfrm>
            <a:custGeom>
              <a:rect b="b" l="l" r="r" t="t"/>
              <a:pathLst>
                <a:path extrusionOk="0" h="325" w="1842">
                  <a:moveTo>
                    <a:pt x="1191" y="0"/>
                  </a:moveTo>
                  <a:lnTo>
                    <a:pt x="1191" y="108"/>
                  </a:lnTo>
                  <a:lnTo>
                    <a:pt x="650" y="108"/>
                  </a:lnTo>
                  <a:lnTo>
                    <a:pt x="650" y="0"/>
                  </a:lnTo>
                  <a:lnTo>
                    <a:pt x="0" y="0"/>
                  </a:lnTo>
                  <a:lnTo>
                    <a:pt x="0" y="0"/>
                  </a:lnTo>
                  <a:lnTo>
                    <a:pt x="0" y="0"/>
                  </a:lnTo>
                  <a:cubicBezTo>
                    <a:pt x="0" y="57"/>
                    <a:pt x="16" y="113"/>
                    <a:pt x="44" y="162"/>
                  </a:cubicBezTo>
                  <a:cubicBezTo>
                    <a:pt x="73" y="211"/>
                    <a:pt x="114" y="253"/>
                    <a:pt x="163" y="281"/>
                  </a:cubicBezTo>
                  <a:cubicBezTo>
                    <a:pt x="213" y="310"/>
                    <a:pt x="268" y="324"/>
                    <a:pt x="325" y="324"/>
                  </a:cubicBezTo>
                  <a:lnTo>
                    <a:pt x="325" y="324"/>
                  </a:lnTo>
                  <a:lnTo>
                    <a:pt x="1516" y="324"/>
                  </a:lnTo>
                  <a:lnTo>
                    <a:pt x="1516" y="324"/>
                  </a:lnTo>
                  <a:lnTo>
                    <a:pt x="1516" y="324"/>
                  </a:lnTo>
                  <a:cubicBezTo>
                    <a:pt x="1573" y="324"/>
                    <a:pt x="1630" y="310"/>
                    <a:pt x="1679" y="281"/>
                  </a:cubicBezTo>
                  <a:cubicBezTo>
                    <a:pt x="1729" y="253"/>
                    <a:pt x="1770" y="211"/>
                    <a:pt x="1798" y="162"/>
                  </a:cubicBezTo>
                  <a:cubicBezTo>
                    <a:pt x="1827" y="113"/>
                    <a:pt x="1841" y="57"/>
                    <a:pt x="1841" y="0"/>
                  </a:cubicBezTo>
                  <a:lnTo>
                    <a:pt x="1841" y="0"/>
                  </a:lnTo>
                  <a:lnTo>
                    <a:pt x="1191"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 name="Google Shape;240;p31"/>
            <p:cNvSpPr/>
            <p:nvPr/>
          </p:nvSpPr>
          <p:spPr>
            <a:xfrm>
              <a:off x="5746742" y="2845890"/>
              <a:ext cx="22940" cy="26610"/>
            </a:xfrm>
            <a:custGeom>
              <a:rect b="b" l="l" r="r" t="t"/>
              <a:pathLst>
                <a:path extrusionOk="0" h="127" w="109">
                  <a:moveTo>
                    <a:pt x="54" y="0"/>
                  </a:moveTo>
                  <a:lnTo>
                    <a:pt x="54" y="0"/>
                  </a:lnTo>
                  <a:cubicBezTo>
                    <a:pt x="44" y="0"/>
                    <a:pt x="35" y="2"/>
                    <a:pt x="27" y="7"/>
                  </a:cubicBezTo>
                  <a:cubicBezTo>
                    <a:pt x="18" y="12"/>
                    <a:pt x="12" y="19"/>
                    <a:pt x="7" y="27"/>
                  </a:cubicBezTo>
                  <a:cubicBezTo>
                    <a:pt x="2" y="35"/>
                    <a:pt x="0" y="44"/>
                    <a:pt x="0" y="54"/>
                  </a:cubicBezTo>
                  <a:cubicBezTo>
                    <a:pt x="2" y="126"/>
                    <a:pt x="105" y="126"/>
                    <a:pt x="108" y="54"/>
                  </a:cubicBezTo>
                  <a:lnTo>
                    <a:pt x="108" y="54"/>
                  </a:lnTo>
                  <a:cubicBezTo>
                    <a:pt x="108" y="44"/>
                    <a:pt x="106" y="34"/>
                    <a:pt x="101" y="27"/>
                  </a:cubicBezTo>
                  <a:cubicBezTo>
                    <a:pt x="97" y="18"/>
                    <a:pt x="89" y="12"/>
                    <a:pt x="81" y="7"/>
                  </a:cubicBezTo>
                  <a:cubicBezTo>
                    <a:pt x="73" y="2"/>
                    <a:pt x="63" y="0"/>
                    <a:pt x="54" y="0"/>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 name="Google Shape;241;p31"/>
            <p:cNvSpPr/>
            <p:nvPr/>
          </p:nvSpPr>
          <p:spPr>
            <a:xfrm>
              <a:off x="5656815" y="2756881"/>
              <a:ext cx="201879" cy="167924"/>
            </a:xfrm>
            <a:custGeom>
              <a:rect b="b" l="l" r="r" t="t"/>
              <a:pathLst>
                <a:path extrusionOk="0" h="809" w="970">
                  <a:moveTo>
                    <a:pt x="969" y="430"/>
                  </a:moveTo>
                  <a:cubicBezTo>
                    <a:pt x="962" y="363"/>
                    <a:pt x="941" y="299"/>
                    <a:pt x="907" y="241"/>
                  </a:cubicBezTo>
                  <a:cubicBezTo>
                    <a:pt x="895" y="220"/>
                    <a:pt x="881" y="199"/>
                    <a:pt x="865" y="180"/>
                  </a:cubicBezTo>
                  <a:lnTo>
                    <a:pt x="791" y="254"/>
                  </a:lnTo>
                  <a:lnTo>
                    <a:pt x="714" y="178"/>
                  </a:lnTo>
                  <a:lnTo>
                    <a:pt x="789" y="103"/>
                  </a:lnTo>
                  <a:cubicBezTo>
                    <a:pt x="770" y="88"/>
                    <a:pt x="749" y="74"/>
                    <a:pt x="728" y="62"/>
                  </a:cubicBezTo>
                  <a:cubicBezTo>
                    <a:pt x="670" y="28"/>
                    <a:pt x="605" y="7"/>
                    <a:pt x="539" y="0"/>
                  </a:cubicBezTo>
                  <a:lnTo>
                    <a:pt x="539" y="105"/>
                  </a:lnTo>
                  <a:lnTo>
                    <a:pt x="431" y="105"/>
                  </a:lnTo>
                  <a:lnTo>
                    <a:pt x="431" y="0"/>
                  </a:lnTo>
                  <a:cubicBezTo>
                    <a:pt x="364" y="7"/>
                    <a:pt x="300" y="28"/>
                    <a:pt x="242" y="62"/>
                  </a:cubicBezTo>
                  <a:cubicBezTo>
                    <a:pt x="220" y="74"/>
                    <a:pt x="200" y="88"/>
                    <a:pt x="181" y="103"/>
                  </a:cubicBezTo>
                  <a:lnTo>
                    <a:pt x="255" y="178"/>
                  </a:lnTo>
                  <a:lnTo>
                    <a:pt x="178" y="254"/>
                  </a:lnTo>
                  <a:lnTo>
                    <a:pt x="104" y="180"/>
                  </a:lnTo>
                  <a:cubicBezTo>
                    <a:pt x="89" y="199"/>
                    <a:pt x="75" y="220"/>
                    <a:pt x="62" y="241"/>
                  </a:cubicBezTo>
                  <a:cubicBezTo>
                    <a:pt x="29" y="299"/>
                    <a:pt x="8" y="363"/>
                    <a:pt x="0" y="430"/>
                  </a:cubicBezTo>
                  <a:lnTo>
                    <a:pt x="106" y="430"/>
                  </a:lnTo>
                  <a:lnTo>
                    <a:pt x="106" y="538"/>
                  </a:lnTo>
                  <a:lnTo>
                    <a:pt x="0" y="538"/>
                  </a:lnTo>
                  <a:cubicBezTo>
                    <a:pt x="7" y="595"/>
                    <a:pt x="23" y="650"/>
                    <a:pt x="48" y="700"/>
                  </a:cubicBezTo>
                  <a:lnTo>
                    <a:pt x="322" y="700"/>
                  </a:lnTo>
                  <a:lnTo>
                    <a:pt x="322" y="808"/>
                  </a:lnTo>
                  <a:lnTo>
                    <a:pt x="647" y="808"/>
                  </a:lnTo>
                  <a:lnTo>
                    <a:pt x="647" y="700"/>
                  </a:lnTo>
                  <a:lnTo>
                    <a:pt x="921" y="700"/>
                  </a:lnTo>
                  <a:cubicBezTo>
                    <a:pt x="947" y="650"/>
                    <a:pt x="963" y="595"/>
                    <a:pt x="969" y="538"/>
                  </a:cubicBezTo>
                  <a:lnTo>
                    <a:pt x="864" y="538"/>
                  </a:lnTo>
                  <a:lnTo>
                    <a:pt x="864" y="430"/>
                  </a:lnTo>
                  <a:lnTo>
                    <a:pt x="969" y="430"/>
                  </a:lnTo>
                  <a:close/>
                  <a:moveTo>
                    <a:pt x="485" y="646"/>
                  </a:moveTo>
                  <a:cubicBezTo>
                    <a:pt x="301" y="643"/>
                    <a:pt x="261" y="394"/>
                    <a:pt x="431" y="331"/>
                  </a:cubicBezTo>
                  <a:lnTo>
                    <a:pt x="431" y="213"/>
                  </a:lnTo>
                  <a:lnTo>
                    <a:pt x="539" y="213"/>
                  </a:lnTo>
                  <a:lnTo>
                    <a:pt x="539" y="331"/>
                  </a:lnTo>
                  <a:cubicBezTo>
                    <a:pt x="709" y="394"/>
                    <a:pt x="668" y="643"/>
                    <a:pt x="485" y="6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 name="Google Shape;242;p31"/>
            <p:cNvSpPr/>
            <p:nvPr/>
          </p:nvSpPr>
          <p:spPr>
            <a:xfrm>
              <a:off x="5588911" y="2688060"/>
              <a:ext cx="338602" cy="213806"/>
            </a:xfrm>
            <a:custGeom>
              <a:rect b="b" l="l" r="r" t="t"/>
              <a:pathLst>
                <a:path extrusionOk="0" h="1029" w="1626">
                  <a:moveTo>
                    <a:pt x="217" y="812"/>
                  </a:moveTo>
                  <a:cubicBezTo>
                    <a:pt x="217" y="484"/>
                    <a:pt x="484" y="216"/>
                    <a:pt x="813" y="216"/>
                  </a:cubicBezTo>
                  <a:cubicBezTo>
                    <a:pt x="1225" y="210"/>
                    <a:pt x="1523" y="647"/>
                    <a:pt x="1368" y="1028"/>
                  </a:cubicBezTo>
                  <a:lnTo>
                    <a:pt x="1625" y="1028"/>
                  </a:lnTo>
                  <a:lnTo>
                    <a:pt x="1625" y="0"/>
                  </a:lnTo>
                  <a:lnTo>
                    <a:pt x="0" y="0"/>
                  </a:lnTo>
                  <a:lnTo>
                    <a:pt x="0" y="1028"/>
                  </a:lnTo>
                  <a:lnTo>
                    <a:pt x="258" y="1028"/>
                  </a:lnTo>
                  <a:cubicBezTo>
                    <a:pt x="231" y="959"/>
                    <a:pt x="217" y="886"/>
                    <a:pt x="217" y="812"/>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43" name="Google Shape;243;p31"/>
          <p:cNvSpPr/>
          <p:nvPr/>
        </p:nvSpPr>
        <p:spPr>
          <a:xfrm flipH="1" rot="10800000">
            <a:off x="671961" y="3365300"/>
            <a:ext cx="4077900" cy="1167600"/>
          </a:xfrm>
          <a:prstGeom prst="bentArrow">
            <a:avLst>
              <a:gd fmla="val 21660" name="adj1"/>
              <a:gd fmla="val 25000" name="adj2"/>
              <a:gd fmla="val 25000" name="adj3"/>
              <a:gd fmla="val 43750"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32"/>
          <p:cNvGrpSpPr/>
          <p:nvPr/>
        </p:nvGrpSpPr>
        <p:grpSpPr>
          <a:xfrm>
            <a:off x="2535012" y="820350"/>
            <a:ext cx="4073988" cy="934676"/>
            <a:chOff x="4882162" y="3802075"/>
            <a:chExt cx="4073988" cy="934676"/>
          </a:xfrm>
        </p:grpSpPr>
        <p:sp>
          <p:nvSpPr>
            <p:cNvPr id="249" name="Google Shape;249;p32"/>
            <p:cNvSpPr txBox="1"/>
            <p:nvPr/>
          </p:nvSpPr>
          <p:spPr>
            <a:xfrm>
              <a:off x="5676250" y="4192250"/>
              <a:ext cx="3279900" cy="385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600">
                  <a:solidFill>
                    <a:schemeClr val="dk1"/>
                  </a:solidFill>
                  <a:latin typeface="Montserrat SemiBold"/>
                  <a:ea typeface="Montserrat SemiBold"/>
                  <a:cs typeface="Montserrat SemiBold"/>
                  <a:sym typeface="Montserrat SemiBold"/>
                </a:rPr>
                <a:t>If test cases are generated with modified Specification?</a:t>
              </a:r>
              <a:endParaRPr sz="1600">
                <a:solidFill>
                  <a:schemeClr val="dk1"/>
                </a:solidFill>
                <a:latin typeface="Montserrat SemiBold"/>
                <a:ea typeface="Montserrat SemiBold"/>
                <a:cs typeface="Montserrat SemiBold"/>
                <a:sym typeface="Montserrat SemiBold"/>
              </a:endParaRPr>
            </a:p>
          </p:txBody>
        </p:sp>
        <p:sp>
          <p:nvSpPr>
            <p:cNvPr id="250" name="Google Shape;250;p32"/>
            <p:cNvSpPr txBox="1"/>
            <p:nvPr/>
          </p:nvSpPr>
          <p:spPr>
            <a:xfrm>
              <a:off x="5676250" y="4033251"/>
              <a:ext cx="1683000" cy="7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p:txBody>
        </p:sp>
        <p:sp>
          <p:nvSpPr>
            <p:cNvPr id="251" name="Google Shape;251;p32"/>
            <p:cNvSpPr/>
            <p:nvPr/>
          </p:nvSpPr>
          <p:spPr>
            <a:xfrm>
              <a:off x="4882162" y="3802075"/>
              <a:ext cx="641700" cy="641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lt1"/>
                  </a:solidFill>
                  <a:latin typeface="Montserrat Medium"/>
                  <a:ea typeface="Montserrat Medium"/>
                  <a:cs typeface="Montserrat Medium"/>
                  <a:sym typeface="Montserrat Medium"/>
                </a:rPr>
                <a:t>03</a:t>
              </a:r>
              <a:endParaRPr sz="1600">
                <a:solidFill>
                  <a:schemeClr val="lt1"/>
                </a:solidFill>
                <a:latin typeface="Montserrat Medium"/>
                <a:ea typeface="Montserrat Medium"/>
                <a:cs typeface="Montserrat Medium"/>
                <a:sym typeface="Montserrat Medium"/>
              </a:endParaRPr>
            </a:p>
          </p:txBody>
        </p:sp>
        <p:sp>
          <p:nvSpPr>
            <p:cNvPr id="252" name="Google Shape;252;p32"/>
            <p:cNvSpPr/>
            <p:nvPr/>
          </p:nvSpPr>
          <p:spPr>
            <a:xfrm>
              <a:off x="7228125" y="4047175"/>
              <a:ext cx="151500" cy="151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253" name="Google Shape;253;p32"/>
          <p:cNvSpPr txBox="1"/>
          <p:nvPr/>
        </p:nvSpPr>
        <p:spPr>
          <a:xfrm>
            <a:off x="1921575" y="1868250"/>
            <a:ext cx="5676300" cy="7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Reveal type handling and validation strengths or weaknesses within the system. For example:</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lang="en" sz="1200">
                <a:solidFill>
                  <a:schemeClr val="dk1"/>
                </a:solidFill>
                <a:latin typeface="Montserrat"/>
                <a:ea typeface="Montserrat"/>
                <a:cs typeface="Montserrat"/>
                <a:sym typeface="Montserrat"/>
              </a:rPr>
              <a:t>Changing a string to an integer:</a:t>
            </a:r>
            <a:r>
              <a:rPr lang="en" sz="1200">
                <a:solidFill>
                  <a:schemeClr val="dk1"/>
                </a:solidFill>
                <a:latin typeface="Montserrat Medium"/>
                <a:ea typeface="Montserrat Medium"/>
                <a:cs typeface="Montserrat Medium"/>
                <a:sym typeface="Montserrat Medium"/>
              </a:rPr>
              <a:t> For a parameter expected to be a string (e.g., countryOfResidence changed to an integer), could the system reject the request, or does it attempt a type conversion, potentially leading to errors or unexpected behavior?</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b="1" lang="en" sz="1200">
                <a:solidFill>
                  <a:schemeClr val="dk1"/>
                </a:solidFill>
                <a:latin typeface="Montserrat"/>
                <a:ea typeface="Montserrat"/>
                <a:cs typeface="Montserrat"/>
                <a:sym typeface="Montserrat"/>
              </a:rPr>
              <a:t>Boolean instead of a string:</a:t>
            </a:r>
            <a:r>
              <a:rPr lang="en" sz="1200">
                <a:solidFill>
                  <a:schemeClr val="dk1"/>
                </a:solidFill>
                <a:latin typeface="Montserrat Medium"/>
                <a:ea typeface="Montserrat Medium"/>
                <a:cs typeface="Montserrat Medium"/>
                <a:sym typeface="Montserrat Medium"/>
              </a:rPr>
              <a:t> For parameters like boardType, providing a boolean instead might test the system's ability to handle completely irrelevant types for a parameter.</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t/>
            </a:r>
            <a:endParaRPr sz="1200">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None/>
            </a:pPr>
            <a:r>
              <a:rPr lang="en" sz="1200">
                <a:solidFill>
                  <a:schemeClr val="dk1"/>
                </a:solidFill>
                <a:latin typeface="Montserrat Medium"/>
                <a:ea typeface="Montserrat Medium"/>
                <a:cs typeface="Montserrat Medium"/>
                <a:sym typeface="Montserrat Medium"/>
              </a:rPr>
              <a:t>How does Agora Handle these scenarios ?  Are we producing more invariants?</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33"/>
          <p:cNvGrpSpPr/>
          <p:nvPr/>
        </p:nvGrpSpPr>
        <p:grpSpPr>
          <a:xfrm>
            <a:off x="5789550" y="1080900"/>
            <a:ext cx="2906400" cy="1626901"/>
            <a:chOff x="5785050" y="1034100"/>
            <a:chExt cx="2906400" cy="1626901"/>
          </a:xfrm>
        </p:grpSpPr>
        <p:sp>
          <p:nvSpPr>
            <p:cNvPr id="259" name="Google Shape;259;p33"/>
            <p:cNvSpPr txBox="1"/>
            <p:nvPr/>
          </p:nvSpPr>
          <p:spPr>
            <a:xfrm>
              <a:off x="5785050" y="1034100"/>
              <a:ext cx="2906400" cy="43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Montserrat SemiBold"/>
                  <a:ea typeface="Montserrat SemiBold"/>
                  <a:cs typeface="Montserrat SemiBold"/>
                  <a:sym typeface="Montserrat SemiBold"/>
                </a:rPr>
                <a:t>Motivation</a:t>
              </a:r>
              <a:endParaRPr sz="1800">
                <a:solidFill>
                  <a:schemeClr val="dk1"/>
                </a:solidFill>
                <a:latin typeface="Montserrat SemiBold"/>
                <a:ea typeface="Montserrat SemiBold"/>
                <a:cs typeface="Montserrat SemiBold"/>
                <a:sym typeface="Montserrat SemiBold"/>
              </a:endParaRPr>
            </a:p>
          </p:txBody>
        </p:sp>
        <p:sp>
          <p:nvSpPr>
            <p:cNvPr id="260" name="Google Shape;260;p33"/>
            <p:cNvSpPr txBox="1"/>
            <p:nvPr/>
          </p:nvSpPr>
          <p:spPr>
            <a:xfrm>
              <a:off x="5785050" y="1366800"/>
              <a:ext cx="2906400" cy="12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This study aims to provide developers and testers with valuable insights into selecting the most appropriate tool for their testing needs, ultimately leading to the development of more reliable and high-quality APIs.</a:t>
              </a:r>
              <a:endParaRPr>
                <a:solidFill>
                  <a:schemeClr val="dk1"/>
                </a:solidFill>
                <a:latin typeface="Montserrat Medium"/>
                <a:ea typeface="Montserrat Medium"/>
                <a:cs typeface="Montserrat Medium"/>
                <a:sym typeface="Montserrat Medium"/>
              </a:endParaRPr>
            </a:p>
          </p:txBody>
        </p:sp>
      </p:grpSp>
      <p:sp>
        <p:nvSpPr>
          <p:cNvPr id="261" name="Google Shape;261;p33"/>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Flash back : </a:t>
            </a:r>
            <a:r>
              <a:rPr lang="en"/>
              <a:t>Research Questions &amp; Motivation</a:t>
            </a:r>
            <a:endParaRPr/>
          </a:p>
          <a:p>
            <a:pPr indent="0" lvl="0" marL="0" rtl="0" algn="ctr">
              <a:spcBef>
                <a:spcPts val="0"/>
              </a:spcBef>
              <a:spcAft>
                <a:spcPts val="0"/>
              </a:spcAft>
              <a:buNone/>
            </a:pPr>
            <a:r>
              <a:t/>
            </a:r>
            <a:endParaRPr/>
          </a:p>
        </p:txBody>
      </p:sp>
      <p:sp>
        <p:nvSpPr>
          <p:cNvPr id="262" name="Google Shape;262;p33"/>
          <p:cNvSpPr/>
          <p:nvPr/>
        </p:nvSpPr>
        <p:spPr>
          <a:xfrm flipH="1" rot="-5400000">
            <a:off x="2977253" y="857689"/>
            <a:ext cx="3190330" cy="4099352"/>
          </a:xfrm>
          <a:custGeom>
            <a:rect b="b" l="l" r="r" t="t"/>
            <a:pathLst>
              <a:path extrusionOk="0" h="11008" w="8562">
                <a:moveTo>
                  <a:pt x="1631" y="0"/>
                </a:moveTo>
                <a:lnTo>
                  <a:pt x="0" y="0"/>
                </a:lnTo>
                <a:lnTo>
                  <a:pt x="0" y="5504"/>
                </a:lnTo>
                <a:lnTo>
                  <a:pt x="0" y="5504"/>
                </a:lnTo>
                <a:cubicBezTo>
                  <a:pt x="0" y="5838"/>
                  <a:pt x="66" y="6169"/>
                  <a:pt x="194" y="6478"/>
                </a:cubicBezTo>
                <a:lnTo>
                  <a:pt x="194" y="6478"/>
                </a:lnTo>
                <a:cubicBezTo>
                  <a:pt x="323" y="6787"/>
                  <a:pt x="510" y="7068"/>
                  <a:pt x="747" y="7305"/>
                </a:cubicBezTo>
                <a:lnTo>
                  <a:pt x="747" y="7305"/>
                </a:lnTo>
                <a:cubicBezTo>
                  <a:pt x="984" y="7541"/>
                  <a:pt x="1264" y="7729"/>
                  <a:pt x="1573" y="7857"/>
                </a:cubicBezTo>
                <a:lnTo>
                  <a:pt x="1573" y="7857"/>
                </a:lnTo>
                <a:cubicBezTo>
                  <a:pt x="1883" y="7985"/>
                  <a:pt x="2214" y="8051"/>
                  <a:pt x="2549" y="8051"/>
                </a:cubicBezTo>
                <a:lnTo>
                  <a:pt x="2549" y="8051"/>
                </a:lnTo>
                <a:cubicBezTo>
                  <a:pt x="2883" y="8051"/>
                  <a:pt x="3215" y="7985"/>
                  <a:pt x="3524" y="7857"/>
                </a:cubicBezTo>
                <a:lnTo>
                  <a:pt x="3524" y="7857"/>
                </a:lnTo>
                <a:cubicBezTo>
                  <a:pt x="3833" y="7729"/>
                  <a:pt x="4114" y="7541"/>
                  <a:pt x="4350" y="7305"/>
                </a:cubicBezTo>
                <a:lnTo>
                  <a:pt x="4350" y="7305"/>
                </a:lnTo>
                <a:cubicBezTo>
                  <a:pt x="4586" y="7068"/>
                  <a:pt x="4774" y="6787"/>
                  <a:pt x="4902" y="6478"/>
                </a:cubicBezTo>
                <a:lnTo>
                  <a:pt x="4902" y="6478"/>
                </a:lnTo>
                <a:cubicBezTo>
                  <a:pt x="5030" y="6169"/>
                  <a:pt x="5096" y="5838"/>
                  <a:pt x="5096" y="5504"/>
                </a:cubicBezTo>
                <a:lnTo>
                  <a:pt x="5096" y="5504"/>
                </a:lnTo>
                <a:cubicBezTo>
                  <a:pt x="5096" y="5261"/>
                  <a:pt x="5193" y="5028"/>
                  <a:pt x="5365" y="4855"/>
                </a:cubicBezTo>
                <a:lnTo>
                  <a:pt x="5365" y="4855"/>
                </a:lnTo>
                <a:cubicBezTo>
                  <a:pt x="5536" y="4683"/>
                  <a:pt x="5770" y="4587"/>
                  <a:pt x="6013" y="4587"/>
                </a:cubicBezTo>
                <a:lnTo>
                  <a:pt x="6013" y="4587"/>
                </a:lnTo>
                <a:cubicBezTo>
                  <a:pt x="6256" y="4587"/>
                  <a:pt x="6490" y="4683"/>
                  <a:pt x="6662" y="4855"/>
                </a:cubicBezTo>
                <a:lnTo>
                  <a:pt x="6662" y="4855"/>
                </a:lnTo>
                <a:cubicBezTo>
                  <a:pt x="6834" y="5028"/>
                  <a:pt x="6931" y="5261"/>
                  <a:pt x="6931" y="5504"/>
                </a:cubicBezTo>
                <a:lnTo>
                  <a:pt x="6931" y="11007"/>
                </a:lnTo>
                <a:lnTo>
                  <a:pt x="8561" y="11007"/>
                </a:lnTo>
                <a:lnTo>
                  <a:pt x="8561" y="5504"/>
                </a:lnTo>
                <a:lnTo>
                  <a:pt x="8561" y="5504"/>
                </a:lnTo>
                <a:cubicBezTo>
                  <a:pt x="8561" y="4828"/>
                  <a:pt x="8293" y="4180"/>
                  <a:pt x="7815" y="3702"/>
                </a:cubicBezTo>
                <a:lnTo>
                  <a:pt x="7815" y="3702"/>
                </a:lnTo>
                <a:cubicBezTo>
                  <a:pt x="7337" y="3224"/>
                  <a:pt x="6689" y="2956"/>
                  <a:pt x="6013" y="2956"/>
                </a:cubicBezTo>
                <a:lnTo>
                  <a:pt x="6013" y="2956"/>
                </a:lnTo>
                <a:cubicBezTo>
                  <a:pt x="5338" y="2956"/>
                  <a:pt x="4689" y="3224"/>
                  <a:pt x="4212" y="3702"/>
                </a:cubicBezTo>
                <a:lnTo>
                  <a:pt x="4212" y="3702"/>
                </a:lnTo>
                <a:cubicBezTo>
                  <a:pt x="3735" y="4180"/>
                  <a:pt x="3466" y="4828"/>
                  <a:pt x="3466" y="5504"/>
                </a:cubicBezTo>
                <a:lnTo>
                  <a:pt x="3466" y="5504"/>
                </a:lnTo>
                <a:cubicBezTo>
                  <a:pt x="3466" y="5623"/>
                  <a:pt x="3442" y="5743"/>
                  <a:pt x="3396" y="5854"/>
                </a:cubicBezTo>
                <a:lnTo>
                  <a:pt x="3396" y="5854"/>
                </a:lnTo>
                <a:cubicBezTo>
                  <a:pt x="3350" y="5965"/>
                  <a:pt x="3282" y="6066"/>
                  <a:pt x="3197" y="6152"/>
                </a:cubicBezTo>
                <a:lnTo>
                  <a:pt x="3197" y="6152"/>
                </a:lnTo>
                <a:cubicBezTo>
                  <a:pt x="3112" y="6237"/>
                  <a:pt x="3011" y="6304"/>
                  <a:pt x="2900" y="6351"/>
                </a:cubicBezTo>
                <a:lnTo>
                  <a:pt x="2900" y="6351"/>
                </a:lnTo>
                <a:cubicBezTo>
                  <a:pt x="2788" y="6397"/>
                  <a:pt x="2669" y="6420"/>
                  <a:pt x="2549" y="6420"/>
                </a:cubicBezTo>
                <a:lnTo>
                  <a:pt x="2549" y="6420"/>
                </a:lnTo>
                <a:cubicBezTo>
                  <a:pt x="2428" y="6420"/>
                  <a:pt x="2309" y="6397"/>
                  <a:pt x="2197" y="6351"/>
                </a:cubicBezTo>
                <a:lnTo>
                  <a:pt x="2197" y="6351"/>
                </a:lnTo>
                <a:cubicBezTo>
                  <a:pt x="2086" y="6304"/>
                  <a:pt x="1985" y="6237"/>
                  <a:pt x="1900" y="6152"/>
                </a:cubicBezTo>
                <a:lnTo>
                  <a:pt x="1900" y="6152"/>
                </a:lnTo>
                <a:cubicBezTo>
                  <a:pt x="1815" y="6066"/>
                  <a:pt x="1748" y="5965"/>
                  <a:pt x="1701" y="5854"/>
                </a:cubicBezTo>
                <a:lnTo>
                  <a:pt x="1701" y="5854"/>
                </a:lnTo>
                <a:cubicBezTo>
                  <a:pt x="1655" y="5743"/>
                  <a:pt x="1631" y="5623"/>
                  <a:pt x="1631" y="5504"/>
                </a:cubicBezTo>
                <a:lnTo>
                  <a:pt x="1631" y="0"/>
                </a:lnTo>
              </a:path>
            </a:pathLst>
          </a:custGeom>
          <a:solidFill>
            <a:schemeClr val="lt2"/>
          </a:solidFill>
          <a:ln>
            <a:noFill/>
          </a:ln>
          <a:effectLst>
            <a:outerShdw blurRad="57150" rotWithShape="0" algn="bl" dir="5400000" dist="19050">
              <a:srgbClr val="000000">
                <a:alpha val="50000"/>
              </a:srgbClr>
            </a:outerShdw>
          </a:effectLst>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400">
              <a:solidFill>
                <a:srgbClr val="7F7F7F"/>
              </a:solidFill>
              <a:latin typeface="Lato Light"/>
              <a:ea typeface="Lato Light"/>
              <a:cs typeface="Lato Light"/>
              <a:sym typeface="Lato Light"/>
            </a:endParaRPr>
          </a:p>
        </p:txBody>
      </p:sp>
      <p:sp>
        <p:nvSpPr>
          <p:cNvPr id="263" name="Google Shape;263;p33"/>
          <p:cNvSpPr/>
          <p:nvPr/>
        </p:nvSpPr>
        <p:spPr>
          <a:xfrm flipH="1" rot="-5400000">
            <a:off x="3272640" y="872078"/>
            <a:ext cx="2598883" cy="4100362"/>
          </a:xfrm>
          <a:custGeom>
            <a:rect b="b" l="l" r="r" t="t"/>
            <a:pathLst>
              <a:path extrusionOk="0" h="13667874" w="8662942">
                <a:moveTo>
                  <a:pt x="0" y="0"/>
                </a:moveTo>
                <a:cubicBezTo>
                  <a:pt x="10027" y="36094"/>
                  <a:pt x="48082" y="7162800"/>
                  <a:pt x="48127" y="7194884"/>
                </a:cubicBezTo>
                <a:cubicBezTo>
                  <a:pt x="48172" y="7226968"/>
                  <a:pt x="159761" y="9035583"/>
                  <a:pt x="2093495" y="9047747"/>
                </a:cubicBezTo>
                <a:cubicBezTo>
                  <a:pt x="4027229" y="9059911"/>
                  <a:pt x="4342915" y="6920625"/>
                  <a:pt x="4355432" y="6906126"/>
                </a:cubicBezTo>
                <a:cubicBezTo>
                  <a:pt x="4367949" y="6891627"/>
                  <a:pt x="4408302" y="4798314"/>
                  <a:pt x="6328611" y="4740442"/>
                </a:cubicBezTo>
                <a:cubicBezTo>
                  <a:pt x="8248920" y="4682570"/>
                  <a:pt x="8623944" y="6165285"/>
                  <a:pt x="8621079" y="6145937"/>
                </a:cubicBezTo>
                <a:cubicBezTo>
                  <a:pt x="8618214" y="6126589"/>
                  <a:pt x="8666460" y="13650400"/>
                  <a:pt x="8662737" y="13667874"/>
                </a:cubicBezTo>
              </a:path>
            </a:pathLst>
          </a:custGeom>
          <a:noFill/>
          <a:ln cap="flat" cmpd="sng" w="88900">
            <a:solidFill>
              <a:schemeClr val="lt1"/>
            </a:solidFill>
            <a:prstDash val="lgDash"/>
            <a:miter lim="800000"/>
            <a:headEnd len="sm" w="sm" type="none"/>
            <a:tailEnd len="sm" w="sm" type="none"/>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Lato Light"/>
              <a:ea typeface="Lato Light"/>
              <a:cs typeface="Lato Light"/>
              <a:sym typeface="Lato Light"/>
            </a:endParaRPr>
          </a:p>
        </p:txBody>
      </p:sp>
      <p:sp>
        <p:nvSpPr>
          <p:cNvPr id="264" name="Google Shape;264;p33"/>
          <p:cNvSpPr/>
          <p:nvPr/>
        </p:nvSpPr>
        <p:spPr>
          <a:xfrm>
            <a:off x="1535550" y="1265391"/>
            <a:ext cx="749700" cy="749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sp>
        <p:nvSpPr>
          <p:cNvPr id="265" name="Google Shape;265;p33"/>
          <p:cNvSpPr/>
          <p:nvPr/>
        </p:nvSpPr>
        <p:spPr>
          <a:xfrm>
            <a:off x="6867900" y="3834313"/>
            <a:ext cx="749700" cy="74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chemeClr val="lt1"/>
              </a:solidFill>
              <a:latin typeface="Montserrat Medium"/>
              <a:ea typeface="Montserrat Medium"/>
              <a:cs typeface="Montserrat Medium"/>
              <a:sym typeface="Montserrat Medium"/>
            </a:endParaRPr>
          </a:p>
        </p:txBody>
      </p:sp>
      <p:grpSp>
        <p:nvGrpSpPr>
          <p:cNvPr id="266" name="Google Shape;266;p33"/>
          <p:cNvGrpSpPr/>
          <p:nvPr/>
        </p:nvGrpSpPr>
        <p:grpSpPr>
          <a:xfrm>
            <a:off x="457200" y="2655600"/>
            <a:ext cx="3212100" cy="1629900"/>
            <a:chOff x="457200" y="2791525"/>
            <a:chExt cx="3212100" cy="1629900"/>
          </a:xfrm>
        </p:grpSpPr>
        <p:sp>
          <p:nvSpPr>
            <p:cNvPr id="267" name="Google Shape;267;p33"/>
            <p:cNvSpPr txBox="1"/>
            <p:nvPr/>
          </p:nvSpPr>
          <p:spPr>
            <a:xfrm>
              <a:off x="457200" y="2791525"/>
              <a:ext cx="3212100" cy="434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SemiBold"/>
                  <a:ea typeface="Montserrat SemiBold"/>
                  <a:cs typeface="Montserrat SemiBold"/>
                  <a:sym typeface="Montserrat SemiBold"/>
                </a:rPr>
                <a:t>Second Research question </a:t>
              </a:r>
              <a:endParaRPr sz="1600">
                <a:solidFill>
                  <a:schemeClr val="dk1"/>
                </a:solidFill>
                <a:latin typeface="Montserrat SemiBold"/>
                <a:ea typeface="Montserrat SemiBold"/>
                <a:cs typeface="Montserrat SemiBold"/>
                <a:sym typeface="Montserrat SemiBold"/>
              </a:endParaRPr>
            </a:p>
          </p:txBody>
        </p:sp>
        <p:sp>
          <p:nvSpPr>
            <p:cNvPr id="268" name="Google Shape;268;p33"/>
            <p:cNvSpPr txBox="1"/>
            <p:nvPr/>
          </p:nvSpPr>
          <p:spPr>
            <a:xfrm>
              <a:off x="457200" y="3127225"/>
              <a:ext cx="3116700" cy="129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latin typeface="Montserrat Medium"/>
                  <a:ea typeface="Montserrat Medium"/>
                  <a:cs typeface="Montserrat Medium"/>
                  <a:sym typeface="Montserrat Medium"/>
                </a:rPr>
                <a:t>How do changes in black-box test case generators, specifically transitioning from RESTest to alternative tools such as RESTler and RESTTestGen affect the patterns and quality of invariants detected in REST API testing?</a:t>
              </a:r>
              <a:endParaRPr sz="1200">
                <a:solidFill>
                  <a:schemeClr val="dk1"/>
                </a:solidFill>
                <a:latin typeface="Montserrat Medium"/>
                <a:ea typeface="Montserrat Medium"/>
                <a:cs typeface="Montserrat Medium"/>
                <a:sym typeface="Montserrat Medium"/>
              </a:endParaRPr>
            </a:p>
          </p:txBody>
        </p:sp>
      </p:grpSp>
      <p:cxnSp>
        <p:nvCxnSpPr>
          <p:cNvPr id="269" name="Google Shape;269;p33"/>
          <p:cNvCxnSpPr>
            <a:stCxn id="264" idx="4"/>
          </p:cNvCxnSpPr>
          <p:nvPr/>
        </p:nvCxnSpPr>
        <p:spPr>
          <a:xfrm>
            <a:off x="1910400" y="2015091"/>
            <a:ext cx="9000" cy="434700"/>
          </a:xfrm>
          <a:prstGeom prst="straightConnector1">
            <a:avLst/>
          </a:prstGeom>
          <a:noFill/>
          <a:ln cap="flat" cmpd="sng" w="9525">
            <a:solidFill>
              <a:schemeClr val="dk2"/>
            </a:solidFill>
            <a:prstDash val="solid"/>
            <a:round/>
            <a:headEnd len="med" w="med" type="oval"/>
            <a:tailEnd len="med" w="med" type="oval"/>
          </a:ln>
        </p:spPr>
      </p:cxnSp>
      <p:cxnSp>
        <p:nvCxnSpPr>
          <p:cNvPr id="270" name="Google Shape;270;p33"/>
          <p:cNvCxnSpPr/>
          <p:nvPr/>
        </p:nvCxnSpPr>
        <p:spPr>
          <a:xfrm flipH="1" rot="10800000">
            <a:off x="7242450" y="3467988"/>
            <a:ext cx="600" cy="302700"/>
          </a:xfrm>
          <a:prstGeom prst="straightConnector1">
            <a:avLst/>
          </a:prstGeom>
          <a:noFill/>
          <a:ln cap="flat" cmpd="sng" w="9525">
            <a:solidFill>
              <a:schemeClr val="dk2"/>
            </a:solidFill>
            <a:prstDash val="solid"/>
            <a:round/>
            <a:headEnd len="med" w="med" type="oval"/>
            <a:tailEnd len="med" w="med" type="oval"/>
          </a:ln>
        </p:spPr>
      </p:cxnSp>
      <p:grpSp>
        <p:nvGrpSpPr>
          <p:cNvPr id="271" name="Google Shape;271;p33"/>
          <p:cNvGrpSpPr/>
          <p:nvPr/>
        </p:nvGrpSpPr>
        <p:grpSpPr>
          <a:xfrm>
            <a:off x="1736480" y="1471201"/>
            <a:ext cx="347824" cy="338111"/>
            <a:chOff x="5557712" y="3256064"/>
            <a:chExt cx="394582" cy="383563"/>
          </a:xfrm>
        </p:grpSpPr>
        <p:sp>
          <p:nvSpPr>
            <p:cNvPr id="272" name="Google Shape;272;p33"/>
            <p:cNvSpPr/>
            <p:nvPr/>
          </p:nvSpPr>
          <p:spPr>
            <a:xfrm>
              <a:off x="5677002" y="3594665"/>
              <a:ext cx="157830" cy="44963"/>
            </a:xfrm>
            <a:custGeom>
              <a:rect b="b" l="l" r="r" t="t"/>
              <a:pathLst>
                <a:path extrusionOk="0" h="217" w="759">
                  <a:moveTo>
                    <a:pt x="0" y="0"/>
                  </a:moveTo>
                  <a:lnTo>
                    <a:pt x="758" y="0"/>
                  </a:lnTo>
                  <a:lnTo>
                    <a:pt x="758" y="216"/>
                  </a:lnTo>
                  <a:lnTo>
                    <a:pt x="0" y="216"/>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 name="Google Shape;273;p33"/>
            <p:cNvSpPr/>
            <p:nvPr/>
          </p:nvSpPr>
          <p:spPr>
            <a:xfrm>
              <a:off x="5763259" y="3425823"/>
              <a:ext cx="26611" cy="22940"/>
            </a:xfrm>
            <a:custGeom>
              <a:rect b="b" l="l" r="r" t="t"/>
              <a:pathLst>
                <a:path extrusionOk="0" h="109" w="127">
                  <a:moveTo>
                    <a:pt x="119" y="27"/>
                  </a:moveTo>
                  <a:cubicBezTo>
                    <a:pt x="114" y="19"/>
                    <a:pt x="107" y="12"/>
                    <a:pt x="99" y="7"/>
                  </a:cubicBezTo>
                  <a:cubicBezTo>
                    <a:pt x="91" y="2"/>
                    <a:pt x="82" y="0"/>
                    <a:pt x="72" y="0"/>
                  </a:cubicBezTo>
                  <a:cubicBezTo>
                    <a:pt x="0" y="2"/>
                    <a:pt x="0" y="105"/>
                    <a:pt x="72" y="108"/>
                  </a:cubicBezTo>
                  <a:cubicBezTo>
                    <a:pt x="82" y="108"/>
                    <a:pt x="91" y="105"/>
                    <a:pt x="99" y="101"/>
                  </a:cubicBezTo>
                  <a:cubicBezTo>
                    <a:pt x="107" y="96"/>
                    <a:pt x="114" y="89"/>
                    <a:pt x="119" y="81"/>
                  </a:cubicBezTo>
                  <a:cubicBezTo>
                    <a:pt x="124" y="73"/>
                    <a:pt x="126" y="63"/>
                    <a:pt x="126" y="54"/>
                  </a:cubicBezTo>
                  <a:cubicBezTo>
                    <a:pt x="126" y="44"/>
                    <a:pt x="124" y="35"/>
                    <a:pt x="119" y="2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 name="Google Shape;274;p33"/>
            <p:cNvSpPr/>
            <p:nvPr/>
          </p:nvSpPr>
          <p:spPr>
            <a:xfrm>
              <a:off x="5557712" y="3256064"/>
              <a:ext cx="394582" cy="317495"/>
            </a:xfrm>
            <a:custGeom>
              <a:rect b="b" l="l" r="r" t="t"/>
              <a:pathLst>
                <a:path extrusionOk="0" h="1524" w="1895">
                  <a:moveTo>
                    <a:pt x="963" y="7"/>
                  </a:moveTo>
                  <a:cubicBezTo>
                    <a:pt x="289" y="0"/>
                    <a:pt x="0" y="864"/>
                    <a:pt x="536" y="1261"/>
                  </a:cubicBezTo>
                  <a:cubicBezTo>
                    <a:pt x="586" y="1298"/>
                    <a:pt x="627" y="1345"/>
                    <a:pt x="658" y="1399"/>
                  </a:cubicBezTo>
                  <a:cubicBezTo>
                    <a:pt x="681" y="1437"/>
                    <a:pt x="697" y="1479"/>
                    <a:pt x="707" y="1523"/>
                  </a:cubicBezTo>
                  <a:lnTo>
                    <a:pt x="898" y="1523"/>
                  </a:lnTo>
                  <a:lnTo>
                    <a:pt x="898" y="1026"/>
                  </a:lnTo>
                  <a:cubicBezTo>
                    <a:pt x="792" y="1063"/>
                    <a:pt x="681" y="985"/>
                    <a:pt x="681" y="873"/>
                  </a:cubicBezTo>
                  <a:cubicBezTo>
                    <a:pt x="681" y="733"/>
                    <a:pt x="849" y="659"/>
                    <a:pt x="952" y="752"/>
                  </a:cubicBezTo>
                  <a:cubicBezTo>
                    <a:pt x="1054" y="659"/>
                    <a:pt x="1224" y="733"/>
                    <a:pt x="1223" y="873"/>
                  </a:cubicBezTo>
                  <a:cubicBezTo>
                    <a:pt x="1223" y="985"/>
                    <a:pt x="1111" y="1063"/>
                    <a:pt x="1006" y="1026"/>
                  </a:cubicBezTo>
                  <a:lnTo>
                    <a:pt x="1006" y="1523"/>
                  </a:lnTo>
                  <a:lnTo>
                    <a:pt x="1197" y="1523"/>
                  </a:lnTo>
                  <a:cubicBezTo>
                    <a:pt x="1207" y="1479"/>
                    <a:pt x="1224" y="1438"/>
                    <a:pt x="1246" y="1399"/>
                  </a:cubicBezTo>
                  <a:cubicBezTo>
                    <a:pt x="1278" y="1344"/>
                    <a:pt x="1320" y="1297"/>
                    <a:pt x="1371" y="1259"/>
                  </a:cubicBezTo>
                  <a:cubicBezTo>
                    <a:pt x="1894" y="868"/>
                    <a:pt x="1625" y="17"/>
                    <a:pt x="963" y="7"/>
                  </a:cubicBezTo>
                  <a:close/>
                  <a:moveTo>
                    <a:pt x="1220" y="443"/>
                  </a:moveTo>
                  <a:cubicBezTo>
                    <a:pt x="1072" y="295"/>
                    <a:pt x="832" y="295"/>
                    <a:pt x="684" y="443"/>
                  </a:cubicBezTo>
                  <a:lnTo>
                    <a:pt x="607" y="366"/>
                  </a:lnTo>
                  <a:cubicBezTo>
                    <a:pt x="797" y="176"/>
                    <a:pt x="1106" y="176"/>
                    <a:pt x="1297" y="366"/>
                  </a:cubicBezTo>
                  <a:lnTo>
                    <a:pt x="1220" y="44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 name="Google Shape;275;p33"/>
            <p:cNvSpPr/>
            <p:nvPr/>
          </p:nvSpPr>
          <p:spPr>
            <a:xfrm>
              <a:off x="5721966" y="3425823"/>
              <a:ext cx="26611" cy="22940"/>
            </a:xfrm>
            <a:custGeom>
              <a:rect b="b" l="l" r="r" t="t"/>
              <a:pathLst>
                <a:path extrusionOk="0" h="109" w="127">
                  <a:moveTo>
                    <a:pt x="8" y="81"/>
                  </a:moveTo>
                  <a:cubicBezTo>
                    <a:pt x="12" y="89"/>
                    <a:pt x="19" y="96"/>
                    <a:pt x="27" y="101"/>
                  </a:cubicBezTo>
                  <a:cubicBezTo>
                    <a:pt x="36" y="105"/>
                    <a:pt x="45" y="108"/>
                    <a:pt x="55" y="108"/>
                  </a:cubicBezTo>
                  <a:cubicBezTo>
                    <a:pt x="126" y="105"/>
                    <a:pt x="126" y="2"/>
                    <a:pt x="55" y="0"/>
                  </a:cubicBezTo>
                  <a:cubicBezTo>
                    <a:pt x="45" y="0"/>
                    <a:pt x="36" y="2"/>
                    <a:pt x="27" y="7"/>
                  </a:cubicBezTo>
                  <a:cubicBezTo>
                    <a:pt x="19" y="12"/>
                    <a:pt x="12" y="19"/>
                    <a:pt x="8" y="27"/>
                  </a:cubicBezTo>
                  <a:cubicBezTo>
                    <a:pt x="3" y="35"/>
                    <a:pt x="0" y="44"/>
                    <a:pt x="0" y="54"/>
                  </a:cubicBezTo>
                  <a:cubicBezTo>
                    <a:pt x="0" y="63"/>
                    <a:pt x="3" y="73"/>
                    <a:pt x="8" y="8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6" name="Google Shape;276;p33"/>
          <p:cNvGrpSpPr/>
          <p:nvPr/>
        </p:nvGrpSpPr>
        <p:grpSpPr>
          <a:xfrm>
            <a:off x="7036899" y="4040115"/>
            <a:ext cx="411722" cy="338111"/>
            <a:chOff x="2836966" y="1634638"/>
            <a:chExt cx="467069" cy="383563"/>
          </a:xfrm>
        </p:grpSpPr>
        <p:sp>
          <p:nvSpPr>
            <p:cNvPr id="277" name="Google Shape;277;p33"/>
            <p:cNvSpPr/>
            <p:nvPr/>
          </p:nvSpPr>
          <p:spPr>
            <a:xfrm>
              <a:off x="3057195" y="1792468"/>
              <a:ext cx="37622" cy="89927"/>
            </a:xfrm>
            <a:custGeom>
              <a:rect b="b" l="l" r="r" t="t"/>
              <a:pathLst>
                <a:path extrusionOk="0" h="434" w="181">
                  <a:moveTo>
                    <a:pt x="0" y="0"/>
                  </a:moveTo>
                  <a:lnTo>
                    <a:pt x="180" y="0"/>
                  </a:lnTo>
                  <a:lnTo>
                    <a:pt x="180" y="433"/>
                  </a:lnTo>
                  <a:lnTo>
                    <a:pt x="0" y="433"/>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 name="Google Shape;278;p33"/>
            <p:cNvSpPr/>
            <p:nvPr/>
          </p:nvSpPr>
          <p:spPr>
            <a:xfrm>
              <a:off x="3116840" y="1770445"/>
              <a:ext cx="37622" cy="112866"/>
            </a:xfrm>
            <a:custGeom>
              <a:rect b="b" l="l" r="r" t="t"/>
              <a:pathLst>
                <a:path extrusionOk="0" h="542" w="182">
                  <a:moveTo>
                    <a:pt x="0" y="0"/>
                  </a:moveTo>
                  <a:lnTo>
                    <a:pt x="181" y="0"/>
                  </a:lnTo>
                  <a:lnTo>
                    <a:pt x="181" y="541"/>
                  </a:lnTo>
                  <a:lnTo>
                    <a:pt x="0" y="541"/>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 name="Google Shape;279;p33"/>
            <p:cNvSpPr/>
            <p:nvPr/>
          </p:nvSpPr>
          <p:spPr>
            <a:xfrm>
              <a:off x="2996632" y="1815408"/>
              <a:ext cx="37622" cy="67904"/>
            </a:xfrm>
            <a:custGeom>
              <a:rect b="b" l="l" r="r" t="t"/>
              <a:pathLst>
                <a:path extrusionOk="0" h="325" w="181">
                  <a:moveTo>
                    <a:pt x="0" y="0"/>
                  </a:moveTo>
                  <a:lnTo>
                    <a:pt x="180" y="0"/>
                  </a:lnTo>
                  <a:lnTo>
                    <a:pt x="180" y="324"/>
                  </a:lnTo>
                  <a:lnTo>
                    <a:pt x="0" y="324"/>
                  </a:lnTo>
                  <a:lnTo>
                    <a:pt x="0"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 name="Google Shape;280;p33"/>
            <p:cNvSpPr/>
            <p:nvPr/>
          </p:nvSpPr>
          <p:spPr>
            <a:xfrm>
              <a:off x="2915881" y="1897993"/>
              <a:ext cx="149573" cy="120208"/>
            </a:xfrm>
            <a:custGeom>
              <a:rect b="b" l="l" r="r" t="t"/>
              <a:pathLst>
                <a:path extrusionOk="0" h="578" w="717">
                  <a:moveTo>
                    <a:pt x="283" y="0"/>
                  </a:moveTo>
                  <a:lnTo>
                    <a:pt x="0" y="164"/>
                  </a:lnTo>
                  <a:cubicBezTo>
                    <a:pt x="24" y="190"/>
                    <a:pt x="110" y="336"/>
                    <a:pt x="306" y="451"/>
                  </a:cubicBezTo>
                  <a:cubicBezTo>
                    <a:pt x="508" y="569"/>
                    <a:pt x="681" y="570"/>
                    <a:pt x="716" y="577"/>
                  </a:cubicBezTo>
                  <a:lnTo>
                    <a:pt x="716" y="249"/>
                  </a:lnTo>
                  <a:cubicBezTo>
                    <a:pt x="630" y="241"/>
                    <a:pt x="547" y="215"/>
                    <a:pt x="472" y="172"/>
                  </a:cubicBezTo>
                  <a:cubicBezTo>
                    <a:pt x="398" y="129"/>
                    <a:pt x="333" y="70"/>
                    <a:pt x="284" y="0"/>
                  </a:cubicBezTo>
                  <a:lnTo>
                    <a:pt x="283" y="0"/>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 name="Google Shape;281;p33"/>
            <p:cNvSpPr/>
            <p:nvPr/>
          </p:nvSpPr>
          <p:spPr>
            <a:xfrm>
              <a:off x="3087476" y="1740163"/>
              <a:ext cx="216559" cy="278037"/>
            </a:xfrm>
            <a:custGeom>
              <a:rect b="b" l="l" r="r" t="t"/>
              <a:pathLst>
                <a:path extrusionOk="0" h="1335" w="1041">
                  <a:moveTo>
                    <a:pt x="770" y="0"/>
                  </a:moveTo>
                  <a:lnTo>
                    <a:pt x="486" y="164"/>
                  </a:lnTo>
                  <a:cubicBezTo>
                    <a:pt x="662" y="529"/>
                    <a:pt x="401" y="976"/>
                    <a:pt x="0" y="1006"/>
                  </a:cubicBezTo>
                  <a:lnTo>
                    <a:pt x="0" y="1334"/>
                  </a:lnTo>
                  <a:lnTo>
                    <a:pt x="61" y="1326"/>
                  </a:lnTo>
                  <a:cubicBezTo>
                    <a:pt x="717" y="1246"/>
                    <a:pt x="1040" y="526"/>
                    <a:pt x="770"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 name="Google Shape;282;p33"/>
            <p:cNvSpPr/>
            <p:nvPr/>
          </p:nvSpPr>
          <p:spPr>
            <a:xfrm>
              <a:off x="2836966" y="1634638"/>
              <a:ext cx="399163" cy="278037"/>
            </a:xfrm>
            <a:custGeom>
              <a:rect b="b" l="l" r="r" t="t"/>
              <a:pathLst>
                <a:path extrusionOk="0" h="1335" w="1920">
                  <a:moveTo>
                    <a:pt x="554" y="921"/>
                  </a:moveTo>
                  <a:cubicBezTo>
                    <a:pt x="555" y="340"/>
                    <a:pt x="1306" y="110"/>
                    <a:pt x="1635" y="578"/>
                  </a:cubicBezTo>
                  <a:lnTo>
                    <a:pt x="1919" y="414"/>
                  </a:lnTo>
                  <a:cubicBezTo>
                    <a:pt x="1711" y="124"/>
                    <a:pt x="1433" y="0"/>
                    <a:pt x="1162" y="0"/>
                  </a:cubicBezTo>
                  <a:lnTo>
                    <a:pt x="1149" y="0"/>
                  </a:lnTo>
                  <a:cubicBezTo>
                    <a:pt x="553" y="7"/>
                    <a:pt x="0" y="608"/>
                    <a:pt x="325" y="1334"/>
                  </a:cubicBezTo>
                  <a:lnTo>
                    <a:pt x="608" y="1170"/>
                  </a:lnTo>
                  <a:cubicBezTo>
                    <a:pt x="572" y="1092"/>
                    <a:pt x="554" y="1007"/>
                    <a:pt x="554" y="92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ic Roadmap Infographics by Slidesgo">
  <a:themeElements>
    <a:clrScheme name="Simple Light">
      <a:dk1>
        <a:srgbClr val="000000"/>
      </a:dk1>
      <a:lt1>
        <a:srgbClr val="FFFFFF"/>
      </a:lt1>
      <a:dk2>
        <a:srgbClr val="003F60"/>
      </a:dk2>
      <a:lt2>
        <a:srgbClr val="00617A"/>
      </a:lt2>
      <a:accent1>
        <a:srgbClr val="01838D"/>
      </a:accent1>
      <a:accent2>
        <a:srgbClr val="3CA597"/>
      </a:accent2>
      <a:accent3>
        <a:srgbClr val="78C59B"/>
      </a:accent3>
      <a:accent4>
        <a:srgbClr val="7DA068"/>
      </a:accent4>
      <a:accent5>
        <a:srgbClr val="AABD69"/>
      </a:accent5>
      <a:accent6>
        <a:srgbClr val="CFD58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