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427" r:id="rId3"/>
    <p:sldId id="398" r:id="rId4"/>
    <p:sldId id="428" r:id="rId5"/>
    <p:sldId id="431" r:id="rId6"/>
    <p:sldId id="449" r:id="rId7"/>
    <p:sldId id="434" r:id="rId8"/>
    <p:sldId id="454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8" r:id="rId17"/>
    <p:sldId id="506" r:id="rId18"/>
    <p:sldId id="404" r:id="rId19"/>
    <p:sldId id="491" r:id="rId20"/>
    <p:sldId id="492" r:id="rId21"/>
    <p:sldId id="497" r:id="rId22"/>
    <p:sldId id="489" r:id="rId23"/>
    <p:sldId id="504" r:id="rId24"/>
    <p:sldId id="505" r:id="rId25"/>
    <p:sldId id="493" r:id="rId26"/>
    <p:sldId id="494" r:id="rId27"/>
    <p:sldId id="495" r:id="rId28"/>
    <p:sldId id="496" r:id="rId29"/>
    <p:sldId id="500" r:id="rId30"/>
    <p:sldId id="488" r:id="rId31"/>
    <p:sldId id="499" r:id="rId32"/>
    <p:sldId id="503" r:id="rId33"/>
    <p:sldId id="455" r:id="rId34"/>
    <p:sldId id="443" r:id="rId35"/>
    <p:sldId id="486" r:id="rId36"/>
    <p:sldId id="377" r:id="rId3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CD81E29E-85C2-4F92-A3F1-91E770CF334A}">
          <p14:sldIdLst>
            <p14:sldId id="256"/>
            <p14:sldId id="427"/>
          </p14:sldIdLst>
        </p14:section>
        <p14:section name="Introduction" id="{4D41C98F-5060-45A4-80EB-F67FA5728495}">
          <p14:sldIdLst>
            <p14:sldId id="398"/>
            <p14:sldId id="428"/>
            <p14:sldId id="431"/>
            <p14:sldId id="449"/>
            <p14:sldId id="434"/>
            <p14:sldId id="454"/>
            <p14:sldId id="468"/>
            <p14:sldId id="469"/>
            <p14:sldId id="470"/>
            <p14:sldId id="471"/>
            <p14:sldId id="472"/>
            <p14:sldId id="473"/>
            <p14:sldId id="474"/>
            <p14:sldId id="478"/>
            <p14:sldId id="506"/>
          </p14:sldIdLst>
        </p14:section>
        <p14:section name="HLS" id="{FF6554B0-B923-466E-A786-9633AAA36796}">
          <p14:sldIdLst>
            <p14:sldId id="404"/>
            <p14:sldId id="491"/>
            <p14:sldId id="492"/>
            <p14:sldId id="497"/>
            <p14:sldId id="489"/>
            <p14:sldId id="504"/>
            <p14:sldId id="505"/>
            <p14:sldId id="493"/>
            <p14:sldId id="494"/>
            <p14:sldId id="495"/>
            <p14:sldId id="496"/>
            <p14:sldId id="500"/>
            <p14:sldId id="488"/>
            <p14:sldId id="499"/>
            <p14:sldId id="503"/>
            <p14:sldId id="455"/>
            <p14:sldId id="443"/>
            <p14:sldId id="486"/>
            <p14:sldId id="3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F4"/>
    <a:srgbClr val="CB9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6" autoAdjust="0"/>
    <p:restoredTop sz="81404" autoAdjust="0"/>
  </p:normalViewPr>
  <p:slideViewPr>
    <p:cSldViewPr>
      <p:cViewPr>
        <p:scale>
          <a:sx n="84" d="100"/>
          <a:sy n="84" d="100"/>
        </p:scale>
        <p:origin x="1161" y="45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C4038-6672-4F7E-9629-41FC047C8FB2}" type="datetimeFigureOut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1BF83-2DBA-4E43-B839-2AC64DD607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13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240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72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選擇滿足驗收標準的狀態變量更改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123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755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939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63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010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46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11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 rot="-5068141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8694A84-47E1-4E4D-A00D-F96E57AC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03B358-B3A4-44DD-80EA-F1EBAB2B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0396BA-971D-4A04-A76F-F858AB0B9E9B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CC4234-C9E0-457C-AE6C-2B7A2EC44D03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9600" cy="11398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fld id="{53D9EB28-8664-4481-AAFB-28AD19BD26C6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252412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5F59F2-AFC6-4CBC-9106-DE8E8FF73E8B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3ED6C8-9D49-4240-B6B0-4B9813FEFF73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F91AAB-06A6-4C37-A975-37C7439077F3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C703C3-8DC6-4D45-BEB9-8B632EDA5ADF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42CE55-CCB3-4B6E-8D50-1461DEB93093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CD43D9-F0A5-47DF-831C-917D2F4D3015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29AAF-0D3F-48EF-A6B5-75E70527817F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D978F2-F367-4232-8A0A-5BF678A08BB5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fld id="{8E0FE3F4-E2B0-4F50-A9F8-684B46DD9545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endParaRPr lang="zh-TW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p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r08943099/MSOCFall2020/tree/main/final_project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0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/>
              <a:t>Digital </a:t>
            </a:r>
            <a:r>
              <a:rPr lang="en-US" altLang="zh-TW" sz="4800" dirty="0" err="1" smtClean="0"/>
              <a:t>Annealer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11560" y="3609975"/>
            <a:ext cx="7232848" cy="2411413"/>
          </a:xfrm>
        </p:spPr>
        <p:txBody>
          <a:bodyPr/>
          <a:lstStyle/>
          <a:p>
            <a:r>
              <a:rPr lang="en-US" altLang="zh-TW" sz="2400" dirty="0"/>
              <a:t>Presenter</a:t>
            </a:r>
            <a:r>
              <a:rPr lang="en-US" altLang="zh-TW" sz="2400" dirty="0">
                <a:solidFill>
                  <a:schemeClr val="tx1"/>
                </a:solidFill>
              </a:rPr>
              <a:t>: Cheng-Han Hsieh, Ting-Yi </a:t>
            </a:r>
            <a:r>
              <a:rPr lang="en-US" altLang="zh-TW" sz="2400" dirty="0" smtClean="0"/>
              <a:t>Wu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/>
              <a:t>Team </a:t>
            </a:r>
            <a:r>
              <a:rPr lang="en-US" altLang="zh-TW" sz="2400" dirty="0"/>
              <a:t>11</a:t>
            </a:r>
          </a:p>
          <a:p>
            <a:endParaRPr lang="zh-TW" altLang="en-US" sz="2400" dirty="0"/>
          </a:p>
        </p:txBody>
      </p:sp>
      <p:pic>
        <p:nvPicPr>
          <p:cNvPr id="6" name="Picture 4" descr="alcom-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6546" y="3501008"/>
            <a:ext cx="869950" cy="936625"/>
          </a:xfrm>
          <a:prstGeom prst="rect">
            <a:avLst/>
          </a:prstGeom>
          <a:noFill/>
        </p:spPr>
      </p:pic>
      <p:pic>
        <p:nvPicPr>
          <p:cNvPr id="7" name="Picture 5" descr="ntu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82408" y="4931142"/>
            <a:ext cx="954088" cy="954088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827584" y="6330231"/>
            <a:ext cx="8280920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altLang="zh-TW" dirty="0" smtClean="0">
                <a:hlinkClick r:id="rId5"/>
              </a:rPr>
              <a:t>https://github.com/r08943099/MSOCFall2020/tree/main/final_project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5051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 Operation </a:t>
            </a:r>
            <a:r>
              <a:rPr lang="en-US" altLang="zh-TW" dirty="0" smtClean="0"/>
              <a:t>Review (cont.)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Trial phase (Parallel)</a:t>
            </a:r>
          </a:p>
          <a:p>
            <a:r>
              <a:rPr lang="en-US" altLang="zh-TW" dirty="0" smtClean="0"/>
              <a:t>16 spins need trial</a:t>
            </a:r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758880" y="6453188"/>
            <a:ext cx="2133600" cy="252412"/>
          </a:xfrm>
        </p:spPr>
        <p:txBody>
          <a:bodyPr/>
          <a:lstStyle/>
          <a:p>
            <a:fld id="{CE036CB1-5950-409A-BF4D-F587253C7E33}" type="slidenum">
              <a:rPr lang="zh-TW" altLang="en-US" smtClean="0"/>
              <a:t>10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06701" y="3397994"/>
                <a:ext cx="2520280" cy="1814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sz="32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2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1" y="3397994"/>
                <a:ext cx="2520280" cy="1814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652641" y="2590927"/>
                <a:ext cx="2520280" cy="680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9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641" y="2590927"/>
                <a:ext cx="2520280" cy="6803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669564" y="3404143"/>
                <a:ext cx="2520280" cy="680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9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564" y="3404143"/>
                <a:ext cx="2520280" cy="6803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669564" y="4260789"/>
                <a:ext cx="2520280" cy="680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9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564" y="4260789"/>
                <a:ext cx="2520280" cy="6803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669564" y="5857154"/>
                <a:ext cx="2520280" cy="680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9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564" y="5857154"/>
                <a:ext cx="2520280" cy="680379"/>
              </a:xfrm>
              <a:prstGeom prst="rect">
                <a:avLst/>
              </a:prstGeom>
              <a:blipFill>
                <a:blip r:embed="rId7"/>
                <a:stretch>
                  <a:fillRect b="-9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3800539" y="4976426"/>
            <a:ext cx="461665" cy="16862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………….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466741" y="2884733"/>
            <a:ext cx="2881123" cy="61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1089387" y="3630600"/>
            <a:ext cx="2402493" cy="10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741566" y="3732784"/>
            <a:ext cx="1678306" cy="85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2363258" y="5218018"/>
            <a:ext cx="984606" cy="80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4606636" y="2700067"/>
                <a:ext cx="947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636" y="2700067"/>
                <a:ext cx="94757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/>
          <p:cNvCxnSpPr/>
          <p:nvPr/>
        </p:nvCxnSpPr>
        <p:spPr>
          <a:xfrm>
            <a:off x="4488845" y="2884733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5364088" y="2884733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5842246" y="2700067"/>
            <a:ext cx="720080" cy="44090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ADB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>
            <a:off x="6660232" y="289463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4606636" y="3589192"/>
                <a:ext cx="947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636" y="3589192"/>
                <a:ext cx="94757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單箭頭接點 30"/>
          <p:cNvCxnSpPr/>
          <p:nvPr/>
        </p:nvCxnSpPr>
        <p:spPr>
          <a:xfrm>
            <a:off x="4488845" y="3773858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5364088" y="3773858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5842246" y="3589192"/>
            <a:ext cx="720080" cy="44090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ADB</a:t>
            </a:r>
            <a:endParaRPr lang="zh-TW" altLang="en-US" dirty="0"/>
          </a:p>
        </p:txBody>
      </p:sp>
      <p:cxnSp>
        <p:nvCxnSpPr>
          <p:cNvPr id="34" name="直線單箭頭接點 33"/>
          <p:cNvCxnSpPr/>
          <p:nvPr/>
        </p:nvCxnSpPr>
        <p:spPr>
          <a:xfrm>
            <a:off x="6660232" y="3783761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4606636" y="4398228"/>
                <a:ext cx="947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636" y="4398228"/>
                <a:ext cx="94757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單箭頭接點 40"/>
          <p:cNvCxnSpPr/>
          <p:nvPr/>
        </p:nvCxnSpPr>
        <p:spPr>
          <a:xfrm>
            <a:off x="4488845" y="458289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5364088" y="458289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圓角矩形 42"/>
          <p:cNvSpPr/>
          <p:nvPr/>
        </p:nvSpPr>
        <p:spPr>
          <a:xfrm>
            <a:off x="5842246" y="4398228"/>
            <a:ext cx="720080" cy="44090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ADB</a:t>
            </a:r>
            <a:endParaRPr lang="zh-TW" altLang="en-US" dirty="0"/>
          </a:p>
        </p:txBody>
      </p:sp>
      <p:cxnSp>
        <p:nvCxnSpPr>
          <p:cNvPr id="44" name="直線單箭頭接點 43"/>
          <p:cNvCxnSpPr/>
          <p:nvPr/>
        </p:nvCxnSpPr>
        <p:spPr>
          <a:xfrm>
            <a:off x="6660232" y="4592797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4632534" y="5985705"/>
                <a:ext cx="947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534" y="5985705"/>
                <a:ext cx="94757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單箭頭接點 45"/>
          <p:cNvCxnSpPr/>
          <p:nvPr/>
        </p:nvCxnSpPr>
        <p:spPr>
          <a:xfrm>
            <a:off x="4514743" y="6170371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5389986" y="6170371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868144" y="5985705"/>
            <a:ext cx="720080" cy="44090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ADB</a:t>
            </a:r>
            <a:endParaRPr lang="zh-TW" altLang="en-US" dirty="0"/>
          </a:p>
        </p:txBody>
      </p:sp>
      <p:cxnSp>
        <p:nvCxnSpPr>
          <p:cNvPr id="49" name="直線單箭頭接點 48"/>
          <p:cNvCxnSpPr/>
          <p:nvPr/>
        </p:nvCxnSpPr>
        <p:spPr>
          <a:xfrm>
            <a:off x="6686130" y="618027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7062663" y="2276872"/>
            <a:ext cx="461665" cy="42484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en-US" altLang="zh-TW" dirty="0" smtClean="0"/>
              <a:t>Candidates</a:t>
            </a:r>
            <a:endParaRPr lang="zh-TW" altLang="en-US" dirty="0"/>
          </a:p>
        </p:txBody>
      </p:sp>
      <p:cxnSp>
        <p:nvCxnSpPr>
          <p:cNvPr id="57" name="直線單箭頭接點 56"/>
          <p:cNvCxnSpPr/>
          <p:nvPr/>
        </p:nvCxnSpPr>
        <p:spPr>
          <a:xfrm>
            <a:off x="7524328" y="4221088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圓角矩形 57"/>
          <p:cNvSpPr/>
          <p:nvPr/>
        </p:nvSpPr>
        <p:spPr>
          <a:xfrm>
            <a:off x="7812360" y="2671922"/>
            <a:ext cx="1254305" cy="326635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Random choose and update phase</a:t>
            </a:r>
          </a:p>
          <a:p>
            <a:pPr algn="ctr"/>
            <a:r>
              <a:rPr lang="en-US" altLang="zh-TW" sz="1400" dirty="0" smtClean="0"/>
              <a:t>(if at local minimum add </a:t>
            </a:r>
            <a:r>
              <a:rPr lang="en-US" altLang="zh-TW" sz="1400" dirty="0" err="1" smtClean="0"/>
              <a:t>Eoff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0130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 Operation </a:t>
            </a:r>
            <a:r>
              <a:rPr lang="en-US" altLang="zh-TW" dirty="0" smtClean="0"/>
              <a:t>Review</a:t>
            </a:r>
            <a:r>
              <a:rPr lang="en-US" altLang="zh-TW" dirty="0"/>
              <a:t> (cont.)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Replica exchange</a:t>
            </a:r>
          </a:p>
          <a:p>
            <a:pPr lvl="1"/>
            <a:r>
              <a:rPr lang="en-US" altLang="zh-TW" dirty="0" smtClean="0"/>
              <a:t>Above operations will parallel run with different temperature</a:t>
            </a:r>
          </a:p>
          <a:p>
            <a:pPr lvl="1"/>
            <a:r>
              <a:rPr lang="en-US" altLang="zh-TW" dirty="0" smtClean="0"/>
              <a:t>After one update, exchanging replica with probability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51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559942E-EB33-40B1-B8E0-E89945F7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</a:t>
            </a:r>
            <a:r>
              <a:rPr lang="en-US" altLang="zh-TW" dirty="0" smtClean="0"/>
              <a:t>Example:</a:t>
            </a:r>
            <a:br>
              <a:rPr lang="en-US" altLang="zh-TW" dirty="0" smtClean="0"/>
            </a:br>
            <a:r>
              <a:rPr lang="en-US" altLang="zh-TW" dirty="0"/>
              <a:t>TSP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D0ADA01-7971-4D4F-A631-E1E316AD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DC1E22-6A6E-42F6-91A1-DC329201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F1AA05-01B1-45A6-B342-9C8F71D1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22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TSP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n-cities are modeled by a lattice-like graph that uses n</a:t>
            </a:r>
            <a:r>
              <a:rPr lang="en-US" altLang="zh-TW" baseline="30000" dirty="0"/>
              <a:t>2</a:t>
            </a:r>
          </a:p>
          <a:p>
            <a:pPr lvl="1"/>
            <a:r>
              <a:rPr lang="en-US" altLang="zh-TW" dirty="0"/>
              <a:t>City number</a:t>
            </a:r>
          </a:p>
          <a:p>
            <a:pPr lvl="1"/>
            <a:r>
              <a:rPr lang="en-US" altLang="zh-TW" dirty="0"/>
              <a:t>Visit order</a:t>
            </a:r>
          </a:p>
          <a:p>
            <a:r>
              <a:rPr lang="en-US" altLang="zh-TW" dirty="0"/>
              <a:t>The objective function is formulated as the summation of the distances along the route and the number of constraint violations.</a:t>
            </a:r>
            <a:endParaRPr lang="en-US" altLang="zh-TW" baseline="30000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0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TSP(cont.)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n-vertices TSP is formulated as</a:t>
            </a:r>
            <a:r>
              <a:rPr lang="en-US" altLang="zh-TW" dirty="0" smtClean="0"/>
              <a:t>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en-US" altLang="zh-TW" dirty="0" err="1"/>
              <a:t>a</a:t>
            </a:r>
            <a:r>
              <a:rPr lang="en-US" altLang="zh-TW" baseline="-25000" dirty="0" err="1"/>
              <a:t>ik</a:t>
            </a:r>
            <a:r>
              <a:rPr lang="en-US" altLang="zh-TW" dirty="0"/>
              <a:t> : vertex k is (is not) visited as the </a:t>
            </a:r>
            <a:r>
              <a:rPr lang="en-US" altLang="zh-TW" dirty="0" err="1"/>
              <a:t>i-th</a:t>
            </a:r>
            <a:r>
              <a:rPr lang="en-US" altLang="zh-TW" dirty="0"/>
              <a:t> city when </a:t>
            </a:r>
            <a:r>
              <a:rPr lang="en-US" altLang="zh-TW" dirty="0" err="1"/>
              <a:t>a</a:t>
            </a:r>
            <a:r>
              <a:rPr lang="en-US" altLang="zh-TW" baseline="-25000" dirty="0" err="1"/>
              <a:t>ik</a:t>
            </a:r>
            <a:r>
              <a:rPr lang="en-US" altLang="zh-TW" baseline="-25000" dirty="0"/>
              <a:t> </a:t>
            </a:r>
            <a:r>
              <a:rPr lang="en-US" altLang="zh-TW" dirty="0"/>
              <a:t>= 1(0)</a:t>
            </a:r>
          </a:p>
          <a:p>
            <a:pPr lvl="1"/>
            <a:r>
              <a:rPr lang="en-US" altLang="zh-TW" dirty="0" err="1"/>
              <a:t>W</a:t>
            </a:r>
            <a:r>
              <a:rPr lang="en-US" altLang="zh-TW" baseline="-25000" dirty="0" err="1"/>
              <a:t>kl</a:t>
            </a:r>
            <a:r>
              <a:rPr lang="en-US" altLang="zh-TW" dirty="0"/>
              <a:t> : the weight (or distance) between vertices k and l</a:t>
            </a:r>
          </a:p>
          <a:p>
            <a:pPr lvl="1"/>
            <a:r>
              <a:rPr lang="en-US" altLang="zh-TW" dirty="0"/>
              <a:t>Possible routes is (n - 1)! / 2</a:t>
            </a:r>
          </a:p>
          <a:p>
            <a:pPr lvl="2"/>
            <a:r>
              <a:rPr lang="en-US" altLang="zh-TW" dirty="0"/>
              <a:t>Difﬁcult to obtain its optimal solution by brute force methods as n becomes larger.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1" b="12871"/>
          <a:stretch/>
        </p:blipFill>
        <p:spPr>
          <a:xfrm>
            <a:off x="925736" y="2355092"/>
            <a:ext cx="4305647" cy="92989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r="8707" b="8892"/>
          <a:stretch/>
        </p:blipFill>
        <p:spPr>
          <a:xfrm>
            <a:off x="5141144" y="2669509"/>
            <a:ext cx="3319288" cy="39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Mapping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03585" y="1595438"/>
                <a:ext cx="8730778" cy="4530725"/>
              </a:xfrm>
            </p:spPr>
            <p:txBody>
              <a:bodyPr/>
              <a:lstStyle/>
              <a:p>
                <a:r>
                  <a:rPr lang="en-US" altLang="zh-TW" sz="2000" dirty="0" smtClean="0"/>
                  <a:t>Consider the energy function of the quadratic, unconstrained binary optimization (QUBO) format [16], the TSP is expressed by:</a:t>
                </a:r>
              </a:p>
              <a:p>
                <a:endParaRPr lang="en-US" altLang="zh-TW" sz="2000" dirty="0"/>
              </a:p>
              <a:p>
                <a:endParaRPr lang="en-US" altLang="zh-TW" sz="2000" dirty="0" smtClean="0"/>
              </a:p>
              <a:p>
                <a:r>
                  <a:rPr lang="en-US" altLang="zh-TW" sz="2000" dirty="0" err="1" smtClean="0"/>
                  <a:t>a</a:t>
                </a:r>
                <a:r>
                  <a:rPr lang="en-US" altLang="zh-TW" sz="2000" baseline="-25000" dirty="0" err="1" smtClean="0"/>
                  <a:t>ik</a:t>
                </a:r>
                <a:r>
                  <a:rPr lang="en-US" altLang="zh-TW" sz="2000" baseline="-25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000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0" dirty="0" smtClean="0">
                        <a:latin typeface="Cambria Math" panose="02040503050406030204" pitchFamily="18" charset="0"/>
                      </a:rPr>
                      <m:t>{0, 1}</m:t>
                    </m:r>
                  </m:oMath>
                </a14:m>
                <a:r>
                  <a:rPr lang="en-US" altLang="zh-TW" sz="2000" dirty="0" smtClean="0"/>
                  <a:t> </a:t>
                </a:r>
                <a:r>
                  <a:rPr lang="en-US" altLang="zh-TW" sz="2000" dirty="0"/>
                  <a:t>is converted to </a:t>
                </a:r>
                <a:r>
                  <a:rPr lang="en-US" altLang="zh-TW" sz="2000" dirty="0" err="1"/>
                  <a:t>Ising</a:t>
                </a:r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model spin </a:t>
                </a:r>
                <a:r>
                  <a:rPr lang="el-GR" altLang="zh-TW" sz="2000" dirty="0" smtClean="0"/>
                  <a:t>σ</a:t>
                </a:r>
                <a:r>
                  <a:rPr lang="en-US" altLang="zh-TW" sz="2000" baseline="-25000" dirty="0" err="1" smtClean="0"/>
                  <a:t>ik</a:t>
                </a:r>
                <a:r>
                  <a:rPr lang="en-US" altLang="zh-TW" sz="2000" dirty="0" smtClean="0"/>
                  <a:t>  </a:t>
                </a:r>
                <a:r>
                  <a:rPr lang="en-US" altLang="zh-TW" sz="2000" dirty="0"/>
                  <a:t>∈{-1,+1</a:t>
                </a:r>
                <a:r>
                  <a:rPr lang="en-US" altLang="zh-TW" sz="2000" dirty="0" smtClean="0"/>
                  <a:t>}</a:t>
                </a:r>
              </a:p>
              <a:p>
                <a:endParaRPr lang="en-US" altLang="zh-TW" sz="2000" dirty="0"/>
              </a:p>
              <a:p>
                <a:endParaRPr lang="en-US" altLang="zh-TW" sz="2000" dirty="0" smtClean="0"/>
              </a:p>
              <a:p>
                <a:r>
                  <a:rPr lang="en-US" altLang="zh-TW" sz="2000" dirty="0" smtClean="0"/>
                  <a:t>The </a:t>
                </a:r>
                <a:r>
                  <a:rPr lang="en-US" altLang="zh-TW" sz="2000" dirty="0"/>
                  <a:t>ﬁrst, second, and third terms of Eq. (5) are </a:t>
                </a:r>
                <a:r>
                  <a:rPr lang="en-US" altLang="zh-TW" sz="2000" dirty="0" smtClean="0"/>
                  <a:t>represented </a:t>
                </a:r>
                <a:r>
                  <a:rPr lang="en-US" altLang="zh-TW" sz="2000" dirty="0"/>
                  <a:t>as follows, respectively.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585" y="1595438"/>
                <a:ext cx="8730778" cy="4530725"/>
              </a:xfrm>
              <a:blipFill>
                <a:blip r:embed="rId2"/>
                <a:stretch>
                  <a:fillRect l="-628" t="-808" r="-4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15</a:t>
            </a:fld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1173613" y="2377154"/>
            <a:ext cx="6926780" cy="648072"/>
            <a:chOff x="755576" y="3714378"/>
            <a:chExt cx="6926780" cy="648072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3"/>
            <a:srcRect b="46401"/>
            <a:stretch/>
          </p:blipFill>
          <p:spPr>
            <a:xfrm>
              <a:off x="755576" y="3714378"/>
              <a:ext cx="4862167" cy="648072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3"/>
            <a:srcRect l="9744" t="52355" r="8802" b="2339"/>
            <a:stretch/>
          </p:blipFill>
          <p:spPr>
            <a:xfrm>
              <a:off x="3721916" y="3786386"/>
              <a:ext cx="3960440" cy="547790"/>
            </a:xfrm>
            <a:prstGeom prst="rect">
              <a:avLst/>
            </a:prstGeom>
          </p:spPr>
        </p:pic>
      </p:grpSp>
      <p:sp>
        <p:nvSpPr>
          <p:cNvPr id="11" name="文字方塊 10"/>
          <p:cNvSpPr txBox="1"/>
          <p:nvPr/>
        </p:nvSpPr>
        <p:spPr>
          <a:xfrm>
            <a:off x="1835696" y="2998551"/>
            <a:ext cx="79928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objective </a:t>
            </a:r>
            <a:r>
              <a:rPr lang="en-US" altLang="zh-TW" sz="1100" dirty="0" smtClean="0"/>
              <a:t>function     penalty(visit several at the same time)</a:t>
            </a:r>
            <a:endParaRPr lang="zh-TW" altLang="en-US" sz="1100" dirty="0"/>
          </a:p>
        </p:txBody>
      </p:sp>
      <p:sp>
        <p:nvSpPr>
          <p:cNvPr id="12" name="矩形 11"/>
          <p:cNvSpPr/>
          <p:nvPr/>
        </p:nvSpPr>
        <p:spPr>
          <a:xfrm>
            <a:off x="6362841" y="2992201"/>
            <a:ext cx="268054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50" dirty="0"/>
              <a:t>penalty(visit vertex </a:t>
            </a:r>
            <a:r>
              <a:rPr lang="en-US" altLang="zh-TW" sz="1050" dirty="0" err="1"/>
              <a:t>i</a:t>
            </a:r>
            <a:r>
              <a:rPr lang="en-US" altLang="zh-TW" sz="1050" dirty="0"/>
              <a:t> twice or more )</a:t>
            </a:r>
            <a:endParaRPr lang="zh-TW" altLang="en-US" sz="105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4"/>
          <a:srcRect t="-1" r="62109" b="-9542"/>
          <a:stretch/>
        </p:blipFill>
        <p:spPr>
          <a:xfrm>
            <a:off x="3419872" y="3850994"/>
            <a:ext cx="1440160" cy="586118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648" y="5157192"/>
            <a:ext cx="3510067" cy="1239191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6"/>
          <a:srcRect r="12523" b="2052"/>
          <a:stretch/>
        </p:blipFill>
        <p:spPr>
          <a:xfrm>
            <a:off x="5024893" y="5517232"/>
            <a:ext cx="3435540" cy="36004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7"/>
          <a:srcRect t="1" b="12871"/>
          <a:stretch/>
        </p:blipFill>
        <p:spPr>
          <a:xfrm>
            <a:off x="4400376" y="283935"/>
            <a:ext cx="4305647" cy="92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7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Issues discussion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The graph becomes </a:t>
            </a:r>
            <a:r>
              <a:rPr lang="en-US" altLang="zh-TW" sz="2400" dirty="0" err="1"/>
              <a:t>quadratically</a:t>
            </a:r>
            <a:r>
              <a:rPr lang="en-US" altLang="zh-TW" sz="2400" dirty="0"/>
              <a:t> large</a:t>
            </a:r>
          </a:p>
          <a:p>
            <a:r>
              <a:rPr lang="en-US" altLang="zh-TW" sz="2400" dirty="0"/>
              <a:t>Solutions fail to satisfy the constraints with quality</a:t>
            </a:r>
          </a:p>
          <a:p>
            <a:r>
              <a:rPr lang="en-US" altLang="zh-TW" sz="2400" dirty="0"/>
              <a:t>If the constraint term is emphasized, the solution quality will signiﬁcantly deteriorate</a:t>
            </a:r>
          </a:p>
          <a:p>
            <a:r>
              <a:rPr lang="en-US" altLang="zh-TW" sz="2400" dirty="0" smtClean="0"/>
              <a:t>Naïve </a:t>
            </a:r>
            <a:r>
              <a:rPr lang="en-US" altLang="zh-TW" sz="2400" dirty="0" err="1"/>
              <a:t>Ising</a:t>
            </a:r>
            <a:r>
              <a:rPr lang="en-US" altLang="zh-TW" sz="2400" dirty="0"/>
              <a:t> model solvers are used, the probability of obtaining an optimal solution is very low for TSPs of any useful size.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b="13549"/>
          <a:stretch/>
        </p:blipFill>
        <p:spPr>
          <a:xfrm>
            <a:off x="2843808" y="4864996"/>
            <a:ext cx="3897561" cy="184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1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Evaluation </a:t>
            </a:r>
            <a:r>
              <a:rPr lang="en-US" altLang="zh-TW" dirty="0" smtClean="0"/>
              <a:t>Results (TSP</a:t>
            </a:r>
            <a:r>
              <a:rPr lang="zh-TW" altLang="en-US" dirty="0" smtClean="0"/>
              <a:t> </a:t>
            </a:r>
            <a:r>
              <a:rPr lang="en-US" altLang="zh-TW" dirty="0" smtClean="0"/>
              <a:t>LIB)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0" y="3068960"/>
            <a:ext cx="8659820" cy="13839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429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559942E-EB33-40B1-B8E0-E89945F7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HLS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D0ADA01-7971-4D4F-A631-E1E316AD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DC1E22-6A6E-42F6-91A1-DC329201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F1AA05-01B1-45A6-B342-9C8F71D1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9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Hardware target overview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530725"/>
          </a:xfrm>
        </p:spPr>
        <p:txBody>
          <a:bodyPr/>
          <a:lstStyle/>
          <a:p>
            <a:r>
              <a:rPr lang="en-US" altLang="zh-TW" dirty="0" smtClean="0"/>
              <a:t>For each iteration: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564232" y="2303847"/>
            <a:ext cx="2232248" cy="12241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Replica 1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569965" y="3744007"/>
            <a:ext cx="2232248" cy="12241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Replica 2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564232" y="5257800"/>
            <a:ext cx="2232248" cy="12241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Replica N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3563888" y="3748087"/>
            <a:ext cx="2232248" cy="12241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Replica exchange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6516216" y="3717032"/>
            <a:ext cx="2232248" cy="12241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Update best</a:t>
            </a:r>
            <a:endParaRPr lang="zh-TW" altLang="en-US" dirty="0"/>
          </a:p>
        </p:txBody>
      </p:sp>
      <p:cxnSp>
        <p:nvCxnSpPr>
          <p:cNvPr id="15" name="直線接點 14"/>
          <p:cNvCxnSpPr>
            <a:stCxn id="10" idx="3"/>
            <a:endCxn id="12" idx="1"/>
          </p:cNvCxnSpPr>
          <p:nvPr/>
        </p:nvCxnSpPr>
        <p:spPr>
          <a:xfrm>
            <a:off x="2802213" y="4356075"/>
            <a:ext cx="761675" cy="408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791525" y="4373462"/>
            <a:ext cx="761675" cy="408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2802213" y="2915915"/>
            <a:ext cx="61765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805978" y="5792155"/>
            <a:ext cx="607250" cy="815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>
            <a:off x="3406585" y="2919995"/>
            <a:ext cx="13287" cy="28721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1608348" y="5011985"/>
            <a:ext cx="72008" cy="629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1619672" y="5270835"/>
            <a:ext cx="72008" cy="629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1608348" y="5133863"/>
            <a:ext cx="72008" cy="629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10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pPr lvl="1"/>
            <a:r>
              <a:rPr lang="en-US" altLang="zh-TW" dirty="0" smtClean="0"/>
              <a:t>Operating principle</a:t>
            </a:r>
          </a:p>
          <a:p>
            <a:pPr lvl="1"/>
            <a:r>
              <a:rPr lang="en-US" altLang="zh-TW" dirty="0" smtClean="0"/>
              <a:t>Application Example</a:t>
            </a:r>
          </a:p>
          <a:p>
            <a:pPr lvl="1"/>
            <a:r>
              <a:rPr lang="en-US" altLang="zh-TW" dirty="0" smtClean="0"/>
              <a:t>Evaluation Results</a:t>
            </a:r>
          </a:p>
          <a:p>
            <a:r>
              <a:rPr lang="en-US" altLang="zh-TW" dirty="0" smtClean="0"/>
              <a:t>High level synthesis</a:t>
            </a:r>
          </a:p>
          <a:p>
            <a:r>
              <a:rPr lang="en-US" altLang="zh-TW" dirty="0" smtClean="0"/>
              <a:t>Conclusion</a:t>
            </a:r>
          </a:p>
          <a:p>
            <a:r>
              <a:rPr lang="en-US" altLang="zh-TW" dirty="0" smtClean="0"/>
              <a:t>Reference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22176" y="6453188"/>
            <a:ext cx="2133600" cy="252412"/>
          </a:xfrm>
        </p:spPr>
        <p:txBody>
          <a:bodyPr/>
          <a:lstStyle/>
          <a:p>
            <a:fld id="{4E5F59F2-AFC6-4CBC-9106-DE8E8FF73E8B}" type="datetime1">
              <a:rPr lang="zh-TW" altLang="en-US" smtClean="0"/>
              <a:t>2021/2/8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2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Fail to parallel in previous work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Replica : 20</a:t>
            </a:r>
          </a:p>
          <a:p>
            <a:r>
              <a:rPr lang="en-US" altLang="zh-TW" dirty="0" smtClean="0"/>
              <a:t>Iteration : 10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6E45D2B-E6D3-46D0-8583-2255F84B8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140968"/>
            <a:ext cx="5781675" cy="111442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A43DE36-8E24-4028-833A-E00E503C9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" y="4489224"/>
            <a:ext cx="9144000" cy="164170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156176" y="4941168"/>
            <a:ext cx="100811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161656" y="3789040"/>
            <a:ext cx="1008112" cy="466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圓角矩形圖說文字 5"/>
              <p:cNvSpPr/>
              <p:nvPr/>
            </p:nvSpPr>
            <p:spPr>
              <a:xfrm>
                <a:off x="4355976" y="1916485"/>
                <a:ext cx="2952328" cy="829717"/>
              </a:xfrm>
              <a:prstGeom prst="wedgeRoundRectCallout">
                <a:avLst>
                  <a:gd name="adj1" fmla="val -33914"/>
                  <a:gd name="adj2" fmla="val 131636"/>
                  <a:gd name="adj3" fmla="val 16667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TW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0.149 x 20x10</a:t>
                </a:r>
                <a:endParaRPr lang="zh-TW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圓角矩形圖說文字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1916485"/>
                <a:ext cx="2952328" cy="829717"/>
              </a:xfrm>
              <a:prstGeom prst="wedgeRoundRectCallout">
                <a:avLst>
                  <a:gd name="adj1" fmla="val -33914"/>
                  <a:gd name="adj2" fmla="val 131636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51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Fail to parallel in previous </a:t>
            </a:r>
            <a:r>
              <a:rPr lang="en-US" altLang="zh-TW" dirty="0" smtClean="0"/>
              <a:t>work(cont.)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70EDCAE-784E-4872-9BC2-1791E0B1B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667103"/>
            <a:ext cx="7178487" cy="263643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772816"/>
            <a:ext cx="5406430" cy="161571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364088" y="3933056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Fail to improve 20X</a:t>
            </a:r>
          </a:p>
          <a:p>
            <a:r>
              <a:rPr lang="en-US" altLang="zh-TW" dirty="0" smtClean="0"/>
              <a:t>Just 10X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369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Replica exchange scheme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replica exchange scheme, we can parallel execute with different temperature settings.</a:t>
            </a:r>
          </a:p>
          <a:p>
            <a:r>
              <a:rPr lang="en-US" altLang="zh-TW" dirty="0"/>
              <a:t>Since the Data structure in Baseline, it cannot implement the parallel scheme 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71600" y="4509120"/>
            <a:ext cx="324036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What we imagine</a:t>
            </a:r>
          </a:p>
          <a:p>
            <a:pPr algn="ctr"/>
            <a:r>
              <a:rPr lang="en-US" altLang="zh-TW" sz="1400" dirty="0"/>
              <a:t>Parallel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758190" y="4509120"/>
            <a:ext cx="324036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Actually</a:t>
            </a:r>
          </a:p>
          <a:p>
            <a:pPr algn="ctr"/>
            <a:r>
              <a:rPr lang="en-US" altLang="zh-TW" sz="1400" dirty="0"/>
              <a:t>Sequential</a:t>
            </a:r>
            <a:endParaRPr lang="zh-TW" altLang="en-US" sz="14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65" y="3861048"/>
            <a:ext cx="8059663" cy="622528"/>
          </a:xfrm>
          <a:prstGeom prst="rect">
            <a:avLst/>
          </a:prstGeom>
        </p:spPr>
      </p:pic>
      <p:sp>
        <p:nvSpPr>
          <p:cNvPr id="13" name="圓角矩形 12"/>
          <p:cNvSpPr/>
          <p:nvPr/>
        </p:nvSpPr>
        <p:spPr>
          <a:xfrm>
            <a:off x="1691680" y="5022468"/>
            <a:ext cx="1740532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replica1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1691680" y="5570279"/>
            <a:ext cx="1740532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replica2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1691680" y="6130925"/>
            <a:ext cx="1740532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replica3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3701734" y="5584791"/>
            <a:ext cx="1740532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replica1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5508104" y="5589549"/>
            <a:ext cx="1740532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replica2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7314474" y="5584791"/>
            <a:ext cx="1740532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replica3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539552" y="5786303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28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D</a:t>
            </a:r>
            <a:r>
              <a:rPr lang="en-US" altLang="zh-TW" dirty="0" smtClean="0"/>
              <a:t>ata structure bottleneck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All operation will through structure DA to do the operation</a:t>
            </a:r>
          </a:p>
          <a:p>
            <a:r>
              <a:rPr lang="en-US" altLang="zh-TW" dirty="0" smtClean="0"/>
              <a:t>For each replica, they will copy qubit matrix to </a:t>
            </a:r>
            <a:r>
              <a:rPr lang="en-US" altLang="zh-TW" dirty="0" err="1" smtClean="0"/>
              <a:t>da.qubit_matrix</a:t>
            </a:r>
            <a:endParaRPr lang="en-US" altLang="zh-TW" dirty="0" smtClean="0"/>
          </a:p>
          <a:p>
            <a:r>
              <a:rPr lang="en-US" altLang="zh-TW" dirty="0" smtClean="0"/>
              <a:t>Each function rely on </a:t>
            </a:r>
            <a:r>
              <a:rPr lang="en-US" altLang="zh-TW" dirty="0" err="1" smtClean="0"/>
              <a:t>da.qubit_matrix</a:t>
            </a:r>
            <a:r>
              <a:rPr lang="en-US" altLang="zh-TW" dirty="0" smtClean="0"/>
              <a:t> to </a:t>
            </a:r>
            <a:r>
              <a:rPr lang="en-US" altLang="zh-TW" dirty="0" err="1" smtClean="0"/>
              <a:t>opreate</a:t>
            </a:r>
            <a:endParaRPr lang="en-US" altLang="zh-TW" dirty="0"/>
          </a:p>
          <a:p>
            <a:pPr lvl="1"/>
            <a:r>
              <a:rPr lang="en-US" altLang="zh-TW" dirty="0" smtClean="0"/>
              <a:t>Cause cannot do parallel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5153299"/>
            <a:ext cx="3998959" cy="138380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869160"/>
            <a:ext cx="4485617" cy="167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3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Rebuild the </a:t>
            </a:r>
            <a:r>
              <a:rPr lang="en-US" altLang="zh-TW" dirty="0"/>
              <a:t>D</a:t>
            </a:r>
            <a:r>
              <a:rPr lang="en-US" altLang="zh-TW" dirty="0" smtClean="0"/>
              <a:t>ata </a:t>
            </a:r>
            <a:r>
              <a:rPr lang="en-US" altLang="zh-TW" dirty="0"/>
              <a:t>S</a:t>
            </a:r>
            <a:r>
              <a:rPr lang="en-US" altLang="zh-TW" dirty="0" smtClean="0"/>
              <a:t>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Delete the DA structure</a:t>
            </a:r>
          </a:p>
          <a:p>
            <a:r>
              <a:rPr lang="en-US" altLang="zh-TW" dirty="0" smtClean="0"/>
              <a:t>Each </a:t>
            </a:r>
            <a:r>
              <a:rPr lang="en-US" altLang="zh-TW" dirty="0"/>
              <a:t>function rely on </a:t>
            </a:r>
            <a:r>
              <a:rPr lang="en-US" altLang="zh-TW" dirty="0" err="1" smtClean="0"/>
              <a:t>replica.qubit_matrix</a:t>
            </a:r>
            <a:r>
              <a:rPr lang="en-US" altLang="zh-TW" dirty="0" smtClean="0"/>
              <a:t> </a:t>
            </a:r>
            <a:r>
              <a:rPr lang="en-US" altLang="zh-TW" dirty="0"/>
              <a:t>to </a:t>
            </a:r>
            <a:r>
              <a:rPr lang="en-US" altLang="zh-TW" dirty="0" smtClean="0"/>
              <a:t>operate</a:t>
            </a:r>
            <a:endParaRPr lang="en-US" altLang="zh-TW" dirty="0"/>
          </a:p>
          <a:p>
            <a:r>
              <a:rPr lang="en-US" altLang="zh-TW" dirty="0" smtClean="0"/>
              <a:t>Possible to do parallel  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06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Baseline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Force all </a:t>
            </a:r>
            <a:r>
              <a:rPr lang="en-US" altLang="zh-TW" dirty="0" err="1" smtClean="0"/>
              <a:t>execute_replica</a:t>
            </a:r>
            <a:r>
              <a:rPr lang="en-US" altLang="zh-TW" dirty="0" smtClean="0"/>
              <a:t>() be individual</a:t>
            </a:r>
          </a:p>
          <a:p>
            <a:r>
              <a:rPr lang="en-US" altLang="zh-TW" dirty="0" smtClean="0"/>
              <a:t>Copy this function to N copies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708920"/>
            <a:ext cx="2971800" cy="3667125"/>
          </a:xfrm>
          <a:prstGeom prst="rect">
            <a:avLst/>
          </a:prstGeom>
        </p:spPr>
      </p:pic>
      <p:sp>
        <p:nvSpPr>
          <p:cNvPr id="9" name="雲朵形圖說文字 8"/>
          <p:cNvSpPr/>
          <p:nvPr/>
        </p:nvSpPr>
        <p:spPr>
          <a:xfrm>
            <a:off x="4572000" y="3068960"/>
            <a:ext cx="3888432" cy="1656184"/>
          </a:xfrm>
          <a:prstGeom prst="cloud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Will do parallel?</a:t>
            </a:r>
            <a:endParaRPr lang="zh-TW" altLang="en-US" dirty="0"/>
          </a:p>
        </p:txBody>
      </p:sp>
      <p:sp>
        <p:nvSpPr>
          <p:cNvPr id="11" name="流程圖: 程序 10"/>
          <p:cNvSpPr/>
          <p:nvPr/>
        </p:nvSpPr>
        <p:spPr>
          <a:xfrm>
            <a:off x="4932040" y="5445224"/>
            <a:ext cx="3672408" cy="72008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So inconvenience…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407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Success </a:t>
            </a:r>
            <a:r>
              <a:rPr lang="en-US" altLang="zh-TW" dirty="0"/>
              <a:t>to parallel replica scheme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Replica : </a:t>
            </a:r>
            <a:r>
              <a:rPr lang="en-US" altLang="zh-TW" dirty="0" smtClean="0"/>
              <a:t>20, Iteration </a:t>
            </a:r>
            <a:r>
              <a:rPr lang="en-US" altLang="zh-TW" dirty="0"/>
              <a:t>: </a:t>
            </a:r>
            <a:r>
              <a:rPr lang="en-US" altLang="zh-TW" dirty="0" smtClean="0"/>
              <a:t>20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b="65465"/>
          <a:stretch/>
        </p:blipFill>
        <p:spPr>
          <a:xfrm>
            <a:off x="755576" y="2492896"/>
            <a:ext cx="5581650" cy="93610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248" y="3401529"/>
            <a:ext cx="6927502" cy="341184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131840" y="3016634"/>
            <a:ext cx="100811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444208" y="3861048"/>
            <a:ext cx="504056" cy="2592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爆炸 1 10"/>
          <p:cNvSpPr/>
          <p:nvPr/>
        </p:nvSpPr>
        <p:spPr>
          <a:xfrm>
            <a:off x="6444208" y="1982956"/>
            <a:ext cx="2232248" cy="1765969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圓角矩形 12"/>
              <p:cNvSpPr/>
              <p:nvPr/>
            </p:nvSpPr>
            <p:spPr>
              <a:xfrm>
                <a:off x="2590800" y="2074975"/>
                <a:ext cx="3456384" cy="50405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TW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0.198*20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3" name="圓角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074975"/>
                <a:ext cx="3456384" cy="504056"/>
              </a:xfrm>
              <a:prstGeom prst="roundRect">
                <a:avLst/>
              </a:prstGeom>
              <a:blipFill>
                <a:blip r:embed="rId5"/>
                <a:stretch>
                  <a:fillRect b="-689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54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Success to parallel replica </a:t>
            </a:r>
            <a:r>
              <a:rPr lang="en-US" altLang="zh-TW" dirty="0" smtClean="0"/>
              <a:t>scheme(cont.)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Solution: Make sure each replica has a copy from some constant value</a:t>
            </a:r>
          </a:p>
          <a:p>
            <a:pPr lvl="1"/>
            <a:r>
              <a:rPr lang="en-US" altLang="zh-TW" dirty="0" smtClean="0"/>
              <a:t>E.g. Distance Matrix</a:t>
            </a:r>
            <a:r>
              <a:rPr lang="en-US" altLang="zh-TW" dirty="0"/>
              <a:t>, </a:t>
            </a:r>
            <a:r>
              <a:rPr lang="en-US" altLang="zh-TW" dirty="0" smtClean="0"/>
              <a:t>parameter</a:t>
            </a:r>
          </a:p>
          <a:p>
            <a:pPr lvl="1"/>
            <a:r>
              <a:rPr lang="en-US" altLang="zh-TW" dirty="0" smtClean="0"/>
              <a:t>Cons: More hardware</a:t>
            </a:r>
          </a:p>
          <a:p>
            <a:pPr lvl="2"/>
            <a:r>
              <a:rPr lang="en-US" altLang="zh-TW" dirty="0" smtClean="0"/>
              <a:t>Parallel all replicas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038" y="4990420"/>
            <a:ext cx="3762375" cy="1504950"/>
          </a:xfrm>
          <a:prstGeom prst="rect">
            <a:avLst/>
          </a:prstGeom>
        </p:spPr>
      </p:pic>
      <p:sp>
        <p:nvSpPr>
          <p:cNvPr id="13" name="圓角矩形 12"/>
          <p:cNvSpPr/>
          <p:nvPr/>
        </p:nvSpPr>
        <p:spPr>
          <a:xfrm>
            <a:off x="6372200" y="3140968"/>
            <a:ext cx="2268252" cy="17281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Some Common</a:t>
            </a:r>
          </a:p>
          <a:p>
            <a:pPr algn="ctr"/>
            <a:r>
              <a:rPr lang="en-US" altLang="zh-TW" dirty="0" smtClean="0"/>
              <a:t>Datum should have N copies</a:t>
            </a:r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844621"/>
            <a:ext cx="3574951" cy="2824740"/>
          </a:xfrm>
          <a:prstGeom prst="rect">
            <a:avLst/>
          </a:prstGeom>
        </p:spPr>
      </p:pic>
      <p:cxnSp>
        <p:nvCxnSpPr>
          <p:cNvPr id="16" name="直線單箭頭接點 15"/>
          <p:cNvCxnSpPr/>
          <p:nvPr/>
        </p:nvCxnSpPr>
        <p:spPr>
          <a:xfrm flipH="1">
            <a:off x="6084168" y="4668157"/>
            <a:ext cx="1008112" cy="921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6498214" y="4566292"/>
            <a:ext cx="766626" cy="1184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187624" y="5805264"/>
            <a:ext cx="3574951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187624" y="6343551"/>
            <a:ext cx="3600400" cy="181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13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#pragma </a:t>
            </a:r>
            <a:r>
              <a:rPr lang="en-US" altLang="zh-TW" dirty="0"/>
              <a:t>HLS allocation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By default, HLS tries to save resources by using the function multiple times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064" y="2999330"/>
            <a:ext cx="5453873" cy="345385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15" y="2520095"/>
            <a:ext cx="8198693" cy="327628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4716016" y="4586549"/>
            <a:ext cx="2103548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Same performance with good coding format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65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#pragma HLS pipeline rewind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pipeline for each iteration</a:t>
            </a:r>
          </a:p>
          <a:p>
            <a:r>
              <a:rPr lang="en-US" altLang="zh-TW" dirty="0" smtClean="0"/>
              <a:t>Latency improves, but source over usage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36" y="3182243"/>
            <a:ext cx="3478727" cy="97183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325" y="3068960"/>
            <a:ext cx="4198465" cy="327094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644008" y="5317509"/>
            <a:ext cx="4042792" cy="271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707003" y="5915835"/>
            <a:ext cx="4042792" cy="271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49" y="4704432"/>
            <a:ext cx="3779422" cy="80837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95736" y="5120363"/>
            <a:ext cx="632643" cy="331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89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559942E-EB33-40B1-B8E0-E89945F7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D0ADA01-7971-4D4F-A631-E1E316AD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DC1E22-6A6E-42F6-91A1-DC329201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F1AA05-01B1-45A6-B342-9C8F71D1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10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</a:t>
            </a:r>
            <a:r>
              <a:rPr lang="en-US" altLang="zh-TW" dirty="0" err="1" smtClean="0"/>
              <a:t>prama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</a:t>
            </a:r>
            <a:r>
              <a:rPr lang="en-US" altLang="zh-TW" dirty="0"/>
              <a:t>the design, it needs to use many matrices to operate</a:t>
            </a:r>
          </a:p>
          <a:p>
            <a:pPr lvl="1"/>
            <a:r>
              <a:rPr lang="en-US" altLang="zh-TW" dirty="0"/>
              <a:t>Array partition</a:t>
            </a:r>
          </a:p>
          <a:p>
            <a:r>
              <a:rPr lang="en-US" altLang="zh-TW" dirty="0"/>
              <a:t>In the replica exchange scheme, we use the same function simultaneously. But in the HLS tool, it consider there are same instance.</a:t>
            </a:r>
          </a:p>
          <a:p>
            <a:pPr lvl="1"/>
            <a:r>
              <a:rPr lang="en-US" altLang="zh-TW" dirty="0"/>
              <a:t>Function Inline with template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75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Pseudo random generator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function finish by LFSR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302997"/>
            <a:ext cx="4669185" cy="29890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20888"/>
            <a:ext cx="4000500" cy="47625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910436" y="24208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Declare the seed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4572000" y="2796743"/>
            <a:ext cx="1512168" cy="4321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46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Cosim</a:t>
            </a:r>
            <a:r>
              <a:rPr lang="en-US" altLang="zh-TW" dirty="0" smtClean="0"/>
              <a:t> Error message solved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Error: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Just need to adjust the script file</a:t>
            </a:r>
          </a:p>
          <a:p>
            <a:pPr lvl="1"/>
            <a:r>
              <a:rPr lang="en-US" altLang="zh-TW" dirty="0" smtClean="0"/>
              <a:t>Before : </a:t>
            </a:r>
            <a:r>
              <a:rPr lang="en-US" altLang="zh-TW" dirty="0" err="1" smtClean="0"/>
              <a:t>cosim_design</a:t>
            </a:r>
            <a:endParaRPr lang="en-US" altLang="zh-TW" dirty="0"/>
          </a:p>
          <a:p>
            <a:pPr lvl="1"/>
            <a:r>
              <a:rPr lang="en-US" altLang="zh-TW" dirty="0" smtClean="0"/>
              <a:t>After :</a:t>
            </a:r>
            <a:r>
              <a:rPr lang="en-US" altLang="zh-TW" dirty="0" err="1" smtClean="0"/>
              <a:t>cosim_design</a:t>
            </a:r>
            <a:r>
              <a:rPr lang="en-US" altLang="zh-TW" dirty="0" smtClean="0"/>
              <a:t> </a:t>
            </a:r>
            <a:r>
              <a:rPr lang="en-US" altLang="zh-TW" dirty="0"/>
              <a:t>-</a:t>
            </a:r>
            <a:r>
              <a:rPr lang="en-US" altLang="zh-TW" dirty="0" err="1"/>
              <a:t>trace_level</a:t>
            </a:r>
            <a:r>
              <a:rPr lang="en-US" altLang="zh-TW" dirty="0"/>
              <a:t> all -tool </a:t>
            </a:r>
            <a:r>
              <a:rPr lang="en-US" altLang="zh-TW" dirty="0" err="1"/>
              <a:t>xsim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132856"/>
            <a:ext cx="8704884" cy="85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2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Cosim</a:t>
            </a:r>
            <a:r>
              <a:rPr lang="en-US" altLang="zh-TW" dirty="0" smtClean="0"/>
              <a:t> 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770" y="2708920"/>
            <a:ext cx="4980459" cy="219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3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559942E-EB33-40B1-B8E0-E89945F7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4406900"/>
            <a:ext cx="8170167" cy="1362075"/>
          </a:xfrm>
        </p:spPr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D0ADA01-7971-4D4F-A631-E1E316AD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DC1E22-6A6E-42F6-91A1-DC329201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F1AA05-01B1-45A6-B342-9C8F71D1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6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595438"/>
            <a:ext cx="8568952" cy="4530725"/>
          </a:xfrm>
        </p:spPr>
        <p:txBody>
          <a:bodyPr/>
          <a:lstStyle/>
          <a:p>
            <a:r>
              <a:rPr lang="en-US" altLang="zh-TW" dirty="0"/>
              <a:t>We implement digital annealer into synthesizable C code.</a:t>
            </a:r>
          </a:p>
          <a:p>
            <a:r>
              <a:rPr lang="en-US" altLang="zh-TW" dirty="0"/>
              <a:t>Perform HLS on the design and improve the latency</a:t>
            </a:r>
          </a:p>
          <a:p>
            <a:r>
              <a:rPr lang="en-US" altLang="zh-TW" dirty="0" smtClean="0"/>
              <a:t>Achieve </a:t>
            </a:r>
            <a:r>
              <a:rPr lang="en-US" altLang="zh-TW" dirty="0"/>
              <a:t>full parallel by HLS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2021/2/8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35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128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559942E-EB33-40B1-B8E0-E89945F7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end and Q&amp;A</a:t>
            </a:r>
            <a:endParaRPr lang="en-US" altLang="zh-TW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D0ADA01-7971-4D4F-A631-E1E316AD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F1AA05-01B1-45A6-B342-9C8F71D1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5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A </a:t>
            </a:r>
            <a:r>
              <a:rPr lang="en-US" altLang="zh-TW" sz="2000" b="1" dirty="0"/>
              <a:t>Digital </a:t>
            </a:r>
            <a:r>
              <a:rPr lang="en-US" altLang="zh-TW" sz="2000" b="1" dirty="0" err="1"/>
              <a:t>Annealer</a:t>
            </a:r>
            <a:r>
              <a:rPr lang="en-US" altLang="zh-TW" sz="2000" b="1" dirty="0"/>
              <a:t> </a:t>
            </a:r>
            <a:r>
              <a:rPr lang="en-US" altLang="zh-TW" sz="2000" dirty="0"/>
              <a:t>(DA) is a dedicated architecture for </a:t>
            </a:r>
            <a:r>
              <a:rPr lang="en-US" altLang="zh-TW" sz="2000" b="1" dirty="0"/>
              <a:t>high-speed</a:t>
            </a:r>
            <a:r>
              <a:rPr lang="en-US" altLang="zh-TW" sz="2000" dirty="0"/>
              <a:t> solving of combinatorial optimization problems mapped to an </a:t>
            </a:r>
            <a:r>
              <a:rPr lang="en-US" altLang="zh-TW" sz="2000" b="1" dirty="0" err="1"/>
              <a:t>Ising</a:t>
            </a:r>
            <a:r>
              <a:rPr lang="en-US" altLang="zh-TW" sz="2000" b="1" dirty="0"/>
              <a:t> model</a:t>
            </a:r>
            <a:r>
              <a:rPr lang="en-US" altLang="zh-TW" sz="2000" dirty="0" smtClean="0"/>
              <a:t>.</a:t>
            </a:r>
            <a:endParaRPr lang="en-US" altLang="zh-TW" sz="2000" dirty="0"/>
          </a:p>
          <a:p>
            <a:pPr lvl="1"/>
            <a:r>
              <a:rPr lang="en-US" altLang="zh-TW" sz="1800" dirty="0" smtClean="0"/>
              <a:t>Fully </a:t>
            </a:r>
            <a:r>
              <a:rPr lang="en-US" altLang="zh-TW" sz="1800" dirty="0"/>
              <a:t>coupled bit </a:t>
            </a:r>
            <a:r>
              <a:rPr lang="en-US" altLang="zh-TW" sz="1800" dirty="0" smtClean="0"/>
              <a:t>connectivity</a:t>
            </a:r>
          </a:p>
          <a:p>
            <a:pPr lvl="1"/>
            <a:r>
              <a:rPr lang="en-US" altLang="zh-TW" sz="1800" dirty="0"/>
              <a:t>H</a:t>
            </a:r>
            <a:r>
              <a:rPr lang="en-US" altLang="zh-TW" sz="1800" dirty="0" smtClean="0"/>
              <a:t>igh </a:t>
            </a:r>
            <a:r>
              <a:rPr lang="en-US" altLang="zh-TW" sz="1800" dirty="0"/>
              <a:t>coupling resolution</a:t>
            </a:r>
          </a:p>
          <a:p>
            <a:r>
              <a:rPr lang="en-US" altLang="zh-TW" sz="2000" dirty="0" smtClean="0"/>
              <a:t>Uses </a:t>
            </a:r>
            <a:r>
              <a:rPr lang="en-US" altLang="zh-TW" sz="2000" dirty="0"/>
              <a:t>Markov Chain Monte Carlo as a basic search </a:t>
            </a:r>
            <a:r>
              <a:rPr lang="en-US" altLang="zh-TW" sz="2000" dirty="0" smtClean="0"/>
              <a:t>mechanism</a:t>
            </a:r>
          </a:p>
          <a:p>
            <a:r>
              <a:rPr lang="en-US" altLang="zh-TW" sz="2000" dirty="0" smtClean="0"/>
              <a:t>Accelerated </a:t>
            </a:r>
            <a:r>
              <a:rPr lang="en-US" altLang="zh-TW" sz="2000" dirty="0"/>
              <a:t>by the hardware implementation of multiple speed-enhancement techniques </a:t>
            </a:r>
            <a:endParaRPr lang="en-US" altLang="zh-TW" sz="2000" dirty="0" smtClean="0"/>
          </a:p>
          <a:p>
            <a:pPr lvl="1"/>
            <a:r>
              <a:rPr lang="en-US" altLang="zh-TW" sz="1800" dirty="0"/>
              <a:t>P</a:t>
            </a:r>
            <a:r>
              <a:rPr lang="en-US" altLang="zh-TW" sz="1800" dirty="0" smtClean="0"/>
              <a:t>arallel search</a:t>
            </a:r>
          </a:p>
          <a:p>
            <a:pPr lvl="1"/>
            <a:r>
              <a:rPr lang="en-US" altLang="zh-TW" sz="1800" dirty="0"/>
              <a:t>E</a:t>
            </a:r>
            <a:r>
              <a:rPr lang="en-US" altLang="zh-TW" sz="1800" dirty="0" smtClean="0"/>
              <a:t>scape </a:t>
            </a:r>
            <a:r>
              <a:rPr lang="en-US" altLang="zh-TW" sz="1800" dirty="0"/>
              <a:t>from a local </a:t>
            </a:r>
            <a:r>
              <a:rPr lang="en-US" altLang="zh-TW" sz="1800" dirty="0" smtClean="0"/>
              <a:t>solution</a:t>
            </a:r>
          </a:p>
          <a:p>
            <a:pPr lvl="1"/>
            <a:r>
              <a:rPr lang="en-US" altLang="zh-TW" sz="1800" dirty="0" smtClean="0"/>
              <a:t>Replica exchange</a:t>
            </a:r>
          </a:p>
          <a:p>
            <a:r>
              <a:rPr lang="en-US" altLang="zh-TW" sz="2000" dirty="0"/>
              <a:t>Combinatorial optimization problem</a:t>
            </a:r>
          </a:p>
          <a:p>
            <a:pPr lvl="1"/>
            <a:r>
              <a:rPr lang="en-US" altLang="zh-TW" sz="1800" dirty="0" err="1"/>
              <a:t>Ising</a:t>
            </a:r>
            <a:r>
              <a:rPr lang="en-US" altLang="zh-TW" sz="1800" dirty="0"/>
              <a:t> model</a:t>
            </a:r>
          </a:p>
          <a:p>
            <a:pPr lvl="2"/>
            <a:r>
              <a:rPr lang="en-US" altLang="zh-TW" sz="1400" dirty="0"/>
              <a:t>The Energy Function equal </a:t>
            </a:r>
            <a:r>
              <a:rPr lang="en-US" altLang="zh-TW" sz="1400" dirty="0" err="1"/>
              <a:t>tp</a:t>
            </a:r>
            <a:r>
              <a:rPr lang="en-US" altLang="zh-TW" sz="1400" dirty="0"/>
              <a:t> the QUBO form of problem</a:t>
            </a:r>
            <a:endParaRPr lang="en-US" altLang="zh-TW" sz="1600" dirty="0"/>
          </a:p>
          <a:p>
            <a:endParaRPr lang="en-US" altLang="zh-TW" sz="220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530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9B913991-F42A-9A44-9EC4-2CE44D364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2852936"/>
            <a:ext cx="1868676" cy="133351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7FCDEB1-FCAA-0540-95F0-4A565953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Ising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83B199-C15D-274C-B5D4-0ED120670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30725"/>
          </a:xfrm>
        </p:spPr>
        <p:txBody>
          <a:bodyPr/>
          <a:lstStyle/>
          <a:p>
            <a:r>
              <a:rPr lang="en-US" altLang="zh-TW" dirty="0"/>
              <a:t>Statistical model representing the spin</a:t>
            </a:r>
          </a:p>
          <a:p>
            <a:r>
              <a:rPr lang="en-US" altLang="zh-TW" dirty="0"/>
              <a:t>Atomic spins in two states(</a:t>
            </a:r>
            <a:r>
              <a:rPr lang="en-US" altLang="zh-TW" dirty="0">
                <a:solidFill>
                  <a:srgbClr val="FF0000"/>
                </a:solidFill>
              </a:rPr>
              <a:t>+1 </a:t>
            </a:r>
            <a:r>
              <a:rPr lang="en-US" altLang="zh-TW" dirty="0"/>
              <a:t>or </a:t>
            </a:r>
            <a:r>
              <a:rPr lang="en-US" altLang="zh-TW" dirty="0">
                <a:solidFill>
                  <a:srgbClr val="0050F4"/>
                </a:solidFill>
              </a:rPr>
              <a:t>-1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+1 </a:t>
            </a:r>
            <a:r>
              <a:rPr lang="en-US" altLang="zh-TW" dirty="0"/>
              <a:t>: up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>
                <a:solidFill>
                  <a:srgbClr val="0050F4"/>
                </a:solidFill>
              </a:rPr>
              <a:t>-1</a:t>
            </a:r>
            <a:r>
              <a:rPr lang="en-US" altLang="zh-TW" dirty="0"/>
              <a:t> : </a:t>
            </a:r>
            <a:r>
              <a:rPr lang="en-US" altLang="zh-TW" dirty="0" smtClean="0"/>
              <a:t>down</a:t>
            </a:r>
          </a:p>
          <a:p>
            <a:r>
              <a:rPr lang="en-US" altLang="zh-TW" dirty="0" smtClean="0"/>
              <a:t>Two procedures:</a:t>
            </a:r>
          </a:p>
          <a:p>
            <a:pPr lvl="1"/>
            <a:r>
              <a:rPr lang="en-US" altLang="zh-TW" dirty="0" err="1"/>
              <a:t>Anneling</a:t>
            </a:r>
            <a:r>
              <a:rPr lang="en-US" altLang="zh-TW" dirty="0" smtClean="0"/>
              <a:t>: </a:t>
            </a:r>
          </a:p>
          <a:p>
            <a:pPr lvl="2"/>
            <a:r>
              <a:rPr lang="en-US" altLang="zh-TW" dirty="0" smtClean="0"/>
              <a:t>State transition </a:t>
            </a:r>
            <a:r>
              <a:rPr lang="en-US" altLang="zh-TW" dirty="0"/>
              <a:t>that lowers the local energy by the interaction with adjacent spins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Random flip:</a:t>
            </a:r>
          </a:p>
          <a:p>
            <a:pPr lvl="2"/>
            <a:r>
              <a:rPr lang="en-US" altLang="zh-TW" dirty="0"/>
              <a:t> A</a:t>
            </a:r>
            <a:r>
              <a:rPr lang="en-US" altLang="zh-TW" dirty="0" smtClean="0"/>
              <a:t> </a:t>
            </a:r>
            <a:r>
              <a:rPr lang="en-US" altLang="zh-TW" dirty="0"/>
              <a:t>stochastic state transition to help </a:t>
            </a:r>
            <a:r>
              <a:rPr lang="en-US" altLang="zh-TW" dirty="0" smtClean="0"/>
              <a:t>escape from </a:t>
            </a:r>
            <a:r>
              <a:rPr lang="en-US" altLang="zh-TW" dirty="0"/>
              <a:t>local minima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endParaRPr lang="en-US" altLang="zh-TW" dirty="0"/>
          </a:p>
          <a:p>
            <a:pPr lvl="1"/>
            <a:endParaRPr lang="en" altLang="zh-TW" dirty="0"/>
          </a:p>
          <a:p>
            <a:pPr lvl="1"/>
            <a:endParaRPr lang="zh-TW" altLang="en-US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6FEDCB-96F4-FD47-B8F9-785B1CE4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ACE8F7-6993-8043-ACD7-66F26A04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5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9345160-AC2A-6E4F-9ECB-36B4207A3DDB}"/>
              </a:ext>
            </a:extLst>
          </p:cNvPr>
          <p:cNvSpPr txBox="1"/>
          <p:nvPr/>
        </p:nvSpPr>
        <p:spPr>
          <a:xfrm>
            <a:off x="-4814371" y="-705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59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Operating steps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30725"/>
          </a:xfrm>
        </p:spPr>
        <p:txBody>
          <a:bodyPr/>
          <a:lstStyle/>
          <a:p>
            <a:r>
              <a:rPr lang="en-US" altLang="zh-TW" dirty="0" smtClean="0"/>
              <a:t>Two phases</a:t>
            </a:r>
          </a:p>
          <a:p>
            <a:pPr lvl="1"/>
            <a:r>
              <a:rPr lang="en-US" altLang="zh-TW" dirty="0" smtClean="0"/>
              <a:t>Trial phase</a:t>
            </a:r>
          </a:p>
          <a:p>
            <a:pPr lvl="2"/>
            <a:r>
              <a:rPr lang="en-US" altLang="zh-TW" dirty="0" smtClean="0"/>
              <a:t>state-variable </a:t>
            </a:r>
            <a:r>
              <a:rPr lang="en-US" altLang="zh-TW" dirty="0"/>
              <a:t>change that meets an acceptance criterion is </a:t>
            </a:r>
            <a:r>
              <a:rPr lang="en-US" altLang="zh-TW" dirty="0" smtClean="0"/>
              <a:t>selected</a:t>
            </a:r>
          </a:p>
          <a:p>
            <a:pPr lvl="1"/>
            <a:r>
              <a:rPr lang="en-US" altLang="zh-TW" dirty="0" smtClean="0"/>
              <a:t>Update phase</a:t>
            </a:r>
          </a:p>
          <a:p>
            <a:pPr lvl="2"/>
            <a:r>
              <a:rPr lang="en-US" altLang="zh-TW" dirty="0" smtClean="0"/>
              <a:t>selected variable </a:t>
            </a:r>
            <a:r>
              <a:rPr lang="en-US" altLang="zh-TW" dirty="0"/>
              <a:t>is </a:t>
            </a:r>
            <a:r>
              <a:rPr lang="en-US" altLang="zh-TW" dirty="0" smtClean="0"/>
              <a:t>flipped </a:t>
            </a:r>
            <a:r>
              <a:rPr lang="en-US" altLang="zh-TW" dirty="0"/>
              <a:t>and relevant signals that depend on </a:t>
            </a:r>
            <a:r>
              <a:rPr lang="en-US" altLang="zh-TW" dirty="0" smtClean="0"/>
              <a:t>the </a:t>
            </a:r>
            <a:r>
              <a:rPr lang="en-US" altLang="zh-TW" dirty="0"/>
              <a:t>variable are updated accordingly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6</a:t>
            </a:fld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2699792" y="4140696"/>
            <a:ext cx="4102049" cy="2564904"/>
            <a:chOff x="1524000" y="2780928"/>
            <a:chExt cx="4067025" cy="292001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0" y="3068960"/>
              <a:ext cx="4067025" cy="2631978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3635896" y="2780928"/>
              <a:ext cx="1872208" cy="12241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978" y="2651740"/>
            <a:ext cx="4450443" cy="84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Escape from a local </a:t>
            </a:r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When the state is at a local minimum of the </a:t>
            </a:r>
            <a:r>
              <a:rPr lang="en-US" altLang="zh-TW" sz="2400" dirty="0" err="1"/>
              <a:t>Ising</a:t>
            </a:r>
            <a:r>
              <a:rPr lang="en-US" altLang="zh-TW" sz="2400" dirty="0"/>
              <a:t> energy  function,  the probability  of  moving  to  a  new state  is  small.</a:t>
            </a:r>
          </a:p>
          <a:p>
            <a:pPr lvl="1"/>
            <a:r>
              <a:rPr lang="en-US" altLang="zh-TW" sz="2000" dirty="0"/>
              <a:t>Slows convergence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7" name="圖片 6"/>
          <p:cNvPicPr/>
          <p:nvPr/>
        </p:nvPicPr>
        <p:blipFill rotWithShape="1">
          <a:blip r:embed="rId2"/>
          <a:srcRect b="15019"/>
          <a:stretch/>
        </p:blipFill>
        <p:spPr>
          <a:xfrm>
            <a:off x="2483768" y="3645024"/>
            <a:ext cx="4246651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8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67AA56-E470-6942-9F99-A68D96FA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Replica </a:t>
            </a:r>
            <a:r>
              <a:rPr lang="en" altLang="zh-TW" dirty="0" smtClean="0"/>
              <a:t>exchange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987F089-00F7-8247-A47F-0BBF9A7E7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35280" cy="4530725"/>
              </a:xfrm>
            </p:spPr>
            <p:txBody>
              <a:bodyPr/>
              <a:lstStyle/>
              <a:p>
                <a:r>
                  <a:rPr lang="en-US" altLang="zh-TW" dirty="0"/>
                  <a:t>Multiple replica run at different temperature with a criterion based on the Metropolis</a:t>
                </a:r>
              </a:p>
              <a:p>
                <a:r>
                  <a:rPr lang="en-US" altLang="zh-TW" dirty="0"/>
                  <a:t>Exchange transition probability</a:t>
                </a:r>
              </a:p>
              <a:p>
                <a:endParaRPr kumimoji="1" lang="en-US" altLang="zh-TW" dirty="0"/>
              </a:p>
              <a:p>
                <a:pPr lvl="1"/>
                <a:r>
                  <a:rPr lang="en-US" altLang="zh-TW" dirty="0"/>
                  <a:t>n : replica index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zh-TW" dirty="0"/>
                  <a:t> : reverse temperature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/>
                  <a:t> : A set of states of replica 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: Energy of replica n</a:t>
                </a:r>
              </a:p>
              <a:p>
                <a:pPr lvl="1"/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987F089-00F7-8247-A47F-0BBF9A7E7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35280" cy="4530725"/>
              </a:xfrm>
              <a:blipFill>
                <a:blip r:embed="rId2"/>
                <a:stretch>
                  <a:fillRect l="-1355" t="-1397" r="-27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267554-67DF-D24C-92D6-BBFDD916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6C31D7-CC83-AD4E-8744-D0CAD916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C2E1D1-12F6-CC4A-B002-DF70177F6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2996952"/>
            <a:ext cx="7480300" cy="660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l="55238" t="-16923"/>
          <a:stretch/>
        </p:blipFill>
        <p:spPr>
          <a:xfrm>
            <a:off x="5940152" y="1422191"/>
            <a:ext cx="2115676" cy="336969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 rotWithShape="1">
          <a:blip r:embed="rId5"/>
          <a:srcRect b="15300"/>
          <a:stretch/>
        </p:blipFill>
        <p:spPr>
          <a:xfrm>
            <a:off x="4283968" y="5248625"/>
            <a:ext cx="3853407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0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 Operation </a:t>
            </a:r>
            <a:r>
              <a:rPr lang="en-US" altLang="zh-TW" dirty="0" smtClean="0"/>
              <a:t>Review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Given an problem:</a:t>
            </a:r>
            <a:r>
              <a:rPr lang="en-US" altLang="zh-TW" dirty="0"/>
              <a:t> </a:t>
            </a:r>
            <a:r>
              <a:rPr lang="en-US" altLang="zh-TW" dirty="0" smtClean="0"/>
              <a:t>4 city TSP</a:t>
            </a:r>
          </a:p>
          <a:p>
            <a:r>
              <a:rPr lang="en-US" altLang="zh-TW" dirty="0"/>
              <a:t>Convert to </a:t>
            </a:r>
            <a:r>
              <a:rPr lang="en-US" altLang="zh-TW" dirty="0" err="1"/>
              <a:t>ising</a:t>
            </a:r>
            <a:r>
              <a:rPr lang="en-US" altLang="zh-TW" dirty="0"/>
              <a:t> </a:t>
            </a:r>
            <a:r>
              <a:rPr lang="en-US" altLang="zh-TW" dirty="0" smtClean="0"/>
              <a:t>model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203848" y="3212976"/>
                <a:ext cx="2520280" cy="1814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sz="32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2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212976"/>
                <a:ext cx="2520280" cy="1814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圓角矩形圖說文字 6"/>
          <p:cNvSpPr/>
          <p:nvPr/>
        </p:nvSpPr>
        <p:spPr>
          <a:xfrm>
            <a:off x="6300192" y="5301208"/>
            <a:ext cx="2088232" cy="720080"/>
          </a:xfrm>
          <a:prstGeom prst="wedgeRoundRectCallout">
            <a:avLst>
              <a:gd name="adj1" fmla="val -66185"/>
              <a:gd name="adj2" fmla="val -86296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Assume this is initial state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0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COM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ALCOM</Template>
  <TotalTime>20356</TotalTime>
  <Words>1290</Words>
  <Application>Microsoft Office PowerPoint</Application>
  <PresentationFormat>如螢幕大小 (4:3)</PresentationFormat>
  <Paragraphs>280</Paragraphs>
  <Slides>36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3" baseType="lpstr">
      <vt:lpstr>新細明體</vt:lpstr>
      <vt:lpstr>Calibri</vt:lpstr>
      <vt:lpstr>Cambria Math</vt:lpstr>
      <vt:lpstr>Garamond</vt:lpstr>
      <vt:lpstr>Verdana</vt:lpstr>
      <vt:lpstr>Wingdings</vt:lpstr>
      <vt:lpstr>ALCOM</vt:lpstr>
      <vt:lpstr>Digital Annealer</vt:lpstr>
      <vt:lpstr>Outline</vt:lpstr>
      <vt:lpstr>Introduction   </vt:lpstr>
      <vt:lpstr>Introduction</vt:lpstr>
      <vt:lpstr>Ising model</vt:lpstr>
      <vt:lpstr>Operating steps</vt:lpstr>
      <vt:lpstr>Escape from a local solution</vt:lpstr>
      <vt:lpstr>Replica exchange</vt:lpstr>
      <vt:lpstr>DA Operation Review </vt:lpstr>
      <vt:lpstr>DA Operation Review (cont.) </vt:lpstr>
      <vt:lpstr>DA Operation Review (cont.) </vt:lpstr>
      <vt:lpstr>Application Example: TSP    </vt:lpstr>
      <vt:lpstr>TSP</vt:lpstr>
      <vt:lpstr>TSP(cont.)</vt:lpstr>
      <vt:lpstr>Mapping </vt:lpstr>
      <vt:lpstr>Issues discussion</vt:lpstr>
      <vt:lpstr>Evaluation Results (TSP LIB)</vt:lpstr>
      <vt:lpstr>HLS   </vt:lpstr>
      <vt:lpstr>Hardware target overview</vt:lpstr>
      <vt:lpstr>Fail to parallel in previous work</vt:lpstr>
      <vt:lpstr>Fail to parallel in previous work(cont.)</vt:lpstr>
      <vt:lpstr>Replica exchange scheme </vt:lpstr>
      <vt:lpstr>The Data structure bottleneck</vt:lpstr>
      <vt:lpstr>Rebuild the Data Structure</vt:lpstr>
      <vt:lpstr>Baseline</vt:lpstr>
      <vt:lpstr>Success to parallel replica scheme</vt:lpstr>
      <vt:lpstr>Success to parallel replica scheme(cont.)</vt:lpstr>
      <vt:lpstr> #pragma HLS allocation</vt:lpstr>
      <vt:lpstr>#pragma HLS pipeline rewind</vt:lpstr>
      <vt:lpstr>Other prama</vt:lpstr>
      <vt:lpstr>Pseudo random generator</vt:lpstr>
      <vt:lpstr>Cosim Error message solved</vt:lpstr>
      <vt:lpstr>Cosim Result</vt:lpstr>
      <vt:lpstr>Conclusion</vt:lpstr>
      <vt:lpstr>Conclusion</vt:lpstr>
      <vt:lpstr>The end and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Automata from Recurrent Neural Networks Using Queries and Counterexamples</dc:title>
  <dc:creator>綦家志</dc:creator>
  <cp:lastModifiedBy>TING YI WU</cp:lastModifiedBy>
  <cp:revision>308</cp:revision>
  <dcterms:created xsi:type="dcterms:W3CDTF">2015-10-09T07:47:48Z</dcterms:created>
  <dcterms:modified xsi:type="dcterms:W3CDTF">2021-02-08T10:46:36Z</dcterms:modified>
</cp:coreProperties>
</file>