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312" r:id="rId3"/>
    <p:sldId id="313" r:id="rId4"/>
    <p:sldId id="314" r:id="rId5"/>
    <p:sldId id="315" r:id="rId6"/>
    <p:sldId id="316" r:id="rId7"/>
    <p:sldId id="341" r:id="rId8"/>
    <p:sldId id="311" r:id="rId9"/>
    <p:sldId id="346" r:id="rId10"/>
    <p:sldId id="325" r:id="rId11"/>
    <p:sldId id="343" r:id="rId12"/>
    <p:sldId id="320" r:id="rId13"/>
    <p:sldId id="321" r:id="rId14"/>
    <p:sldId id="323" r:id="rId15"/>
    <p:sldId id="322" r:id="rId16"/>
    <p:sldId id="319" r:id="rId17"/>
    <p:sldId id="337" r:id="rId18"/>
    <p:sldId id="344" r:id="rId19"/>
    <p:sldId id="331" r:id="rId20"/>
    <p:sldId id="327" r:id="rId21"/>
    <p:sldId id="328" r:id="rId22"/>
    <p:sldId id="332" r:id="rId23"/>
    <p:sldId id="347" r:id="rId24"/>
    <p:sldId id="348" r:id="rId25"/>
    <p:sldId id="34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BF1DE"/>
    <a:srgbClr val="F2DCDB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7" autoAdjust="0"/>
    <p:restoredTop sz="85831" autoAdjust="0"/>
  </p:normalViewPr>
  <p:slideViewPr>
    <p:cSldViewPr>
      <p:cViewPr varScale="1">
        <p:scale>
          <a:sx n="98" d="100"/>
          <a:sy n="98" d="100"/>
        </p:scale>
        <p:origin x="9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A3E8-6CC0-4A66-9468-4928D2635344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7719-BACD-4E27-97A9-DE2EAAC13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8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6F52E-265E-41C7-9DDC-826622ECAAF8}" type="datetimeFigureOut">
              <a:rPr lang="zh-TW" altLang="en-US" smtClean="0"/>
              <a:pPr/>
              <a:t>2021/1/21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7158-30C4-4DC0-9437-620F9D3B4B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6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57158-30C4-4DC0-9437-620F9D3B4BF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0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57158-30C4-4DC0-9437-620F9D3B4BF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7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57158-30C4-4DC0-9437-620F9D3B4BF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8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14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648072"/>
          </a:xfrm>
        </p:spPr>
        <p:txBody>
          <a:bodyPr/>
          <a:lstStyle>
            <a:lvl1pPr>
              <a:defRPr sz="4000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>
              <a:defRPr sz="2400" baseline="0">
                <a:latin typeface="Calibri" pitchFamily="34" charset="0"/>
                <a:ea typeface="標楷體" pitchFamily="65" charset="-120"/>
              </a:defRPr>
            </a:lvl1pPr>
            <a:lvl2pPr>
              <a:defRPr sz="2400" baseline="0">
                <a:latin typeface="Calibri" pitchFamily="34" charset="0"/>
                <a:ea typeface="標楷體" pitchFamily="65" charset="-120"/>
              </a:defRPr>
            </a:lvl2pPr>
            <a:lvl3pPr>
              <a:defRPr sz="2000" baseline="0">
                <a:latin typeface="Calibri" pitchFamily="34" charset="0"/>
                <a:ea typeface="標楷體" pitchFamily="65" charset="-120"/>
              </a:defRPr>
            </a:lvl3pPr>
            <a:lvl4pPr>
              <a:defRPr sz="2000" baseline="0">
                <a:latin typeface="Calibri" pitchFamily="34" charset="0"/>
                <a:ea typeface="標楷體" pitchFamily="65" charset="-120"/>
              </a:defRPr>
            </a:lvl4pPr>
            <a:lvl5pPr>
              <a:defRPr sz="2000" baseline="0"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9349" y="6356350"/>
            <a:ext cx="3860800" cy="501650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en-US" altLang="zh-TW" dirty="0"/>
              <a:t>NTU / DCS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3119040" cy="501650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Straight Connector 10"/>
          <p:cNvCxnSpPr/>
          <p:nvPr userDrawn="1"/>
        </p:nvCxnSpPr>
        <p:spPr bwMode="auto">
          <a:xfrm>
            <a:off x="183848" y="908720"/>
            <a:ext cx="11785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microsoft.com/office/2007/relationships/hdphoto" Target="../media/hdphoto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microsoft.com/office/2007/relationships/hdphoto" Target="../media/hdphoto1.wdp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207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342900" indent="-342900" algn="ctr">
              <a:lnSpc>
                <a:spcPct val="90000"/>
              </a:lnSpc>
              <a:spcAft>
                <a:spcPct val="20000"/>
              </a:spcAft>
            </a:pPr>
            <a:r>
              <a:rPr lang="en-US" altLang="zh-TW" sz="3300" dirty="0">
                <a:solidFill>
                  <a:srgbClr val="008000"/>
                </a:solidFill>
                <a:ea typeface="標楷體" pitchFamily="65" charset="-120"/>
              </a:rPr>
              <a:t>Multimedia System on Chip</a:t>
            </a:r>
          </a:p>
          <a:p>
            <a:pPr marL="342900" indent="-342900" algn="ctr">
              <a:lnSpc>
                <a:spcPct val="90000"/>
              </a:lnSpc>
              <a:spcAft>
                <a:spcPct val="20000"/>
              </a:spcAft>
            </a:pP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Jan. 22, 2021</a:t>
            </a:r>
            <a:endParaRPr lang="en-US" altLang="zh-TW" sz="2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493068" y="3100606"/>
            <a:ext cx="11201400" cy="152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Presenter: Yi-Lin Lo, Chen-</a:t>
            </a:r>
            <a:r>
              <a:rPr lang="en-US" altLang="zh-TW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Chien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 Kao, Yu-Chi Lee</a:t>
            </a:r>
          </a:p>
          <a:p>
            <a:pPr algn="ctr">
              <a:lnSpc>
                <a:spcPct val="150000"/>
              </a:lnSpc>
            </a:pPr>
            <a:r>
              <a:rPr lang="en-US" altLang="zh-TW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Graduate Institute of Electronics Engineering, National Taiwan Univers</a:t>
            </a:r>
            <a:r>
              <a:rPr lang="en-US" altLang="zh-TW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ity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3" name="Picture 2" descr="Image result for å°å¤§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581128"/>
            <a:ext cx="1691191" cy="1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730435"/>
            <a:ext cx="2515710" cy="1378287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1412776"/>
            <a:ext cx="12192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zh-TW" sz="3400" b="1" dirty="0"/>
              <a:t>Coherent Plane-Wave Compounding using Delay-and-Sum Beamforming for Ultrasound B-mode Imaging on PYNQ</a:t>
            </a:r>
            <a:endParaRPr lang="en-US" altLang="zh-TW" sz="34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94EB2D-422F-4D67-803C-3634FC175015}"/>
              </a:ext>
            </a:extLst>
          </p:cNvPr>
          <p:cNvSpPr/>
          <p:nvPr/>
        </p:nvSpPr>
        <p:spPr>
          <a:xfrm>
            <a:off x="6087616" y="6258028"/>
            <a:ext cx="5622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Github</a:t>
            </a:r>
            <a:r>
              <a:rPr lang="en-US" altLang="zh-TW" b="1" dirty="0"/>
              <a:t>: https://github.com/aqle4090/MSOC_FINAL_DAS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Baseline Design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5530" b="60603"/>
          <a:stretch/>
        </p:blipFill>
        <p:spPr>
          <a:xfrm>
            <a:off x="6312594" y="1312400"/>
            <a:ext cx="5189099" cy="20445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58816" r="20745"/>
          <a:stretch/>
        </p:blipFill>
        <p:spPr>
          <a:xfrm>
            <a:off x="6744072" y="3588093"/>
            <a:ext cx="4332967" cy="261951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57AD4CC-C3C2-48A7-8A93-871E6E07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79" y="1294119"/>
            <a:ext cx="5184007" cy="281506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CC84F9-D1BD-41B9-8483-D4F198719ED6}"/>
              </a:ext>
            </a:extLst>
          </p:cNvPr>
          <p:cNvSpPr txBox="1"/>
          <p:nvPr/>
        </p:nvSpPr>
        <p:spPr>
          <a:xfrm>
            <a:off x="894184" y="4082299"/>
            <a:ext cx="545788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*</a:t>
            </a:r>
            <a:r>
              <a:rPr lang="en-US" altLang="zh-TW" sz="2000" b="1" dirty="0">
                <a:solidFill>
                  <a:srgbClr val="C00000"/>
                </a:solidFill>
              </a:rPr>
              <a:t>All codes of this work is developed by ourselves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EEA64A-00A1-4124-BB2B-CE4A2DAE469E}"/>
              </a:ext>
            </a:extLst>
          </p:cNvPr>
          <p:cNvSpPr txBox="1"/>
          <p:nvPr/>
        </p:nvSpPr>
        <p:spPr>
          <a:xfrm>
            <a:off x="854710" y="4569213"/>
            <a:ext cx="5673338" cy="1508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Baseline Version: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Multiple angles of input data for one block are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Output is only ready after all blocks are computed </a:t>
            </a:r>
          </a:p>
          <a:p>
            <a:r>
              <a:rPr lang="en-US" altLang="zh-TW" dirty="0"/>
              <a:t>     → Needs lots of BRAM for saving input/output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No #pragma in the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89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211EC-415F-4C36-B7D0-70FE389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work, a total of 200 pages (8 blocks, each block are compounded using 25 angles) of echo data is collected to construct a B-mode image</a:t>
            </a:r>
          </a:p>
          <a:p>
            <a:r>
              <a:rPr lang="en-US" altLang="zh-TW" dirty="0"/>
              <a:t>A page of echo is streaming in the DAS kernel for one kernel computation (200 times)</a:t>
            </a:r>
          </a:p>
          <a:p>
            <a:r>
              <a:rPr lang="en-US" altLang="zh-TW" dirty="0"/>
              <a:t>A block image is streaming out when a block compounding is completed (8 times)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4EE1A6-EED5-4C7F-B7B3-AB5F388B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1-1: Data Access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978BB3-4264-4931-B613-F77AA54F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7859D8-0628-40EF-BBE3-B601FDFE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80E58-779D-4732-B968-96326170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970973"/>
            <a:ext cx="1544535" cy="24700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932C4FD-A95C-46AC-B5F7-65BE6337116D}"/>
              </a:ext>
            </a:extLst>
          </p:cNvPr>
          <p:cNvSpPr txBox="1"/>
          <p:nvPr/>
        </p:nvSpPr>
        <p:spPr>
          <a:xfrm>
            <a:off x="1199456" y="427801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Echo 0</a:t>
            </a:r>
          </a:p>
          <a:p>
            <a:pPr algn="ctr"/>
            <a:r>
              <a:rPr lang="en-US" altLang="zh-TW" sz="1400" b="1" dirty="0"/>
              <a:t>1792 x 32</a:t>
            </a:r>
            <a:endParaRPr lang="zh-TW" altLang="en-US" sz="1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426508-225A-4F77-A907-C2466D716157}"/>
              </a:ext>
            </a:extLst>
          </p:cNvPr>
          <p:cNvSpPr txBox="1"/>
          <p:nvPr/>
        </p:nvSpPr>
        <p:spPr>
          <a:xfrm>
            <a:off x="983432" y="3330432"/>
            <a:ext cx="3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0</a:t>
            </a:r>
            <a:endParaRPr lang="zh-TW" altLang="en-US" sz="1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CE17BF-9DF5-4742-B616-80D9A8754B28}"/>
              </a:ext>
            </a:extLst>
          </p:cNvPr>
          <p:cNvSpPr txBox="1"/>
          <p:nvPr/>
        </p:nvSpPr>
        <p:spPr>
          <a:xfrm>
            <a:off x="1120514" y="3180246"/>
            <a:ext cx="3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6273C4-0231-4D24-8CA7-7F9B6B868A9E}"/>
              </a:ext>
            </a:extLst>
          </p:cNvPr>
          <p:cNvSpPr txBox="1"/>
          <p:nvPr/>
        </p:nvSpPr>
        <p:spPr>
          <a:xfrm>
            <a:off x="1274716" y="2853760"/>
            <a:ext cx="49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199</a:t>
            </a:r>
            <a:endParaRPr lang="zh-TW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EB2117-6BE2-4C3A-ADBD-A6D4F726FE9D}"/>
              </a:ext>
            </a:extLst>
          </p:cNvPr>
          <p:cNvSpPr/>
          <p:nvPr/>
        </p:nvSpPr>
        <p:spPr>
          <a:xfrm>
            <a:off x="5090018" y="3628683"/>
            <a:ext cx="1872208" cy="11716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DAS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Kernel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CFC5F91-EDAD-43B6-BF30-98F83E8D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63" y="3127961"/>
            <a:ext cx="104725" cy="1045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D478CFC-4AB4-4C04-8127-3236578A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77" y="3127961"/>
            <a:ext cx="1296144" cy="20728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CDC13C-1FA9-4DEF-8374-ABAA750F698E}"/>
              </a:ext>
            </a:extLst>
          </p:cNvPr>
          <p:cNvSpPr txBox="1"/>
          <p:nvPr/>
        </p:nvSpPr>
        <p:spPr>
          <a:xfrm>
            <a:off x="9577377" y="4210676"/>
            <a:ext cx="80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Block 0</a:t>
            </a:r>
          </a:p>
          <a:p>
            <a:pPr algn="ctr"/>
            <a:r>
              <a:rPr lang="en-US" altLang="zh-TW" sz="1400" b="1" dirty="0"/>
              <a:t>224 x 16</a:t>
            </a:r>
            <a:endParaRPr lang="zh-TW" altLang="en-US" sz="1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583F76-2E62-456A-B1D7-924936D96C75}"/>
              </a:ext>
            </a:extLst>
          </p:cNvPr>
          <p:cNvSpPr txBox="1"/>
          <p:nvPr/>
        </p:nvSpPr>
        <p:spPr>
          <a:xfrm>
            <a:off x="9286093" y="3436002"/>
            <a:ext cx="3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0</a:t>
            </a:r>
            <a:endParaRPr lang="zh-TW" altLang="en-US" sz="14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5D5AF61-E762-48DC-9DDA-D1B51F6E620F}"/>
              </a:ext>
            </a:extLst>
          </p:cNvPr>
          <p:cNvSpPr txBox="1"/>
          <p:nvPr/>
        </p:nvSpPr>
        <p:spPr>
          <a:xfrm>
            <a:off x="9423175" y="3285816"/>
            <a:ext cx="3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4A79D6-3322-4B87-8039-EA0D253F8CA8}"/>
              </a:ext>
            </a:extLst>
          </p:cNvPr>
          <p:cNvSpPr txBox="1"/>
          <p:nvPr/>
        </p:nvSpPr>
        <p:spPr>
          <a:xfrm>
            <a:off x="9790149" y="2970071"/>
            <a:ext cx="23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7</a:t>
            </a:r>
            <a:endParaRPr lang="zh-TW" altLang="en-US" sz="1400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BB454DD-BAC2-491B-847F-E1EAE53B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424" y="3233531"/>
            <a:ext cx="104725" cy="104570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894F3E0-1DB6-4C81-8CBC-359A20E17889}"/>
              </a:ext>
            </a:extLst>
          </p:cNvPr>
          <p:cNvSpPr/>
          <p:nvPr/>
        </p:nvSpPr>
        <p:spPr>
          <a:xfrm>
            <a:off x="3475020" y="4232585"/>
            <a:ext cx="1008112" cy="501650"/>
          </a:xfrm>
          <a:prstGeom prst="rightArrow">
            <a:avLst>
              <a:gd name="adj1" fmla="val 50000"/>
              <a:gd name="adj2" fmla="val 99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2C9ED3-C561-4F6B-B025-B7E53D0B5375}"/>
              </a:ext>
            </a:extLst>
          </p:cNvPr>
          <p:cNvSpPr/>
          <p:nvPr/>
        </p:nvSpPr>
        <p:spPr>
          <a:xfrm>
            <a:off x="2820333" y="3482840"/>
            <a:ext cx="2137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Input a page of echo</a:t>
            </a:r>
          </a:p>
          <a:p>
            <a:pPr algn="ctr"/>
            <a:r>
              <a:rPr lang="en-US" altLang="zh-TW" b="1" dirty="0"/>
              <a:t>(200 times)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B036D34-C618-4C82-9BBE-7DE6ED913882}"/>
              </a:ext>
            </a:extLst>
          </p:cNvPr>
          <p:cNvSpPr/>
          <p:nvPr/>
        </p:nvSpPr>
        <p:spPr>
          <a:xfrm>
            <a:off x="7745215" y="4298732"/>
            <a:ext cx="1008112" cy="501650"/>
          </a:xfrm>
          <a:prstGeom prst="rightArrow">
            <a:avLst>
              <a:gd name="adj1" fmla="val 50000"/>
              <a:gd name="adj2" fmla="val 99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8549A2-AAA5-4829-BCFB-78A6A01D8861}"/>
              </a:ext>
            </a:extLst>
          </p:cNvPr>
          <p:cNvSpPr/>
          <p:nvPr/>
        </p:nvSpPr>
        <p:spPr>
          <a:xfrm>
            <a:off x="7090528" y="3548987"/>
            <a:ext cx="224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Output a block image</a:t>
            </a:r>
          </a:p>
          <a:p>
            <a:pPr algn="ctr"/>
            <a:r>
              <a:rPr lang="en-US" altLang="zh-TW" b="1" dirty="0"/>
              <a:t>(8 times)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45FAA4-8619-49BF-8D46-E310710AC016}"/>
              </a:ext>
            </a:extLst>
          </p:cNvPr>
          <p:cNvSpPr txBox="1"/>
          <p:nvPr/>
        </p:nvSpPr>
        <p:spPr>
          <a:xfrm>
            <a:off x="738758" y="5723722"/>
            <a:ext cx="615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C00000"/>
                </a:solidFill>
              </a:rPr>
              <a:t>Intermediate are stored by static variables  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0E828A7B-432A-490C-A35B-93BB9C270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717629"/>
            <a:ext cx="4695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400" dirty="0"/>
              <a:t>Optimization 1-2: Fixed Point Conversion and Down-sampling</a:t>
            </a:r>
            <a:endParaRPr lang="zh-TW" altLang="en-US" sz="3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609600" y="1052736"/>
            <a:ext cx="11103024" cy="5328592"/>
          </a:xfrm>
        </p:spPr>
        <p:txBody>
          <a:bodyPr/>
          <a:lstStyle/>
          <a:p>
            <a:r>
              <a:rPr lang="en-US" altLang="zh-TW" dirty="0"/>
              <a:t>Since lots of BRAM</a:t>
            </a:r>
            <a:r>
              <a:rPr lang="zh-TW" altLang="en-US" dirty="0"/>
              <a:t> </a:t>
            </a:r>
            <a:r>
              <a:rPr lang="en-US" altLang="zh-TW" dirty="0"/>
              <a:t>are needed for input data and output data with floating point</a:t>
            </a:r>
          </a:p>
          <a:p>
            <a:r>
              <a:rPr lang="en-US" altLang="zh-TW" dirty="0"/>
              <a:t>Reduce the BRAM usage and save input and output data with fixed point is necessary</a:t>
            </a:r>
            <a:endParaRPr lang="zh-TW" altLang="en-US" dirty="0"/>
          </a:p>
        </p:txBody>
      </p:sp>
      <p:pic>
        <p:nvPicPr>
          <p:cNvPr id="2050" name="Picture 2" descr="未提供說明。">
            <a:extLst>
              <a:ext uri="{FF2B5EF4-FFF2-40B4-BE49-F238E27FC236}">
                <a16:creationId xmlns:a16="http://schemas.microsoft.com/office/drawing/2014/main" id="{738CBE60-D865-48CC-B1D3-6F8ACDC67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337" b="2453"/>
          <a:stretch/>
        </p:blipFill>
        <p:spPr bwMode="auto">
          <a:xfrm>
            <a:off x="1556977" y="4467877"/>
            <a:ext cx="396657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未提供說明。">
            <a:extLst>
              <a:ext uri="{FF2B5EF4-FFF2-40B4-BE49-F238E27FC236}">
                <a16:creationId xmlns:a16="http://schemas.microsoft.com/office/drawing/2014/main" id="{D3D5A8C4-7DD3-4EB4-8367-CB7BD832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28" y="4447175"/>
            <a:ext cx="3187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142F5C3-BB86-4A93-A6A9-22D7426B5B31}"/>
              </a:ext>
            </a:extLst>
          </p:cNvPr>
          <p:cNvSpPr/>
          <p:nvPr/>
        </p:nvSpPr>
        <p:spPr>
          <a:xfrm>
            <a:off x="4223792" y="2132616"/>
            <a:ext cx="3487862" cy="208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FAB124-97D4-49F4-9FCD-C6F656BF8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260" y="2636672"/>
            <a:ext cx="2705100" cy="5619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2C3609-B288-4D94-846C-2D5D2A4FA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525561"/>
            <a:ext cx="3066924" cy="54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5653E73-B483-43C4-8518-E0463E802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908" y="3521369"/>
            <a:ext cx="3147805" cy="54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7C239B3-5608-4EBD-9BA1-3015F249F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762" y="3521369"/>
            <a:ext cx="3343846" cy="54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02CD9F3-1D2D-49E7-B41B-F53C43425A1C}"/>
              </a:ext>
            </a:extLst>
          </p:cNvPr>
          <p:cNvSpPr/>
          <p:nvPr/>
        </p:nvSpPr>
        <p:spPr>
          <a:xfrm>
            <a:off x="1092469" y="3090112"/>
            <a:ext cx="213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Origin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DF8058-B778-4AA5-BFF7-80D98163E9F8}"/>
              </a:ext>
            </a:extLst>
          </p:cNvPr>
          <p:cNvSpPr/>
          <p:nvPr/>
        </p:nvSpPr>
        <p:spPr>
          <a:xfrm>
            <a:off x="4223792" y="2204624"/>
            <a:ext cx="3487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Fixed Point Conversion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1A9340-8652-4E80-8CFD-8D74629AB29E}"/>
              </a:ext>
            </a:extLst>
          </p:cNvPr>
          <p:cNvSpPr/>
          <p:nvPr/>
        </p:nvSpPr>
        <p:spPr>
          <a:xfrm>
            <a:off x="8522008" y="2552974"/>
            <a:ext cx="27005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Down-sampling</a:t>
            </a:r>
          </a:p>
          <a:p>
            <a:pPr algn="ctr"/>
            <a:r>
              <a:rPr lang="en-US" altLang="zh-TW" sz="2800" b="1" dirty="0"/>
              <a:t>1792        224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3919E71-5436-4D04-9146-318110A728F7}"/>
              </a:ext>
            </a:extLst>
          </p:cNvPr>
          <p:cNvSpPr/>
          <p:nvPr/>
        </p:nvSpPr>
        <p:spPr>
          <a:xfrm>
            <a:off x="3795700" y="3693735"/>
            <a:ext cx="328803" cy="194697"/>
          </a:xfrm>
          <a:prstGeom prst="rightArrow">
            <a:avLst>
              <a:gd name="adj1" fmla="val 50000"/>
              <a:gd name="adj2" fmla="val 99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1BF87E91-D718-44CD-B730-3151E3F2B338}"/>
              </a:ext>
            </a:extLst>
          </p:cNvPr>
          <p:cNvSpPr/>
          <p:nvPr/>
        </p:nvSpPr>
        <p:spPr>
          <a:xfrm>
            <a:off x="7823951" y="3702286"/>
            <a:ext cx="328803" cy="194697"/>
          </a:xfrm>
          <a:prstGeom prst="rightArrow">
            <a:avLst>
              <a:gd name="adj1" fmla="val 50000"/>
              <a:gd name="adj2" fmla="val 991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DCC1B26-6B31-4CEC-972F-18A30DD41787}"/>
              </a:ext>
            </a:extLst>
          </p:cNvPr>
          <p:cNvSpPr/>
          <p:nvPr/>
        </p:nvSpPr>
        <p:spPr>
          <a:xfrm rot="5400000">
            <a:off x="5867319" y="3302498"/>
            <a:ext cx="200807" cy="113085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A788EBFA-7963-4083-AAE2-8EC0D441A6CD}"/>
              </a:ext>
            </a:extLst>
          </p:cNvPr>
          <p:cNvSpPr/>
          <p:nvPr/>
        </p:nvSpPr>
        <p:spPr>
          <a:xfrm>
            <a:off x="9840416" y="3172672"/>
            <a:ext cx="328194" cy="132673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068866-F489-42C6-ADA2-2B0910E6364A}"/>
              </a:ext>
            </a:extLst>
          </p:cNvPr>
          <p:cNvSpPr/>
          <p:nvPr/>
        </p:nvSpPr>
        <p:spPr>
          <a:xfrm>
            <a:off x="6623869" y="6395616"/>
            <a:ext cx="1255687" cy="143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A59E83-A031-4601-81BD-DF86EA75B790}"/>
              </a:ext>
            </a:extLst>
          </p:cNvPr>
          <p:cNvSpPr/>
          <p:nvPr/>
        </p:nvSpPr>
        <p:spPr>
          <a:xfrm>
            <a:off x="9445252" y="4934943"/>
            <a:ext cx="2525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BRAM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Utilization</a:t>
            </a:r>
          </a:p>
          <a:p>
            <a:pPr algn="ctr"/>
            <a:r>
              <a:rPr lang="en-US" altLang="zh-TW" sz="2400" b="1" dirty="0"/>
              <a:t>243 %</a:t>
            </a:r>
          </a:p>
          <a:p>
            <a:pPr algn="ctr"/>
            <a:endParaRPr lang="en-US" altLang="zh-TW" sz="2400" b="1" dirty="0"/>
          </a:p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47 %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8928F14B-DE71-43E5-893F-ED1F705487B9}"/>
              </a:ext>
            </a:extLst>
          </p:cNvPr>
          <p:cNvSpPr/>
          <p:nvPr/>
        </p:nvSpPr>
        <p:spPr>
          <a:xfrm rot="5400000">
            <a:off x="10528580" y="5827236"/>
            <a:ext cx="200807" cy="113085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31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2: Parallel Delay Computing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279" t="5544" r="38095" b="60731"/>
          <a:stretch/>
        </p:blipFill>
        <p:spPr>
          <a:xfrm>
            <a:off x="8360239" y="1239842"/>
            <a:ext cx="3134504" cy="216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2453" t="58592" r="16818"/>
          <a:stretch/>
        </p:blipFill>
        <p:spPr>
          <a:xfrm>
            <a:off x="8199299" y="3610733"/>
            <a:ext cx="3456384" cy="216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0B90F3F-21B9-4C77-A177-13DADC94FECF}"/>
              </a:ext>
            </a:extLst>
          </p:cNvPr>
          <p:cNvSpPr txBox="1"/>
          <p:nvPr/>
        </p:nvSpPr>
        <p:spPr>
          <a:xfrm>
            <a:off x="7930804" y="5770733"/>
            <a:ext cx="403744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*Hard to reduce the usage of DSP48E and LUT</a:t>
            </a:r>
            <a:endParaRPr lang="zh-TW" altLang="en-US" sz="2200" b="1" dirty="0">
              <a:solidFill>
                <a:srgbClr val="C0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CD55D4-40A3-4287-8CD6-6415668A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9" y="1376815"/>
            <a:ext cx="7261716" cy="1872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CD5B258-6DD8-44AF-AEE4-52E58FE1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" y="4089541"/>
            <a:ext cx="6404013" cy="2160000"/>
          </a:xfrm>
          <a:prstGeom prst="rect">
            <a:avLst/>
          </a:prstGeom>
        </p:spPr>
      </p:pic>
      <p:sp>
        <p:nvSpPr>
          <p:cNvPr id="12" name="向右箭號 12">
            <a:extLst>
              <a:ext uri="{FF2B5EF4-FFF2-40B4-BE49-F238E27FC236}">
                <a16:creationId xmlns:a16="http://schemas.microsoft.com/office/drawing/2014/main" id="{C14D0554-27C0-4475-AE48-EBB81B7A4BA2}"/>
              </a:ext>
            </a:extLst>
          </p:cNvPr>
          <p:cNvSpPr/>
          <p:nvPr/>
        </p:nvSpPr>
        <p:spPr>
          <a:xfrm rot="5400000">
            <a:off x="3835902" y="3603895"/>
            <a:ext cx="528488" cy="288717"/>
          </a:xfrm>
          <a:prstGeom prst="rightArrow">
            <a:avLst>
              <a:gd name="adj1" fmla="val 50000"/>
              <a:gd name="adj2" fmla="val 771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03E8AA-84F6-4441-A43F-4D26E3F34A66}"/>
              </a:ext>
            </a:extLst>
          </p:cNvPr>
          <p:cNvSpPr txBox="1"/>
          <p:nvPr/>
        </p:nvSpPr>
        <p:spPr>
          <a:xfrm>
            <a:off x="877857" y="3500005"/>
            <a:ext cx="615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#pragma HLS UNROLL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9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648072"/>
          </a:xfrm>
        </p:spPr>
        <p:txBody>
          <a:bodyPr>
            <a:noAutofit/>
          </a:bodyPr>
          <a:lstStyle/>
          <a:p>
            <a:r>
              <a:rPr lang="en-US" altLang="zh-TW" sz="3000" dirty="0"/>
              <a:t>Optimization 3: Change Constant Floating Point to Fixed Point Multiplication </a:t>
            </a:r>
            <a:endParaRPr lang="zh-TW" altLang="en-US" sz="3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3119040" cy="50165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1" y="1844372"/>
            <a:ext cx="2480634" cy="1908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1" y="2394729"/>
            <a:ext cx="2777468" cy="4876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31" y="2503102"/>
            <a:ext cx="4505438" cy="34983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459" y="1873795"/>
            <a:ext cx="4357011" cy="18021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251" y="1868636"/>
            <a:ext cx="1611352" cy="1696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377" y="2553744"/>
            <a:ext cx="1971792" cy="328632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 rot="5400000">
            <a:off x="2095391" y="2152564"/>
            <a:ext cx="240428" cy="112942"/>
          </a:xfrm>
          <a:prstGeom prst="rightArrow">
            <a:avLst>
              <a:gd name="adj1" fmla="val 50000"/>
              <a:gd name="adj2" fmla="val 1018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6204129" y="2173470"/>
            <a:ext cx="240430" cy="110389"/>
          </a:xfrm>
          <a:prstGeom prst="rightArrow">
            <a:avLst>
              <a:gd name="adj1" fmla="val 50000"/>
              <a:gd name="adj2" fmla="val 1018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10207712" y="2197877"/>
            <a:ext cx="240430" cy="110389"/>
          </a:xfrm>
          <a:prstGeom prst="rightArrow">
            <a:avLst>
              <a:gd name="adj1" fmla="val 50000"/>
              <a:gd name="adj2" fmla="val 1018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6818" y="1772816"/>
            <a:ext cx="2870421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079810" y="1772816"/>
            <a:ext cx="462151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163891" y="1772816"/>
            <a:ext cx="2330848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2" descr="未提供說明。">
            <a:extLst>
              <a:ext uri="{FF2B5EF4-FFF2-40B4-BE49-F238E27FC236}">
                <a16:creationId xmlns:a16="http://schemas.microsoft.com/office/drawing/2014/main" id="{BF853B50-18F5-49F0-9A02-0EF50BE2D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2"/>
          <a:stretch/>
        </p:blipFill>
        <p:spPr bwMode="auto">
          <a:xfrm>
            <a:off x="639065" y="3357232"/>
            <a:ext cx="438702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未提供說明。">
            <a:extLst>
              <a:ext uri="{FF2B5EF4-FFF2-40B4-BE49-F238E27FC236}">
                <a16:creationId xmlns:a16="http://schemas.microsoft.com/office/drawing/2014/main" id="{5B2791A8-4E9D-4658-AA4B-530BD2A52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r="5256"/>
          <a:stretch/>
        </p:blipFill>
        <p:spPr bwMode="auto">
          <a:xfrm>
            <a:off x="5147337" y="3338484"/>
            <a:ext cx="35191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92853FC-5AE0-489E-8343-7BABD7401DBD}"/>
              </a:ext>
            </a:extLst>
          </p:cNvPr>
          <p:cNvSpPr/>
          <p:nvPr/>
        </p:nvSpPr>
        <p:spPr>
          <a:xfrm>
            <a:off x="5282742" y="5273431"/>
            <a:ext cx="1480740" cy="176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6D7FB5-C61C-4FE9-87A7-575B053E9497}"/>
              </a:ext>
            </a:extLst>
          </p:cNvPr>
          <p:cNvSpPr/>
          <p:nvPr/>
        </p:nvSpPr>
        <p:spPr>
          <a:xfrm>
            <a:off x="8789028" y="3850905"/>
            <a:ext cx="2707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BRAM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Utilization</a:t>
            </a:r>
          </a:p>
          <a:p>
            <a:pPr algn="ctr"/>
            <a:r>
              <a:rPr lang="en-US" altLang="zh-TW" sz="2400" b="1" dirty="0"/>
              <a:t>47 %</a:t>
            </a:r>
          </a:p>
          <a:p>
            <a:pPr algn="ctr"/>
            <a:endParaRPr lang="en-US" altLang="zh-TW" sz="2400" b="1" dirty="0"/>
          </a:p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44 %</a:t>
            </a: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D8486AD-D6DA-4400-8F96-FD6BBB481C10}"/>
              </a:ext>
            </a:extLst>
          </p:cNvPr>
          <p:cNvSpPr/>
          <p:nvPr/>
        </p:nvSpPr>
        <p:spPr>
          <a:xfrm rot="5400000">
            <a:off x="9972780" y="4684968"/>
            <a:ext cx="268583" cy="207192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18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4: Merge Loop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/>
          <a:p>
            <a:r>
              <a:rPr lang="en-US" altLang="zh-TW" dirty="0"/>
              <a:t>Integrate several loop operations in a single loop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697363"/>
            <a:ext cx="4145750" cy="280660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b="1550"/>
          <a:stretch/>
        </p:blipFill>
        <p:spPr>
          <a:xfrm>
            <a:off x="534132" y="1697363"/>
            <a:ext cx="5219700" cy="4576192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951984" y="2858347"/>
            <a:ext cx="52848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728A4-D775-4235-B2F4-2FE34D00CA91}"/>
              </a:ext>
            </a:extLst>
          </p:cNvPr>
          <p:cNvSpPr/>
          <p:nvPr/>
        </p:nvSpPr>
        <p:spPr>
          <a:xfrm>
            <a:off x="566788" y="2027882"/>
            <a:ext cx="1333450" cy="110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9278EE-69E2-485D-B567-36978F0DF129}"/>
              </a:ext>
            </a:extLst>
          </p:cNvPr>
          <p:cNvSpPr/>
          <p:nvPr/>
        </p:nvSpPr>
        <p:spPr>
          <a:xfrm>
            <a:off x="572231" y="3167656"/>
            <a:ext cx="1532793" cy="110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614658-E8A5-43B7-86B9-5574EA5996F2}"/>
              </a:ext>
            </a:extLst>
          </p:cNvPr>
          <p:cNvSpPr/>
          <p:nvPr/>
        </p:nvSpPr>
        <p:spPr>
          <a:xfrm>
            <a:off x="567468" y="4605931"/>
            <a:ext cx="1532793" cy="110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76037-2D6B-4921-BD3B-8A65B3D45CE4}"/>
              </a:ext>
            </a:extLst>
          </p:cNvPr>
          <p:cNvSpPr/>
          <p:nvPr/>
        </p:nvSpPr>
        <p:spPr>
          <a:xfrm>
            <a:off x="561814" y="5455664"/>
            <a:ext cx="1532793" cy="110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F4E5C4-6E65-4653-BDD6-A288C31877F5}"/>
              </a:ext>
            </a:extLst>
          </p:cNvPr>
          <p:cNvSpPr/>
          <p:nvPr/>
        </p:nvSpPr>
        <p:spPr>
          <a:xfrm>
            <a:off x="7056803" y="1966863"/>
            <a:ext cx="1532793" cy="110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0AD22F5-1846-4602-B6F2-A9D60035AABB}"/>
              </a:ext>
            </a:extLst>
          </p:cNvPr>
          <p:cNvCxnSpPr/>
          <p:nvPr/>
        </p:nvCxnSpPr>
        <p:spPr>
          <a:xfrm>
            <a:off x="983432" y="1916832"/>
            <a:ext cx="29523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8688445-75ED-4607-93DC-6E11FC8C492F}"/>
              </a:ext>
            </a:extLst>
          </p:cNvPr>
          <p:cNvCxnSpPr/>
          <p:nvPr/>
        </p:nvCxnSpPr>
        <p:spPr>
          <a:xfrm>
            <a:off x="983432" y="3064870"/>
            <a:ext cx="29523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1A27063-7142-45DB-90E8-F551A2F03DB6}"/>
              </a:ext>
            </a:extLst>
          </p:cNvPr>
          <p:cNvCxnSpPr/>
          <p:nvPr/>
        </p:nvCxnSpPr>
        <p:spPr>
          <a:xfrm>
            <a:off x="983432" y="4503964"/>
            <a:ext cx="29523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4BD9057-7F49-4FB3-BC5A-2392248F6909}"/>
              </a:ext>
            </a:extLst>
          </p:cNvPr>
          <p:cNvCxnSpPr>
            <a:cxnSpLocks/>
          </p:cNvCxnSpPr>
          <p:nvPr/>
        </p:nvCxnSpPr>
        <p:spPr>
          <a:xfrm>
            <a:off x="1233513" y="5373216"/>
            <a:ext cx="2702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8513908-34A9-465C-A191-81D515464DFD}"/>
              </a:ext>
            </a:extLst>
          </p:cNvPr>
          <p:cNvCxnSpPr>
            <a:cxnSpLocks/>
          </p:cNvCxnSpPr>
          <p:nvPr/>
        </p:nvCxnSpPr>
        <p:spPr>
          <a:xfrm>
            <a:off x="7434288" y="1906116"/>
            <a:ext cx="24061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未提供說明。">
            <a:extLst>
              <a:ext uri="{FF2B5EF4-FFF2-40B4-BE49-F238E27FC236}">
                <a16:creationId xmlns:a16="http://schemas.microsoft.com/office/drawing/2014/main" id="{B27CE2D7-60C0-4D6D-A71D-9634A915A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1" r="44778"/>
          <a:stretch/>
        </p:blipFill>
        <p:spPr bwMode="auto">
          <a:xfrm>
            <a:off x="5735960" y="4717348"/>
            <a:ext cx="265627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未提供說明。">
            <a:extLst>
              <a:ext uri="{FF2B5EF4-FFF2-40B4-BE49-F238E27FC236}">
                <a16:creationId xmlns:a16="http://schemas.microsoft.com/office/drawing/2014/main" id="{42BB3E2A-5719-4BAC-A0F8-A121CF6B9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r="7067" b="2906"/>
          <a:stretch/>
        </p:blipFill>
        <p:spPr bwMode="auto">
          <a:xfrm>
            <a:off x="8473702" y="4712717"/>
            <a:ext cx="29532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B3A3E91-0035-4029-84C0-E5BEB0106F10}"/>
              </a:ext>
            </a:extLst>
          </p:cNvPr>
          <p:cNvSpPr/>
          <p:nvPr/>
        </p:nvSpPr>
        <p:spPr>
          <a:xfrm>
            <a:off x="7225956" y="6265017"/>
            <a:ext cx="1160808" cy="176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7F13FAC-9D57-4252-B0BD-ECFA72E6103F}"/>
              </a:ext>
            </a:extLst>
          </p:cNvPr>
          <p:cNvSpPr/>
          <p:nvPr/>
        </p:nvSpPr>
        <p:spPr>
          <a:xfrm>
            <a:off x="4512041" y="5160637"/>
            <a:ext cx="1051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Latency</a:t>
            </a:r>
          </a:p>
          <a:p>
            <a:pPr algn="ctr"/>
            <a:r>
              <a:rPr lang="en-US" altLang="zh-TW" b="1" dirty="0"/>
              <a:t>0.724</a:t>
            </a:r>
          </a:p>
          <a:p>
            <a:pPr algn="ctr"/>
            <a:endParaRPr lang="en-US" altLang="zh-TW" b="1" dirty="0"/>
          </a:p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0.160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E917A055-4616-40AB-862E-8D54C08A3D5F}"/>
              </a:ext>
            </a:extLst>
          </p:cNvPr>
          <p:cNvSpPr/>
          <p:nvPr/>
        </p:nvSpPr>
        <p:spPr>
          <a:xfrm rot="5400000">
            <a:off x="4949430" y="5825651"/>
            <a:ext cx="200807" cy="113085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98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5:</a:t>
            </a:r>
            <a:r>
              <a:rPr lang="zh-TW" altLang="en-US" dirty="0"/>
              <a:t> </a:t>
            </a:r>
            <a:r>
              <a:rPr lang="en-US" altLang="zh-TW" dirty="0"/>
              <a:t>Remove Round Operation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36016"/>
          <a:stretch/>
        </p:blipFill>
        <p:spPr>
          <a:xfrm>
            <a:off x="8457552" y="1106522"/>
            <a:ext cx="2986560" cy="3312368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/>
          <a:p>
            <a:r>
              <a:rPr lang="en-US" altLang="zh-TW" dirty="0"/>
              <a:t>Round operation needs lots of LUT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7" y="2001560"/>
            <a:ext cx="5936702" cy="4022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16" y="3144205"/>
            <a:ext cx="5961081" cy="42666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2481" y="1962129"/>
            <a:ext cx="5969415" cy="45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0816" y="3123824"/>
            <a:ext cx="5961079" cy="45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3352320" y="2638495"/>
            <a:ext cx="505015" cy="288032"/>
          </a:xfrm>
          <a:prstGeom prst="rightArrow">
            <a:avLst>
              <a:gd name="adj1" fmla="val 50000"/>
              <a:gd name="adj2" fmla="val 1018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146" name="Picture 2" descr="未提供說明。">
            <a:extLst>
              <a:ext uri="{FF2B5EF4-FFF2-40B4-BE49-F238E27FC236}">
                <a16:creationId xmlns:a16="http://schemas.microsoft.com/office/drawing/2014/main" id="{B2E062D4-13BB-4B87-8949-89653536E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3" r="5498"/>
          <a:stretch/>
        </p:blipFill>
        <p:spPr bwMode="auto">
          <a:xfrm>
            <a:off x="6561895" y="4507696"/>
            <a:ext cx="4680711" cy="19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未提供說明。">
            <a:extLst>
              <a:ext uri="{FF2B5EF4-FFF2-40B4-BE49-F238E27FC236}">
                <a16:creationId xmlns:a16="http://schemas.microsoft.com/office/drawing/2014/main" id="{66B4E996-4CA5-4F88-8084-87CD03BB9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 r="12001"/>
          <a:stretch/>
        </p:blipFill>
        <p:spPr bwMode="auto">
          <a:xfrm>
            <a:off x="2286407" y="4129786"/>
            <a:ext cx="3855674" cy="234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96F1FDC-D395-492E-8B39-C0AB82CCAEDE}"/>
              </a:ext>
            </a:extLst>
          </p:cNvPr>
          <p:cNvSpPr/>
          <p:nvPr/>
        </p:nvSpPr>
        <p:spPr>
          <a:xfrm>
            <a:off x="6139737" y="1303078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Round operation needs lots of LUT !!!</a:t>
            </a:r>
          </a:p>
        </p:txBody>
      </p:sp>
      <p:sp>
        <p:nvSpPr>
          <p:cNvPr id="19" name="向右箭號 15">
            <a:extLst>
              <a:ext uri="{FF2B5EF4-FFF2-40B4-BE49-F238E27FC236}">
                <a16:creationId xmlns:a16="http://schemas.microsoft.com/office/drawing/2014/main" id="{CACA2574-0EFB-4FFA-822E-DF9E79B555ED}"/>
              </a:ext>
            </a:extLst>
          </p:cNvPr>
          <p:cNvSpPr/>
          <p:nvPr/>
        </p:nvSpPr>
        <p:spPr>
          <a:xfrm>
            <a:off x="7176120" y="3003912"/>
            <a:ext cx="1143144" cy="92732"/>
          </a:xfrm>
          <a:prstGeom prst="rightArrow">
            <a:avLst>
              <a:gd name="adj1" fmla="val 50000"/>
              <a:gd name="adj2" fmla="val 1018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B343C4-49ED-428A-89EA-46A32ECD2990}"/>
              </a:ext>
            </a:extLst>
          </p:cNvPr>
          <p:cNvSpPr/>
          <p:nvPr/>
        </p:nvSpPr>
        <p:spPr>
          <a:xfrm>
            <a:off x="7176120" y="2093425"/>
            <a:ext cx="45719" cy="9755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2CF8F6-FA60-445E-AA22-880203A6DB36}"/>
              </a:ext>
            </a:extLst>
          </p:cNvPr>
          <p:cNvSpPr/>
          <p:nvPr/>
        </p:nvSpPr>
        <p:spPr>
          <a:xfrm>
            <a:off x="5169255" y="6209627"/>
            <a:ext cx="465839" cy="187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AE43EF-FD8B-4833-815F-299B490B4C30}"/>
              </a:ext>
            </a:extLst>
          </p:cNvPr>
          <p:cNvSpPr/>
          <p:nvPr/>
        </p:nvSpPr>
        <p:spPr>
          <a:xfrm>
            <a:off x="465575" y="4331891"/>
            <a:ext cx="19475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b="1" dirty="0"/>
              <a:t>LUT</a:t>
            </a:r>
          </a:p>
          <a:p>
            <a:pPr algn="ctr"/>
            <a:r>
              <a:rPr lang="en-US" altLang="zh-TW" sz="2200" b="1" dirty="0"/>
              <a:t>Utilization</a:t>
            </a:r>
          </a:p>
          <a:p>
            <a:pPr algn="ctr"/>
            <a:r>
              <a:rPr lang="en-US" altLang="zh-TW" sz="2200" b="1" dirty="0"/>
              <a:t>239 %</a:t>
            </a:r>
          </a:p>
          <a:p>
            <a:pPr algn="ctr"/>
            <a:endParaRPr lang="en-US" altLang="zh-TW" sz="2200" b="1" dirty="0"/>
          </a:p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98 %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C7E63AE4-CCC1-4142-B20A-AC3D0CA9E854}"/>
              </a:ext>
            </a:extLst>
          </p:cNvPr>
          <p:cNvSpPr/>
          <p:nvPr/>
        </p:nvSpPr>
        <p:spPr>
          <a:xfrm rot="5400000">
            <a:off x="1230818" y="5437552"/>
            <a:ext cx="305871" cy="224578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39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54EAF-B660-4B29-B534-52E84A6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6: IIR Pipelining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C2036-ECCE-487F-BE3E-57A2CF01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design, a total beamline data with 1792 samples is passed directly into function IIR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To adopt the pipelining technique, a single data is passed into the function IIR once the data is ready from previous step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8FC5B1-4DE0-4C58-8EA4-54B9D06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D9F1B2-9BFB-4160-AC53-7EF2C664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DC1B76-83EC-422E-9794-B33BA104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20" y="1931309"/>
            <a:ext cx="10972800" cy="3511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86282C-E30A-4DF6-B976-953F21FFB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209246"/>
            <a:ext cx="9982200" cy="600075"/>
          </a:xfrm>
          <a:prstGeom prst="rect">
            <a:avLst/>
          </a:prstGeom>
        </p:spPr>
      </p:pic>
      <p:pic>
        <p:nvPicPr>
          <p:cNvPr id="7172" name="Picture 4" descr="未提供說明。">
            <a:extLst>
              <a:ext uri="{FF2B5EF4-FFF2-40B4-BE49-F238E27FC236}">
                <a16:creationId xmlns:a16="http://schemas.microsoft.com/office/drawing/2014/main" id="{BFAAA3E1-3C30-496B-8D26-09B537F1D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13870" r="9925" b="3491"/>
          <a:stretch/>
        </p:blipFill>
        <p:spPr bwMode="auto">
          <a:xfrm>
            <a:off x="4403152" y="4556350"/>
            <a:ext cx="364929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未提供說明。">
            <a:extLst>
              <a:ext uri="{FF2B5EF4-FFF2-40B4-BE49-F238E27FC236}">
                <a16:creationId xmlns:a16="http://schemas.microsoft.com/office/drawing/2014/main" id="{79157B86-131F-4BD1-8020-A6F23002F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1854" r="7436" b="2467"/>
          <a:stretch/>
        </p:blipFill>
        <p:spPr bwMode="auto">
          <a:xfrm>
            <a:off x="8395005" y="4581328"/>
            <a:ext cx="28765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D63B7CF-932A-4755-BC46-DAE733138ED4}"/>
              </a:ext>
            </a:extLst>
          </p:cNvPr>
          <p:cNvSpPr/>
          <p:nvPr/>
        </p:nvSpPr>
        <p:spPr>
          <a:xfrm>
            <a:off x="5531640" y="6130360"/>
            <a:ext cx="563861" cy="172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0A9193-6EFC-462E-810E-4681608EE27C}"/>
              </a:ext>
            </a:extLst>
          </p:cNvPr>
          <p:cNvSpPr/>
          <p:nvPr/>
        </p:nvSpPr>
        <p:spPr>
          <a:xfrm>
            <a:off x="1368234" y="4909800"/>
            <a:ext cx="22762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b="1" dirty="0"/>
              <a:t>Latency</a:t>
            </a:r>
          </a:p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170 </a:t>
            </a:r>
            <a:r>
              <a:rPr lang="en-US" altLang="zh-TW" sz="2200" b="1" dirty="0" err="1">
                <a:solidFill>
                  <a:srgbClr val="C00000"/>
                </a:solidFill>
              </a:rPr>
              <a:t>ms</a:t>
            </a:r>
            <a:endParaRPr lang="en-US" altLang="zh-TW" sz="2200" b="1" dirty="0">
              <a:solidFill>
                <a:srgbClr val="C00000"/>
              </a:solidFill>
            </a:endParaRPr>
          </a:p>
          <a:p>
            <a:pPr algn="ctr"/>
            <a:endParaRPr lang="en-US" altLang="zh-TW" sz="2200" b="1" dirty="0"/>
          </a:p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5.527 </a:t>
            </a:r>
            <a:r>
              <a:rPr lang="en-US" altLang="zh-TW" sz="2200" b="1" dirty="0" err="1">
                <a:solidFill>
                  <a:srgbClr val="C00000"/>
                </a:solidFill>
              </a:rPr>
              <a:t>ms</a:t>
            </a:r>
            <a:endParaRPr lang="en-US" altLang="zh-TW" sz="2200" b="1" dirty="0">
              <a:solidFill>
                <a:srgbClr val="C00000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F483774-E545-46C3-9B43-FB6D2567084B}"/>
              </a:ext>
            </a:extLst>
          </p:cNvPr>
          <p:cNvSpPr/>
          <p:nvPr/>
        </p:nvSpPr>
        <p:spPr>
          <a:xfrm rot="5400000">
            <a:off x="2283456" y="5689561"/>
            <a:ext cx="325240" cy="194204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2DF4C56-CDFD-4F57-84FE-EA618C9F6CAB}"/>
              </a:ext>
            </a:extLst>
          </p:cNvPr>
          <p:cNvSpPr txBox="1"/>
          <p:nvPr/>
        </p:nvSpPr>
        <p:spPr>
          <a:xfrm>
            <a:off x="746720" y="3923085"/>
            <a:ext cx="916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C00000"/>
                </a:solidFill>
              </a:rPr>
              <a:t>Intermediate parameters in the filter are stored by static variables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C00000"/>
                </a:solidFill>
              </a:rPr>
              <a:t>#pragma HLS PIPELINE 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6F584-B47E-41AF-A757-F78D67E7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Optimization 7: Critical Path Breaking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9A9F5-5339-4371-98DB-39513A8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exists some critical paths in function IIR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Break the long equation into several equations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A0166D-365E-4ADF-A5E4-90710CA3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AE7D2-7E7E-4617-8469-A875578D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6C8750-A2F5-43EE-AA4F-0BA300365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05"/>
          <a:stretch/>
        </p:blipFill>
        <p:spPr>
          <a:xfrm>
            <a:off x="947428" y="2815902"/>
            <a:ext cx="10800000" cy="613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CC682E-9778-4C87-A998-AA2D7751D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22515"/>
          <a:stretch/>
        </p:blipFill>
        <p:spPr>
          <a:xfrm>
            <a:off x="947428" y="3826517"/>
            <a:ext cx="10800000" cy="6260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D34B00-EC6B-4372-88B9-FE512F6138F7}"/>
              </a:ext>
            </a:extLst>
          </p:cNvPr>
          <p:cNvSpPr/>
          <p:nvPr/>
        </p:nvSpPr>
        <p:spPr>
          <a:xfrm>
            <a:off x="5555940" y="238385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Real Part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47CCA6-9A02-43AC-9EF1-D0819E9397C2}"/>
              </a:ext>
            </a:extLst>
          </p:cNvPr>
          <p:cNvSpPr/>
          <p:nvPr/>
        </p:nvSpPr>
        <p:spPr>
          <a:xfrm>
            <a:off x="5375920" y="342197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Imagine Part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D66F6A-95C7-4986-AA62-DD50E813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25" y="5283353"/>
            <a:ext cx="2247900" cy="7239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D1736F9-67EF-465B-B255-08032BED3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638" y="5278590"/>
            <a:ext cx="2724150" cy="733425"/>
          </a:xfrm>
          <a:prstGeom prst="rect">
            <a:avLst/>
          </a:prstGeom>
        </p:spPr>
      </p:pic>
      <p:sp>
        <p:nvSpPr>
          <p:cNvPr id="14" name="向右箭號 12">
            <a:extLst>
              <a:ext uri="{FF2B5EF4-FFF2-40B4-BE49-F238E27FC236}">
                <a16:creationId xmlns:a16="http://schemas.microsoft.com/office/drawing/2014/main" id="{791ECBA5-7793-4BBE-AE95-DCB310D85DA6}"/>
              </a:ext>
            </a:extLst>
          </p:cNvPr>
          <p:cNvSpPr/>
          <p:nvPr/>
        </p:nvSpPr>
        <p:spPr>
          <a:xfrm>
            <a:off x="637868" y="2815902"/>
            <a:ext cx="216024" cy="1504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2">
            <a:extLst>
              <a:ext uri="{FF2B5EF4-FFF2-40B4-BE49-F238E27FC236}">
                <a16:creationId xmlns:a16="http://schemas.microsoft.com/office/drawing/2014/main" id="{8F119D94-9EBB-4791-9878-6650A9C8F112}"/>
              </a:ext>
            </a:extLst>
          </p:cNvPr>
          <p:cNvSpPr/>
          <p:nvPr/>
        </p:nvSpPr>
        <p:spPr>
          <a:xfrm>
            <a:off x="637868" y="3132714"/>
            <a:ext cx="216024" cy="15044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2">
            <a:extLst>
              <a:ext uri="{FF2B5EF4-FFF2-40B4-BE49-F238E27FC236}">
                <a16:creationId xmlns:a16="http://schemas.microsoft.com/office/drawing/2014/main" id="{044F8ECE-3430-468D-B08A-4777D294920D}"/>
              </a:ext>
            </a:extLst>
          </p:cNvPr>
          <p:cNvSpPr/>
          <p:nvPr/>
        </p:nvSpPr>
        <p:spPr>
          <a:xfrm>
            <a:off x="633979" y="3823961"/>
            <a:ext cx="216024" cy="1504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2">
            <a:extLst>
              <a:ext uri="{FF2B5EF4-FFF2-40B4-BE49-F238E27FC236}">
                <a16:creationId xmlns:a16="http://schemas.microsoft.com/office/drawing/2014/main" id="{E8BD1594-6D60-4CE1-8C56-5608952ABA5F}"/>
              </a:ext>
            </a:extLst>
          </p:cNvPr>
          <p:cNvSpPr/>
          <p:nvPr/>
        </p:nvSpPr>
        <p:spPr>
          <a:xfrm>
            <a:off x="633979" y="4140773"/>
            <a:ext cx="216024" cy="15044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2">
            <a:extLst>
              <a:ext uri="{FF2B5EF4-FFF2-40B4-BE49-F238E27FC236}">
                <a16:creationId xmlns:a16="http://schemas.microsoft.com/office/drawing/2014/main" id="{3212FAA8-797F-456C-B511-84F372A62273}"/>
              </a:ext>
            </a:extLst>
          </p:cNvPr>
          <p:cNvSpPr/>
          <p:nvPr/>
        </p:nvSpPr>
        <p:spPr>
          <a:xfrm>
            <a:off x="632173" y="5564824"/>
            <a:ext cx="216024" cy="1504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2">
            <a:extLst>
              <a:ext uri="{FF2B5EF4-FFF2-40B4-BE49-F238E27FC236}">
                <a16:creationId xmlns:a16="http://schemas.microsoft.com/office/drawing/2014/main" id="{00CAFE0E-B79C-4730-AEBA-4BABE1D7895E}"/>
              </a:ext>
            </a:extLst>
          </p:cNvPr>
          <p:cNvSpPr/>
          <p:nvPr/>
        </p:nvSpPr>
        <p:spPr>
          <a:xfrm>
            <a:off x="3525586" y="5564823"/>
            <a:ext cx="216024" cy="15044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 descr="未提供說明。">
            <a:extLst>
              <a:ext uri="{FF2B5EF4-FFF2-40B4-BE49-F238E27FC236}">
                <a16:creationId xmlns:a16="http://schemas.microsoft.com/office/drawing/2014/main" id="{24C3B86C-B540-4279-AD94-65389A9AC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7483" r="1697" b="2992"/>
          <a:stretch/>
        </p:blipFill>
        <p:spPr bwMode="auto">
          <a:xfrm>
            <a:off x="754380" y="1628800"/>
            <a:ext cx="1068324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未提供說明。">
            <a:extLst>
              <a:ext uri="{FF2B5EF4-FFF2-40B4-BE49-F238E27FC236}">
                <a16:creationId xmlns:a16="http://schemas.microsoft.com/office/drawing/2014/main" id="{DBADB95E-8415-4F26-B16B-5D61AE2BF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5294" r="14715"/>
          <a:stretch/>
        </p:blipFill>
        <p:spPr bwMode="auto">
          <a:xfrm>
            <a:off x="6818329" y="4624188"/>
            <a:ext cx="37329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804A4B0-961F-4099-AF0C-B14373185878}"/>
              </a:ext>
            </a:extLst>
          </p:cNvPr>
          <p:cNvSpPr/>
          <p:nvPr/>
        </p:nvSpPr>
        <p:spPr>
          <a:xfrm>
            <a:off x="8101315" y="5011499"/>
            <a:ext cx="711200" cy="202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F3FD26-F70D-4A2C-8131-F1D88F9521CF}"/>
              </a:ext>
            </a:extLst>
          </p:cNvPr>
          <p:cNvSpPr/>
          <p:nvPr/>
        </p:nvSpPr>
        <p:spPr>
          <a:xfrm>
            <a:off x="10551271" y="4848834"/>
            <a:ext cx="11896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b="1" dirty="0"/>
              <a:t>Timing</a:t>
            </a:r>
          </a:p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10.443 s</a:t>
            </a:r>
          </a:p>
          <a:p>
            <a:pPr algn="ctr"/>
            <a:endParaRPr lang="en-US" altLang="zh-TW" sz="2200" b="1" dirty="0"/>
          </a:p>
          <a:p>
            <a:pPr algn="ctr"/>
            <a:r>
              <a:rPr lang="en-US" altLang="zh-TW" sz="2200" b="1" dirty="0">
                <a:solidFill>
                  <a:srgbClr val="C00000"/>
                </a:solidFill>
              </a:rPr>
              <a:t>8.670 s</a:t>
            </a: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870D84F-E93A-47F3-A4D1-BB1C8D8E6E64}"/>
              </a:ext>
            </a:extLst>
          </p:cNvPr>
          <p:cNvSpPr/>
          <p:nvPr/>
        </p:nvSpPr>
        <p:spPr>
          <a:xfrm rot="5400000">
            <a:off x="10988647" y="5619347"/>
            <a:ext cx="314855" cy="214886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00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FE09C-5917-4D5C-8658-1D8E13AB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Interface of </a:t>
            </a:r>
            <a:r>
              <a:rPr lang="en-US" altLang="zh-TW" dirty="0" err="1"/>
              <a:t>Input/Output</a:t>
            </a:r>
            <a:r>
              <a:rPr lang="en-US" altLang="zh-TW" dirty="0"/>
              <a:t> Streaming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71CFB-A266-4C7A-B5D1-4FB0243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Two input and one output ports in original interface</a:t>
            </a:r>
          </a:p>
          <a:p>
            <a:pPr marL="457200" lvl="1" indent="0">
              <a:buNone/>
            </a:pPr>
            <a:r>
              <a:rPr lang="en-US" altLang="zh-TW" sz="2800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22552C-CA85-43C3-9139-303C896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7F20E-A79E-4CA6-9EA1-496A4B8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5A7806-0034-4F84-B091-0D7D1D6D4B77}"/>
              </a:ext>
            </a:extLst>
          </p:cNvPr>
          <p:cNvSpPr txBox="1"/>
          <p:nvPr/>
        </p:nvSpPr>
        <p:spPr>
          <a:xfrm>
            <a:off x="1449406" y="5139189"/>
            <a:ext cx="9246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Using AXI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Stream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with 2 DMA (1 in, 1 out) for data streaming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(similar as lab 2)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B90D1FA-6802-4CC2-BCD5-5A484BE1BC3F}"/>
              </a:ext>
            </a:extLst>
          </p:cNvPr>
          <p:cNvSpPr/>
          <p:nvPr/>
        </p:nvSpPr>
        <p:spPr>
          <a:xfrm>
            <a:off x="972387" y="5218513"/>
            <a:ext cx="515101" cy="364571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6D995A-9C1B-43F3-B16D-037D3301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785880"/>
            <a:ext cx="9322383" cy="30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A0BFFE2-8B58-4FB8-AE55-D1F12019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11247040" cy="5328592"/>
          </a:xfrm>
        </p:spPr>
        <p:txBody>
          <a:bodyPr/>
          <a:lstStyle/>
          <a:p>
            <a:r>
              <a:rPr lang="en-US" altLang="zh-TW" dirty="0"/>
              <a:t>B(brightness)-mode image: A two-dimensional ultrasound image for tissue structure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B-mode Imaging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1" y="1631065"/>
            <a:ext cx="6282698" cy="435997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444044F-E862-42C8-81A7-46A0E1A0B3DF}"/>
              </a:ext>
            </a:extLst>
          </p:cNvPr>
          <p:cNvSpPr txBox="1"/>
          <p:nvPr/>
        </p:nvSpPr>
        <p:spPr>
          <a:xfrm>
            <a:off x="2954652" y="6197242"/>
            <a:ext cx="628269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C00000"/>
                </a:solidFill>
              </a:rPr>
              <a:t>Application: Fetus, Echocardiography, Carotid artery, etc. 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7F312-6C61-4E63-B6F4-27B50F53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Interface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67B06-3565-4F6F-847B-B0E980FC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Types for input and output streaming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Connect to fixed-point input/ output in the kernel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Top of the kernel design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D047E4-BC30-4B92-A94D-B46D0685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0FE1CC-FDAE-4679-9EEC-4668D8F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CDFF962-FA12-45AF-9D21-C8DDE087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03" y="1628800"/>
            <a:ext cx="4142271" cy="606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205B9F-C0E9-4417-B157-4BF8FE68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03" y="2981517"/>
            <a:ext cx="6242000" cy="10206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681A48-F0D3-459D-8638-2D360E009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03" y="4674200"/>
            <a:ext cx="9066417" cy="18268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FF227E3-8369-4BB6-B674-EEF2CCACC6C5}"/>
              </a:ext>
            </a:extLst>
          </p:cNvPr>
          <p:cNvSpPr/>
          <p:nvPr/>
        </p:nvSpPr>
        <p:spPr>
          <a:xfrm>
            <a:off x="2423592" y="4653136"/>
            <a:ext cx="842493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0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DF30-1A7D-4F93-B761-7F2A120B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Header File &lt;</a:t>
            </a:r>
            <a:r>
              <a:rPr lang="en-US" altLang="zh-TW" dirty="0" err="1"/>
              <a:t>ap_axi_sdata.h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649EF-3C2F-45BA-909B-FAD9EF43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header file &lt;</a:t>
            </a:r>
            <a:r>
              <a:rPr lang="en-US" altLang="zh-TW" dirty="0" err="1"/>
              <a:t>ap_axi_sdata.h</a:t>
            </a:r>
            <a:r>
              <a:rPr lang="en-US" altLang="zh-TW" dirty="0"/>
              <a:t>&gt; for AXI streaming interface</a:t>
            </a:r>
          </a:p>
          <a:p>
            <a:pPr lvl="1"/>
            <a:r>
              <a:rPr lang="en-US" altLang="zh-TW" dirty="0"/>
              <a:t>Contain 7 member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signal “</a:t>
            </a:r>
            <a:r>
              <a:rPr lang="en-US" altLang="zh-TW" b="1" dirty="0"/>
              <a:t>last</a:t>
            </a:r>
            <a:r>
              <a:rPr lang="en-US" altLang="zh-TW" dirty="0"/>
              <a:t>” is required for stream implementation </a:t>
            </a:r>
          </a:p>
          <a:p>
            <a:pPr lvl="1"/>
            <a:r>
              <a:rPr lang="en-US" altLang="zh-TW" dirty="0"/>
              <a:t>Control the data length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11E3A-2E85-444F-8624-447CC716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160F16-FC78-464E-BE78-39FE8A57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973800-159B-4789-B6D8-4B76185372CD}"/>
              </a:ext>
            </a:extLst>
          </p:cNvPr>
          <p:cNvGrpSpPr/>
          <p:nvPr/>
        </p:nvGrpSpPr>
        <p:grpSpPr>
          <a:xfrm>
            <a:off x="2237274" y="4463556"/>
            <a:ext cx="7717451" cy="2156108"/>
            <a:chOff x="1906941" y="4225220"/>
            <a:chExt cx="7717451" cy="215610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4140003-4ECF-40E5-9FAA-D4C2D42F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06941" y="4225220"/>
              <a:ext cx="7645442" cy="215610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5BBB61F-744C-45ED-AF9E-9B9F4F5C5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3" t="52812" b="33829"/>
            <a:stretch/>
          </p:blipFill>
          <p:spPr>
            <a:xfrm>
              <a:off x="2639615" y="5373216"/>
              <a:ext cx="6912767" cy="28803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535379-CDB4-4014-B37C-D465F888FC1E}"/>
                </a:ext>
              </a:extLst>
            </p:cNvPr>
            <p:cNvSpPr/>
            <p:nvPr/>
          </p:nvSpPr>
          <p:spPr>
            <a:xfrm>
              <a:off x="2639616" y="5373216"/>
              <a:ext cx="6984776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5CD921D0-8999-40ED-A482-9F1DD562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13" y="1844824"/>
            <a:ext cx="2580969" cy="1290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8BE0722-13BC-45F2-963B-290E6921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82" y="1844824"/>
            <a:ext cx="2609788" cy="1034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37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0116E-B57C-4988-BC42-FC7036CD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072ED-1329-4896-BCFC-244D93F5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Platform: </a:t>
            </a:r>
            <a:r>
              <a:rPr lang="en-US" altLang="zh-TW" b="1" dirty="0" err="1"/>
              <a:t>Zedboard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C289B-521E-4FB7-87C5-52FB7F4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467487-388D-4D19-8B66-B8626731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2991FC-2669-40E7-9573-9A6CC465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56792"/>
            <a:ext cx="10972800" cy="47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09FCD-1C63-400C-A2F9-53DF790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FF11E-AA6F-41E3-9928-E239E9E5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3490549" cy="5328592"/>
          </a:xfrm>
        </p:spPr>
        <p:txBody>
          <a:bodyPr/>
          <a:lstStyle/>
          <a:p>
            <a:r>
              <a:rPr lang="en-US" altLang="zh-TW" b="1" dirty="0"/>
              <a:t>Two DMA for data streaming</a:t>
            </a:r>
          </a:p>
          <a:p>
            <a:pPr lvl="1"/>
            <a:r>
              <a:rPr lang="en-US" altLang="zh-TW" dirty="0"/>
              <a:t>Input: echo</a:t>
            </a:r>
          </a:p>
          <a:p>
            <a:pPr lvl="1"/>
            <a:r>
              <a:rPr lang="en-US" altLang="zh-TW" dirty="0"/>
              <a:t>Output: gray image</a:t>
            </a:r>
          </a:p>
          <a:p>
            <a:pPr lvl="1"/>
            <a:endParaRPr lang="en-US" altLang="zh-TW" dirty="0"/>
          </a:p>
          <a:p>
            <a:r>
              <a:rPr lang="en-US" altLang="zh-TW" b="1" dirty="0"/>
              <a:t>Host</a:t>
            </a:r>
          </a:p>
          <a:p>
            <a:pPr lvl="1"/>
            <a:r>
              <a:rPr lang="en-US" altLang="zh-TW" dirty="0"/>
              <a:t>Control peripheral</a:t>
            </a:r>
          </a:p>
          <a:p>
            <a:pPr lvl="1"/>
            <a:r>
              <a:rPr lang="en-US" altLang="zh-TW" dirty="0"/>
              <a:t>Plot Result</a:t>
            </a:r>
          </a:p>
          <a:p>
            <a:endParaRPr lang="en-US" altLang="zh-TW" dirty="0"/>
          </a:p>
          <a:p>
            <a:r>
              <a:rPr lang="en-US" altLang="zh-TW" b="1" dirty="0"/>
              <a:t>Kernel</a:t>
            </a:r>
          </a:p>
          <a:p>
            <a:pPr lvl="1"/>
            <a:r>
              <a:rPr lang="en-US" altLang="zh-TW" dirty="0"/>
              <a:t>Beamforming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487E29-09BA-4A52-80E0-CA230698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EFD891-B90B-4FB0-B7C6-D066B936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E19680-6A43-4B26-8443-F46E0831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00" y="1700808"/>
            <a:ext cx="7200800" cy="43017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FBEE6-20B7-4F26-BC30-CCAB19BC43AD}"/>
              </a:ext>
            </a:extLst>
          </p:cNvPr>
          <p:cNvSpPr txBox="1"/>
          <p:nvPr/>
        </p:nvSpPr>
        <p:spPr>
          <a:xfrm>
            <a:off x="6371949" y="191683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32bit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E64158-2ADE-48BD-9D2F-690928BE87E0}"/>
              </a:ext>
            </a:extLst>
          </p:cNvPr>
          <p:cNvSpPr txBox="1"/>
          <p:nvPr/>
        </p:nvSpPr>
        <p:spPr>
          <a:xfrm>
            <a:off x="8977174" y="191683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67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95B4B-3EB1-488D-BC6C-165CBBDE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Demo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0DCF78-BD34-4993-AD9A-C827A15A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endParaRPr lang="en-US" altLang="zh-TW" b="1" dirty="0"/>
          </a:p>
          <a:p>
            <a:endParaRPr lang="en-US" altLang="zh-TW" dirty="0"/>
          </a:p>
          <a:p>
            <a:r>
              <a:rPr lang="en-US" altLang="zh-TW" dirty="0"/>
              <a:t>Final 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0C7C47-5298-4F7D-8E8F-9709D713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99200-6493-4098-A342-D51A1588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190810-89F7-4358-B655-F1C82994A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3" t="4203" r="16428" b="8757"/>
          <a:stretch/>
        </p:blipFill>
        <p:spPr>
          <a:xfrm>
            <a:off x="9141720" y="1513373"/>
            <a:ext cx="2615031" cy="454212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F1638A-F30F-40A3-ADF5-B1DFC566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513373"/>
            <a:ext cx="8560001" cy="25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72CDE42-EB5E-450E-976C-5D053FBE8C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1" b="26944"/>
          <a:stretch/>
        </p:blipFill>
        <p:spPr>
          <a:xfrm>
            <a:off x="1458392" y="5319107"/>
            <a:ext cx="5904656" cy="31674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423ACA7-9A70-48A8-A8BB-3DF313D1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0400" y="4857383"/>
            <a:ext cx="6624736" cy="4617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6E4E8C-BFD2-499B-B142-7BBDEF9AD0AE}"/>
              </a:ext>
            </a:extLst>
          </p:cNvPr>
          <p:cNvSpPr/>
          <p:nvPr/>
        </p:nvSpPr>
        <p:spPr>
          <a:xfrm>
            <a:off x="1458392" y="4797152"/>
            <a:ext cx="6696744" cy="9958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A890246-FE16-4A00-B3EB-527EBE994C8A}"/>
              </a:ext>
            </a:extLst>
          </p:cNvPr>
          <p:cNvSpPr txBox="1">
            <a:spLocks/>
          </p:cNvSpPr>
          <p:nvPr/>
        </p:nvSpPr>
        <p:spPr>
          <a:xfrm>
            <a:off x="1343472" y="5949280"/>
            <a:ext cx="633670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8000" b="1" dirty="0">
                <a:solidFill>
                  <a:srgbClr val="C00000"/>
                </a:solidFill>
              </a:rPr>
              <a:t>→</a:t>
            </a:r>
            <a:r>
              <a:rPr lang="zh-TW" altLang="en-US" sz="8000" b="1" dirty="0">
                <a:solidFill>
                  <a:srgbClr val="C00000"/>
                </a:solidFill>
              </a:rPr>
              <a:t> </a:t>
            </a:r>
            <a:r>
              <a:rPr lang="en-US" altLang="zh-TW" sz="8000" b="1" dirty="0">
                <a:solidFill>
                  <a:srgbClr val="C00000"/>
                </a:solidFill>
              </a:rPr>
              <a:t>10.6x faster compared to CPU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1731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1173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US" altLang="zh-TW" sz="6600" dirty="0"/>
          </a:p>
          <a:p>
            <a:pPr marL="0" indent="0" algn="ctr">
              <a:buNone/>
            </a:pPr>
            <a:r>
              <a:rPr lang="en-US" altLang="zh-TW" sz="4400" b="1" dirty="0"/>
              <a:t>Thanks for your attention</a:t>
            </a:r>
          </a:p>
          <a:p>
            <a:pPr marL="0" indent="0" algn="ctr">
              <a:buNone/>
            </a:pPr>
            <a:r>
              <a:rPr lang="en-US" altLang="zh-TW" sz="4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4910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Ultrasound Beamforming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7040" cy="5328592"/>
          </a:xfrm>
        </p:spPr>
        <p:txBody>
          <a:bodyPr/>
          <a:lstStyle/>
          <a:p>
            <a:r>
              <a:rPr lang="en-US" altLang="zh-TW" dirty="0"/>
              <a:t>Ultrasound Beamforming: Sum the echoes which backscatter from the same position</a:t>
            </a:r>
          </a:p>
          <a:p>
            <a:endParaRPr lang="en-US" altLang="zh-TW" sz="800" dirty="0"/>
          </a:p>
          <a:p>
            <a:r>
              <a:rPr lang="en-US" altLang="zh-TW" dirty="0"/>
              <a:t>Delay = </a:t>
            </a:r>
            <a:r>
              <a:rPr lang="en-US" altLang="zh-TW" dirty="0">
                <a:solidFill>
                  <a:srgbClr val="C00000"/>
                </a:solidFill>
              </a:rPr>
              <a:t>Transmit delay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C00000"/>
                </a:solidFill>
              </a:rPr>
              <a:t>Receive delay</a:t>
            </a:r>
            <a:endParaRPr lang="en-US" altLang="zh-TW" sz="800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Transmit delay: Firing wave transmits to scan pixels</a:t>
            </a:r>
            <a:endParaRPr lang="en-US" altLang="zh-TW" sz="800" dirty="0"/>
          </a:p>
          <a:p>
            <a:pPr lvl="1"/>
            <a:r>
              <a:rPr lang="en-US" altLang="zh-TW" dirty="0"/>
              <a:t>Receive delay: Backscatter signals of scan pixels to transducer elements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3789040"/>
            <a:ext cx="6480000" cy="26967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2944842"/>
            <a:ext cx="6480000" cy="35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52A4554-2A31-40E2-9EED-D4B0D4A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/>
          <a:p>
            <a:r>
              <a:rPr lang="en-US" altLang="zh-TW" dirty="0"/>
              <a:t>25 degrees are adopted in this work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Plane-wave Beamforming: Delay Calculation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43495" y="1772816"/>
            <a:ext cx="131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Degree 0</a:t>
            </a:r>
            <a:endParaRPr lang="zh-TW" altLang="en-US" sz="2400" b="1" baseline="30000" dirty="0">
              <a:solidFill>
                <a:srgbClr val="C00000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22617" y="177281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Degree </a:t>
            </a:r>
            <a:r>
              <a:rPr lang="zh-TW" altLang="zh-TW" sz="2400" b="1" dirty="0">
                <a:solidFill>
                  <a:srgbClr val="C00000"/>
                </a:solidFill>
                <a:latin typeface="+mj-lt"/>
                <a:ea typeface="inherit"/>
                <a:cs typeface="Tahoma" panose="020B0604030504040204" pitchFamily="34" charset="0"/>
              </a:rPr>
              <a:t>α</a:t>
            </a:r>
            <a:endParaRPr lang="zh-TW" altLang="en-US" sz="2400" b="1" baseline="30000" dirty="0">
              <a:solidFill>
                <a:srgbClr val="C00000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6" y="2468364"/>
            <a:ext cx="4829175" cy="3438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72" y="2463887"/>
            <a:ext cx="4743450" cy="34385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95800" y="6202461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400" b="1" dirty="0">
                <a:solidFill>
                  <a:srgbClr val="008000"/>
                </a:solidFill>
              </a:rPr>
              <a:t>[1] G. </a:t>
            </a:r>
            <a:r>
              <a:rPr lang="en-US" altLang="zh-TW" sz="1400" b="1" dirty="0" err="1">
                <a:solidFill>
                  <a:srgbClr val="008000"/>
                </a:solidFill>
              </a:rPr>
              <a:t>Montaldo</a:t>
            </a:r>
            <a:r>
              <a:rPr lang="en-US" altLang="zh-TW" sz="1400" b="1" dirty="0">
                <a:solidFill>
                  <a:srgbClr val="008000"/>
                </a:solidFill>
              </a:rPr>
              <a:t>, et al., </a:t>
            </a:r>
            <a:r>
              <a:rPr lang="en-US" altLang="zh-TW" sz="1400" b="1" i="1" dirty="0">
                <a:solidFill>
                  <a:srgbClr val="008000"/>
                </a:solidFill>
              </a:rPr>
              <a:t>IEEE Trans. UFFC,</a:t>
            </a:r>
            <a:r>
              <a:rPr lang="en-US" altLang="zh-TW" sz="1400" b="1" dirty="0">
                <a:solidFill>
                  <a:srgbClr val="008000"/>
                </a:solidFill>
              </a:rPr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4434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Receive </a:t>
            </a:r>
            <a:r>
              <a:rPr lang="en-US" altLang="zh-TW" dirty="0" err="1"/>
              <a:t>Apodization</a:t>
            </a:r>
            <a:r>
              <a:rPr lang="en-US" altLang="zh-TW" dirty="0"/>
              <a:t> (F-number Control)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ultrasound system, the lateral resolution is not small enough compared to the axial resolution (sampling frequency)</a:t>
            </a:r>
          </a:p>
          <a:p>
            <a:endParaRPr lang="en-US" altLang="zh-TW" sz="800" dirty="0"/>
          </a:p>
          <a:p>
            <a:r>
              <a:rPr lang="en-US" altLang="zh-TW" dirty="0"/>
              <a:t>The lateral resolution is directly proportional to the F-number (F) [2]</a:t>
            </a:r>
          </a:p>
          <a:p>
            <a:endParaRPr lang="en-US" altLang="zh-TW" sz="800" dirty="0"/>
          </a:p>
          <a:p>
            <a:r>
              <a:rPr lang="en-US" altLang="zh-TW" dirty="0"/>
              <a:t>Receive </a:t>
            </a:r>
            <a:r>
              <a:rPr lang="en-US" altLang="zh-TW" dirty="0" err="1"/>
              <a:t>apodization</a:t>
            </a:r>
            <a:r>
              <a:rPr lang="en-US" altLang="zh-TW" dirty="0"/>
              <a:t> helps maintain a constant resolution over imaging depth [3]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04591" y="1700808"/>
            <a:ext cx="1503977" cy="720080"/>
          </a:xfrm>
          <a:prstGeom prst="rect">
            <a:avLst/>
          </a:prstGeom>
          <a:noFill/>
          <a:ln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04591" y="1700808"/>
            <a:ext cx="1503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lt"/>
              </a:rPr>
              <a:t>D: Imaging Depth</a:t>
            </a:r>
          </a:p>
          <a:p>
            <a:r>
              <a:rPr lang="en-US" altLang="zh-TW" sz="1400" b="1" dirty="0">
                <a:latin typeface="+mj-lt"/>
              </a:rPr>
              <a:t>A:</a:t>
            </a:r>
            <a:r>
              <a:rPr lang="zh-TW" altLang="en-US" sz="1400" b="1" dirty="0">
                <a:latin typeface="+mj-lt"/>
              </a:rPr>
              <a:t> </a:t>
            </a:r>
            <a:r>
              <a:rPr lang="en-US" altLang="zh-TW" sz="1400" b="1" dirty="0">
                <a:latin typeface="+mj-lt"/>
              </a:rPr>
              <a:t>Aperture Size</a:t>
            </a:r>
          </a:p>
          <a:p>
            <a:r>
              <a:rPr lang="en-US" altLang="zh-TW" sz="1400" b="1" dirty="0">
                <a:latin typeface="+mj-lt"/>
              </a:rPr>
              <a:t>F: D/A</a:t>
            </a:r>
            <a:endParaRPr lang="zh-TW" altLang="en-US" sz="1400" b="1" dirty="0">
              <a:latin typeface="+mj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86" y="3068960"/>
            <a:ext cx="5270464" cy="288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286" y="3068960"/>
            <a:ext cx="5270464" cy="288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6253808" y="6212997"/>
            <a:ext cx="430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400" b="1" dirty="0">
                <a:solidFill>
                  <a:srgbClr val="008000"/>
                </a:solidFill>
              </a:rPr>
              <a:t>[3] M. Yang, et al., </a:t>
            </a:r>
            <a:r>
              <a:rPr lang="en-US" altLang="zh-TW" sz="1400" b="1" i="1" dirty="0">
                <a:solidFill>
                  <a:srgbClr val="008000"/>
                </a:solidFill>
              </a:rPr>
              <a:t>Proc. IEEE Int. </a:t>
            </a:r>
            <a:r>
              <a:rPr lang="en-US" altLang="zh-TW" sz="1400" b="1" i="1" dirty="0" err="1">
                <a:solidFill>
                  <a:srgbClr val="008000"/>
                </a:solidFill>
              </a:rPr>
              <a:t>Ultrason</a:t>
            </a:r>
            <a:r>
              <a:rPr lang="en-US" altLang="zh-TW" sz="1400" b="1" i="1" dirty="0">
                <a:solidFill>
                  <a:srgbClr val="008000"/>
                </a:solidFill>
              </a:rPr>
              <a:t>. </a:t>
            </a:r>
            <a:r>
              <a:rPr lang="en-US" altLang="zh-TW" sz="1400" b="1" i="1" dirty="0" err="1">
                <a:solidFill>
                  <a:srgbClr val="008000"/>
                </a:solidFill>
              </a:rPr>
              <a:t>Symp</a:t>
            </a:r>
            <a:r>
              <a:rPr lang="en-US" altLang="zh-TW" sz="1400" b="1" i="1" dirty="0">
                <a:solidFill>
                  <a:srgbClr val="008000"/>
                </a:solidFill>
              </a:rPr>
              <a:t>.,</a:t>
            </a:r>
            <a:r>
              <a:rPr lang="en-US" altLang="zh-TW" sz="1400" b="1" dirty="0">
                <a:solidFill>
                  <a:srgbClr val="008000"/>
                </a:solidFill>
              </a:rPr>
              <a:t> 2014</a:t>
            </a:r>
          </a:p>
        </p:txBody>
      </p:sp>
      <p:sp>
        <p:nvSpPr>
          <p:cNvPr id="13" name="矩形 12"/>
          <p:cNvSpPr/>
          <p:nvPr/>
        </p:nvSpPr>
        <p:spPr>
          <a:xfrm>
            <a:off x="1631504" y="6212997"/>
            <a:ext cx="4464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400" b="1" dirty="0">
                <a:solidFill>
                  <a:srgbClr val="008000"/>
                </a:solidFill>
              </a:rPr>
              <a:t>[2] Z. </a:t>
            </a:r>
            <a:r>
              <a:rPr lang="en-US" altLang="zh-TW" sz="1400" b="1" dirty="0" err="1">
                <a:solidFill>
                  <a:srgbClr val="008000"/>
                </a:solidFill>
              </a:rPr>
              <a:t>Alomari</a:t>
            </a:r>
            <a:r>
              <a:rPr lang="en-US" altLang="zh-TW" sz="1400" b="1" dirty="0">
                <a:solidFill>
                  <a:srgbClr val="008000"/>
                </a:solidFill>
              </a:rPr>
              <a:t>, et al., </a:t>
            </a:r>
            <a:r>
              <a:rPr lang="en-US" altLang="zh-TW" sz="1400" b="1" i="1" dirty="0">
                <a:solidFill>
                  <a:srgbClr val="008000"/>
                </a:solidFill>
              </a:rPr>
              <a:t>Proc. IEEE Int. </a:t>
            </a:r>
            <a:r>
              <a:rPr lang="en-US" altLang="zh-TW" sz="1400" b="1" i="1" dirty="0" err="1">
                <a:solidFill>
                  <a:srgbClr val="008000"/>
                </a:solidFill>
              </a:rPr>
              <a:t>Ultrason</a:t>
            </a:r>
            <a:r>
              <a:rPr lang="en-US" altLang="zh-TW" sz="1400" b="1" i="1" dirty="0">
                <a:solidFill>
                  <a:srgbClr val="008000"/>
                </a:solidFill>
              </a:rPr>
              <a:t>. </a:t>
            </a:r>
            <a:r>
              <a:rPr lang="en-US" altLang="zh-TW" sz="1400" b="1" i="1" dirty="0" err="1">
                <a:solidFill>
                  <a:srgbClr val="008000"/>
                </a:solidFill>
              </a:rPr>
              <a:t>Symp</a:t>
            </a:r>
            <a:r>
              <a:rPr lang="en-US" altLang="zh-TW" sz="1400" b="1" i="1" dirty="0">
                <a:solidFill>
                  <a:srgbClr val="008000"/>
                </a:solidFill>
              </a:rPr>
              <a:t>.,</a:t>
            </a:r>
            <a:r>
              <a:rPr lang="en-US" altLang="zh-TW" sz="1400" b="1" dirty="0">
                <a:solidFill>
                  <a:srgbClr val="008000"/>
                </a:solidFill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42892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Coherent Plane-Wave Compounding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 assuming that the transmit beam is steered in M different angles and back scattered waveforms are received on an N-element linear array, after appropriate delays for the specific pixel, a 2-D matrix </a:t>
            </a:r>
            <a:r>
              <a:rPr lang="en-US" altLang="zh-TW" b="1" dirty="0"/>
              <a:t>X</a:t>
            </a:r>
            <a:r>
              <a:rPr lang="en-US" altLang="zh-TW" dirty="0"/>
              <a:t> of </a:t>
            </a:r>
            <a:r>
              <a:rPr lang="en-US" altLang="zh-TW" dirty="0" err="1"/>
              <a:t>MxN</a:t>
            </a:r>
            <a:r>
              <a:rPr lang="en-US" altLang="zh-TW" dirty="0"/>
              <a:t> is given by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ij</a:t>
            </a:r>
            <a:r>
              <a:rPr lang="en-US" altLang="zh-TW" dirty="0"/>
              <a:t> is the signal received on channel j after a transmitted excitation at firing angle 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dirty="0"/>
              <a:t>By averaging all of these matrix elements, we obtain the compounded data as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6" name="物件 33"/>
          <p:cNvGraphicFramePr>
            <a:graphicFrameLocks noChangeAspect="1"/>
          </p:cNvGraphicFramePr>
          <p:nvPr>
            <p:extLst/>
          </p:nvPr>
        </p:nvGraphicFramePr>
        <p:xfrm>
          <a:off x="2495600" y="2578492"/>
          <a:ext cx="2736304" cy="148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3" imgW="1739880" imgH="939600" progId="Equation.DSMT4">
                  <p:embed/>
                </p:oleObj>
              </mc:Choice>
              <mc:Fallback>
                <p:oleObj name="Equation" r:id="rId3" imgW="1739880" imgH="939600" progId="Equation.DSMT4">
                  <p:embed/>
                  <p:pic>
                    <p:nvPicPr>
                      <p:cNvPr id="6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578492"/>
                        <a:ext cx="2736304" cy="148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33"/>
          <p:cNvGraphicFramePr>
            <a:graphicFrameLocks noChangeAspect="1"/>
          </p:cNvGraphicFramePr>
          <p:nvPr>
            <p:extLst/>
          </p:nvPr>
        </p:nvGraphicFramePr>
        <p:xfrm>
          <a:off x="5134078" y="5661248"/>
          <a:ext cx="1923843" cy="79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" name="Equation" r:id="rId5" imgW="1079280" imgH="444240" progId="Equation.DSMT4">
                  <p:embed/>
                </p:oleObj>
              </mc:Choice>
              <mc:Fallback>
                <p:oleObj name="Equation" r:id="rId5" imgW="1079280" imgH="444240" progId="Equation.DSMT4">
                  <p:embed/>
                  <p:pic>
                    <p:nvPicPr>
                      <p:cNvPr id="7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078" y="5661248"/>
                        <a:ext cx="1923843" cy="79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992" y="2420888"/>
            <a:ext cx="4028572" cy="18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93396" y="6148180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400" b="1" dirty="0">
                <a:solidFill>
                  <a:srgbClr val="008000"/>
                </a:solidFill>
              </a:rPr>
              <a:t>[4] N. Q. Nguyen, et al., </a:t>
            </a:r>
            <a:r>
              <a:rPr lang="en-US" altLang="zh-TW" sz="1400" b="1" i="1" dirty="0">
                <a:solidFill>
                  <a:srgbClr val="008000"/>
                </a:solidFill>
              </a:rPr>
              <a:t>IEEE Trans. UFFC,</a:t>
            </a:r>
            <a:r>
              <a:rPr lang="en-US" altLang="zh-TW" sz="1400" b="1" dirty="0">
                <a:solidFill>
                  <a:srgbClr val="008000"/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755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C4B5337E-E4EE-4355-986E-366F40D0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116350"/>
            <a:ext cx="3244789" cy="3240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FB93E-94EA-4016-8141-0B07536D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ultrasound B-mode image consists of 8</a:t>
            </a:r>
            <a:r>
              <a:rPr lang="zh-TW" altLang="en-US" dirty="0"/>
              <a:t> </a:t>
            </a:r>
            <a:r>
              <a:rPr lang="en-US" altLang="zh-TW" dirty="0"/>
              <a:t>block images, and each of the block image are compounded by 25 block images with different firing angles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E119F-EFB3-4FCF-A4CC-0AB62ECA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Image Partition in Processing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992DE6-B508-497E-B964-5BE6310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69E2B9-9F0C-4339-AE15-5DE7C56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DEEB844-D8CC-486F-80A5-E7C3C2F1ACF0}"/>
              </a:ext>
            </a:extLst>
          </p:cNvPr>
          <p:cNvSpPr txBox="1"/>
          <p:nvPr/>
        </p:nvSpPr>
        <p:spPr>
          <a:xfrm rot="16200000">
            <a:off x="1060086" y="5440578"/>
            <a:ext cx="10801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Angle 0</a:t>
            </a:r>
            <a:endParaRPr lang="zh-TW" altLang="en-US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FDF299-BFEF-45E5-8C4C-644DB0BCDAC5}"/>
              </a:ext>
            </a:extLst>
          </p:cNvPr>
          <p:cNvSpPr txBox="1"/>
          <p:nvPr/>
        </p:nvSpPr>
        <p:spPr>
          <a:xfrm rot="16200000">
            <a:off x="1684349" y="5450623"/>
            <a:ext cx="10801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Angle 1</a:t>
            </a:r>
            <a:endParaRPr lang="zh-TW" altLang="en-US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4BFDD85-7E58-4FED-A48F-B937712009EE}"/>
              </a:ext>
            </a:extLst>
          </p:cNvPr>
          <p:cNvSpPr txBox="1"/>
          <p:nvPr/>
        </p:nvSpPr>
        <p:spPr>
          <a:xfrm rot="16200000">
            <a:off x="3004303" y="5440578"/>
            <a:ext cx="10801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Angle 24</a:t>
            </a:r>
            <a:endParaRPr lang="zh-TW" altLang="en-US" b="1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4174EC13-E2A8-4AC8-B323-DAF72AB9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3" y="2096852"/>
            <a:ext cx="2980916" cy="4259498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001B1288-6BE5-482A-9EB3-799F01F90FCF}"/>
              </a:ext>
            </a:extLst>
          </p:cNvPr>
          <p:cNvSpPr txBox="1"/>
          <p:nvPr/>
        </p:nvSpPr>
        <p:spPr>
          <a:xfrm>
            <a:off x="6218858" y="3212976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Echo Buffer</a:t>
            </a:r>
          </a:p>
          <a:p>
            <a:pPr algn="ctr"/>
            <a:r>
              <a:rPr lang="en-US" altLang="zh-TW" b="1" dirty="0"/>
              <a:t>1792 x 32</a:t>
            </a:r>
            <a:endParaRPr lang="zh-TW" altLang="en-US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E438E84-B33E-4E4A-91AD-3102F6D6F939}"/>
              </a:ext>
            </a:extLst>
          </p:cNvPr>
          <p:cNvSpPr txBox="1"/>
          <p:nvPr/>
        </p:nvSpPr>
        <p:spPr>
          <a:xfrm>
            <a:off x="8931685" y="414846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32 channels</a:t>
            </a:r>
            <a:endParaRPr lang="zh-TW" altLang="en-US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D8B627-25CB-469D-BFE0-E9C32DC65237}"/>
              </a:ext>
            </a:extLst>
          </p:cNvPr>
          <p:cNvSpPr txBox="1"/>
          <p:nvPr/>
        </p:nvSpPr>
        <p:spPr>
          <a:xfrm>
            <a:off x="8171712" y="5126397"/>
            <a:ext cx="16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Block image with one angle</a:t>
            </a:r>
            <a:endParaRPr lang="zh-TW" altLang="en-US" b="1" dirty="0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A1D57159-85EF-4CC0-A155-022E0CBF89F5}"/>
              </a:ext>
            </a:extLst>
          </p:cNvPr>
          <p:cNvSpPr txBox="1">
            <a:spLocks/>
          </p:cNvSpPr>
          <p:nvPr/>
        </p:nvSpPr>
        <p:spPr>
          <a:xfrm>
            <a:off x="4100149" y="1943907"/>
            <a:ext cx="7482251" cy="443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 block image with one angle can be constructed from a set of echo with pixel-wise beamforming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CCBE358-1E7F-4054-825A-93AFDED13A44}"/>
              </a:ext>
            </a:extLst>
          </p:cNvPr>
          <p:cNvSpPr txBox="1"/>
          <p:nvPr/>
        </p:nvSpPr>
        <p:spPr>
          <a:xfrm rot="16200000">
            <a:off x="5214061" y="5264895"/>
            <a:ext cx="19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224 depth samples</a:t>
            </a:r>
            <a:endParaRPr lang="zh-TW" altLang="en-US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D01E234-13C0-46FD-BE31-E227022B5F85}"/>
              </a:ext>
            </a:extLst>
          </p:cNvPr>
          <p:cNvSpPr txBox="1"/>
          <p:nvPr/>
        </p:nvSpPr>
        <p:spPr>
          <a:xfrm>
            <a:off x="6559226" y="63563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16 beamlines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861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DCDE6-0F2A-455C-B277-ECF1B35631E0}"/>
              </a:ext>
            </a:extLst>
          </p:cNvPr>
          <p:cNvSpPr/>
          <p:nvPr/>
        </p:nvSpPr>
        <p:spPr>
          <a:xfrm>
            <a:off x="1490442" y="1176448"/>
            <a:ext cx="1877079" cy="460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Real Part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958CD9-6282-4AC9-B3C0-547D35AEE89F}"/>
              </a:ext>
            </a:extLst>
          </p:cNvPr>
          <p:cNvSpPr/>
          <p:nvPr/>
        </p:nvSpPr>
        <p:spPr>
          <a:xfrm>
            <a:off x="3701359" y="1176063"/>
            <a:ext cx="1877080" cy="460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Imagine Part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B72C095-1570-44A8-9306-0E2B6ACCA7CD}"/>
              </a:ext>
            </a:extLst>
          </p:cNvPr>
          <p:cNvGrpSpPr/>
          <p:nvPr/>
        </p:nvGrpSpPr>
        <p:grpSpPr>
          <a:xfrm>
            <a:off x="1788022" y="1976260"/>
            <a:ext cx="8615956" cy="4325651"/>
            <a:chOff x="1322197" y="1875970"/>
            <a:chExt cx="8014164" cy="40235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49B919-FD5F-4CC7-A323-494F962CD43F}"/>
                </a:ext>
              </a:extLst>
            </p:cNvPr>
            <p:cNvSpPr/>
            <p:nvPr/>
          </p:nvSpPr>
          <p:spPr>
            <a:xfrm>
              <a:off x="7131150" y="2388119"/>
              <a:ext cx="701516" cy="5754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7B21A4-6F70-418D-8884-D46C498D28A7}"/>
                </a:ext>
              </a:extLst>
            </p:cNvPr>
            <p:cNvSpPr/>
            <p:nvPr/>
          </p:nvSpPr>
          <p:spPr>
            <a:xfrm>
              <a:off x="8107284" y="2388119"/>
              <a:ext cx="701516" cy="5754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7BCED30-F57C-44F1-9DCB-484E2EA1287B}"/>
                </a:ext>
              </a:extLst>
            </p:cNvPr>
            <p:cNvSpPr/>
            <p:nvPr/>
          </p:nvSpPr>
          <p:spPr>
            <a:xfrm>
              <a:off x="7145809" y="3121544"/>
              <a:ext cx="701516" cy="575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C62894-5CB1-4FA3-95B1-2E0CACA3D8FB}"/>
                </a:ext>
              </a:extLst>
            </p:cNvPr>
            <p:cNvSpPr/>
            <p:nvPr/>
          </p:nvSpPr>
          <p:spPr>
            <a:xfrm>
              <a:off x="8109123" y="3118369"/>
              <a:ext cx="701516" cy="575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58951C-F8F8-4CE8-88DB-7FD29ED124A8}"/>
                </a:ext>
              </a:extLst>
            </p:cNvPr>
            <p:cNvSpPr/>
            <p:nvPr/>
          </p:nvSpPr>
          <p:spPr>
            <a:xfrm>
              <a:off x="1943831" y="5386325"/>
              <a:ext cx="1546649" cy="330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1CEE10-8D77-42BF-A116-000E72C2F7DD}"/>
                </a:ext>
              </a:extLst>
            </p:cNvPr>
            <p:cNvSpPr/>
            <p:nvPr/>
          </p:nvSpPr>
          <p:spPr>
            <a:xfrm>
              <a:off x="4127953" y="5384739"/>
              <a:ext cx="1399249" cy="330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DB89E0-57EF-4053-A3E1-0FBC7DE139AB}"/>
                </a:ext>
              </a:extLst>
            </p:cNvPr>
            <p:cNvSpPr/>
            <p:nvPr/>
          </p:nvSpPr>
          <p:spPr>
            <a:xfrm>
              <a:off x="1938933" y="4895058"/>
              <a:ext cx="1539513" cy="3295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F2AD1B-E16E-4EBE-9C93-1BF3AC27886A}"/>
                </a:ext>
              </a:extLst>
            </p:cNvPr>
            <p:cNvSpPr/>
            <p:nvPr/>
          </p:nvSpPr>
          <p:spPr>
            <a:xfrm>
              <a:off x="4120158" y="4907450"/>
              <a:ext cx="1397572" cy="3295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DDCFC5E-CB51-4C92-A74A-37E64BB4E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2197" y="1875970"/>
              <a:ext cx="8014164" cy="4023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3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F5955-60FC-48FA-AE2C-BFBDD93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Challenge:</a:t>
            </a:r>
            <a:r>
              <a:rPr lang="zh-TW" altLang="en-US" dirty="0"/>
              <a:t> </a:t>
            </a:r>
            <a:r>
              <a:rPr lang="en-US" altLang="zh-TW" dirty="0"/>
              <a:t>Computational Complexity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1EB63-CD70-40FE-A011-1CF4A9E2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computational complexity of </a:t>
            </a:r>
            <a:r>
              <a:rPr lang="en-US" altLang="zh-TW" b="1" dirty="0"/>
              <a:t>delay calculator </a:t>
            </a:r>
            <a:r>
              <a:rPr lang="en-US" altLang="zh-TW" dirty="0"/>
              <a:t>is the highest in this design</a:t>
            </a:r>
          </a:p>
          <a:p>
            <a:pPr lvl="1"/>
            <a:r>
              <a:rPr lang="en-US" altLang="zh-TW" dirty="0"/>
              <a:t>Lots of loop operations       Needs to be optimized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The total process implemented by CPU</a:t>
            </a:r>
            <a:r>
              <a:rPr lang="zh-TW" altLang="en-US" dirty="0"/>
              <a:t> </a:t>
            </a:r>
            <a:r>
              <a:rPr lang="en-US" altLang="zh-TW" dirty="0"/>
              <a:t>takes too much time</a:t>
            </a:r>
            <a:r>
              <a:rPr lang="zh-TW" altLang="en-US" dirty="0"/>
              <a:t> </a:t>
            </a:r>
            <a:r>
              <a:rPr lang="en-US" altLang="zh-TW" dirty="0"/>
              <a:t>(18s)</a:t>
            </a:r>
          </a:p>
          <a:p>
            <a:pPr lvl="1"/>
            <a:r>
              <a:rPr lang="en-US" altLang="zh-TW" dirty="0"/>
              <a:t>Target: </a:t>
            </a:r>
            <a:r>
              <a:rPr lang="en-US" altLang="zh-TW" dirty="0">
                <a:solidFill>
                  <a:srgbClr val="C00000"/>
                </a:solidFill>
              </a:rPr>
              <a:t>1sec</a:t>
            </a:r>
            <a:r>
              <a:rPr lang="en-US" altLang="zh-TW" dirty="0"/>
              <a:t> for one B-mode image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22E17B-2A43-4F85-974E-F2A057F6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554B44-23FE-428A-9F81-F03EB1D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140C96-DD4F-4FFF-ACE2-1C5D5D56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2340165"/>
            <a:ext cx="10585176" cy="272875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9A0C104-11D0-4E8C-98B8-813FA3062212}"/>
              </a:ext>
            </a:extLst>
          </p:cNvPr>
          <p:cNvSpPr/>
          <p:nvPr/>
        </p:nvSpPr>
        <p:spPr>
          <a:xfrm>
            <a:off x="4439816" y="1672233"/>
            <a:ext cx="200807" cy="113085"/>
          </a:xfrm>
          <a:prstGeom prst="rightArrow">
            <a:avLst>
              <a:gd name="adj1" fmla="val 50000"/>
              <a:gd name="adj2" fmla="val 860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87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7927</TotalTime>
  <Words>1134</Words>
  <Application>Microsoft Office PowerPoint</Application>
  <PresentationFormat>寬螢幕</PresentationFormat>
  <Paragraphs>277</Paragraphs>
  <Slides>25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inherit</vt:lpstr>
      <vt:lpstr>맑은 고딕</vt:lpstr>
      <vt:lpstr>PMingLiU</vt:lpstr>
      <vt:lpstr>PMingLiU</vt:lpstr>
      <vt:lpstr>標楷體</vt:lpstr>
      <vt:lpstr>Arial</vt:lpstr>
      <vt:lpstr>Calibri</vt:lpstr>
      <vt:lpstr>Tahoma</vt:lpstr>
      <vt:lpstr>Wingdings</vt:lpstr>
      <vt:lpstr>Office 佈景主題</vt:lpstr>
      <vt:lpstr>Equation</vt:lpstr>
      <vt:lpstr>PowerPoint 簡報</vt:lpstr>
      <vt:lpstr>Introduction to B-mode Imaging</vt:lpstr>
      <vt:lpstr>Ultrasound Beamforming</vt:lpstr>
      <vt:lpstr>Plane-wave Beamforming: Delay Calculation</vt:lpstr>
      <vt:lpstr>Receive Apodization (F-number Control)</vt:lpstr>
      <vt:lpstr>Coherent Plane-Wave Compounding</vt:lpstr>
      <vt:lpstr>Image Partition in Processing </vt:lpstr>
      <vt:lpstr>Flow Chart</vt:lpstr>
      <vt:lpstr>Challenge: Computational Complexity</vt:lpstr>
      <vt:lpstr>Baseline Design</vt:lpstr>
      <vt:lpstr>Optimization 1-1: Data Access</vt:lpstr>
      <vt:lpstr>Optimization 1-2: Fixed Point Conversion and Down-sampling</vt:lpstr>
      <vt:lpstr>Optimization 2: Parallel Delay Computing</vt:lpstr>
      <vt:lpstr>Optimization 3: Change Constant Floating Point to Fixed Point Multiplication </vt:lpstr>
      <vt:lpstr>Optimization 4: Merge Loop</vt:lpstr>
      <vt:lpstr>Optimization 5: Remove Round Operation</vt:lpstr>
      <vt:lpstr>Optimization 6: IIR Pipelining</vt:lpstr>
      <vt:lpstr>Optimization 7: Critical Path Breaking</vt:lpstr>
      <vt:lpstr>Interface of Input/Output Streaming </vt:lpstr>
      <vt:lpstr>Interface Implementation</vt:lpstr>
      <vt:lpstr>Header File &lt;ap_axi_sdata.h&gt;</vt:lpstr>
      <vt:lpstr>Block Diagram</vt:lpstr>
      <vt:lpstr>Block Diagram</vt:lpstr>
      <vt:lpstr>Demo Result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lssh30310</dc:creator>
  <cp:lastModifiedBy>CHI</cp:lastModifiedBy>
  <cp:revision>452</cp:revision>
  <dcterms:created xsi:type="dcterms:W3CDTF">2012-06-04T04:03:20Z</dcterms:created>
  <dcterms:modified xsi:type="dcterms:W3CDTF">2021-01-21T15:56:11Z</dcterms:modified>
</cp:coreProperties>
</file>