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1" r:id="rId2"/>
    <p:sldId id="295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92" r:id="rId11"/>
    <p:sldId id="269" r:id="rId12"/>
    <p:sldId id="270" r:id="rId13"/>
    <p:sldId id="271" r:id="rId14"/>
    <p:sldId id="286" r:id="rId15"/>
    <p:sldId id="283" r:id="rId16"/>
    <p:sldId id="284" r:id="rId17"/>
    <p:sldId id="285" r:id="rId18"/>
    <p:sldId id="272" r:id="rId19"/>
    <p:sldId id="287" r:id="rId20"/>
    <p:sldId id="282" r:id="rId21"/>
    <p:sldId id="288" r:id="rId22"/>
    <p:sldId id="290" r:id="rId23"/>
    <p:sldId id="293" r:id="rId24"/>
    <p:sldId id="276" r:id="rId25"/>
    <p:sldId id="278" r:id="rId26"/>
    <p:sldId id="280" r:id="rId27"/>
    <p:sldId id="281" r:id="rId28"/>
    <p:sldId id="289" r:id="rId29"/>
    <p:sldId id="294" r:id="rId30"/>
  </p:sldIdLst>
  <p:sldSz cx="9144000" cy="6858000" type="screen4x3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78387" autoAdjust="0"/>
  </p:normalViewPr>
  <p:slideViewPr>
    <p:cSldViewPr snapToGrid="0">
      <p:cViewPr varScale="1">
        <p:scale>
          <a:sx n="67" d="100"/>
          <a:sy n="67" d="100"/>
        </p:scale>
        <p:origin x="2083" y="67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2021年1月21日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2021年1月21日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他是先將所有</a:t>
            </a:r>
            <a:r>
              <a:rPr lang="en-US" altLang="zh-TW" dirty="0"/>
              <a:t>Input, weigh</a:t>
            </a:r>
            <a:r>
              <a:rPr lang="zh-TW" altLang="en-US" dirty="0"/>
              <a:t>和</a:t>
            </a:r>
            <a:r>
              <a:rPr lang="en-US" altLang="zh-TW" dirty="0"/>
              <a:t>bias</a:t>
            </a:r>
            <a:r>
              <a:rPr lang="zh-TW" altLang="en-US" dirty="0"/>
              <a:t>全</a:t>
            </a:r>
            <a:r>
              <a:rPr lang="en-US" altLang="zh-TW" dirty="0"/>
              <a:t>load</a:t>
            </a:r>
            <a:r>
              <a:rPr lang="zh-TW" altLang="en-US" dirty="0"/>
              <a:t>上來之後才運算，耗費大量</a:t>
            </a:r>
            <a:r>
              <a:rPr lang="en-US" altLang="zh-TW" dirty="0" err="1"/>
              <a:t>bram</a:t>
            </a:r>
            <a:endParaRPr lang="en-US" altLang="zh-TW" dirty="0"/>
          </a:p>
          <a:p>
            <a:r>
              <a:rPr lang="zh-TW" altLang="en-US" dirty="0"/>
              <a:t>而且</a:t>
            </a:r>
            <a:r>
              <a:rPr lang="en-US" altLang="zh-TW" dirty="0"/>
              <a:t>PE</a:t>
            </a:r>
            <a:r>
              <a:rPr lang="zh-TW" altLang="en-US" dirty="0"/>
              <a:t>的部分也沒有做平行處理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conv</a:t>
            </a:r>
            <a:r>
              <a:rPr lang="zh-TW" altLang="en-US" dirty="0"/>
              <a:t>的運算其實在</a:t>
            </a:r>
            <a:r>
              <a:rPr lang="en-US" altLang="zh-TW" dirty="0"/>
              <a:t>output channel</a:t>
            </a:r>
            <a:r>
              <a:rPr lang="zh-TW" altLang="en-US" dirty="0"/>
              <a:t>方向會重複用到同一組</a:t>
            </a:r>
            <a:r>
              <a:rPr lang="en-US" altLang="zh-TW" dirty="0"/>
              <a:t>input data</a:t>
            </a:r>
            <a:r>
              <a:rPr lang="zh-TW" altLang="en-US" dirty="0"/>
              <a:t>的</a:t>
            </a:r>
            <a:endParaRPr lang="en-US" altLang="zh-TW" dirty="0"/>
          </a:p>
          <a:p>
            <a:r>
              <a:rPr lang="zh-TW" altLang="en-US" dirty="0"/>
              <a:t>因此接下來的幾頁我們就針對這幾個方向做處理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7819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buffer</a:t>
            </a:r>
            <a:r>
              <a:rPr lang="zh-TW" altLang="en-US" dirty="0"/>
              <a:t>改為</a:t>
            </a:r>
            <a:r>
              <a:rPr lang="en-US" altLang="zh-TW" dirty="0"/>
              <a:t>line buffer</a:t>
            </a:r>
            <a:r>
              <a:rPr lang="zh-TW" altLang="en-US" dirty="0"/>
              <a:t>的形式來增加處理</a:t>
            </a:r>
            <a:r>
              <a:rPr lang="en-US" altLang="zh-TW" dirty="0"/>
              <a:t>data</a:t>
            </a:r>
            <a:r>
              <a:rPr lang="zh-TW" altLang="en-US" dirty="0"/>
              <a:t>的效率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line </a:t>
            </a:r>
            <a:r>
              <a:rPr lang="en-US" altLang="zh-TW" dirty="0" err="1"/>
              <a:t>buffe</a:t>
            </a:r>
            <a:r>
              <a:rPr lang="zh-TW" altLang="en-US" dirty="0"/>
              <a:t>儲存計算</a:t>
            </a:r>
            <a:r>
              <a:rPr lang="en-US" altLang="zh-TW" dirty="0"/>
              <a:t>output</a:t>
            </a:r>
            <a:r>
              <a:rPr lang="zh-TW" altLang="en-US" dirty="0"/>
              <a:t>一行所需的</a:t>
            </a:r>
            <a:r>
              <a:rPr lang="en-US" altLang="zh-TW" dirty="0"/>
              <a:t>data</a:t>
            </a:r>
            <a:r>
              <a:rPr lang="zh-TW" altLang="en-US" dirty="0"/>
              <a:t>，而不是整張圖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再加上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line buffer</a:t>
            </a:r>
          </a:p>
          <a:p>
            <a:r>
              <a:rPr lang="zh-TW" altLang="en-US" dirty="0"/>
              <a:t>這樣這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line buffer</a:t>
            </a:r>
            <a:r>
              <a:rPr lang="zh-TW" altLang="en-US" dirty="0"/>
              <a:t>就達到類似</a:t>
            </a:r>
            <a:r>
              <a:rPr lang="en-US" altLang="zh-TW" dirty="0"/>
              <a:t>ping pong buffer</a:t>
            </a:r>
            <a:r>
              <a:rPr lang="zh-TW" altLang="en-US" dirty="0"/>
              <a:t>的效果</a:t>
            </a:r>
            <a:endParaRPr lang="en-US" altLang="zh-TW" dirty="0"/>
          </a:p>
          <a:p>
            <a:r>
              <a:rPr lang="zh-TW" altLang="en-US" dirty="0"/>
              <a:t>每次讀取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line </a:t>
            </a:r>
            <a:r>
              <a:rPr lang="en-US" altLang="zh-TW" dirty="0" err="1"/>
              <a:t>buffe</a:t>
            </a:r>
            <a:r>
              <a:rPr lang="zh-TW" altLang="en-US" dirty="0"/>
              <a:t>來計算</a:t>
            </a:r>
            <a:r>
              <a:rPr lang="en-US" altLang="zh-TW" dirty="0"/>
              <a:t>output row</a:t>
            </a:r>
          </a:p>
          <a:p>
            <a:r>
              <a:rPr lang="zh-TW" altLang="en-US" dirty="0"/>
              <a:t>同時可以寫入下一行</a:t>
            </a:r>
            <a:r>
              <a:rPr lang="en-US" altLang="zh-TW" dirty="0"/>
              <a:t>input</a:t>
            </a:r>
            <a:r>
              <a:rPr lang="zh-TW" altLang="en-US" dirty="0"/>
              <a:t>到第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Line buffer</a:t>
            </a:r>
          </a:p>
          <a:p>
            <a:r>
              <a:rPr lang="zh-TW" altLang="en-US" dirty="0"/>
              <a:t>進而達到</a:t>
            </a:r>
            <a:r>
              <a:rPr lang="en-US" altLang="zh-TW" dirty="0"/>
              <a:t>computation </a:t>
            </a:r>
            <a:r>
              <a:rPr lang="zh-TW" altLang="en-US" dirty="0"/>
              <a:t>和 </a:t>
            </a:r>
            <a:r>
              <a:rPr lang="en-US" altLang="zh-TW" dirty="0"/>
              <a:t>loading</a:t>
            </a:r>
            <a:r>
              <a:rPr lang="zh-TW" altLang="en-US" dirty="0"/>
              <a:t>時間有部分重疊的效果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這邊也是使用</a:t>
            </a:r>
            <a:r>
              <a:rPr lang="en-US" altLang="zh-TW" dirty="0"/>
              <a:t>line buffer</a:t>
            </a:r>
            <a:r>
              <a:rPr lang="zh-TW" altLang="en-US" dirty="0"/>
              <a:t>的形式</a:t>
            </a:r>
            <a:endParaRPr lang="en-US" altLang="zh-TW" dirty="0"/>
          </a:p>
          <a:p>
            <a:r>
              <a:rPr lang="zh-TW" altLang="en-US" dirty="0"/>
              <a:t>就如剛剛所說</a:t>
            </a:r>
            <a:endParaRPr lang="en-US" altLang="zh-TW" dirty="0"/>
          </a:p>
          <a:p>
            <a:r>
              <a:rPr lang="zh-TW" altLang="en-US" dirty="0"/>
              <a:t>一次只會對一個</a:t>
            </a:r>
            <a:r>
              <a:rPr lang="en-US" altLang="zh-TW" dirty="0"/>
              <a:t>output buffer</a:t>
            </a:r>
            <a:r>
              <a:rPr lang="zh-TW" altLang="en-US" dirty="0"/>
              <a:t>做寫入</a:t>
            </a:r>
            <a:endParaRPr lang="en-US" altLang="zh-TW" dirty="0"/>
          </a:p>
          <a:p>
            <a:r>
              <a:rPr lang="zh-TW" altLang="en-US" dirty="0"/>
              <a:t>此時另一個</a:t>
            </a:r>
            <a:r>
              <a:rPr lang="en-US" altLang="zh-TW" dirty="0"/>
              <a:t>output line buffer</a:t>
            </a:r>
            <a:r>
              <a:rPr lang="zh-TW" altLang="en-US" dirty="0"/>
              <a:t>就能做寫回</a:t>
            </a:r>
            <a:r>
              <a:rPr lang="en-US" altLang="zh-TW" dirty="0"/>
              <a:t>DRAM</a:t>
            </a:r>
            <a:r>
              <a:rPr lang="zh-TW" altLang="en-US" dirty="0"/>
              <a:t>的動作</a:t>
            </a:r>
            <a:endParaRPr lang="en-US" altLang="zh-TW" dirty="0"/>
          </a:p>
          <a:p>
            <a:r>
              <a:rPr lang="zh-TW" altLang="en-US" dirty="0"/>
              <a:t>也能進一步讓</a:t>
            </a:r>
            <a:r>
              <a:rPr lang="en-US" altLang="zh-TW" dirty="0"/>
              <a:t>computation</a:t>
            </a:r>
            <a:r>
              <a:rPr lang="zh-TW" altLang="en-US" dirty="0"/>
              <a:t>和</a:t>
            </a:r>
            <a:r>
              <a:rPr lang="en-US" altLang="zh-TW" dirty="0"/>
              <a:t>memory access</a:t>
            </a:r>
            <a:r>
              <a:rPr lang="zh-TW" altLang="en-US" dirty="0"/>
              <a:t>的時間有重疊到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我們也使用到</a:t>
            </a:r>
            <a:r>
              <a:rPr lang="en-US" altLang="zh-TW" dirty="0" err="1"/>
              <a:t>jiin</a:t>
            </a:r>
            <a:r>
              <a:rPr lang="zh-TW" altLang="en-US" dirty="0"/>
              <a:t>老師之前公告分享的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Parallelize independent inner loop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的技巧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就是把三個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independent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for loop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封裝成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function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這樣到時候三個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就會平行執行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43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可以發現最後的</a:t>
            </a:r>
            <a:r>
              <a:rPr lang="en-US" altLang="zh-TW" dirty="0"/>
              <a:t>iteration latency</a:t>
            </a:r>
            <a:r>
              <a:rPr lang="zh-TW" altLang="en-US" dirty="0"/>
              <a:t>的確等於這三個</a:t>
            </a:r>
            <a:r>
              <a:rPr lang="en-US" altLang="zh-TW" dirty="0"/>
              <a:t>for loop</a:t>
            </a:r>
            <a:r>
              <a:rPr lang="zh-TW" altLang="en-US" dirty="0"/>
              <a:t>中最大的</a:t>
            </a:r>
            <a:endParaRPr lang="en-US" altLang="zh-TW" dirty="0"/>
          </a:p>
          <a:p>
            <a:r>
              <a:rPr lang="zh-TW" altLang="en-US" dirty="0"/>
              <a:t>代表的確有做到平行處理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4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由原本一個一個累加改為</a:t>
            </a:r>
            <a:r>
              <a:rPr lang="en-US" altLang="zh-TW" dirty="0"/>
              <a:t>adder tree</a:t>
            </a:r>
            <a:r>
              <a:rPr lang="zh-TW" altLang="en-US" dirty="0"/>
              <a:t>的形式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input weight</a:t>
            </a:r>
            <a:r>
              <a:rPr lang="zh-TW" altLang="en-US" dirty="0"/>
              <a:t>做適當的</a:t>
            </a:r>
            <a:r>
              <a:rPr lang="en-US" altLang="zh-TW" dirty="0"/>
              <a:t>partition</a:t>
            </a:r>
            <a:r>
              <a:rPr lang="zh-TW" altLang="en-US" dirty="0"/>
              <a:t>後 可以做到同時計算</a:t>
            </a:r>
            <a:r>
              <a:rPr lang="en-US" altLang="zh-TW" dirty="0"/>
              <a:t>9</a:t>
            </a:r>
            <a:r>
              <a:rPr lang="zh-TW" altLang="en-US" dirty="0"/>
              <a:t>個</a:t>
            </a:r>
            <a:r>
              <a:rPr lang="en-US" altLang="zh-TW" dirty="0"/>
              <a:t>floating point</a:t>
            </a:r>
            <a:r>
              <a:rPr lang="zh-TW" altLang="en-US" dirty="0"/>
              <a:t>乘法</a:t>
            </a:r>
            <a:endParaRPr lang="en-US" altLang="zh-TW" dirty="0"/>
          </a:p>
          <a:p>
            <a:r>
              <a:rPr lang="zh-TW" altLang="en-US" dirty="0"/>
              <a:t>最後用</a:t>
            </a:r>
            <a:r>
              <a:rPr lang="en-US" altLang="zh-TW" dirty="0"/>
              <a:t>adder tree</a:t>
            </a:r>
            <a:r>
              <a:rPr lang="zh-TW" altLang="en-US" dirty="0"/>
              <a:t>的形式累加到</a:t>
            </a:r>
            <a:r>
              <a:rPr lang="en-US" altLang="zh-TW" dirty="0"/>
              <a:t>partial sum</a:t>
            </a:r>
            <a:r>
              <a:rPr lang="zh-TW" altLang="en-US" dirty="0"/>
              <a:t>中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454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可以看到不僅</a:t>
            </a:r>
            <a:r>
              <a:rPr lang="en-US" altLang="zh-TW" dirty="0"/>
              <a:t>latency</a:t>
            </a:r>
            <a:r>
              <a:rPr lang="zh-TW" altLang="en-US" dirty="0"/>
              <a:t>降低了</a:t>
            </a:r>
            <a:r>
              <a:rPr lang="en-US" altLang="zh-TW" dirty="0"/>
              <a:t>10</a:t>
            </a:r>
            <a:r>
              <a:rPr lang="zh-TW" altLang="en-US" dirty="0"/>
              <a:t>倍以上</a:t>
            </a:r>
            <a:endParaRPr lang="en-US" altLang="zh-TW" dirty="0"/>
          </a:p>
          <a:p>
            <a:r>
              <a:rPr lang="en-US" altLang="zh-TW" dirty="0"/>
              <a:t>area</a:t>
            </a:r>
            <a:r>
              <a:rPr lang="zh-TW" altLang="en-US" dirty="0"/>
              <a:t>的部分也有顯著的下降</a:t>
            </a:r>
            <a:endParaRPr lang="en-US" altLang="zh-TW" dirty="0"/>
          </a:p>
          <a:p>
            <a:r>
              <a:rPr lang="zh-TW" altLang="en-US" dirty="0"/>
              <a:t>是更</a:t>
            </a:r>
            <a:r>
              <a:rPr lang="en-US" altLang="zh-TW" dirty="0"/>
              <a:t>efficient</a:t>
            </a:r>
            <a:r>
              <a:rPr lang="zh-TW" altLang="en-US" dirty="0"/>
              <a:t>的架構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44766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接著我們進一步將</a:t>
            </a:r>
            <a:r>
              <a:rPr lang="en-US" altLang="zh-TW" dirty="0"/>
              <a:t>PE</a:t>
            </a:r>
            <a:r>
              <a:rPr lang="zh-TW" altLang="en-US" dirty="0"/>
              <a:t> </a:t>
            </a:r>
            <a:r>
              <a:rPr lang="en-US" altLang="zh-TW" dirty="0"/>
              <a:t>unroll</a:t>
            </a:r>
            <a:r>
              <a:rPr lang="zh-TW" altLang="en-US" dirty="0"/>
              <a:t> 讓他可以平行的處理</a:t>
            </a:r>
            <a:endParaRPr lang="en-US" altLang="zh-TW" dirty="0"/>
          </a:p>
          <a:p>
            <a:r>
              <a:rPr lang="zh-TW" altLang="en-US" dirty="0"/>
              <a:t>讓他可以平行處理</a:t>
            </a:r>
            <a:r>
              <a:rPr lang="en-US" altLang="zh-TW" dirty="0"/>
              <a:t>output channel</a:t>
            </a:r>
            <a:r>
              <a:rPr lang="zh-TW" altLang="en-US" dirty="0"/>
              <a:t>方向</a:t>
            </a:r>
            <a:endParaRPr lang="en-US" altLang="zh-TW" dirty="0"/>
          </a:p>
          <a:p>
            <a:r>
              <a:rPr lang="zh-TW" altLang="en-US" dirty="0"/>
              <a:t>可以看到硬體資源有增加約</a:t>
            </a:r>
            <a:r>
              <a:rPr lang="en-US" altLang="zh-TW" dirty="0"/>
              <a:t>3</a:t>
            </a:r>
            <a:r>
              <a:rPr lang="zh-TW" altLang="en-US" dirty="0"/>
              <a:t>倍</a:t>
            </a:r>
            <a:endParaRPr lang="en-US" altLang="zh-TW" dirty="0"/>
          </a:p>
          <a:p>
            <a:r>
              <a:rPr lang="zh-TW" altLang="en-US" dirty="0"/>
              <a:t>但整體</a:t>
            </a:r>
            <a:r>
              <a:rPr lang="en-US" altLang="zh-TW" dirty="0"/>
              <a:t>latency</a:t>
            </a:r>
            <a:r>
              <a:rPr lang="zh-TW" altLang="en-US" dirty="0"/>
              <a:t>又減少了</a:t>
            </a:r>
            <a:r>
              <a:rPr lang="en-US" altLang="zh-TW" dirty="0"/>
              <a:t>20</a:t>
            </a:r>
            <a:r>
              <a:rPr lang="zh-TW" altLang="en-US" dirty="0"/>
              <a:t>倍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19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969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Pooling</a:t>
            </a:r>
            <a:r>
              <a:rPr lang="zh-TW" altLang="en-US" dirty="0"/>
              <a:t>也是採用跟前面</a:t>
            </a:r>
            <a:r>
              <a:rPr lang="en-US" altLang="zh-TW" dirty="0"/>
              <a:t>conv</a:t>
            </a:r>
            <a:r>
              <a:rPr lang="zh-TW" altLang="en-US" dirty="0"/>
              <a:t>一樣的技巧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input / output line buffer</a:t>
            </a:r>
            <a:r>
              <a:rPr lang="zh-TW" altLang="en-US" dirty="0"/>
              <a:t>來減少</a:t>
            </a:r>
            <a:r>
              <a:rPr lang="en-US" altLang="zh-TW" dirty="0"/>
              <a:t>latency</a:t>
            </a:r>
          </a:p>
          <a:p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/>
              <a:t>PE</a:t>
            </a:r>
            <a:r>
              <a:rPr lang="zh-TW" altLang="en-US" dirty="0"/>
              <a:t>的部分也是採用採用兩個兩個比較的作法來達到平行運算 這邊就不贅述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223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可以看到同樣比</a:t>
            </a:r>
            <a:r>
              <a:rPr lang="en-US" altLang="zh-TW" dirty="0"/>
              <a:t>baseline</a:t>
            </a:r>
            <a:r>
              <a:rPr lang="zh-TW" altLang="en-US" dirty="0"/>
              <a:t>的版本快了約</a:t>
            </a:r>
            <a:r>
              <a:rPr lang="en-US" altLang="zh-TW" dirty="0"/>
              <a:t>9</a:t>
            </a:r>
            <a:r>
              <a:rPr lang="zh-TW" altLang="en-US" dirty="0"/>
              <a:t>倍</a:t>
            </a:r>
            <a:endParaRPr lang="en-US" altLang="zh-TW" dirty="0"/>
          </a:p>
          <a:p>
            <a:r>
              <a:rPr lang="zh-TW" altLang="en-US" dirty="0"/>
              <a:t>然而硬體資源這邊</a:t>
            </a:r>
            <a:r>
              <a:rPr lang="en-US" altLang="zh-TW" dirty="0"/>
              <a:t>LUT</a:t>
            </a:r>
            <a:r>
              <a:rPr lang="zh-TW" altLang="en-US" dirty="0"/>
              <a:t>增加了</a:t>
            </a:r>
            <a:r>
              <a:rPr lang="en-US" altLang="zh-TW" dirty="0"/>
              <a:t>1</a:t>
            </a:r>
            <a:r>
              <a:rPr lang="zh-TW" altLang="en-US" dirty="0"/>
              <a:t>倍</a:t>
            </a:r>
            <a:endParaRPr lang="en-US" altLang="zh-TW" dirty="0"/>
          </a:p>
          <a:p>
            <a:r>
              <a:rPr lang="zh-TW" altLang="en-US" dirty="0"/>
              <a:t>這是因為我們也有將</a:t>
            </a:r>
            <a:r>
              <a:rPr lang="en-US" altLang="zh-TW" dirty="0" err="1"/>
              <a:t>channe</a:t>
            </a:r>
            <a:r>
              <a:rPr lang="zh-TW" altLang="en-US" dirty="0"/>
              <a:t>方向</a:t>
            </a:r>
            <a:r>
              <a:rPr lang="en-US" altLang="zh-TW" dirty="0"/>
              <a:t>unroll</a:t>
            </a:r>
          </a:p>
          <a:p>
            <a:r>
              <a:rPr lang="zh-TW" altLang="en-US" dirty="0"/>
              <a:t>導致產生大量的</a:t>
            </a:r>
            <a:r>
              <a:rPr lang="en-US" altLang="zh-TW" dirty="0"/>
              <a:t>comparator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772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</a:t>
            </a:r>
            <a:r>
              <a:rPr lang="en-US" altLang="zh-TW" dirty="0"/>
              <a:t>fc</a:t>
            </a:r>
            <a:r>
              <a:rPr lang="zh-TW" altLang="en-US" dirty="0"/>
              <a:t> </a:t>
            </a:r>
            <a:r>
              <a:rPr lang="en-US" altLang="zh-TW" dirty="0"/>
              <a:t>layer</a:t>
            </a:r>
            <a:r>
              <a:rPr lang="zh-TW" altLang="en-US" dirty="0"/>
              <a:t>不是</a:t>
            </a:r>
            <a:r>
              <a:rPr lang="en-US" altLang="zh-TW" dirty="0"/>
              <a:t>sliding window</a:t>
            </a:r>
            <a:r>
              <a:rPr lang="zh-TW" altLang="en-US" dirty="0"/>
              <a:t>的形式，因此我們沒有用</a:t>
            </a:r>
            <a:r>
              <a:rPr lang="en-US" altLang="zh-TW" dirty="0"/>
              <a:t>line buffer</a:t>
            </a:r>
            <a:r>
              <a:rPr lang="zh-TW" altLang="en-US" dirty="0"/>
              <a:t>去儲存</a:t>
            </a:r>
            <a:r>
              <a:rPr lang="en-US" altLang="zh-TW" dirty="0"/>
              <a:t>input</a:t>
            </a:r>
          </a:p>
          <a:p>
            <a:r>
              <a:rPr lang="zh-TW" altLang="en-US" dirty="0"/>
              <a:t>而是透過</a:t>
            </a:r>
            <a:r>
              <a:rPr lang="en-US" altLang="zh-TW" dirty="0"/>
              <a:t>directive</a:t>
            </a:r>
            <a:r>
              <a:rPr lang="zh-TW" altLang="en-US" dirty="0"/>
              <a:t>的方式去對</a:t>
            </a:r>
            <a:r>
              <a:rPr lang="en-US" altLang="zh-TW" dirty="0"/>
              <a:t>baseline</a:t>
            </a:r>
            <a:r>
              <a:rPr lang="zh-TW" altLang="en-US" dirty="0"/>
              <a:t>的</a:t>
            </a:r>
            <a:r>
              <a:rPr lang="en-US" altLang="zh-TW" dirty="0"/>
              <a:t>code</a:t>
            </a:r>
            <a:r>
              <a:rPr lang="zh-TW" altLang="en-US" dirty="0"/>
              <a:t>做優化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首先這邊</a:t>
            </a:r>
            <a:r>
              <a:rPr lang="en-US" altLang="zh-TW" dirty="0"/>
              <a:t>weight</a:t>
            </a:r>
            <a:r>
              <a:rPr lang="zh-TW" altLang="en-US" dirty="0"/>
              <a:t>和</a:t>
            </a:r>
            <a:r>
              <a:rPr lang="en-US" altLang="zh-TW" dirty="0"/>
              <a:t>input, bias</a:t>
            </a:r>
            <a:r>
              <a:rPr lang="zh-TW" altLang="en-US" dirty="0"/>
              <a:t>是分開</a:t>
            </a:r>
            <a:r>
              <a:rPr lang="en-US" altLang="zh-TW" dirty="0"/>
              <a:t>load</a:t>
            </a:r>
            <a:r>
              <a:rPr lang="zh-TW" altLang="en-US" dirty="0"/>
              <a:t>進來的</a:t>
            </a:r>
            <a:endParaRPr lang="en-US" altLang="zh-TW" dirty="0"/>
          </a:p>
          <a:p>
            <a:r>
              <a:rPr lang="zh-TW" altLang="en-US" dirty="0"/>
              <a:t>我們將這三個</a:t>
            </a:r>
            <a:r>
              <a:rPr lang="en-US" altLang="zh-TW" dirty="0"/>
              <a:t>for loop</a:t>
            </a:r>
            <a:r>
              <a:rPr lang="zh-TW" altLang="en-US" dirty="0"/>
              <a:t>包成單一一個</a:t>
            </a:r>
            <a:r>
              <a:rPr lang="en-US" altLang="zh-TW" dirty="0"/>
              <a:t>for loop</a:t>
            </a:r>
          </a:p>
          <a:p>
            <a:r>
              <a:rPr lang="zh-TW" altLang="en-US" dirty="0"/>
              <a:t>讓</a:t>
            </a:r>
            <a:r>
              <a:rPr lang="en-US" altLang="zh-TW" dirty="0"/>
              <a:t>input weight bias</a:t>
            </a:r>
            <a:r>
              <a:rPr lang="zh-TW" altLang="en-US" dirty="0"/>
              <a:t>可以同時讀取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30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可以看到在硬體資源差不多的情況下</a:t>
            </a:r>
            <a:endParaRPr lang="en-US" altLang="zh-TW" dirty="0"/>
          </a:p>
          <a:p>
            <a:r>
              <a:rPr lang="en-US" altLang="zh-TW" dirty="0"/>
              <a:t>latency</a:t>
            </a:r>
            <a:r>
              <a:rPr lang="zh-TW" altLang="en-US" dirty="0"/>
              <a:t>減少了</a:t>
            </a:r>
            <a:r>
              <a:rPr lang="en-US" altLang="zh-TW" dirty="0"/>
              <a:t>6</a:t>
            </a:r>
            <a:r>
              <a:rPr lang="zh-TW" altLang="en-US" dirty="0"/>
              <a:t>倍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163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一個簡單的</a:t>
            </a:r>
            <a:r>
              <a:rPr lang="en-US" altLang="zh-TW" dirty="0"/>
              <a:t>deep learning 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92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22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2396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然後用</a:t>
            </a:r>
            <a:r>
              <a:rPr lang="en-US" altLang="zh-TW" dirty="0" err="1"/>
              <a:t>dma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670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然後用</a:t>
            </a:r>
            <a:r>
              <a:rPr lang="en-US" altLang="zh-TW" dirty="0" err="1"/>
              <a:t>dma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810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的使用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首先讀取每一層的</a:t>
            </a:r>
            <a:r>
              <a:rPr lang="en-US" altLang="zh-TW" dirty="0"/>
              <a:t>weight</a:t>
            </a:r>
          </a:p>
          <a:p>
            <a:r>
              <a:rPr lang="zh-TW" altLang="en-US" dirty="0"/>
              <a:t>接著用我們</a:t>
            </a:r>
            <a:r>
              <a:rPr lang="en-US" altLang="zh-TW" dirty="0"/>
              <a:t>wrap</a:t>
            </a:r>
            <a:r>
              <a:rPr lang="zh-TW" altLang="en-US" dirty="0"/>
              <a:t>好的</a:t>
            </a:r>
            <a:r>
              <a:rPr lang="en-US" altLang="zh-TW" dirty="0"/>
              <a:t>function</a:t>
            </a:r>
            <a:r>
              <a:rPr lang="zh-TW" altLang="en-US" dirty="0"/>
              <a:t>去宣告每一層</a:t>
            </a:r>
            <a:endParaRPr lang="en-US" altLang="zh-TW" dirty="0"/>
          </a:p>
          <a:p>
            <a:r>
              <a:rPr lang="zh-TW" altLang="en-US" dirty="0"/>
              <a:t>接著再一層層</a:t>
            </a:r>
            <a:r>
              <a:rPr lang="en-US" altLang="zh-TW" dirty="0"/>
              <a:t>call</a:t>
            </a:r>
            <a:r>
              <a:rPr lang="zh-TW" altLang="en-US" dirty="0"/>
              <a:t>這些</a:t>
            </a:r>
            <a:r>
              <a:rPr lang="en-US" altLang="zh-TW" dirty="0"/>
              <a:t>function</a:t>
            </a:r>
          </a:p>
          <a:p>
            <a:endParaRPr lang="en-US" altLang="zh-TW" dirty="0"/>
          </a:p>
          <a:p>
            <a:r>
              <a:rPr lang="zh-TW" altLang="en-US" dirty="0"/>
              <a:t>那最後的執行時間約比為我們用</a:t>
            </a:r>
            <a:r>
              <a:rPr lang="en-US" altLang="zh-TW" dirty="0" err="1"/>
              <a:t>pynq</a:t>
            </a:r>
            <a:r>
              <a:rPr lang="zh-TW" altLang="en-US" dirty="0"/>
              <a:t>的</a:t>
            </a:r>
            <a:r>
              <a:rPr lang="en-US" altLang="zh-TW" dirty="0"/>
              <a:t>PS</a:t>
            </a:r>
            <a:r>
              <a:rPr lang="zh-TW" altLang="en-US" dirty="0"/>
              <a:t>執行時間</a:t>
            </a:r>
            <a:endParaRPr lang="en-US" altLang="zh-TW" dirty="0"/>
          </a:p>
          <a:p>
            <a:r>
              <a:rPr lang="zh-TW" altLang="en-US" dirty="0"/>
              <a:t>快了</a:t>
            </a:r>
            <a:r>
              <a:rPr lang="en-US" altLang="zh-TW" dirty="0"/>
              <a:t>6</a:t>
            </a:r>
            <a:r>
              <a:rPr lang="zh-TW" altLang="en-US" dirty="0"/>
              <a:t>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901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牽扯到大量的乘加運算，因此用</a:t>
            </a:r>
            <a:r>
              <a:rPr lang="en-US" altLang="zh-TW" dirty="0" err="1"/>
              <a:t>fpga</a:t>
            </a:r>
            <a:r>
              <a:rPr lang="zh-TW" altLang="en-US" dirty="0"/>
              <a:t>加速是有其必要</a:t>
            </a:r>
            <a:endParaRPr lang="en-US" altLang="zh-TW" dirty="0"/>
          </a:p>
          <a:p>
            <a:r>
              <a:rPr lang="zh-TW" altLang="en-US" dirty="0"/>
              <a:t>此外</a:t>
            </a:r>
            <a:r>
              <a:rPr lang="en-US" altLang="zh-TW" dirty="0"/>
              <a:t>load</a:t>
            </a:r>
            <a:r>
              <a:rPr lang="zh-TW" altLang="en-US" dirty="0"/>
              <a:t>所需的</a:t>
            </a:r>
            <a:r>
              <a:rPr lang="en-US" altLang="zh-TW" dirty="0"/>
              <a:t>weight</a:t>
            </a:r>
            <a:r>
              <a:rPr lang="zh-TW" altLang="en-US" dirty="0"/>
              <a:t>也需要占用大量</a:t>
            </a:r>
            <a:r>
              <a:rPr lang="en-US" altLang="zh-TW" dirty="0"/>
              <a:t>dram access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5123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8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我們的加速器主要支援這三種</a:t>
            </a:r>
            <a:r>
              <a:rPr lang="en-US" altLang="zh-TW" dirty="0"/>
              <a:t>operation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099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9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179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這邊是我們</a:t>
            </a:r>
            <a:r>
              <a:rPr lang="en-US" altLang="zh-TW" dirty="0"/>
              <a:t>baseline</a:t>
            </a:r>
            <a:r>
              <a:rPr lang="zh-TW" altLang="en-US" dirty="0"/>
              <a:t>的</a:t>
            </a:r>
            <a:r>
              <a:rPr lang="en-US" altLang="zh-TW" dirty="0"/>
              <a:t>implementation</a:t>
            </a:r>
          </a:p>
          <a:p>
            <a:r>
              <a:rPr lang="en-US" altLang="zh-TW" dirty="0"/>
              <a:t>Convolution</a:t>
            </a:r>
            <a:r>
              <a:rPr lang="zh-TW" altLang="en-US" dirty="0"/>
              <a:t>的演算法由</a:t>
            </a:r>
            <a:r>
              <a:rPr lang="en-US" altLang="zh-TW" dirty="0"/>
              <a:t>6</a:t>
            </a:r>
            <a:r>
              <a:rPr lang="zh-TW" altLang="en-US" dirty="0"/>
              <a:t>個</a:t>
            </a:r>
            <a:r>
              <a:rPr lang="en-US" altLang="zh-TW" dirty="0"/>
              <a:t>for loop</a:t>
            </a:r>
            <a:r>
              <a:rPr lang="zh-TW" altLang="en-US" dirty="0"/>
              <a:t>組成，其實最核心的運算</a:t>
            </a:r>
            <a:endParaRPr lang="en-US" altLang="zh-TW" dirty="0"/>
          </a:p>
          <a:p>
            <a:r>
              <a:rPr lang="zh-TW" altLang="en-US" dirty="0"/>
              <a:t>只是一個</a:t>
            </a:r>
            <a:r>
              <a:rPr lang="en-US" altLang="zh-TW" dirty="0"/>
              <a:t>MAC</a:t>
            </a:r>
            <a:r>
              <a:rPr lang="zh-TW" altLang="en-US" dirty="0"/>
              <a:t>運算，再將結果累加到</a:t>
            </a:r>
            <a:r>
              <a:rPr lang="en-US" altLang="zh-TW" dirty="0"/>
              <a:t>partial sum</a:t>
            </a:r>
            <a:r>
              <a:rPr lang="zh-TW" altLang="en-US" dirty="0"/>
              <a:t>裡面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669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Pooling</a:t>
            </a:r>
            <a:r>
              <a:rPr lang="zh-TW" altLang="en-US" dirty="0"/>
              <a:t>架構同</a:t>
            </a:r>
            <a:r>
              <a:rPr lang="en-US" altLang="zh-TW" dirty="0"/>
              <a:t>convolution</a:t>
            </a:r>
            <a:r>
              <a:rPr lang="zh-TW" altLang="en-US" dirty="0"/>
              <a:t>，但少了</a:t>
            </a:r>
            <a:r>
              <a:rPr lang="en-US" altLang="zh-TW" dirty="0"/>
              <a:t>output channel</a:t>
            </a:r>
            <a:r>
              <a:rPr lang="zh-TW" altLang="en-US" dirty="0"/>
              <a:t>這個</a:t>
            </a:r>
            <a:r>
              <a:rPr lang="en-US" altLang="zh-TW" dirty="0"/>
              <a:t>dimension</a:t>
            </a:r>
            <a:r>
              <a:rPr lang="zh-TW" altLang="en-US" dirty="0"/>
              <a:t>，因此只有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for loop</a:t>
            </a:r>
          </a:p>
          <a:p>
            <a:r>
              <a:rPr lang="zh-TW" altLang="en-US" dirty="0"/>
              <a:t>這邊我們支援</a:t>
            </a:r>
            <a:r>
              <a:rPr lang="en-US" altLang="zh-TW" dirty="0"/>
              <a:t>max pooling</a:t>
            </a:r>
            <a:r>
              <a:rPr lang="zh-TW" altLang="en-US" dirty="0"/>
              <a:t>和</a:t>
            </a:r>
            <a:r>
              <a:rPr lang="en-US" altLang="zh-TW" dirty="0"/>
              <a:t>avg pooling</a:t>
            </a:r>
            <a:r>
              <a:rPr lang="zh-TW" altLang="en-US" dirty="0"/>
              <a:t>兩個模式</a:t>
            </a:r>
            <a:endParaRPr lang="en-US" altLang="zh-TW" dirty="0"/>
          </a:p>
          <a:p>
            <a:r>
              <a:rPr lang="en-US" altLang="zh-TW" dirty="0"/>
              <a:t>max</a:t>
            </a:r>
            <a:r>
              <a:rPr lang="zh-TW" altLang="en-US" dirty="0"/>
              <a:t>為保留</a:t>
            </a:r>
            <a:r>
              <a:rPr lang="en-US" altLang="zh-TW" dirty="0"/>
              <a:t>window</a:t>
            </a:r>
            <a:r>
              <a:rPr lang="zh-TW" altLang="en-US" dirty="0"/>
              <a:t>裡的最大值，</a:t>
            </a:r>
            <a:r>
              <a:rPr lang="en-US" altLang="zh-TW" dirty="0"/>
              <a:t>avg</a:t>
            </a:r>
            <a:r>
              <a:rPr lang="zh-TW" altLang="en-US" dirty="0"/>
              <a:t>為保留</a:t>
            </a:r>
            <a:r>
              <a:rPr lang="en-US" altLang="zh-TW" dirty="0"/>
              <a:t>window</a:t>
            </a:r>
            <a:r>
              <a:rPr lang="zh-TW" altLang="en-US" dirty="0"/>
              <a:t>裡的平均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2584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Fc</a:t>
            </a:r>
            <a:r>
              <a:rPr lang="zh-TW" altLang="en-US" dirty="0"/>
              <a:t>是一維的</a:t>
            </a:r>
            <a:r>
              <a:rPr lang="en-US" altLang="zh-TW" dirty="0"/>
              <a:t>operation</a:t>
            </a:r>
            <a:r>
              <a:rPr lang="zh-TW" altLang="en-US" dirty="0"/>
              <a:t>，因此只牽扯到兩個</a:t>
            </a:r>
            <a:r>
              <a:rPr lang="en-US" altLang="zh-TW" dirty="0"/>
              <a:t>for loop</a:t>
            </a:r>
          </a:p>
          <a:p>
            <a:r>
              <a:rPr lang="zh-TW" altLang="en-US" dirty="0"/>
              <a:t>主要的運算仍是</a:t>
            </a:r>
            <a:r>
              <a:rPr lang="en-US" altLang="zh-TW" dirty="0"/>
              <a:t>input*weight</a:t>
            </a:r>
            <a:r>
              <a:rPr lang="zh-TW" altLang="en-US" dirty="0"/>
              <a:t>累加到</a:t>
            </a:r>
            <a:r>
              <a:rPr lang="en-US" altLang="zh-TW" dirty="0"/>
              <a:t>partial sum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85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rtlCol="0"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rtlCol="0"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 rtlCol="0"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9144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744538" y="6289679"/>
            <a:ext cx="95045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408509" indent="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nnyjentsai/MSOC_fin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rui-shanghaitech/A-convolution-kernel-implemented-by-Vivado-HLS" TargetMode="External"/><Relationship Id="rId2" Type="http://schemas.openxmlformats.org/officeDocument/2006/relationships/hyperlink" Target="https://github.com/mfarhadi/CNNIO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0384" y="1737360"/>
            <a:ext cx="7203233" cy="3383280"/>
          </a:xfrm>
        </p:spPr>
        <p:txBody>
          <a:bodyPr rtlCol="0">
            <a:noAutofit/>
          </a:bodyPr>
          <a:lstStyle/>
          <a:p>
            <a:r>
              <a:rPr lang="en-US" altLang="zh-TW" sz="3600" dirty="0"/>
              <a:t>Deep Learning Inference Accelerator</a:t>
            </a:r>
            <a:br>
              <a:rPr lang="en-US" altLang="zh-TW" sz="3600" dirty="0"/>
            </a:br>
            <a:r>
              <a:rPr lang="en-US" altLang="zh-TW" sz="3600" dirty="0"/>
              <a:t>with CNNIOT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0384" y="5282650"/>
            <a:ext cx="7203233" cy="612926"/>
          </a:xfrm>
        </p:spPr>
        <p:txBody>
          <a:bodyPr rtlCol="0"/>
          <a:lstStyle/>
          <a:p>
            <a:pPr rtl="0"/>
            <a:r>
              <a:rPr lang="en-US" altLang="zh-TW" dirty="0"/>
              <a:t>Team 18</a:t>
            </a:r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Model Overview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10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201092" y="1874379"/>
            <a:ext cx="1432765" cy="1278727"/>
            <a:chOff x="309398" y="2900128"/>
            <a:chExt cx="1604417" cy="1545019"/>
          </a:xfrm>
        </p:grpSpPr>
        <p:sp>
          <p:nvSpPr>
            <p:cNvPr id="6" name="矩形 5"/>
            <p:cNvSpPr/>
            <p:nvPr/>
          </p:nvSpPr>
          <p:spPr>
            <a:xfrm>
              <a:off x="309398" y="2900128"/>
              <a:ext cx="1324303" cy="127700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7200" y="3034134"/>
              <a:ext cx="1324303" cy="12770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583323" y="3168140"/>
              <a:ext cx="1330492" cy="1277007"/>
              <a:chOff x="1119352" y="2885090"/>
              <a:chExt cx="1330492" cy="127700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119352" y="2885090"/>
                <a:ext cx="1324303" cy="127700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1119352" y="3231205"/>
                <a:ext cx="1330492" cy="632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/>
                  <a:t>Input image</a:t>
                </a:r>
              </a:p>
              <a:p>
                <a:pPr algn="ctr"/>
                <a:r>
                  <a:rPr lang="en-US" altLang="zh-TW" sz="1400" b="1" dirty="0"/>
                  <a:t>32*32</a:t>
                </a:r>
                <a:endParaRPr lang="zh-TW" altLang="en-US" sz="1400" b="1" dirty="0"/>
              </a:p>
            </p:txBody>
          </p:sp>
        </p:grpSp>
      </p:grpSp>
      <p:sp>
        <p:nvSpPr>
          <p:cNvPr id="11" name="圓角矩形 10"/>
          <p:cNvSpPr/>
          <p:nvPr/>
        </p:nvSpPr>
        <p:spPr>
          <a:xfrm>
            <a:off x="3025292" y="2151920"/>
            <a:ext cx="1340069" cy="100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3x3 </a:t>
            </a:r>
            <a:r>
              <a:rPr lang="en-US" altLang="zh-TW" dirty="0" err="1"/>
              <a:t>Conv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1" idx="3"/>
          </p:cNvCxnSpPr>
          <p:nvPr/>
        </p:nvCxnSpPr>
        <p:spPr>
          <a:xfrm>
            <a:off x="4365361" y="2652111"/>
            <a:ext cx="40202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6542152" y="2128769"/>
            <a:ext cx="1340069" cy="100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 Pooling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0" idx="3"/>
            <a:endCxn id="11" idx="1"/>
          </p:cNvCxnSpPr>
          <p:nvPr/>
        </p:nvCxnSpPr>
        <p:spPr>
          <a:xfrm>
            <a:off x="2633857" y="2644268"/>
            <a:ext cx="391435" cy="78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6" idx="1"/>
          </p:cNvCxnSpPr>
          <p:nvPr/>
        </p:nvCxnSpPr>
        <p:spPr>
          <a:xfrm>
            <a:off x="462455" y="4149816"/>
            <a:ext cx="62249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1084949" y="3649625"/>
            <a:ext cx="1340069" cy="100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3x3 </a:t>
            </a:r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4783722" y="3680092"/>
            <a:ext cx="1340069" cy="100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 Pooling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6" idx="3"/>
            <a:endCxn id="44" idx="1"/>
          </p:cNvCxnSpPr>
          <p:nvPr/>
        </p:nvCxnSpPr>
        <p:spPr>
          <a:xfrm>
            <a:off x="2425018" y="4149816"/>
            <a:ext cx="60607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8" idx="3"/>
            <a:endCxn id="23" idx="1"/>
          </p:cNvCxnSpPr>
          <p:nvPr/>
        </p:nvCxnSpPr>
        <p:spPr>
          <a:xfrm>
            <a:off x="6123791" y="4180283"/>
            <a:ext cx="41255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6536347" y="3680092"/>
            <a:ext cx="1340069" cy="100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Flatten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875085" y="4156475"/>
            <a:ext cx="40202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1099320" y="5121119"/>
            <a:ext cx="1325698" cy="9708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FC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439389" y="5598592"/>
            <a:ext cx="585903" cy="79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3064798" y="5109861"/>
            <a:ext cx="1300562" cy="9774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FC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4379947" y="5606520"/>
            <a:ext cx="40377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4783722" y="5088605"/>
            <a:ext cx="1300562" cy="9774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FC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6084284" y="5623034"/>
            <a:ext cx="474171" cy="8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459540" y="5598592"/>
            <a:ext cx="625409" cy="45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4783722" y="2133786"/>
            <a:ext cx="1340069" cy="100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3x3 </a:t>
            </a:r>
            <a:r>
              <a:rPr lang="en-US" altLang="zh-TW" dirty="0" err="1"/>
              <a:t>Conv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6140131" y="2652111"/>
            <a:ext cx="40202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7879684" y="2652111"/>
            <a:ext cx="40202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>
            <a:off x="3031097" y="3649625"/>
            <a:ext cx="1340069" cy="100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3x3 </a:t>
            </a:r>
            <a:r>
              <a:rPr lang="en-US" altLang="zh-TW" dirty="0" err="1"/>
              <a:t>Conv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4365360" y="4169086"/>
            <a:ext cx="40202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9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HLS Implementation (1)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11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Convolution</a:t>
            </a:r>
          </a:p>
          <a:p>
            <a:endParaRPr lang="zh-TW" altLang="en-US" sz="20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7B8616E-43A0-463C-BE2E-43CE51A9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6897"/>
            <a:ext cx="9144000" cy="339430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921B01C-5E83-4F02-B593-7F5EA046C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598" y="6030251"/>
            <a:ext cx="682085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0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HLS Implementation (2)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12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Pooling</a:t>
            </a:r>
          </a:p>
          <a:p>
            <a:endParaRPr lang="zh-TW" altLang="en-US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1670FA-FB1D-4486-B6AB-A465B4FCB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04" y="2127411"/>
            <a:ext cx="6878010" cy="28293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6BEAF45-F4CB-46EF-9454-FE3C644D9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43" y="4956731"/>
            <a:ext cx="7582958" cy="60015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7E07341-8A3B-4586-9219-508406BCE860}"/>
              </a:ext>
            </a:extLst>
          </p:cNvPr>
          <p:cNvSpPr txBox="1"/>
          <p:nvPr/>
        </p:nvSpPr>
        <p:spPr>
          <a:xfrm>
            <a:off x="4449749" y="55454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</a:t>
            </a:r>
            <a:endParaRPr lang="zh-TW" altLang="en-US" sz="20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281E90-D6C3-4C85-8F37-53C1450E0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245" y="5901248"/>
            <a:ext cx="5249008" cy="26673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635A492-DB63-453C-AE61-1DDE76745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43" y="6159641"/>
            <a:ext cx="760201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HLS Implementation (3)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13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Fully Connected</a:t>
            </a:r>
          </a:p>
          <a:p>
            <a:endParaRPr lang="zh-TW" altLang="en-US" sz="2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A92D537-4C5C-4E43-BD9F-25D27A53B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63" y="2525201"/>
            <a:ext cx="6220693" cy="10955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AD714C8-21A8-4EE8-961B-46E06EE6C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185" y="3869335"/>
            <a:ext cx="7192379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8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HLS Implementation (4)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14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Problems</a:t>
            </a:r>
          </a:p>
          <a:p>
            <a:r>
              <a:rPr lang="en-US" altLang="zh-TW" sz="2000" dirty="0"/>
              <a:t>Large buffers</a:t>
            </a:r>
          </a:p>
          <a:p>
            <a:endParaRPr lang="en-US" altLang="zh-TW" sz="2000" dirty="0"/>
          </a:p>
          <a:p>
            <a:r>
              <a:rPr lang="en-US" altLang="zh-TW" sz="2000" dirty="0"/>
              <a:t>Unoptimized PE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AF8C61-719C-458F-8D99-AFF1EF69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22" y="2557439"/>
            <a:ext cx="6134956" cy="3334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72000D-75E5-464E-9069-33CF2F8E3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598" y="3643245"/>
            <a:ext cx="682085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Optimization (1)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15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Input / Output Line Buffer</a:t>
            </a:r>
            <a:endParaRPr lang="zh-TW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ADC7C6-34FF-433B-BAD0-6616592E1CD6}"/>
              </a:ext>
            </a:extLst>
          </p:cNvPr>
          <p:cNvSpPr/>
          <p:nvPr/>
        </p:nvSpPr>
        <p:spPr>
          <a:xfrm>
            <a:off x="234129" y="2555142"/>
            <a:ext cx="4303059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Input row0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40F7EF-67A8-4DE9-91E9-71EFED4CC131}"/>
              </a:ext>
            </a:extLst>
          </p:cNvPr>
          <p:cNvSpPr/>
          <p:nvPr/>
        </p:nvSpPr>
        <p:spPr>
          <a:xfrm>
            <a:off x="234129" y="2920902"/>
            <a:ext cx="4303059" cy="365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Input row1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B0B6E7-9187-4211-990E-B6521FF723B7}"/>
              </a:ext>
            </a:extLst>
          </p:cNvPr>
          <p:cNvSpPr/>
          <p:nvPr/>
        </p:nvSpPr>
        <p:spPr>
          <a:xfrm>
            <a:off x="234128" y="3281717"/>
            <a:ext cx="4303059" cy="3657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Input row2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35F373-D8AB-4423-B595-718E4B55A2E4}"/>
              </a:ext>
            </a:extLst>
          </p:cNvPr>
          <p:cNvSpPr/>
          <p:nvPr/>
        </p:nvSpPr>
        <p:spPr>
          <a:xfrm>
            <a:off x="234128" y="3644028"/>
            <a:ext cx="4303059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9F9703-55EF-4267-8E3E-660DBBDC36D4}"/>
              </a:ext>
            </a:extLst>
          </p:cNvPr>
          <p:cNvSpPr/>
          <p:nvPr/>
        </p:nvSpPr>
        <p:spPr>
          <a:xfrm>
            <a:off x="4666011" y="2555142"/>
            <a:ext cx="4303059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 row0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AE7524-8017-42EB-ADAA-F5B4871B85FB}"/>
              </a:ext>
            </a:extLst>
          </p:cNvPr>
          <p:cNvSpPr/>
          <p:nvPr/>
        </p:nvSpPr>
        <p:spPr>
          <a:xfrm>
            <a:off x="234128" y="2555142"/>
            <a:ext cx="1083395" cy="1088886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8331D9A-0B3A-4720-8C17-A1B85025DBDA}"/>
              </a:ext>
            </a:extLst>
          </p:cNvPr>
          <p:cNvSpPr/>
          <p:nvPr/>
        </p:nvSpPr>
        <p:spPr>
          <a:xfrm>
            <a:off x="234128" y="3644028"/>
            <a:ext cx="4303059" cy="3642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Input row3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9562A8-6A68-485C-A6E1-7996C9421EC7}"/>
              </a:ext>
            </a:extLst>
          </p:cNvPr>
          <p:cNvSpPr/>
          <p:nvPr/>
        </p:nvSpPr>
        <p:spPr>
          <a:xfrm>
            <a:off x="234127" y="2557483"/>
            <a:ext cx="4303059" cy="364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Input row4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233021-BA3E-400C-9F2B-7C53B5DDA42A}"/>
              </a:ext>
            </a:extLst>
          </p:cNvPr>
          <p:cNvSpPr/>
          <p:nvPr/>
        </p:nvSpPr>
        <p:spPr>
          <a:xfrm>
            <a:off x="234128" y="2919406"/>
            <a:ext cx="1083395" cy="1088886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3643E7C-FAD0-489D-87AF-0383A4FD93AC}"/>
              </a:ext>
            </a:extLst>
          </p:cNvPr>
          <p:cNvSpPr/>
          <p:nvPr/>
        </p:nvSpPr>
        <p:spPr>
          <a:xfrm>
            <a:off x="4666010" y="2927285"/>
            <a:ext cx="4303059" cy="365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 row1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85A9F45-4E97-4A16-B695-E579BC2439F0}"/>
              </a:ext>
            </a:extLst>
          </p:cNvPr>
          <p:cNvSpPr/>
          <p:nvPr/>
        </p:nvSpPr>
        <p:spPr>
          <a:xfrm>
            <a:off x="8740538" y="2635170"/>
            <a:ext cx="389703" cy="20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28E7C16-7B5A-464E-96DE-437F264F9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8407"/>
            <a:ext cx="9144000" cy="821094"/>
          </a:xfrm>
          <a:prstGeom prst="rect">
            <a:avLst/>
          </a:prstGeom>
        </p:spPr>
      </p:pic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5409511-7E3C-4A1E-B9B2-82BF44586A9D}"/>
              </a:ext>
            </a:extLst>
          </p:cNvPr>
          <p:cNvCxnSpPr/>
          <p:nvPr/>
        </p:nvCxnSpPr>
        <p:spPr>
          <a:xfrm>
            <a:off x="2705100" y="5067300"/>
            <a:ext cx="1200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E9F886F-2C67-4CFC-BFC8-5050ADBFC2EA}"/>
              </a:ext>
            </a:extLst>
          </p:cNvPr>
          <p:cNvCxnSpPr/>
          <p:nvPr/>
        </p:nvCxnSpPr>
        <p:spPr>
          <a:xfrm>
            <a:off x="3213211" y="5324475"/>
            <a:ext cx="1200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BEA38F2-47A1-41C9-A906-1884895364DC}"/>
              </a:ext>
            </a:extLst>
          </p:cNvPr>
          <p:cNvCxnSpPr/>
          <p:nvPr/>
        </p:nvCxnSpPr>
        <p:spPr>
          <a:xfrm>
            <a:off x="4666010" y="5324475"/>
            <a:ext cx="1200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0518DC-6FAA-446F-8FC5-EC083FAB7244}"/>
              </a:ext>
            </a:extLst>
          </p:cNvPr>
          <p:cNvCxnSpPr/>
          <p:nvPr/>
        </p:nvCxnSpPr>
        <p:spPr>
          <a:xfrm>
            <a:off x="6105525" y="5343525"/>
            <a:ext cx="1200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6993E8E-617E-4634-9B78-AAAFAD855AD3}"/>
              </a:ext>
            </a:extLst>
          </p:cNvPr>
          <p:cNvCxnSpPr/>
          <p:nvPr/>
        </p:nvCxnSpPr>
        <p:spPr>
          <a:xfrm>
            <a:off x="7540388" y="5343525"/>
            <a:ext cx="1200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7997A4C-55A0-4F37-90BC-195E020B4224}"/>
              </a:ext>
            </a:extLst>
          </p:cNvPr>
          <p:cNvCxnSpPr/>
          <p:nvPr/>
        </p:nvCxnSpPr>
        <p:spPr>
          <a:xfrm>
            <a:off x="2228850" y="5599976"/>
            <a:ext cx="1200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6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0.35191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0.35191 -0.001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  <p:bldP spid="17" grpId="0" animBg="1"/>
      <p:bldP spid="18" grpId="0" animBg="1"/>
      <p:bldP spid="11" grpId="0" animBg="1"/>
      <p:bldP spid="11" grpId="1" animBg="1"/>
      <p:bldP spid="11" grpId="2" animBg="1"/>
      <p:bldP spid="19" grpId="0" animBg="1"/>
      <p:bldP spid="21" grpId="0" animBg="1"/>
      <p:bldP spid="20" grpId="0" animBg="1"/>
      <p:bldP spid="20" grpId="1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Optimization (2)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16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Parallelize independent inner loops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6C12C2-046F-44D7-895F-1C61CB46B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8" y="2410189"/>
            <a:ext cx="8416564" cy="2976732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91DB5C75-71D8-4099-895B-A4D2B339E3D1}"/>
              </a:ext>
            </a:extLst>
          </p:cNvPr>
          <p:cNvSpPr/>
          <p:nvPr/>
        </p:nvSpPr>
        <p:spPr>
          <a:xfrm>
            <a:off x="4526995" y="3019425"/>
            <a:ext cx="587929" cy="79057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166199B-02A2-48A4-B02B-B887AE49ABD4}"/>
              </a:ext>
            </a:extLst>
          </p:cNvPr>
          <p:cNvSpPr/>
          <p:nvPr/>
        </p:nvSpPr>
        <p:spPr>
          <a:xfrm>
            <a:off x="3067050" y="4972050"/>
            <a:ext cx="895350" cy="28575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4">
            <a:extLst>
              <a:ext uri="{FF2B5EF4-FFF2-40B4-BE49-F238E27FC236}">
                <a16:creationId xmlns:a16="http://schemas.microsoft.com/office/drawing/2014/main" id="{D73C0EC8-55EB-4EE6-91C9-B04EAC3E6796}"/>
              </a:ext>
            </a:extLst>
          </p:cNvPr>
          <p:cNvSpPr txBox="1">
            <a:spLocks/>
          </p:cNvSpPr>
          <p:nvPr/>
        </p:nvSpPr>
        <p:spPr>
          <a:xfrm>
            <a:off x="659845" y="5558349"/>
            <a:ext cx="2407205" cy="12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5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3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14350" indent="-134541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685800" indent="-13716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857250" indent="-134541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028700" indent="-13716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34541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509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/>
              <a:t>*result for 3x3 conv</a:t>
            </a:r>
          </a:p>
          <a:p>
            <a:r>
              <a:rPr lang="en-US" altLang="zh-TW" sz="1400" dirty="0"/>
              <a:t>Input size (3,32,32)</a:t>
            </a:r>
          </a:p>
          <a:p>
            <a:r>
              <a:rPr lang="en-US" altLang="zh-TW" sz="1400" dirty="0"/>
              <a:t>Output size (6,28,28)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01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Optimization (3)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17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PE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51F1CEB-0375-4C17-ACC9-BC74D6882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418" y="4000721"/>
            <a:ext cx="4401164" cy="2133898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88212C15-144D-447E-8E52-B0BF85DB54BC}"/>
              </a:ext>
            </a:extLst>
          </p:cNvPr>
          <p:cNvGrpSpPr/>
          <p:nvPr/>
        </p:nvGrpSpPr>
        <p:grpSpPr>
          <a:xfrm>
            <a:off x="1561674" y="2324620"/>
            <a:ext cx="6020651" cy="295316"/>
            <a:chOff x="99727" y="2410304"/>
            <a:chExt cx="6020651" cy="295316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655AB0DB-DBF9-4B3B-8FE8-F2E8B7966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0322" y="2419830"/>
              <a:ext cx="2010056" cy="285790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2EC918B8-8654-4327-B8F8-A7AF8570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727" y="2410304"/>
              <a:ext cx="4086795" cy="295316"/>
            </a:xfrm>
            <a:prstGeom prst="rect">
              <a:avLst/>
            </a:prstGeom>
          </p:spPr>
        </p:pic>
      </p:grp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0D2E3F08-C030-47DF-BEF6-B75F6ED7744C}"/>
              </a:ext>
            </a:extLst>
          </p:cNvPr>
          <p:cNvSpPr/>
          <p:nvPr/>
        </p:nvSpPr>
        <p:spPr>
          <a:xfrm>
            <a:off x="4333875" y="2938853"/>
            <a:ext cx="476250" cy="742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Result (1)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18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endParaRPr lang="zh-TW" altLang="en-US" sz="2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E8F4BED-3A22-4B99-8238-0B1B0417E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626" y="1733906"/>
            <a:ext cx="4115374" cy="29341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F3710B-0514-4692-A2C0-E81B31BF4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94" y="4002049"/>
            <a:ext cx="3982006" cy="260068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9FCB91-A2EF-4C54-8ACD-8856E9F1F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15730"/>
            <a:ext cx="3943900" cy="228631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3335B93-F533-45DA-8697-6CF264177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35365"/>
            <a:ext cx="3991532" cy="2667372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DB4A2C5D-28EB-4625-8EFE-E430FADDC8FA}"/>
              </a:ext>
            </a:extLst>
          </p:cNvPr>
          <p:cNvSpPr/>
          <p:nvPr/>
        </p:nvSpPr>
        <p:spPr>
          <a:xfrm>
            <a:off x="638175" y="3752850"/>
            <a:ext cx="647700" cy="17299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F5B9466-FCB0-4111-AF7F-4D3F20356BEC}"/>
              </a:ext>
            </a:extLst>
          </p:cNvPr>
          <p:cNvSpPr/>
          <p:nvPr/>
        </p:nvSpPr>
        <p:spPr>
          <a:xfrm>
            <a:off x="5667375" y="3722146"/>
            <a:ext cx="647700" cy="17299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F0D0D18-4988-457E-839F-F7F00315E1C8}"/>
              </a:ext>
            </a:extLst>
          </p:cNvPr>
          <p:cNvSpPr/>
          <p:nvPr/>
        </p:nvSpPr>
        <p:spPr>
          <a:xfrm>
            <a:off x="1200150" y="5895975"/>
            <a:ext cx="2228850" cy="29559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72C882C-7038-44AB-97AC-7802845C0395}"/>
              </a:ext>
            </a:extLst>
          </p:cNvPr>
          <p:cNvSpPr/>
          <p:nvPr/>
        </p:nvSpPr>
        <p:spPr>
          <a:xfrm>
            <a:off x="6438612" y="5977737"/>
            <a:ext cx="2591087" cy="21383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內容版面配置區 4">
            <a:extLst>
              <a:ext uri="{FF2B5EF4-FFF2-40B4-BE49-F238E27FC236}">
                <a16:creationId xmlns:a16="http://schemas.microsoft.com/office/drawing/2014/main" id="{78D9F87F-6854-469F-8788-4CD200762184}"/>
              </a:ext>
            </a:extLst>
          </p:cNvPr>
          <p:cNvSpPr txBox="1">
            <a:spLocks/>
          </p:cNvSpPr>
          <p:nvPr/>
        </p:nvSpPr>
        <p:spPr>
          <a:xfrm>
            <a:off x="7086313" y="345885"/>
            <a:ext cx="2407205" cy="12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5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3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14350" indent="-134541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685800" indent="-13716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857250" indent="-134541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028700" indent="-13716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34541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509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/>
              <a:t>*result for 3x3 conv</a:t>
            </a:r>
          </a:p>
          <a:p>
            <a:r>
              <a:rPr lang="en-US" altLang="zh-TW" sz="1400" dirty="0"/>
              <a:t>Input size (3,32,32)</a:t>
            </a:r>
          </a:p>
          <a:p>
            <a:r>
              <a:rPr lang="en-US" altLang="zh-TW" sz="1400" dirty="0"/>
              <a:t>Output size (6,28,28)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685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Result (2)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19</a:t>
            </a:fld>
            <a:endParaRPr lang="zh-TW" altLang="en-US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4402FB36-84BD-4FE7-92A9-4DCE8B8F5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7693" y="1330306"/>
            <a:ext cx="3823200" cy="53434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E8F4BED-3A22-4B99-8238-0B1B0417E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" y="1733906"/>
            <a:ext cx="4115374" cy="29341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F3710B-0514-4692-A2C0-E81B31BF4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19" y="4002049"/>
            <a:ext cx="3982006" cy="2600688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9F5B9466-FCB0-4111-AF7F-4D3F20356BEC}"/>
              </a:ext>
            </a:extLst>
          </p:cNvPr>
          <p:cNvSpPr/>
          <p:nvPr/>
        </p:nvSpPr>
        <p:spPr>
          <a:xfrm>
            <a:off x="647700" y="3722146"/>
            <a:ext cx="647700" cy="17299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72C882C-7038-44AB-97AC-7802845C0395}"/>
              </a:ext>
            </a:extLst>
          </p:cNvPr>
          <p:cNvSpPr/>
          <p:nvPr/>
        </p:nvSpPr>
        <p:spPr>
          <a:xfrm>
            <a:off x="1418937" y="5977737"/>
            <a:ext cx="2591087" cy="21383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B6288BA-8B31-40C1-BB2C-5BE6C866F870}"/>
              </a:ext>
            </a:extLst>
          </p:cNvPr>
          <p:cNvSpPr/>
          <p:nvPr/>
        </p:nvSpPr>
        <p:spPr>
          <a:xfrm>
            <a:off x="4914900" y="3179220"/>
            <a:ext cx="647700" cy="24977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8CCCBD3-F5E9-4830-BF04-D3D21D01980B}"/>
              </a:ext>
            </a:extLst>
          </p:cNvPr>
          <p:cNvSpPr/>
          <p:nvPr/>
        </p:nvSpPr>
        <p:spPr>
          <a:xfrm>
            <a:off x="5400943" y="6037193"/>
            <a:ext cx="2591087" cy="30874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內容版面配置區 4">
            <a:extLst>
              <a:ext uri="{FF2B5EF4-FFF2-40B4-BE49-F238E27FC236}">
                <a16:creationId xmlns:a16="http://schemas.microsoft.com/office/drawing/2014/main" id="{AD0A23C8-5BE9-4829-A2DC-59E885DC052B}"/>
              </a:ext>
            </a:extLst>
          </p:cNvPr>
          <p:cNvSpPr txBox="1">
            <a:spLocks/>
          </p:cNvSpPr>
          <p:nvPr/>
        </p:nvSpPr>
        <p:spPr>
          <a:xfrm>
            <a:off x="7086313" y="345885"/>
            <a:ext cx="2407205" cy="12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5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3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14350" indent="-134541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685800" indent="-13716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857250" indent="-134541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028700" indent="-13716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34541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509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/>
              <a:t>*result for 3x3 conv</a:t>
            </a:r>
          </a:p>
          <a:p>
            <a:r>
              <a:rPr lang="en-US" altLang="zh-TW" sz="1400" dirty="0"/>
              <a:t>Input size (3,32,32)</a:t>
            </a:r>
          </a:p>
          <a:p>
            <a:r>
              <a:rPr lang="en-US" altLang="zh-TW" sz="1400" dirty="0"/>
              <a:t>Output size (6,28,28)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44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4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2A223-172D-4B8D-8538-A4E3921F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Github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9EC58-8E60-4F91-82F7-F891C6134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https://github.com/jennyjentsai/MSOC_final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51E600-5C2F-46EF-A3FC-89670EBA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084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Optimization (4)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20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Pooling</a:t>
            </a:r>
            <a:endParaRPr lang="zh-TW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7685D0-075D-4AAA-B8EB-F46942859E5F}"/>
              </a:ext>
            </a:extLst>
          </p:cNvPr>
          <p:cNvSpPr/>
          <p:nvPr/>
        </p:nvSpPr>
        <p:spPr>
          <a:xfrm>
            <a:off x="234129" y="2555142"/>
            <a:ext cx="4303059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Input row0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9058AE-48A0-4120-8302-9C6626F0C4DA}"/>
              </a:ext>
            </a:extLst>
          </p:cNvPr>
          <p:cNvSpPr/>
          <p:nvPr/>
        </p:nvSpPr>
        <p:spPr>
          <a:xfrm>
            <a:off x="234129" y="2920902"/>
            <a:ext cx="4303059" cy="365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Input row2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DB03DE-EBAF-4639-8590-3313656ECBF7}"/>
              </a:ext>
            </a:extLst>
          </p:cNvPr>
          <p:cNvSpPr/>
          <p:nvPr/>
        </p:nvSpPr>
        <p:spPr>
          <a:xfrm>
            <a:off x="234128" y="3281717"/>
            <a:ext cx="4303059" cy="3657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Input row0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F09C4B-A56E-4CD6-ABB7-182B72E0089B}"/>
              </a:ext>
            </a:extLst>
          </p:cNvPr>
          <p:cNvSpPr/>
          <p:nvPr/>
        </p:nvSpPr>
        <p:spPr>
          <a:xfrm>
            <a:off x="4666011" y="2555142"/>
            <a:ext cx="4303059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 row0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F638E2-105B-4DF4-A16D-E99BE9BB08B2}"/>
              </a:ext>
            </a:extLst>
          </p:cNvPr>
          <p:cNvSpPr/>
          <p:nvPr/>
        </p:nvSpPr>
        <p:spPr>
          <a:xfrm>
            <a:off x="234127" y="2557483"/>
            <a:ext cx="4303059" cy="364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Input row1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7799D3-92BF-43CC-A02E-42B2136036CD}"/>
              </a:ext>
            </a:extLst>
          </p:cNvPr>
          <p:cNvSpPr/>
          <p:nvPr/>
        </p:nvSpPr>
        <p:spPr>
          <a:xfrm>
            <a:off x="234128" y="2917031"/>
            <a:ext cx="737422" cy="730024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CAD9D6-B5F5-4EF4-A6D6-F597BCD78B1A}"/>
              </a:ext>
            </a:extLst>
          </p:cNvPr>
          <p:cNvSpPr/>
          <p:nvPr/>
        </p:nvSpPr>
        <p:spPr>
          <a:xfrm>
            <a:off x="4666010" y="2927285"/>
            <a:ext cx="4303059" cy="365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 row1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799D516-F1DD-4472-B679-86B60C35857D}"/>
              </a:ext>
            </a:extLst>
          </p:cNvPr>
          <p:cNvSpPr/>
          <p:nvPr/>
        </p:nvSpPr>
        <p:spPr>
          <a:xfrm>
            <a:off x="8740538" y="2635170"/>
            <a:ext cx="389703" cy="20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02D01B-423D-4EDF-A5F9-5C431207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1802"/>
            <a:ext cx="9144000" cy="5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2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Result (3)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21</a:t>
            </a:fld>
            <a:endParaRPr lang="zh-TW" altLang="en-US" dirty="0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5E98ABC4-0341-4420-98A2-9FFA73F5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內容版面配置區 4">
            <a:extLst>
              <a:ext uri="{FF2B5EF4-FFF2-40B4-BE49-F238E27FC236}">
                <a16:creationId xmlns:a16="http://schemas.microsoft.com/office/drawing/2014/main" id="{8D4D6CD2-95A0-4D0F-8D9B-E8F7D8D95F04}"/>
              </a:ext>
            </a:extLst>
          </p:cNvPr>
          <p:cNvSpPr txBox="1">
            <a:spLocks/>
          </p:cNvSpPr>
          <p:nvPr/>
        </p:nvSpPr>
        <p:spPr>
          <a:xfrm>
            <a:off x="7086313" y="345885"/>
            <a:ext cx="2407205" cy="12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5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3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14350" indent="-134541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685800" indent="-13716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857250" indent="-134541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028700" indent="-13716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34541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509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/>
              <a:t>*result for 2x2 </a:t>
            </a:r>
            <a:r>
              <a:rPr lang="en-US" altLang="zh-TW" sz="1400" dirty="0" err="1"/>
              <a:t>maxpool</a:t>
            </a:r>
            <a:endParaRPr lang="en-US" altLang="zh-TW" sz="1400" dirty="0"/>
          </a:p>
          <a:p>
            <a:r>
              <a:rPr lang="en-US" altLang="zh-TW" sz="1400" dirty="0"/>
              <a:t>Input size (16,10,10)</a:t>
            </a:r>
          </a:p>
          <a:p>
            <a:r>
              <a:rPr lang="en-US" altLang="zh-TW" sz="1400" dirty="0"/>
              <a:t>Output size (16,5,5)</a:t>
            </a:r>
            <a:endParaRPr lang="zh-TW" altLang="en-US" sz="14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509BE89-7D45-4E78-B72A-942A25800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41"/>
          <a:stretch/>
        </p:blipFill>
        <p:spPr>
          <a:xfrm>
            <a:off x="0" y="4030857"/>
            <a:ext cx="3927882" cy="270500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32A5B76-FC99-438B-9237-30D8B78AA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762"/>
          <a:stretch/>
        </p:blipFill>
        <p:spPr>
          <a:xfrm>
            <a:off x="4213182" y="1590314"/>
            <a:ext cx="4213182" cy="244874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A181478-9392-4EFE-8782-7D2BE7778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212"/>
          <a:stretch/>
        </p:blipFill>
        <p:spPr>
          <a:xfrm>
            <a:off x="0" y="1540109"/>
            <a:ext cx="4213182" cy="2422291"/>
          </a:xfrm>
          <a:prstGeom prst="rect">
            <a:avLst/>
          </a:prstGeom>
        </p:spPr>
      </p:pic>
      <p:sp>
        <p:nvSpPr>
          <p:cNvPr id="23" name="橢圓 22">
            <a:extLst>
              <a:ext uri="{FF2B5EF4-FFF2-40B4-BE49-F238E27FC236}">
                <a16:creationId xmlns:a16="http://schemas.microsoft.com/office/drawing/2014/main" id="{BF82963A-50F7-42F7-AF00-0FC196D28D66}"/>
              </a:ext>
            </a:extLst>
          </p:cNvPr>
          <p:cNvSpPr/>
          <p:nvPr/>
        </p:nvSpPr>
        <p:spPr>
          <a:xfrm>
            <a:off x="723900" y="3741196"/>
            <a:ext cx="647700" cy="17299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3E9A8C3-71F4-4F58-8E30-49DE74613343}"/>
              </a:ext>
            </a:extLst>
          </p:cNvPr>
          <p:cNvSpPr/>
          <p:nvPr/>
        </p:nvSpPr>
        <p:spPr>
          <a:xfrm>
            <a:off x="1342737" y="6092037"/>
            <a:ext cx="2591087" cy="21383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E487D38-3483-4FBA-9E1D-04168F0CA0C5}"/>
              </a:ext>
            </a:extLst>
          </p:cNvPr>
          <p:cNvSpPr/>
          <p:nvPr/>
        </p:nvSpPr>
        <p:spPr>
          <a:xfrm>
            <a:off x="4933950" y="3712620"/>
            <a:ext cx="647700" cy="24977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B655800-97EA-4A7F-815C-14ECD9747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032" y="4049638"/>
            <a:ext cx="3991532" cy="2695951"/>
          </a:xfrm>
          <a:prstGeom prst="rect">
            <a:avLst/>
          </a:prstGeom>
        </p:spPr>
      </p:pic>
      <p:sp>
        <p:nvSpPr>
          <p:cNvPr id="26" name="橢圓 25">
            <a:extLst>
              <a:ext uri="{FF2B5EF4-FFF2-40B4-BE49-F238E27FC236}">
                <a16:creationId xmlns:a16="http://schemas.microsoft.com/office/drawing/2014/main" id="{9A13BFF2-4CE0-45AB-AE6F-106DE48C88DD}"/>
              </a:ext>
            </a:extLst>
          </p:cNvPr>
          <p:cNvSpPr/>
          <p:nvPr/>
        </p:nvSpPr>
        <p:spPr>
          <a:xfrm>
            <a:off x="5610493" y="6037193"/>
            <a:ext cx="2591087" cy="30874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43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B766479C-4B66-4696-9BB5-CDAF94102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72" r="32315" b="31474"/>
          <a:stretch/>
        </p:blipFill>
        <p:spPr>
          <a:xfrm>
            <a:off x="1143000" y="3158538"/>
            <a:ext cx="6468982" cy="115605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Optimization (5)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22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Fully Connected</a:t>
            </a:r>
            <a:endParaRPr lang="zh-TW" altLang="en-US" sz="2000" dirty="0"/>
          </a:p>
        </p:txBody>
      </p:sp>
      <p:pic>
        <p:nvPicPr>
          <p:cNvPr id="17" name="內容版面配置區 2">
            <a:extLst>
              <a:ext uri="{FF2B5EF4-FFF2-40B4-BE49-F238E27FC236}">
                <a16:creationId xmlns:a16="http://schemas.microsoft.com/office/drawing/2014/main" id="{A9059B11-A84F-4381-B321-8409FDA2F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364" b="67461"/>
          <a:stretch/>
        </p:blipFill>
        <p:spPr>
          <a:xfrm>
            <a:off x="1389044" y="4912057"/>
            <a:ext cx="5977481" cy="127919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E930277-4A7F-4307-BD28-31F94543C1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51" b="81931"/>
          <a:stretch/>
        </p:blipFill>
        <p:spPr>
          <a:xfrm>
            <a:off x="1222021" y="2027650"/>
            <a:ext cx="6244368" cy="1090521"/>
          </a:xfrm>
          <a:prstGeom prst="rect">
            <a:avLst/>
          </a:prstGeom>
        </p:spPr>
      </p:pic>
      <p:sp>
        <p:nvSpPr>
          <p:cNvPr id="19" name="向右箭號 7">
            <a:extLst>
              <a:ext uri="{FF2B5EF4-FFF2-40B4-BE49-F238E27FC236}">
                <a16:creationId xmlns:a16="http://schemas.microsoft.com/office/drawing/2014/main" id="{CD2AFC0F-B3FD-43DD-8D31-4FE05D41B789}"/>
              </a:ext>
            </a:extLst>
          </p:cNvPr>
          <p:cNvSpPr/>
          <p:nvPr/>
        </p:nvSpPr>
        <p:spPr>
          <a:xfrm rot="5400000">
            <a:off x="3813349" y="4716435"/>
            <a:ext cx="730076" cy="25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4EC4C1-91A0-4ADC-B92C-F707F72BC114}"/>
              </a:ext>
            </a:extLst>
          </p:cNvPr>
          <p:cNvSpPr/>
          <p:nvPr/>
        </p:nvSpPr>
        <p:spPr>
          <a:xfrm>
            <a:off x="1879776" y="2601084"/>
            <a:ext cx="390984" cy="267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BF48BA-DF78-4029-9150-2BF80A61B9F7}"/>
              </a:ext>
            </a:extLst>
          </p:cNvPr>
          <p:cNvSpPr/>
          <p:nvPr/>
        </p:nvSpPr>
        <p:spPr>
          <a:xfrm>
            <a:off x="1743074" y="3691605"/>
            <a:ext cx="527685" cy="2672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88E585-BA7A-4FCB-9B69-C5A469048CA2}"/>
              </a:ext>
            </a:extLst>
          </p:cNvPr>
          <p:cNvSpPr/>
          <p:nvPr/>
        </p:nvSpPr>
        <p:spPr>
          <a:xfrm>
            <a:off x="1923167" y="5224089"/>
            <a:ext cx="301896" cy="308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6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Result (4)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23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Fully Connected</a:t>
            </a:r>
            <a:endParaRPr lang="zh-TW" altLang="en-US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6D6B73-0BBE-402D-AB38-12EFF827F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408" y="1522052"/>
            <a:ext cx="3953427" cy="22958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30053CC-76DA-4D69-B92B-279F27B94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238" y="3814799"/>
            <a:ext cx="4039164" cy="26102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9F5649B-7075-42E5-B90E-A155A2E83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22052"/>
            <a:ext cx="4239217" cy="226726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11A33EB-B49B-488F-B78D-203F09FDB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0" y="3806637"/>
            <a:ext cx="4029637" cy="2705478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B17A033F-F797-4D7F-A63E-A06C66212A3C}"/>
              </a:ext>
            </a:extLst>
          </p:cNvPr>
          <p:cNvSpPr/>
          <p:nvPr/>
        </p:nvSpPr>
        <p:spPr>
          <a:xfrm>
            <a:off x="734410" y="3530989"/>
            <a:ext cx="647700" cy="17299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CCE086E-E9C9-489F-AEF7-F39B71A13B37}"/>
              </a:ext>
            </a:extLst>
          </p:cNvPr>
          <p:cNvSpPr/>
          <p:nvPr/>
        </p:nvSpPr>
        <p:spPr>
          <a:xfrm>
            <a:off x="1363757" y="5871321"/>
            <a:ext cx="2591087" cy="21383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E09452C-7D32-4A50-BEF9-055DC9DBB834}"/>
              </a:ext>
            </a:extLst>
          </p:cNvPr>
          <p:cNvSpPr/>
          <p:nvPr/>
        </p:nvSpPr>
        <p:spPr>
          <a:xfrm>
            <a:off x="5638141" y="3512924"/>
            <a:ext cx="647700" cy="24977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DF68092-ADB1-4869-A7F7-A48CB02D5875}"/>
              </a:ext>
            </a:extLst>
          </p:cNvPr>
          <p:cNvSpPr/>
          <p:nvPr/>
        </p:nvSpPr>
        <p:spPr>
          <a:xfrm>
            <a:off x="6472339" y="5763925"/>
            <a:ext cx="2591087" cy="30874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內容版面配置區 4">
            <a:extLst>
              <a:ext uri="{FF2B5EF4-FFF2-40B4-BE49-F238E27FC236}">
                <a16:creationId xmlns:a16="http://schemas.microsoft.com/office/drawing/2014/main" id="{46FD310A-03A6-44F9-A964-A551D21E8EDC}"/>
              </a:ext>
            </a:extLst>
          </p:cNvPr>
          <p:cNvSpPr txBox="1">
            <a:spLocks/>
          </p:cNvSpPr>
          <p:nvPr/>
        </p:nvSpPr>
        <p:spPr>
          <a:xfrm>
            <a:off x="7086313" y="345885"/>
            <a:ext cx="2407205" cy="12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5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3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14350" indent="-134541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685800" indent="-13716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857250" indent="-134541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028700" indent="-13716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34541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509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/>
              <a:t>*result for fc layer</a:t>
            </a:r>
          </a:p>
          <a:p>
            <a:r>
              <a:rPr lang="en-US" altLang="zh-TW" sz="1400" dirty="0"/>
              <a:t>Input size (400)</a:t>
            </a:r>
          </a:p>
          <a:p>
            <a:r>
              <a:rPr lang="en-US" altLang="zh-TW" sz="1400" dirty="0"/>
              <a:t>Output size (120)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54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Inference on </a:t>
            </a:r>
            <a:r>
              <a:rPr lang="en-US" altLang="zh-TW" sz="3200" dirty="0" err="1"/>
              <a:t>Pynq</a:t>
            </a:r>
            <a:r>
              <a:rPr lang="en-US" altLang="zh-TW" sz="3200" dirty="0"/>
              <a:t> (1)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24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Wrap up layers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7F5511-0189-4931-B191-CA77C70045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40"/>
          <a:stretch/>
        </p:blipFill>
        <p:spPr>
          <a:xfrm>
            <a:off x="0" y="2629264"/>
            <a:ext cx="9144000" cy="40921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DF523B2-B5DD-4D4B-A57E-B5BD03A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8475"/>
            <a:ext cx="7287642" cy="4763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7C6BCEE-9FCE-4A64-992D-3E77090CD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14791"/>
            <a:ext cx="738290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54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Inference on </a:t>
            </a:r>
            <a:r>
              <a:rPr lang="en-US" altLang="zh-TW" sz="3200" dirty="0" err="1"/>
              <a:t>Pynq</a:t>
            </a:r>
            <a:r>
              <a:rPr lang="en-US" altLang="zh-TW" sz="3200" dirty="0"/>
              <a:t> (2)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25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Set configs</a:t>
            </a:r>
            <a:endParaRPr lang="zh-TW" altLang="en-US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B6F5F0E-6D90-4622-8BBA-CF25C257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112414"/>
            <a:ext cx="5334000" cy="43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29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Inference on </a:t>
            </a:r>
            <a:r>
              <a:rPr lang="en-US" altLang="zh-TW" sz="3200" dirty="0" err="1"/>
              <a:t>Pynq</a:t>
            </a:r>
            <a:r>
              <a:rPr lang="en-US" altLang="zh-TW" sz="3200" dirty="0"/>
              <a:t> (3)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26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Send inputs and weights</a:t>
            </a:r>
            <a:endParaRPr lang="zh-TW" altLang="en-US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1E919D-5B0A-4496-B26E-1BC6B205C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36" y="2325148"/>
            <a:ext cx="4677428" cy="12955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87A796E-C6A0-4812-A906-1121062B8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036" y="3992912"/>
            <a:ext cx="447737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5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69CD940-7CCA-4BD1-9E21-7EFB9325B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74" b="36336"/>
          <a:stretch/>
        </p:blipFill>
        <p:spPr>
          <a:xfrm>
            <a:off x="5314950" y="2748618"/>
            <a:ext cx="2052928" cy="162736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Inference on </a:t>
            </a:r>
            <a:r>
              <a:rPr lang="en-US" altLang="zh-TW" sz="3200" dirty="0" err="1"/>
              <a:t>Pynq</a:t>
            </a:r>
            <a:r>
              <a:rPr lang="en-US" altLang="zh-TW" sz="3200" dirty="0"/>
              <a:t> (4)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27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15730"/>
            <a:ext cx="7200900" cy="38099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Receive outputs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B6B2AF-84AD-4A87-BE17-C9ACC7C0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323" y="3038396"/>
            <a:ext cx="6067555" cy="16383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5D5B8F-2C44-4200-AB8E-F89E797BD6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9"/>
          <a:stretch/>
        </p:blipFill>
        <p:spPr>
          <a:xfrm>
            <a:off x="1300323" y="2748618"/>
            <a:ext cx="4162266" cy="2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4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070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Inference on </a:t>
            </a:r>
            <a:r>
              <a:rPr lang="en-US" altLang="zh-TW" sz="3200" dirty="0" err="1"/>
              <a:t>Pynq</a:t>
            </a:r>
            <a:r>
              <a:rPr lang="en-US" altLang="zh-TW" sz="3200" dirty="0"/>
              <a:t> (5)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28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3CD39B-2AFD-400D-98C7-CC11E76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129315"/>
            <a:ext cx="7200900" cy="38099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notebook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BBFF62-4C84-4CB7-96CB-2532DD72F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576"/>
          <a:stretch/>
        </p:blipFill>
        <p:spPr>
          <a:xfrm>
            <a:off x="0" y="5823753"/>
            <a:ext cx="5278707" cy="3535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D27EB1-8FD7-4AE7-942C-55A549DC27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27" r="36207" b="-552"/>
          <a:stretch/>
        </p:blipFill>
        <p:spPr>
          <a:xfrm>
            <a:off x="0" y="1435140"/>
            <a:ext cx="5762625" cy="415664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DAF675-2477-4C4B-BB8A-8B77D3581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96"/>
          <a:stretch/>
        </p:blipFill>
        <p:spPr>
          <a:xfrm>
            <a:off x="5306873" y="1465727"/>
            <a:ext cx="3321330" cy="30336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576923B-7D12-40DF-B674-2AFFBBFBA3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694"/>
          <a:stretch/>
        </p:blipFill>
        <p:spPr>
          <a:xfrm>
            <a:off x="4572000" y="5849717"/>
            <a:ext cx="6104910" cy="28608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EABAF73-23DF-45E0-A7F6-571447D4A493}"/>
              </a:ext>
            </a:extLst>
          </p:cNvPr>
          <p:cNvSpPr/>
          <p:nvPr/>
        </p:nvSpPr>
        <p:spPr>
          <a:xfrm>
            <a:off x="579120" y="1465727"/>
            <a:ext cx="4699587" cy="211059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18FA41-282E-479E-B9FA-9A4EFB5BFECD}"/>
              </a:ext>
            </a:extLst>
          </p:cNvPr>
          <p:cNvSpPr/>
          <p:nvPr/>
        </p:nvSpPr>
        <p:spPr>
          <a:xfrm>
            <a:off x="607286" y="3664037"/>
            <a:ext cx="4879114" cy="11717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44A717-C36F-4AFF-98CF-8373EA3BFF11}"/>
              </a:ext>
            </a:extLst>
          </p:cNvPr>
          <p:cNvSpPr/>
          <p:nvPr/>
        </p:nvSpPr>
        <p:spPr>
          <a:xfrm>
            <a:off x="5904007" y="2271700"/>
            <a:ext cx="2632707" cy="22536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DA83202-49A7-44BF-AC7F-A21B8016FFC9}"/>
              </a:ext>
            </a:extLst>
          </p:cNvPr>
          <p:cNvCxnSpPr/>
          <p:nvPr/>
        </p:nvCxnSpPr>
        <p:spPr>
          <a:xfrm>
            <a:off x="2580640" y="6095555"/>
            <a:ext cx="18084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CD27D7F-31F8-430E-8902-A3DE74A416CC}"/>
              </a:ext>
            </a:extLst>
          </p:cNvPr>
          <p:cNvCxnSpPr>
            <a:cxnSpLocks/>
          </p:cNvCxnSpPr>
          <p:nvPr/>
        </p:nvCxnSpPr>
        <p:spPr>
          <a:xfrm>
            <a:off x="6370320" y="6075235"/>
            <a:ext cx="200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0171F-3683-4886-98D4-3D21AFEF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7C3D6-238D-4B21-A272-E4EC06A9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9477A4-5435-4429-AFF3-09DFFE1D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29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B5699F-023B-45D9-BAD8-9269A0130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66"/>
          <a:stretch/>
        </p:blipFill>
        <p:spPr>
          <a:xfrm>
            <a:off x="0" y="1981202"/>
            <a:ext cx="3852242" cy="15765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023C965-A77C-4545-945A-F8BA381B9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97"/>
          <a:stretch/>
        </p:blipFill>
        <p:spPr>
          <a:xfrm>
            <a:off x="0" y="3557754"/>
            <a:ext cx="3852242" cy="31461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8C9076-76FC-437F-B79F-4C5107D7D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89" y="1746007"/>
            <a:ext cx="2440213" cy="49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8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2839C-C3BD-43EE-8213-8D5FA1C0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Overview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BE8A3-FF23-449E-82DF-26CD1BCE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Introduction</a:t>
            </a:r>
          </a:p>
          <a:p>
            <a:r>
              <a:rPr lang="en-US" altLang="zh-TW" sz="2000" dirty="0"/>
              <a:t>Model Overview</a:t>
            </a:r>
          </a:p>
          <a:p>
            <a:r>
              <a:rPr lang="en-US" altLang="zh-TW" sz="2000" dirty="0"/>
              <a:t>HLS Implementation</a:t>
            </a:r>
          </a:p>
          <a:p>
            <a:r>
              <a:rPr lang="en-US" altLang="zh-TW" sz="2000" dirty="0"/>
              <a:t>Optimization</a:t>
            </a:r>
          </a:p>
          <a:p>
            <a:r>
              <a:rPr lang="en-US" altLang="zh-TW" sz="2000" dirty="0"/>
              <a:t>Result</a:t>
            </a:r>
          </a:p>
          <a:p>
            <a:r>
              <a:rPr lang="en-US" altLang="zh-TW" sz="2000" dirty="0"/>
              <a:t>Inference on </a:t>
            </a:r>
            <a:r>
              <a:rPr lang="en-US" altLang="zh-TW" sz="2000" dirty="0" err="1"/>
              <a:t>Pynq</a:t>
            </a:r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3BD170-A97A-4FBB-B0B8-79C3C090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17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6D8DC-1E56-426A-BF77-B9505EB6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429676-3554-4438-9250-27F5B6786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CNNIOT</a:t>
            </a:r>
          </a:p>
          <a:p>
            <a:pPr marL="0" indent="0">
              <a:buNone/>
            </a:pPr>
            <a:r>
              <a:rPr lang="en-US" altLang="zh-TW" sz="2000" dirty="0">
                <a:hlinkClick r:id="rId2"/>
              </a:rPr>
              <a:t>https://github.com/mfarhadi/CNNIOT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>
                <a:hlinkClick r:id="rId3"/>
              </a:rPr>
              <a:t>https://github.com/lirui-shanghaitech/A-convolution-kernel-implemented-by-Vivado-HLS</a:t>
            </a:r>
            <a:endParaRPr lang="en-US" altLang="zh-TW" sz="2000" dirty="0"/>
          </a:p>
          <a:p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442B71-81EB-480C-B776-3885E50F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47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 (1)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2CC436-160F-40BE-B249-AE39EEEB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5</a:t>
            </a:fld>
            <a:endParaRPr lang="zh-TW" altLang="en-US" dirty="0"/>
          </a:p>
        </p:txBody>
      </p:sp>
      <p:pic>
        <p:nvPicPr>
          <p:cNvPr id="1026" name="Picture 2" descr="Image Classification using CNNs in Keras | Learn OpenCV">
            <a:extLst>
              <a:ext uri="{FF2B5EF4-FFF2-40B4-BE49-F238E27FC236}">
                <a16:creationId xmlns:a16="http://schemas.microsoft.com/office/drawing/2014/main" id="{800ADBBC-EDDE-4198-BFFA-1E8870AE4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66"/>
          <a:stretch/>
        </p:blipFill>
        <p:spPr bwMode="auto">
          <a:xfrm>
            <a:off x="884289" y="1762126"/>
            <a:ext cx="1455789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969CEC-8A7F-47BB-ABE6-0D8EA3C49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078" y="1762126"/>
            <a:ext cx="5191125" cy="42481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8731B26-F372-42B3-99F7-5C399D0BE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071" y="1753062"/>
            <a:ext cx="790575" cy="27241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43C2532-9F35-4ACE-9B9E-F2F8ACE86909}"/>
              </a:ext>
            </a:extLst>
          </p:cNvPr>
          <p:cNvSpPr txBox="1"/>
          <p:nvPr/>
        </p:nvSpPr>
        <p:spPr>
          <a:xfrm>
            <a:off x="7018387" y="2505670"/>
            <a:ext cx="57395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b="1" dirty="0"/>
              <a:t>0.1</a:t>
            </a:r>
          </a:p>
          <a:p>
            <a:r>
              <a:rPr lang="en-US" altLang="zh-TW" b="1" dirty="0"/>
              <a:t>0.9</a:t>
            </a:r>
          </a:p>
          <a:p>
            <a:r>
              <a:rPr lang="en-US" altLang="zh-TW" b="1" dirty="0"/>
              <a:t>0.2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73F4C3-B0DE-4FB5-A716-022FE84DC860}"/>
              </a:ext>
            </a:extLst>
          </p:cNvPr>
          <p:cNvSpPr txBox="1"/>
          <p:nvPr/>
        </p:nvSpPr>
        <p:spPr>
          <a:xfrm>
            <a:off x="7376492" y="338313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377848-8764-4B6F-85C9-956DBA7ECF97}"/>
              </a:ext>
            </a:extLst>
          </p:cNvPr>
          <p:cNvSpPr txBox="1"/>
          <p:nvPr/>
        </p:nvSpPr>
        <p:spPr>
          <a:xfrm>
            <a:off x="7573900" y="2228671"/>
            <a:ext cx="1620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Prob. Of</a:t>
            </a:r>
          </a:p>
          <a:p>
            <a:r>
              <a:rPr lang="en-US" altLang="zh-TW" dirty="0"/>
              <a:t>Dog</a:t>
            </a:r>
          </a:p>
          <a:p>
            <a:r>
              <a:rPr lang="en-US" altLang="zh-TW" dirty="0"/>
              <a:t>Cat</a:t>
            </a:r>
          </a:p>
          <a:p>
            <a:r>
              <a:rPr lang="en-US" altLang="zh-TW" dirty="0"/>
              <a:t>Black Panther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5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Introduction (2)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176A8F7-7FF3-48FF-A115-5B8E4E698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981202"/>
            <a:ext cx="72009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Common Operation in a deep learning model:</a:t>
            </a:r>
          </a:p>
          <a:p>
            <a:r>
              <a:rPr lang="en-US" altLang="zh-TW" sz="2000" dirty="0"/>
              <a:t>Convolution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2050" name="Picture 2" descr="Intuitively Understanding Convolutions for Deep Learning | by Irhum Shafkat  | Towards Data Science">
            <a:extLst>
              <a:ext uri="{FF2B5EF4-FFF2-40B4-BE49-F238E27FC236}">
                <a16:creationId xmlns:a16="http://schemas.microsoft.com/office/drawing/2014/main" id="{2C0F7959-2610-48ED-920B-3CA7709CBE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29" y="2766483"/>
            <a:ext cx="5407742" cy="392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94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Introduction (3)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7</a:t>
            </a:fld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176A8F7-7FF3-48FF-A115-5B8E4E698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981202"/>
            <a:ext cx="72009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Common Operation in a deep learning model:</a:t>
            </a:r>
          </a:p>
          <a:p>
            <a:r>
              <a:rPr lang="en-US" altLang="zh-TW" sz="2000" dirty="0"/>
              <a:t>Pooling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3074" name="Picture 2" descr="Max Pooling Explained | Papers With Code">
            <a:extLst>
              <a:ext uri="{FF2B5EF4-FFF2-40B4-BE49-F238E27FC236}">
                <a16:creationId xmlns:a16="http://schemas.microsoft.com/office/drawing/2014/main" id="{77606955-9FE2-4671-AD1D-ACBECF7C7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809876"/>
            <a:ext cx="71437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8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Introduction (4)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8</a:t>
            </a:fld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176A8F7-7FF3-48FF-A115-5B8E4E698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981202"/>
            <a:ext cx="72009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Common Operation in a deep learning model:</a:t>
            </a:r>
          </a:p>
          <a:p>
            <a:r>
              <a:rPr lang="en-US" altLang="zh-TW" sz="2000" dirty="0"/>
              <a:t>Fully Connected 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4098" name="Picture 2" descr="Convolutional Neural Networks (CNN): Step 4 - Full Connection - Blogs  SuperDataScience - Big Data | Analytics Careers | Mentors | Success">
            <a:extLst>
              <a:ext uri="{FF2B5EF4-FFF2-40B4-BE49-F238E27FC236}">
                <a16:creationId xmlns:a16="http://schemas.microsoft.com/office/drawing/2014/main" id="{535E2A7B-1AD5-4EA6-8051-AB9441956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3" r="15551"/>
          <a:stretch/>
        </p:blipFill>
        <p:spPr bwMode="auto">
          <a:xfrm>
            <a:off x="1818968" y="2847102"/>
            <a:ext cx="5083277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2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6A486-F0BF-4825-AD1D-D3B5720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Model Overview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CF58-CE53-4CD3-B9F1-7941F5D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8983" y="6258147"/>
            <a:ext cx="689162" cy="222436"/>
          </a:xfrm>
        </p:spPr>
        <p:txBody>
          <a:bodyPr/>
          <a:lstStyle/>
          <a:p>
            <a:pPr rtl="0"/>
            <a:fld id="{E31375A4-56A4-47D6-9801-1991572033F7}" type="slidenum">
              <a:rPr lang="en-US" altLang="zh-TW" smtClean="0"/>
              <a:t>9</a:t>
            </a:fld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201092" y="1874379"/>
            <a:ext cx="1432765" cy="1278727"/>
            <a:chOff x="309398" y="2900128"/>
            <a:chExt cx="1604417" cy="1545019"/>
          </a:xfrm>
        </p:grpSpPr>
        <p:sp>
          <p:nvSpPr>
            <p:cNvPr id="12" name="矩形 11"/>
            <p:cNvSpPr/>
            <p:nvPr/>
          </p:nvSpPr>
          <p:spPr>
            <a:xfrm>
              <a:off x="309398" y="2900128"/>
              <a:ext cx="1324303" cy="127700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57200" y="3034134"/>
              <a:ext cx="1324303" cy="12770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83323" y="3168140"/>
              <a:ext cx="1330492" cy="1277007"/>
              <a:chOff x="1119352" y="2885090"/>
              <a:chExt cx="1330492" cy="127700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119352" y="2885090"/>
                <a:ext cx="1324303" cy="127700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119352" y="3231205"/>
                <a:ext cx="1330492" cy="632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/>
                  <a:t>Input image</a:t>
                </a:r>
              </a:p>
              <a:p>
                <a:pPr algn="ctr"/>
                <a:r>
                  <a:rPr lang="en-US" altLang="zh-TW" sz="1400" b="1" dirty="0"/>
                  <a:t>32*32</a:t>
                </a:r>
                <a:endParaRPr lang="zh-TW" altLang="en-US" sz="1400" b="1" dirty="0"/>
              </a:p>
            </p:txBody>
          </p:sp>
        </p:grpSp>
      </p:grpSp>
      <p:sp>
        <p:nvSpPr>
          <p:cNvPr id="16" name="圓角矩形 15"/>
          <p:cNvSpPr/>
          <p:nvPr/>
        </p:nvSpPr>
        <p:spPr>
          <a:xfrm>
            <a:off x="3468420" y="2152724"/>
            <a:ext cx="1340069" cy="100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5x5 </a:t>
            </a:r>
            <a:r>
              <a:rPr lang="en-US" altLang="zh-TW" dirty="0" err="1"/>
              <a:t>Conv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6" idx="3"/>
          </p:cNvCxnSpPr>
          <p:nvPr/>
        </p:nvCxnSpPr>
        <p:spPr>
          <a:xfrm flipV="1">
            <a:off x="4808489" y="2648607"/>
            <a:ext cx="1198179" cy="430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903082" y="225532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6x28x28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6006668" y="2158424"/>
            <a:ext cx="1340069" cy="100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 Pooling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444920" y="227493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6x14x14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9" idx="3"/>
            <a:endCxn id="16" idx="1"/>
          </p:cNvCxnSpPr>
          <p:nvPr/>
        </p:nvCxnSpPr>
        <p:spPr>
          <a:xfrm>
            <a:off x="2633857" y="2644268"/>
            <a:ext cx="834563" cy="864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7346737" y="2624652"/>
            <a:ext cx="1198179" cy="430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35" idx="1"/>
          </p:cNvCxnSpPr>
          <p:nvPr/>
        </p:nvCxnSpPr>
        <p:spPr>
          <a:xfrm flipV="1">
            <a:off x="327033" y="4126722"/>
            <a:ext cx="944068" cy="66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1271101" y="3626531"/>
            <a:ext cx="1340069" cy="100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5x5 </a:t>
            </a:r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27033" y="372782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6x14x14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3594544" y="3633190"/>
            <a:ext cx="1340069" cy="100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 Pooling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35" idx="3"/>
            <a:endCxn id="42" idx="1"/>
          </p:cNvCxnSpPr>
          <p:nvPr/>
        </p:nvCxnSpPr>
        <p:spPr>
          <a:xfrm>
            <a:off x="2611170" y="4126722"/>
            <a:ext cx="983374" cy="66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2510387" y="371636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16x10x10</a:t>
            </a:r>
            <a:endParaRPr lang="zh-TW" altLang="en-US" dirty="0"/>
          </a:p>
        </p:txBody>
      </p:sp>
      <p:cxnSp>
        <p:nvCxnSpPr>
          <p:cNvPr id="49" name="直線單箭頭接點 48"/>
          <p:cNvCxnSpPr>
            <a:endCxn id="53" idx="1"/>
          </p:cNvCxnSpPr>
          <p:nvPr/>
        </p:nvCxnSpPr>
        <p:spPr>
          <a:xfrm>
            <a:off x="4903082" y="4120063"/>
            <a:ext cx="1133623" cy="133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4989528" y="374642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16x5x5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>
            <a:off x="6036705" y="3633190"/>
            <a:ext cx="1340069" cy="100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Flatten</a:t>
            </a:r>
            <a:endParaRPr lang="zh-TW" altLang="en-US" dirty="0"/>
          </a:p>
        </p:txBody>
      </p:sp>
      <p:cxnSp>
        <p:nvCxnSpPr>
          <p:cNvPr id="54" name="直線單箭頭接點 53"/>
          <p:cNvCxnSpPr/>
          <p:nvPr/>
        </p:nvCxnSpPr>
        <p:spPr>
          <a:xfrm>
            <a:off x="7372232" y="4133381"/>
            <a:ext cx="117268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594991" y="37807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400</a:t>
            </a:r>
            <a:endParaRPr lang="zh-TW" altLang="en-US" dirty="0"/>
          </a:p>
        </p:txBody>
      </p:sp>
      <p:sp>
        <p:nvSpPr>
          <p:cNvPr id="58" name="圓角矩形 57"/>
          <p:cNvSpPr/>
          <p:nvPr/>
        </p:nvSpPr>
        <p:spPr>
          <a:xfrm>
            <a:off x="1302632" y="5121119"/>
            <a:ext cx="1325698" cy="9708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FC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70689" y="52405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400</a:t>
            </a:r>
            <a:endParaRPr lang="zh-TW" altLang="en-US" dirty="0"/>
          </a:p>
        </p:txBody>
      </p:sp>
      <p:cxnSp>
        <p:nvCxnSpPr>
          <p:cNvPr id="66" name="直線單箭頭接點 65"/>
          <p:cNvCxnSpPr>
            <a:endCxn id="68" idx="1"/>
          </p:cNvCxnSpPr>
          <p:nvPr/>
        </p:nvCxnSpPr>
        <p:spPr>
          <a:xfrm flipV="1">
            <a:off x="2652073" y="5603191"/>
            <a:ext cx="942471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2755006" y="52338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120</a:t>
            </a:r>
            <a:endParaRPr lang="zh-TW" altLang="en-US" dirty="0"/>
          </a:p>
        </p:txBody>
      </p:sp>
      <p:sp>
        <p:nvSpPr>
          <p:cNvPr id="68" name="圓角矩形 67"/>
          <p:cNvSpPr/>
          <p:nvPr/>
        </p:nvSpPr>
        <p:spPr>
          <a:xfrm>
            <a:off x="3594544" y="5114460"/>
            <a:ext cx="1300562" cy="9774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FC</a:t>
            </a:r>
            <a:endParaRPr lang="zh-TW" altLang="en-US" dirty="0"/>
          </a:p>
        </p:txBody>
      </p:sp>
      <p:cxnSp>
        <p:nvCxnSpPr>
          <p:cNvPr id="70" name="直線單箭頭接點 69"/>
          <p:cNvCxnSpPr>
            <a:endCxn id="72" idx="1"/>
          </p:cNvCxnSpPr>
          <p:nvPr/>
        </p:nvCxnSpPr>
        <p:spPr>
          <a:xfrm>
            <a:off x="4903082" y="5598594"/>
            <a:ext cx="1103586" cy="112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5187005" y="52292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84</a:t>
            </a:r>
            <a:endParaRPr lang="zh-TW" altLang="en-US" dirty="0"/>
          </a:p>
        </p:txBody>
      </p:sp>
      <p:sp>
        <p:nvSpPr>
          <p:cNvPr id="72" name="圓角矩形 71"/>
          <p:cNvSpPr/>
          <p:nvPr/>
        </p:nvSpPr>
        <p:spPr>
          <a:xfrm>
            <a:off x="6006668" y="5121119"/>
            <a:ext cx="1300562" cy="9774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FC</a:t>
            </a:r>
            <a:endParaRPr lang="zh-TW" altLang="en-US" dirty="0"/>
          </a:p>
        </p:txBody>
      </p:sp>
      <p:cxnSp>
        <p:nvCxnSpPr>
          <p:cNvPr id="74" name="直線單箭頭接點 73"/>
          <p:cNvCxnSpPr/>
          <p:nvPr/>
        </p:nvCxnSpPr>
        <p:spPr>
          <a:xfrm flipV="1">
            <a:off x="7307640" y="5609848"/>
            <a:ext cx="1237276" cy="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7685747" y="5286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354576" y="5603190"/>
            <a:ext cx="944068" cy="66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16961"/>
      </p:ext>
    </p:extLst>
  </p:cSld>
  <p:clrMapOvr>
    <a:masterClrMapping/>
  </p:clrMapOvr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5256</TotalTime>
  <Words>1136</Words>
  <Application>Microsoft Office PowerPoint</Application>
  <PresentationFormat>如螢幕大小 (4:3)</PresentationFormat>
  <Paragraphs>257</Paragraphs>
  <Slides>29</Slides>
  <Notes>24</Notes>
  <HiddenSlides>2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Microsoft JhengHei UI</vt:lpstr>
      <vt:lpstr>微軟正黑體</vt:lpstr>
      <vt:lpstr>Arial</vt:lpstr>
      <vt:lpstr>菱格線條 16x9</vt:lpstr>
      <vt:lpstr>Deep Learning Inference Accelerator with CNNIOT</vt:lpstr>
      <vt:lpstr>Github</vt:lpstr>
      <vt:lpstr>Overview</vt:lpstr>
      <vt:lpstr>Reference</vt:lpstr>
      <vt:lpstr>Introduction (1)</vt:lpstr>
      <vt:lpstr>Introduction (2)</vt:lpstr>
      <vt:lpstr>Introduction (3)</vt:lpstr>
      <vt:lpstr>Introduction (4)</vt:lpstr>
      <vt:lpstr>Model Overview</vt:lpstr>
      <vt:lpstr>Model Overview</vt:lpstr>
      <vt:lpstr>HLS Implementation (1)</vt:lpstr>
      <vt:lpstr>HLS Implementation (2)</vt:lpstr>
      <vt:lpstr>HLS Implementation (3)</vt:lpstr>
      <vt:lpstr>HLS Implementation (4)</vt:lpstr>
      <vt:lpstr>Optimization (1)</vt:lpstr>
      <vt:lpstr>Optimization (2)</vt:lpstr>
      <vt:lpstr>Optimization (3)</vt:lpstr>
      <vt:lpstr>Result (1)</vt:lpstr>
      <vt:lpstr>Result (2)</vt:lpstr>
      <vt:lpstr>Optimization (4)</vt:lpstr>
      <vt:lpstr>Result (3)</vt:lpstr>
      <vt:lpstr>Optimization (5)</vt:lpstr>
      <vt:lpstr>Result (4)</vt:lpstr>
      <vt:lpstr>Inference on Pynq (1)</vt:lpstr>
      <vt:lpstr>Inference on Pynq (2)</vt:lpstr>
      <vt:lpstr>Inference on Pynq (3)</vt:lpstr>
      <vt:lpstr>Inference on Pynq (4)</vt:lpstr>
      <vt:lpstr>Inference on Pynq (5)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Zooming Slow-Mo: Fast and Accurate One-Stage Space-Time Video Super-Resolution</dc:title>
  <dc:creator>admin</dc:creator>
  <cp:lastModifiedBy>User</cp:lastModifiedBy>
  <cp:revision>808</cp:revision>
  <dcterms:created xsi:type="dcterms:W3CDTF">2020-04-21T05:43:20Z</dcterms:created>
  <dcterms:modified xsi:type="dcterms:W3CDTF">2021-01-21T15:36:54Z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