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427" r:id="rId3"/>
    <p:sldId id="398" r:id="rId4"/>
    <p:sldId id="428" r:id="rId5"/>
    <p:sldId id="431" r:id="rId6"/>
    <p:sldId id="449" r:id="rId7"/>
    <p:sldId id="434" r:id="rId8"/>
    <p:sldId id="454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8" r:id="rId17"/>
    <p:sldId id="479" r:id="rId18"/>
    <p:sldId id="404" r:id="rId19"/>
    <p:sldId id="411" r:id="rId20"/>
    <p:sldId id="484" r:id="rId21"/>
    <p:sldId id="487" r:id="rId22"/>
    <p:sldId id="488" r:id="rId23"/>
    <p:sldId id="489" r:id="rId24"/>
    <p:sldId id="490" r:id="rId25"/>
    <p:sldId id="426" r:id="rId26"/>
    <p:sldId id="455" r:id="rId27"/>
    <p:sldId id="443" r:id="rId28"/>
    <p:sldId id="486" r:id="rId29"/>
    <p:sldId id="377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4"/>
    <a:srgbClr val="CB9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6" autoAdjust="0"/>
    <p:restoredTop sz="81404" autoAdjust="0"/>
  </p:normalViewPr>
  <p:slideViewPr>
    <p:cSldViewPr>
      <p:cViewPr>
        <p:scale>
          <a:sx n="84" d="100"/>
          <a:sy n="84" d="100"/>
        </p:scale>
        <p:origin x="1161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945E3EFF-CD03-4EA7-B5C9-12D5B4826A5A}" type="CELLRANGE">
                      <a:rPr lang="en-US" altLang="zh-TW"/>
                      <a:pPr/>
                      <a:t>[CELLRANGE]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928-4B3D-B620-3CA8372D901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8575144-F654-4EEF-8769-5AE648B2797E}" type="CELLRANGE">
                      <a:rPr lang="zh-TW" altLang="en-US"/>
                      <a:pPr/>
                      <a:t>[CELLRANGE]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928-4B3D-B620-3CA8372D901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B31288B-3696-4025-9766-8F9485570004}" type="CELLRANGE">
                      <a:rPr lang="zh-TW" altLang="en-US"/>
                      <a:pPr/>
                      <a:t>[CELLRANGE]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928-4B3D-B620-3CA8372D901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645E580-D6F8-46D2-B038-BD2E645FA5B0}" type="CELLRANGE">
                      <a:rPr lang="zh-TW" altLang="en-US"/>
                      <a:pPr/>
                      <a:t>[CELLRANGE]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928-4B3D-B620-3CA8372D901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056996CD-176A-41B2-93B1-71ED13236C39}" type="CELLRANGE">
                      <a:rPr lang="zh-TW" altLang="en-US"/>
                      <a:pPr/>
                      <a:t>[CELLRANGE]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928-4B3D-B620-3CA8372D90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工作表1!$B$1:$B$5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xVal>
          <c:yVal>
            <c:numRef>
              <c:f>工作表1!$C$1:$C$5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工作表1!$A$1:$A$5</c15:f>
                <c15:dlblRangeCache>
                  <c:ptCount val="5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928-4B3D-B620-3CA8372D9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3931967"/>
        <c:axId val="1943932383"/>
      </c:scatterChart>
      <c:valAx>
        <c:axId val="1943931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3932383"/>
        <c:crosses val="autoZero"/>
        <c:crossBetween val="midCat"/>
      </c:valAx>
      <c:valAx>
        <c:axId val="194393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3931967"/>
        <c:crosses val="autoZero"/>
        <c:crossBetween val="midCat"/>
      </c:valAx>
      <c:spPr>
        <a:solidFill>
          <a:sysClr val="window" lastClr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4038-6672-4F7E-9629-41FC047C8FB2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1BF83-2DBA-4E43-B839-2AC64DD60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24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72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選擇滿足驗收標準的狀態變量更改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2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75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1BF83-2DBA-4E43-B839-2AC64DD607C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 rot="-5068141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694A84-47E1-4E4D-A00D-F96E57AC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03B358-B3A4-44DD-80EA-F1EBAB2B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0396BA-971D-4A04-A76F-F858AB0B9E9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CC4234-C9E0-457C-AE6C-2B7A2EC44D03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53D9EB28-8664-4481-AAFB-28AD19BD26C6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ED6C8-9D49-4240-B6B0-4B9813FEFF73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91AAB-06A6-4C37-A975-37C7439077F3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C703C3-8DC6-4D45-BEB9-8B632EDA5ADF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42CE55-CCB3-4B6E-8D50-1461DEB93093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CD43D9-F0A5-47DF-831C-917D2F4D3015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29AAF-0D3F-48EF-A6B5-75E70527817F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D978F2-F367-4232-8A0A-5BF678A08BB5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fld id="{8E0FE3F4-E2B0-4F50-A9F8-684B46DD9545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endParaRPr lang="zh-TW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E036CB1-5950-409A-BF4D-F587253C7E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08943099/MSOCFall2020/tree/main/final_project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Digital </a:t>
            </a:r>
            <a:r>
              <a:rPr lang="en-US" altLang="zh-TW" sz="4800" dirty="0" err="1" smtClean="0"/>
              <a:t>Annealer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1560" y="3609975"/>
            <a:ext cx="7232848" cy="2411413"/>
          </a:xfrm>
        </p:spPr>
        <p:txBody>
          <a:bodyPr/>
          <a:lstStyle/>
          <a:p>
            <a:r>
              <a:rPr lang="en-US" altLang="zh-TW" sz="2400" dirty="0"/>
              <a:t>Presenter</a:t>
            </a:r>
            <a:r>
              <a:rPr lang="en-US" altLang="zh-TW" sz="2400" dirty="0">
                <a:solidFill>
                  <a:schemeClr val="tx1"/>
                </a:solidFill>
              </a:rPr>
              <a:t>: Cheng-Han Hsieh, Ting-Yi </a:t>
            </a:r>
            <a:r>
              <a:rPr lang="en-US" altLang="zh-TW" sz="2400" dirty="0" smtClean="0"/>
              <a:t>Wu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Team </a:t>
            </a:r>
            <a:r>
              <a:rPr lang="en-US" altLang="zh-TW" sz="2400" dirty="0"/>
              <a:t>11</a:t>
            </a:r>
          </a:p>
          <a:p>
            <a:endParaRPr lang="zh-TW" altLang="en-US" sz="2400" dirty="0"/>
          </a:p>
        </p:txBody>
      </p:sp>
      <p:pic>
        <p:nvPicPr>
          <p:cNvPr id="6" name="Picture 4" descr="alcom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6546" y="3501008"/>
            <a:ext cx="869950" cy="936625"/>
          </a:xfrm>
          <a:prstGeom prst="rect">
            <a:avLst/>
          </a:prstGeom>
          <a:noFill/>
        </p:spPr>
      </p:pic>
      <p:pic>
        <p:nvPicPr>
          <p:cNvPr id="7" name="Picture 5" descr="ntu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2408" y="4931142"/>
            <a:ext cx="954088" cy="95408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827584" y="6330231"/>
            <a:ext cx="8280920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5"/>
              </a:rPr>
              <a:t>https://github.com/r08943099/MSOCFall2020/tree/main/final_project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0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 (cont.)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Trial phase (Parallel)</a:t>
            </a:r>
          </a:p>
          <a:p>
            <a:r>
              <a:rPr lang="en-US" altLang="zh-TW" dirty="0" smtClean="0"/>
              <a:t>16 spins need trial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758880" y="6453188"/>
            <a:ext cx="2133600" cy="252412"/>
          </a:xfrm>
        </p:spPr>
        <p:txBody>
          <a:bodyPr/>
          <a:lstStyle/>
          <a:p>
            <a:fld id="{CE036CB1-5950-409A-BF4D-F587253C7E33}" type="slidenum">
              <a:rPr lang="zh-TW" altLang="en-US" smtClean="0"/>
              <a:t>10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6701" y="3397994"/>
                <a:ext cx="2520280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" y="3397994"/>
                <a:ext cx="2520280" cy="1814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52641" y="2590927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41" y="2590927"/>
                <a:ext cx="2520280" cy="680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69564" y="3404143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3404143"/>
                <a:ext cx="2520280" cy="680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69564" y="4260789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4260789"/>
                <a:ext cx="2520280" cy="680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669564" y="5857154"/>
                <a:ext cx="2520280" cy="680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1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9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64" y="5857154"/>
                <a:ext cx="2520280" cy="680379"/>
              </a:xfrm>
              <a:prstGeom prst="rect">
                <a:avLst/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800539" y="4976426"/>
            <a:ext cx="461665" cy="16862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………….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66741" y="2884733"/>
            <a:ext cx="2881123" cy="61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89387" y="3630600"/>
            <a:ext cx="2402493" cy="10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741566" y="3732784"/>
            <a:ext cx="1678306" cy="85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2363258" y="5218018"/>
            <a:ext cx="984606" cy="80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606636" y="2700067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2700067"/>
                <a:ext cx="9475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/>
          <p:nvPr/>
        </p:nvCxnSpPr>
        <p:spPr>
          <a:xfrm>
            <a:off x="4488845" y="288473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364088" y="288473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5842246" y="2700067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660232" y="28946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606636" y="3589192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3589192"/>
                <a:ext cx="9475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/>
          <p:cNvCxnSpPr/>
          <p:nvPr/>
        </p:nvCxnSpPr>
        <p:spPr>
          <a:xfrm>
            <a:off x="4488845" y="377385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364088" y="377385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842246" y="3589192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6660232" y="378376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606636" y="4398228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36" y="4398228"/>
                <a:ext cx="9475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/>
          <p:cNvCxnSpPr/>
          <p:nvPr/>
        </p:nvCxnSpPr>
        <p:spPr>
          <a:xfrm>
            <a:off x="4488845" y="458289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364088" y="458289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>
          <a:xfrm>
            <a:off x="5842246" y="4398228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6660232" y="459279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632534" y="5985705"/>
                <a:ext cx="947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34" y="5985705"/>
                <a:ext cx="9475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/>
          <p:nvPr/>
        </p:nvCxnSpPr>
        <p:spPr>
          <a:xfrm>
            <a:off x="4514743" y="61703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5389986" y="61703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5868144" y="5985705"/>
            <a:ext cx="720080" cy="4409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ADB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6686130" y="618027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062663" y="2276872"/>
            <a:ext cx="461665" cy="42484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zh-TW" dirty="0" smtClean="0"/>
              <a:t>Candidates</a:t>
            </a:r>
            <a:endParaRPr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7524328" y="422108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圓角矩形 57"/>
          <p:cNvSpPr/>
          <p:nvPr/>
        </p:nvSpPr>
        <p:spPr>
          <a:xfrm>
            <a:off x="7812360" y="2671922"/>
            <a:ext cx="1254305" cy="326635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Random choose and update phase</a:t>
            </a:r>
          </a:p>
          <a:p>
            <a:pPr algn="ctr"/>
            <a:r>
              <a:rPr lang="en-US" altLang="zh-TW" sz="1400" dirty="0" smtClean="0"/>
              <a:t>(if at local minimum add </a:t>
            </a:r>
            <a:r>
              <a:rPr lang="en-US" altLang="zh-TW" sz="1400" dirty="0" err="1" smtClean="0"/>
              <a:t>Eoff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130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</a:t>
            </a:r>
            <a:r>
              <a:rPr lang="en-US" altLang="zh-TW" dirty="0"/>
              <a:t> (cont.)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Replica exchange</a:t>
            </a:r>
          </a:p>
          <a:p>
            <a:pPr lvl="1"/>
            <a:r>
              <a:rPr lang="en-US" altLang="zh-TW" dirty="0" smtClean="0"/>
              <a:t>Above operations will parallel run with different temperature</a:t>
            </a:r>
          </a:p>
          <a:p>
            <a:pPr lvl="1"/>
            <a:r>
              <a:rPr lang="en-US" altLang="zh-TW" dirty="0" smtClean="0"/>
              <a:t>After one update, exchanging replica with probability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51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Example: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TSP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n-cities are modeled by a lattice-like graph that uses n</a:t>
            </a:r>
            <a:r>
              <a:rPr lang="en-US" altLang="zh-TW" baseline="30000" dirty="0"/>
              <a:t>2</a:t>
            </a:r>
          </a:p>
          <a:p>
            <a:pPr lvl="1"/>
            <a:r>
              <a:rPr lang="en-US" altLang="zh-TW" dirty="0"/>
              <a:t>City number</a:t>
            </a:r>
          </a:p>
          <a:p>
            <a:pPr lvl="1"/>
            <a:r>
              <a:rPr lang="en-US" altLang="zh-TW" dirty="0"/>
              <a:t>Visit order</a:t>
            </a:r>
          </a:p>
          <a:p>
            <a:r>
              <a:rPr lang="en-US" altLang="zh-TW" dirty="0"/>
              <a:t>The objective function is formulated as the summation of the distances along the route and the number of constraint violations.</a:t>
            </a:r>
            <a:endParaRPr lang="en-US" altLang="zh-TW" baseline="30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TSP(cont.)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n-vertices TSP is formulated as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a</a:t>
            </a:r>
            <a:r>
              <a:rPr lang="en-US" altLang="zh-TW" baseline="-25000" dirty="0" err="1"/>
              <a:t>ik</a:t>
            </a:r>
            <a:r>
              <a:rPr lang="en-US" altLang="zh-TW" dirty="0"/>
              <a:t> : vertex k is (is not) visited as the </a:t>
            </a:r>
            <a:r>
              <a:rPr lang="en-US" altLang="zh-TW" dirty="0" err="1"/>
              <a:t>i-th</a:t>
            </a:r>
            <a:r>
              <a:rPr lang="en-US" altLang="zh-TW" dirty="0"/>
              <a:t> city when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ik</a:t>
            </a:r>
            <a:r>
              <a:rPr lang="en-US" altLang="zh-TW" baseline="-25000" dirty="0"/>
              <a:t> </a:t>
            </a:r>
            <a:r>
              <a:rPr lang="en-US" altLang="zh-TW" dirty="0"/>
              <a:t>= 1(0)</a:t>
            </a:r>
          </a:p>
          <a:p>
            <a:pPr lvl="1"/>
            <a:r>
              <a:rPr lang="en-US" altLang="zh-TW" dirty="0" err="1"/>
              <a:t>W</a:t>
            </a:r>
            <a:r>
              <a:rPr lang="en-US" altLang="zh-TW" baseline="-25000" dirty="0" err="1"/>
              <a:t>kl</a:t>
            </a:r>
            <a:r>
              <a:rPr lang="en-US" altLang="zh-TW" dirty="0"/>
              <a:t> : the weight (or distance) between vertices k and l</a:t>
            </a:r>
          </a:p>
          <a:p>
            <a:pPr lvl="1"/>
            <a:r>
              <a:rPr lang="en-US" altLang="zh-TW" dirty="0"/>
              <a:t>Possible routes is (n - 1)! / 2</a:t>
            </a:r>
          </a:p>
          <a:p>
            <a:pPr lvl="2"/>
            <a:r>
              <a:rPr lang="en-US" altLang="zh-TW" dirty="0"/>
              <a:t>Difﬁcult to obtain its optimal solution by brute force methods as n becomes larger.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" b="12871"/>
          <a:stretch/>
        </p:blipFill>
        <p:spPr>
          <a:xfrm>
            <a:off x="925736" y="2355092"/>
            <a:ext cx="4305647" cy="9298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8707" b="8892"/>
          <a:stretch/>
        </p:blipFill>
        <p:spPr>
          <a:xfrm>
            <a:off x="5141144" y="2669509"/>
            <a:ext cx="3319288" cy="3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7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Mapping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</p:spPr>
            <p:txBody>
              <a:bodyPr/>
              <a:lstStyle/>
              <a:p>
                <a:r>
                  <a:rPr lang="en-US" altLang="zh-TW" sz="2000" dirty="0" smtClean="0"/>
                  <a:t>Consider the energy function of the quadratic, unconstrained binary optimization (QUBO) format [16], the TSP is expressed by: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err="1" smtClean="0"/>
                  <a:t>a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is converted to </a:t>
                </a:r>
                <a:r>
                  <a:rPr lang="en-US" altLang="zh-TW" sz="2000" dirty="0" err="1"/>
                  <a:t>Ising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model spin </a:t>
                </a:r>
                <a:r>
                  <a:rPr lang="el-GR" altLang="zh-TW" sz="2000" dirty="0" smtClean="0"/>
                  <a:t>σ</a:t>
                </a:r>
                <a:r>
                  <a:rPr lang="en-US" altLang="zh-TW" sz="2000" baseline="-25000" dirty="0" err="1" smtClean="0"/>
                  <a:t>ik</a:t>
                </a:r>
                <a:r>
                  <a:rPr lang="en-US" altLang="zh-TW" sz="2000" dirty="0" smtClean="0"/>
                  <a:t>  </a:t>
                </a:r>
                <a:r>
                  <a:rPr lang="en-US" altLang="zh-TW" sz="2000" dirty="0"/>
                  <a:t>∈{-1,+1</a:t>
                </a:r>
                <a:r>
                  <a:rPr lang="en-US" altLang="zh-TW" sz="2000" dirty="0" smtClean="0"/>
                  <a:t>}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The </a:t>
                </a:r>
                <a:r>
                  <a:rPr lang="en-US" altLang="zh-TW" sz="2000" dirty="0"/>
                  <a:t>ﬁrst, second, and third terms of Eq. (5) are </a:t>
                </a:r>
                <a:r>
                  <a:rPr lang="en-US" altLang="zh-TW" sz="2000" dirty="0" smtClean="0"/>
                  <a:t>represented </a:t>
                </a:r>
                <a:r>
                  <a:rPr lang="en-US" altLang="zh-TW" sz="2000" dirty="0"/>
                  <a:t>as follows, respectively.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585" y="1595438"/>
                <a:ext cx="8730778" cy="4530725"/>
              </a:xfrm>
              <a:blipFill>
                <a:blip r:embed="rId2"/>
                <a:stretch>
                  <a:fillRect l="-628" t="-808" r="-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173613" y="2377154"/>
            <a:ext cx="6926780" cy="648072"/>
            <a:chOff x="755576" y="3714378"/>
            <a:chExt cx="6926780" cy="64807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b="46401"/>
            <a:stretch/>
          </p:blipFill>
          <p:spPr>
            <a:xfrm>
              <a:off x="755576" y="3714378"/>
              <a:ext cx="4862167" cy="64807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9744" t="52355" r="8802" b="2339"/>
            <a:stretch/>
          </p:blipFill>
          <p:spPr>
            <a:xfrm>
              <a:off x="3721916" y="3786386"/>
              <a:ext cx="3960440" cy="547790"/>
            </a:xfrm>
            <a:prstGeom prst="rect">
              <a:avLst/>
            </a:prstGeom>
          </p:spPr>
        </p:pic>
      </p:grpSp>
      <p:sp>
        <p:nvSpPr>
          <p:cNvPr id="11" name="文字方塊 10"/>
          <p:cNvSpPr txBox="1"/>
          <p:nvPr/>
        </p:nvSpPr>
        <p:spPr>
          <a:xfrm>
            <a:off x="1835696" y="2998551"/>
            <a:ext cx="7992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objective </a:t>
            </a:r>
            <a:r>
              <a:rPr lang="en-US" altLang="zh-TW" sz="1100" dirty="0" smtClean="0"/>
              <a:t>function     penalty(visit several at the same time)</a:t>
            </a:r>
            <a:endParaRPr lang="zh-TW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6362841" y="2992201"/>
            <a:ext cx="26805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/>
              <a:t>penalty(visit vertex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twice or more )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4"/>
          <a:srcRect t="-1" r="62109" b="-9542"/>
          <a:stretch/>
        </p:blipFill>
        <p:spPr>
          <a:xfrm>
            <a:off x="3419872" y="3850994"/>
            <a:ext cx="1440160" cy="58611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5157192"/>
            <a:ext cx="3510067" cy="123919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/>
          <a:srcRect r="12523" b="2052"/>
          <a:stretch/>
        </p:blipFill>
        <p:spPr>
          <a:xfrm>
            <a:off x="5024893" y="5517232"/>
            <a:ext cx="3435540" cy="36004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/>
          <a:srcRect t="1" b="12871"/>
          <a:stretch/>
        </p:blipFill>
        <p:spPr>
          <a:xfrm>
            <a:off x="4400376" y="283935"/>
            <a:ext cx="4305647" cy="9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Issues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graph becomes </a:t>
            </a:r>
            <a:r>
              <a:rPr lang="en-US" altLang="zh-TW" sz="2400" dirty="0" err="1"/>
              <a:t>quadratically</a:t>
            </a:r>
            <a:r>
              <a:rPr lang="en-US" altLang="zh-TW" sz="2400" dirty="0"/>
              <a:t> large</a:t>
            </a:r>
          </a:p>
          <a:p>
            <a:r>
              <a:rPr lang="en-US" altLang="zh-TW" sz="2400" dirty="0"/>
              <a:t>Solutions fail to satisfy the constraints with quality</a:t>
            </a:r>
          </a:p>
          <a:p>
            <a:r>
              <a:rPr lang="en-US" altLang="zh-TW" sz="2400" dirty="0"/>
              <a:t>If the constraint term is emphasized, the solution quality will signiﬁcantly deteriorate</a:t>
            </a:r>
          </a:p>
          <a:p>
            <a:r>
              <a:rPr lang="en-US" altLang="zh-TW" sz="2400" dirty="0" smtClean="0"/>
              <a:t>Naïve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model solvers are used, the probability of obtaining an optimal solution is very low for TSPs of any useful size.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13549"/>
          <a:stretch/>
        </p:blipFill>
        <p:spPr>
          <a:xfrm>
            <a:off x="2843808" y="4864996"/>
            <a:ext cx="3897561" cy="18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1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Evaluation </a:t>
            </a:r>
            <a:r>
              <a:rPr lang="en-US" altLang="zh-TW" dirty="0" smtClean="0"/>
              <a:t>Results (TSP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en-US" altLang="zh-TW" sz="2400" dirty="0" smtClean="0"/>
              <a:t>Serial(cooling rate = 0.99, B=C = W</a:t>
            </a:r>
            <a:r>
              <a:rPr lang="en-US" altLang="zh-TW" sz="2400" baseline="-25000" dirty="0" smtClean="0"/>
              <a:t>max</a:t>
            </a:r>
            <a:r>
              <a:rPr lang="en-US" altLang="zh-TW" sz="2400" dirty="0"/>
              <a:t>+1)</a:t>
            </a:r>
            <a:endParaRPr lang="en-US" altLang="zh-TW" sz="2400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ach temperature has k-iteration, records </a:t>
            </a:r>
            <a:r>
              <a:rPr lang="en-US" altLang="zh-TW" dirty="0" err="1" smtClean="0"/>
              <a:t>E</a:t>
            </a:r>
            <a:r>
              <a:rPr lang="en-US" altLang="zh-TW" baseline="-25000" dirty="0" err="1" smtClean="0"/>
              <a:t>best</a:t>
            </a:r>
            <a:r>
              <a:rPr lang="en-US" altLang="zh-TW" dirty="0" smtClean="0"/>
              <a:t> and solves by next temperature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sz="2400" dirty="0" smtClean="0"/>
              <a:t>Replica </a:t>
            </a:r>
            <a:r>
              <a:rPr lang="en-US" altLang="zh-TW" sz="2400" dirty="0"/>
              <a:t>scheme(cooling rate = </a:t>
            </a:r>
            <a:r>
              <a:rPr lang="en-US" altLang="zh-TW" sz="2400" dirty="0" smtClean="0"/>
              <a:t>0.9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,B =C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W</a:t>
            </a:r>
            <a:r>
              <a:rPr lang="en-US" altLang="zh-TW" sz="2400" baseline="-25000" dirty="0" smtClean="0"/>
              <a:t>max</a:t>
            </a:r>
            <a:r>
              <a:rPr lang="en-US" altLang="zh-TW" sz="2400" dirty="0"/>
              <a:t>+1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96952"/>
            <a:ext cx="7916838" cy="114604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90" y="4994591"/>
            <a:ext cx="8808393" cy="109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HLS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bottleneck is the instance “</a:t>
            </a:r>
            <a:r>
              <a:rPr lang="en-US" altLang="zh-TW" dirty="0" err="1"/>
              <a:t>execute_replica</a:t>
            </a:r>
            <a:r>
              <a:rPr lang="en-US" altLang="zh-TW" dirty="0"/>
              <a:t>”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E45D2B-E6D3-46D0-8583-2255F84B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924944"/>
            <a:ext cx="5781675" cy="1114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43DE36-8E24-4028-833A-E00E503C9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" y="4293096"/>
            <a:ext cx="9144000" cy="16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Operating principle</a:t>
            </a:r>
          </a:p>
          <a:p>
            <a:pPr lvl="1"/>
            <a:r>
              <a:rPr lang="en-US" altLang="zh-TW" dirty="0" smtClean="0"/>
              <a:t>Application Example</a:t>
            </a:r>
          </a:p>
          <a:p>
            <a:pPr lvl="1"/>
            <a:r>
              <a:rPr lang="en-US" altLang="zh-TW" dirty="0" smtClean="0"/>
              <a:t>Evaluation Results</a:t>
            </a:r>
          </a:p>
          <a:p>
            <a:r>
              <a:rPr lang="en-US" altLang="zh-TW" dirty="0" smtClean="0"/>
              <a:t>High level </a:t>
            </a:r>
            <a:r>
              <a:rPr lang="en-US" altLang="zh-TW" dirty="0" smtClean="0"/>
              <a:t>synthesis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2176" y="6453188"/>
            <a:ext cx="2133600" cy="252412"/>
          </a:xfrm>
        </p:spPr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TSP problem with 5 city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200035"/>
              </p:ext>
            </p:extLst>
          </p:nvPr>
        </p:nvGraphicFramePr>
        <p:xfrm>
          <a:off x="107504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04" y="2992291"/>
            <a:ext cx="4280346" cy="22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Latency improve 10x (with 20 replica)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0EDCAE-784E-4872-9BC2-1791E0B1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2998706"/>
            <a:ext cx="8604448" cy="31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8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synthesis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Replica exchange scheme </a:t>
            </a:r>
          </a:p>
          <a:p>
            <a:pPr lvl="1"/>
            <a:r>
              <a:rPr lang="en-US" altLang="zh-TW" dirty="0"/>
              <a:t>Unroll</a:t>
            </a:r>
          </a:p>
          <a:p>
            <a:r>
              <a:rPr lang="en-US" altLang="zh-TW" dirty="0"/>
              <a:t>In the design, it needs to use many matrices to operate</a:t>
            </a:r>
          </a:p>
          <a:p>
            <a:pPr lvl="1"/>
            <a:r>
              <a:rPr lang="en-US" altLang="zh-TW" dirty="0"/>
              <a:t>Array partition</a:t>
            </a:r>
          </a:p>
          <a:p>
            <a:r>
              <a:rPr lang="en-US" altLang="zh-TW" dirty="0"/>
              <a:t>In the replica exchange scheme, we use the same function simultaneously. But in the HLS tool, it consider there are same instance.</a:t>
            </a:r>
          </a:p>
          <a:p>
            <a:pPr lvl="1"/>
            <a:r>
              <a:rPr lang="en-US" altLang="zh-TW" dirty="0"/>
              <a:t>Function Inline with template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75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Replica exchange scheme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replica exchange scheme, we can parallel execute with different temperature settings.</a:t>
            </a:r>
          </a:p>
          <a:p>
            <a:r>
              <a:rPr lang="en-US" altLang="zh-TW" dirty="0"/>
              <a:t>Since the Data structure in Baseline, it cannot implement the parallel scheme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1600" y="4509120"/>
            <a:ext cx="32403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What we imagine</a:t>
            </a:r>
          </a:p>
          <a:p>
            <a:pPr algn="ctr"/>
            <a:r>
              <a:rPr lang="en-US" altLang="zh-TW" sz="1400" dirty="0"/>
              <a:t>Parallel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58190" y="4509120"/>
            <a:ext cx="32403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Actually</a:t>
            </a:r>
          </a:p>
          <a:p>
            <a:pPr algn="ctr"/>
            <a:r>
              <a:rPr lang="en-US" altLang="zh-TW" sz="1400" dirty="0"/>
              <a:t>Sequential</a:t>
            </a:r>
            <a:endParaRPr lang="zh-TW" altLang="en-US" sz="1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5" y="3861048"/>
            <a:ext cx="8059663" cy="622528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1691680" y="5022468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1691680" y="5570279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replica2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1691680" y="6130925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replica3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3701734" y="5584791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replica1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508104" y="5589549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replica2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7314474" y="5584791"/>
            <a:ext cx="17405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replica3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9552" y="5786303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28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Replica exchange scheme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the Data Structure of code, so as to do parallel calculation</a:t>
            </a:r>
          </a:p>
          <a:p>
            <a:pPr lvl="1"/>
            <a:r>
              <a:rPr lang="en-US" altLang="zh-TW" dirty="0"/>
              <a:t>Loop unrolling do not help parallel</a:t>
            </a:r>
          </a:p>
          <a:p>
            <a:pPr lvl="1"/>
            <a:r>
              <a:rPr lang="en-US" altLang="zh-TW" dirty="0"/>
              <a:t>Inline the small functions and construct each replica as an instance</a:t>
            </a:r>
          </a:p>
          <a:p>
            <a:pPr lvl="1"/>
            <a:r>
              <a:rPr lang="en-US" altLang="zh-TW" dirty="0"/>
              <a:t>HLS still schedule sequentially</a:t>
            </a:r>
          </a:p>
          <a:p>
            <a:endParaRPr lang="en-US" altLang="zh-TW" dirty="0"/>
          </a:p>
          <a:p>
            <a:r>
              <a:rPr lang="en-US" altLang="zh-TW"/>
              <a:t>Finally, </a:t>
            </a:r>
            <a:r>
              <a:rPr lang="en-US" altLang="zh-TW" dirty="0"/>
              <a:t>only use </a:t>
            </a:r>
            <a:r>
              <a:rPr lang="en-US" altLang="zh-TW"/>
              <a:t>pipeline structure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86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79" y="1600200"/>
            <a:ext cx="5808089" cy="48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29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Cosim</a:t>
            </a:r>
            <a:r>
              <a:rPr lang="en-US" altLang="zh-TW" dirty="0" smtClean="0"/>
              <a:t>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70" y="2708920"/>
            <a:ext cx="4980459" cy="21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9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406900"/>
            <a:ext cx="8170167" cy="1362075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595438"/>
            <a:ext cx="8568952" cy="4530725"/>
          </a:xfrm>
        </p:spPr>
        <p:txBody>
          <a:bodyPr/>
          <a:lstStyle/>
          <a:p>
            <a:r>
              <a:rPr lang="en-US" altLang="zh-TW" dirty="0"/>
              <a:t>We implement digital annealer into synthesizable C code.</a:t>
            </a:r>
          </a:p>
          <a:p>
            <a:r>
              <a:rPr lang="en-US" altLang="zh-TW" dirty="0"/>
              <a:t>Perform HLS on the design and improve the latency</a:t>
            </a:r>
          </a:p>
          <a:p>
            <a:r>
              <a:rPr lang="en-US" altLang="zh-TW" dirty="0"/>
              <a:t>Cannot achieve full parallel by HLS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286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 and Q&amp;A</a:t>
            </a:r>
            <a:endParaRPr lang="en-US" altLang="zh-TW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5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559942E-EB33-40B1-B8E0-E89945F7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D0ADA01-7971-4D4F-A631-E1E316AD8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C1E22-6A6E-42F6-91A1-DC329201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1AA05-01B1-45A6-B342-9C8F71D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A </a:t>
            </a:r>
            <a:r>
              <a:rPr lang="en-US" altLang="zh-TW" sz="2000" b="1" dirty="0"/>
              <a:t>Digital </a:t>
            </a:r>
            <a:r>
              <a:rPr lang="en-US" altLang="zh-TW" sz="2000" b="1" dirty="0" err="1"/>
              <a:t>Annealer</a:t>
            </a:r>
            <a:r>
              <a:rPr lang="en-US" altLang="zh-TW" sz="2000" b="1" dirty="0"/>
              <a:t> </a:t>
            </a:r>
            <a:r>
              <a:rPr lang="en-US" altLang="zh-TW" sz="2000" dirty="0"/>
              <a:t>(DA) is a dedicated architecture for </a:t>
            </a:r>
            <a:r>
              <a:rPr lang="en-US" altLang="zh-TW" sz="2000" b="1" dirty="0"/>
              <a:t>high-speed</a:t>
            </a:r>
            <a:r>
              <a:rPr lang="en-US" altLang="zh-TW" sz="2000" dirty="0"/>
              <a:t> solving of combinatorial optimization problems mapped to an </a:t>
            </a:r>
            <a:r>
              <a:rPr lang="en-US" altLang="zh-TW" sz="2000" b="1" dirty="0" err="1"/>
              <a:t>Ising</a:t>
            </a:r>
            <a:r>
              <a:rPr lang="en-US" altLang="zh-TW" sz="2000" b="1" dirty="0"/>
              <a:t> model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 lvl="1"/>
            <a:r>
              <a:rPr lang="en-US" altLang="zh-TW" sz="1800" dirty="0" smtClean="0"/>
              <a:t>Fully </a:t>
            </a:r>
            <a:r>
              <a:rPr lang="en-US" altLang="zh-TW" sz="1800" dirty="0"/>
              <a:t>coupled bit </a:t>
            </a:r>
            <a:r>
              <a:rPr lang="en-US" altLang="zh-TW" sz="1800" dirty="0" smtClean="0"/>
              <a:t>connectivity</a:t>
            </a:r>
          </a:p>
          <a:p>
            <a:pPr lvl="1"/>
            <a:r>
              <a:rPr lang="en-US" altLang="zh-TW" sz="1800" dirty="0"/>
              <a:t>H</a:t>
            </a:r>
            <a:r>
              <a:rPr lang="en-US" altLang="zh-TW" sz="1800" dirty="0" smtClean="0"/>
              <a:t>igh </a:t>
            </a:r>
            <a:r>
              <a:rPr lang="en-US" altLang="zh-TW" sz="1800" dirty="0"/>
              <a:t>coupling resolution</a:t>
            </a:r>
          </a:p>
          <a:p>
            <a:r>
              <a:rPr lang="en-US" altLang="zh-TW" sz="2000" dirty="0" smtClean="0"/>
              <a:t>Uses </a:t>
            </a:r>
            <a:r>
              <a:rPr lang="en-US" altLang="zh-TW" sz="2000" dirty="0"/>
              <a:t>Markov Chain Monte Carlo as a basic search </a:t>
            </a:r>
            <a:r>
              <a:rPr lang="en-US" altLang="zh-TW" sz="2000" dirty="0" smtClean="0"/>
              <a:t>mechanism</a:t>
            </a:r>
          </a:p>
          <a:p>
            <a:r>
              <a:rPr lang="en-US" altLang="zh-TW" sz="2000" dirty="0" smtClean="0"/>
              <a:t>Accelerated </a:t>
            </a:r>
            <a:r>
              <a:rPr lang="en-US" altLang="zh-TW" sz="2000" dirty="0"/>
              <a:t>by the hardware implementation of multiple speed-enhancement techniques </a:t>
            </a:r>
            <a:endParaRPr lang="en-US" altLang="zh-TW" sz="2000" dirty="0" smtClean="0"/>
          </a:p>
          <a:p>
            <a:pPr lvl="1"/>
            <a:r>
              <a:rPr lang="en-US" altLang="zh-TW" sz="1800" dirty="0"/>
              <a:t>P</a:t>
            </a:r>
            <a:r>
              <a:rPr lang="en-US" altLang="zh-TW" sz="1800" dirty="0" smtClean="0"/>
              <a:t>arallel search</a:t>
            </a:r>
          </a:p>
          <a:p>
            <a:pPr lvl="1"/>
            <a:r>
              <a:rPr lang="en-US" altLang="zh-TW" sz="1800" dirty="0"/>
              <a:t>E</a:t>
            </a:r>
            <a:r>
              <a:rPr lang="en-US" altLang="zh-TW" sz="1800" dirty="0" smtClean="0"/>
              <a:t>scape </a:t>
            </a:r>
            <a:r>
              <a:rPr lang="en-US" altLang="zh-TW" sz="1800" dirty="0"/>
              <a:t>from a local </a:t>
            </a:r>
            <a:r>
              <a:rPr lang="en-US" altLang="zh-TW" sz="1800" dirty="0" smtClean="0"/>
              <a:t>solution</a:t>
            </a:r>
          </a:p>
          <a:p>
            <a:pPr lvl="1"/>
            <a:r>
              <a:rPr lang="en-US" altLang="zh-TW" sz="1800" dirty="0" smtClean="0"/>
              <a:t>Replica </a:t>
            </a:r>
            <a:r>
              <a:rPr lang="en-US" altLang="zh-TW" sz="1800" dirty="0" smtClean="0"/>
              <a:t>exchange</a:t>
            </a:r>
          </a:p>
          <a:p>
            <a:r>
              <a:rPr lang="en-US" altLang="zh-TW" sz="2000" dirty="0"/>
              <a:t>Combinatorial optimization problem</a:t>
            </a:r>
          </a:p>
          <a:p>
            <a:pPr lvl="1"/>
            <a:r>
              <a:rPr lang="en-US" altLang="zh-TW" sz="1800" dirty="0" err="1"/>
              <a:t>Ising</a:t>
            </a:r>
            <a:r>
              <a:rPr lang="en-US" altLang="zh-TW" sz="1800" dirty="0"/>
              <a:t> model</a:t>
            </a:r>
          </a:p>
          <a:p>
            <a:pPr lvl="2"/>
            <a:r>
              <a:rPr lang="en-US" altLang="zh-TW" sz="1400" dirty="0"/>
              <a:t>The Energy Function equal </a:t>
            </a:r>
            <a:r>
              <a:rPr lang="en-US" altLang="zh-TW" sz="1400" dirty="0" err="1"/>
              <a:t>tp</a:t>
            </a:r>
            <a:r>
              <a:rPr lang="en-US" altLang="zh-TW" sz="1400" dirty="0"/>
              <a:t> the QUBO form of problem</a:t>
            </a:r>
            <a:endParaRPr lang="en-US" altLang="zh-TW" sz="1600" dirty="0"/>
          </a:p>
          <a:p>
            <a:endParaRPr lang="en-US" altLang="zh-TW" sz="22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3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B913991-F42A-9A44-9EC4-2CE44D36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852936"/>
            <a:ext cx="1868676" cy="13335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FCDEB1-FCAA-0540-95F0-4A56595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3B199-C15D-274C-B5D4-0ED12067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30725"/>
          </a:xfrm>
        </p:spPr>
        <p:txBody>
          <a:bodyPr/>
          <a:lstStyle/>
          <a:p>
            <a:r>
              <a:rPr lang="en-US" altLang="zh-TW" dirty="0"/>
              <a:t>Statistical model representing the spin</a:t>
            </a:r>
          </a:p>
          <a:p>
            <a:r>
              <a:rPr lang="en-US" altLang="zh-TW" dirty="0"/>
              <a:t>Atomic spins in two states(</a:t>
            </a:r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+1 </a:t>
            </a:r>
            <a:r>
              <a:rPr lang="en-US" altLang="zh-TW" dirty="0"/>
              <a:t>: up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olidFill>
                  <a:srgbClr val="0050F4"/>
                </a:solidFill>
              </a:rPr>
              <a:t>-1</a:t>
            </a:r>
            <a:r>
              <a:rPr lang="en-US" altLang="zh-TW" dirty="0"/>
              <a:t> : </a:t>
            </a:r>
            <a:r>
              <a:rPr lang="en-US" altLang="zh-TW" dirty="0" smtClean="0"/>
              <a:t>down</a:t>
            </a:r>
          </a:p>
          <a:p>
            <a:r>
              <a:rPr lang="en-US" altLang="zh-TW" dirty="0" smtClean="0"/>
              <a:t>Two procedures:</a:t>
            </a:r>
          </a:p>
          <a:p>
            <a:pPr lvl="1"/>
            <a:r>
              <a:rPr lang="en-US" altLang="zh-TW" dirty="0" err="1"/>
              <a:t>Anneling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smtClean="0"/>
              <a:t>State transition </a:t>
            </a:r>
            <a:r>
              <a:rPr lang="en-US" altLang="zh-TW" dirty="0"/>
              <a:t>that lowers the local energy by the interaction with adjacent spins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Random flip:</a:t>
            </a:r>
          </a:p>
          <a:p>
            <a:pPr lvl="2"/>
            <a:r>
              <a:rPr lang="en-US" altLang="zh-TW" dirty="0"/>
              <a:t> A</a:t>
            </a:r>
            <a:r>
              <a:rPr lang="en-US" altLang="zh-TW" dirty="0" smtClean="0"/>
              <a:t> </a:t>
            </a:r>
            <a:r>
              <a:rPr lang="en-US" altLang="zh-TW" dirty="0"/>
              <a:t>stochastic state transition to help </a:t>
            </a:r>
            <a:r>
              <a:rPr lang="en-US" altLang="zh-TW" dirty="0" smtClean="0"/>
              <a:t>escape from </a:t>
            </a:r>
            <a:r>
              <a:rPr lang="en-US" altLang="zh-TW" dirty="0"/>
              <a:t>local minima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/>
          </a:p>
          <a:p>
            <a:pPr lvl="1"/>
            <a:endParaRPr lang="en" altLang="zh-TW" dirty="0"/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FEDCB-96F4-FD47-B8F9-785B1CE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ACE8F7-6993-8043-ACD7-66F26A04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345160-AC2A-6E4F-9ECB-36B4207A3DDB}"/>
              </a:ext>
            </a:extLst>
          </p:cNvPr>
          <p:cNvSpPr txBox="1"/>
          <p:nvPr/>
        </p:nvSpPr>
        <p:spPr>
          <a:xfrm>
            <a:off x="-4814371" y="-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Operating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en-US" altLang="zh-TW" dirty="0" smtClean="0"/>
              <a:t>Two phases</a:t>
            </a:r>
          </a:p>
          <a:p>
            <a:pPr lvl="1"/>
            <a:r>
              <a:rPr lang="en-US" altLang="zh-TW" dirty="0" smtClean="0"/>
              <a:t>Trial phase</a:t>
            </a:r>
          </a:p>
          <a:p>
            <a:pPr lvl="2"/>
            <a:r>
              <a:rPr lang="en-US" altLang="zh-TW" dirty="0" smtClean="0"/>
              <a:t>state-variable </a:t>
            </a:r>
            <a:r>
              <a:rPr lang="en-US" altLang="zh-TW" dirty="0"/>
              <a:t>change that meets an acceptance criterion is </a:t>
            </a:r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Update phase</a:t>
            </a:r>
          </a:p>
          <a:p>
            <a:pPr lvl="2"/>
            <a:r>
              <a:rPr lang="en-US" altLang="zh-TW" dirty="0" smtClean="0"/>
              <a:t>selected variable </a:t>
            </a:r>
            <a:r>
              <a:rPr lang="en-US" altLang="zh-TW" dirty="0"/>
              <a:t>is </a:t>
            </a:r>
            <a:r>
              <a:rPr lang="en-US" altLang="zh-TW" dirty="0" smtClean="0"/>
              <a:t>flipped </a:t>
            </a:r>
            <a:r>
              <a:rPr lang="en-US" altLang="zh-TW" dirty="0"/>
              <a:t>and relevant signals that depend on </a:t>
            </a:r>
            <a:r>
              <a:rPr lang="en-US" altLang="zh-TW" dirty="0" smtClean="0"/>
              <a:t>the </a:t>
            </a:r>
            <a:r>
              <a:rPr lang="en-US" altLang="zh-TW" dirty="0"/>
              <a:t>variable are updated accordingly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699792" y="4140696"/>
            <a:ext cx="4102049" cy="2564904"/>
            <a:chOff x="1524000" y="2780928"/>
            <a:chExt cx="4067025" cy="29200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068960"/>
              <a:ext cx="4067025" cy="26319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635896" y="2780928"/>
              <a:ext cx="1872208" cy="1224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978" y="2651740"/>
            <a:ext cx="4450443" cy="8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Escape from a local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When the state is at a local minimum of the </a:t>
            </a:r>
            <a:r>
              <a:rPr lang="en-US" altLang="zh-TW" sz="2400" dirty="0" err="1"/>
              <a:t>Ising</a:t>
            </a:r>
            <a:r>
              <a:rPr lang="en-US" altLang="zh-TW" sz="2400" dirty="0"/>
              <a:t> energy  function,  the probability  of  moving  to  a  new state  is  small.</a:t>
            </a:r>
          </a:p>
          <a:p>
            <a:pPr lvl="1"/>
            <a:r>
              <a:rPr lang="en-US" altLang="zh-TW" sz="2000" dirty="0"/>
              <a:t>Slows convergence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b="15019"/>
          <a:stretch/>
        </p:blipFill>
        <p:spPr>
          <a:xfrm>
            <a:off x="2483768" y="3645024"/>
            <a:ext cx="424665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7AA56-E470-6942-9F99-A68D96FA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Replica </a:t>
            </a:r>
            <a:r>
              <a:rPr lang="en" altLang="zh-TW" dirty="0" smtClean="0"/>
              <a:t>exchange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</p:spPr>
            <p:txBody>
              <a:bodyPr/>
              <a:lstStyle/>
              <a:p>
                <a:r>
                  <a:rPr lang="en-US" altLang="zh-TW" dirty="0"/>
                  <a:t>Multiple replica run at different temperature with a criterion based on the Metropolis</a:t>
                </a:r>
              </a:p>
              <a:p>
                <a:r>
                  <a:rPr lang="en-US" altLang="zh-TW" dirty="0"/>
                  <a:t>Exchange transition probability</a:t>
                </a:r>
              </a:p>
              <a:p>
                <a:endParaRPr kumimoji="1" lang="en-US" altLang="zh-TW" dirty="0"/>
              </a:p>
              <a:p>
                <a:pPr lvl="1"/>
                <a:r>
                  <a:rPr lang="en-US" altLang="zh-TW" dirty="0"/>
                  <a:t>n : replica index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TW" dirty="0"/>
                  <a:t> : reverse temperature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 : A set of states of replica 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: Energy of replica n</a:t>
                </a:r>
              </a:p>
              <a:p>
                <a:pPr lvl="1"/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87F089-00F7-8247-A47F-0BBF9A7E7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  <a:blipFill>
                <a:blip r:embed="rId2"/>
                <a:stretch>
                  <a:fillRect l="-1355" t="-1397" r="-27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67554-67DF-D24C-92D6-BBFDD916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6C31D7-CC83-AD4E-8744-D0CAD91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C2E1D1-12F6-CC4A-B002-DF70177F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2996952"/>
            <a:ext cx="7480300" cy="660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55238" t="-16923"/>
          <a:stretch/>
        </p:blipFill>
        <p:spPr>
          <a:xfrm>
            <a:off x="5940152" y="1422191"/>
            <a:ext cx="2115676" cy="33696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 rotWithShape="1">
          <a:blip r:embed="rId5"/>
          <a:srcRect b="15300"/>
          <a:stretch/>
        </p:blipFill>
        <p:spPr>
          <a:xfrm>
            <a:off x="4283968" y="5248625"/>
            <a:ext cx="385340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 Operation </a:t>
            </a:r>
            <a:r>
              <a:rPr lang="en-US" altLang="zh-TW" dirty="0" smtClean="0"/>
              <a:t>Review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problem:</a:t>
            </a:r>
            <a:r>
              <a:rPr lang="en-US" altLang="zh-TW" dirty="0"/>
              <a:t> </a:t>
            </a:r>
            <a:r>
              <a:rPr lang="en-US" altLang="zh-TW" dirty="0" smtClean="0"/>
              <a:t>4 city TSP</a:t>
            </a:r>
          </a:p>
          <a:p>
            <a:r>
              <a:rPr lang="en-US" altLang="zh-TW" dirty="0"/>
              <a:t>Convert to </a:t>
            </a:r>
            <a:r>
              <a:rPr lang="en-US" altLang="zh-TW" dirty="0" err="1"/>
              <a:t>ising</a:t>
            </a:r>
            <a:r>
              <a:rPr lang="en-US" altLang="zh-TW" dirty="0"/>
              <a:t> </a:t>
            </a:r>
            <a:r>
              <a:rPr lang="en-US" altLang="zh-TW" dirty="0" smtClean="0"/>
              <a:t>model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59F2-AFC6-4CBC-9106-DE8E8FF73E8B}" type="datetime1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6CB1-5950-409A-BF4D-F587253C7E33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203848" y="3212976"/>
                <a:ext cx="2520280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3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32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212976"/>
                <a:ext cx="2520280" cy="1814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圖說文字 6"/>
          <p:cNvSpPr/>
          <p:nvPr/>
        </p:nvSpPr>
        <p:spPr>
          <a:xfrm>
            <a:off x="6300192" y="5301208"/>
            <a:ext cx="2088232" cy="720080"/>
          </a:xfrm>
          <a:prstGeom prst="wedgeRoundRectCallout">
            <a:avLst>
              <a:gd name="adj1" fmla="val -66185"/>
              <a:gd name="adj2" fmla="val -8629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Assume this is initial state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00633"/>
      </p:ext>
    </p:extLst>
  </p:cSld>
  <p:clrMapOvr>
    <a:masterClrMapping/>
  </p:clrMapOvr>
</p:sld>
</file>

<file path=ppt/theme/theme1.xml><?xml version="1.0" encoding="utf-8"?>
<a:theme xmlns:a="http://schemas.openxmlformats.org/drawingml/2006/main" name="ALCOM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ALCOM</Template>
  <TotalTime>18247</TotalTime>
  <Words>1133</Words>
  <Application>Microsoft Office PowerPoint</Application>
  <PresentationFormat>如螢幕大小 (4:3)</PresentationFormat>
  <Paragraphs>230</Paragraphs>
  <Slides>29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新細明體</vt:lpstr>
      <vt:lpstr>Calibri</vt:lpstr>
      <vt:lpstr>Cambria Math</vt:lpstr>
      <vt:lpstr>Garamond</vt:lpstr>
      <vt:lpstr>Verdana</vt:lpstr>
      <vt:lpstr>Wingdings</vt:lpstr>
      <vt:lpstr>ALCOM</vt:lpstr>
      <vt:lpstr>Digital Annealer</vt:lpstr>
      <vt:lpstr>Outline</vt:lpstr>
      <vt:lpstr>Introduction   </vt:lpstr>
      <vt:lpstr>Introduction</vt:lpstr>
      <vt:lpstr>Ising model</vt:lpstr>
      <vt:lpstr>Operating steps</vt:lpstr>
      <vt:lpstr>Escape from a local solution</vt:lpstr>
      <vt:lpstr>Replica exchange</vt:lpstr>
      <vt:lpstr>DA Operation Review </vt:lpstr>
      <vt:lpstr>DA Operation Review (cont.) </vt:lpstr>
      <vt:lpstr>DA Operation Review (cont.) </vt:lpstr>
      <vt:lpstr>Application Example: TSP    </vt:lpstr>
      <vt:lpstr>TSP</vt:lpstr>
      <vt:lpstr>TSP(cont.)</vt:lpstr>
      <vt:lpstr>Mapping </vt:lpstr>
      <vt:lpstr>Issues discussion</vt:lpstr>
      <vt:lpstr>Evaluation Results (TSP LIB)</vt:lpstr>
      <vt:lpstr>HLS   </vt:lpstr>
      <vt:lpstr>Baseline</vt:lpstr>
      <vt:lpstr>C Sim</vt:lpstr>
      <vt:lpstr>Final Version</vt:lpstr>
      <vt:lpstr>C synthesis</vt:lpstr>
      <vt:lpstr>Replica exchange scheme </vt:lpstr>
      <vt:lpstr>Replica exchange scheme (cont.)</vt:lpstr>
      <vt:lpstr>Compare Report</vt:lpstr>
      <vt:lpstr>Cosim Result</vt:lpstr>
      <vt:lpstr>Conclusion</vt:lpstr>
      <vt:lpstr>Conclusion</vt:lpstr>
      <vt:lpstr>The end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Automata from Recurrent Neural Networks Using Queries and Counterexamples</dc:title>
  <dc:creator>綦家志</dc:creator>
  <cp:lastModifiedBy>TING YI WU</cp:lastModifiedBy>
  <cp:revision>281</cp:revision>
  <dcterms:created xsi:type="dcterms:W3CDTF">2015-10-09T07:47:48Z</dcterms:created>
  <dcterms:modified xsi:type="dcterms:W3CDTF">2021-01-21T15:56:47Z</dcterms:modified>
</cp:coreProperties>
</file>