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92" r:id="rId2"/>
  </p:sldMasterIdLst>
  <p:notesMasterIdLst>
    <p:notesMasterId r:id="rId25"/>
  </p:notesMasterIdLst>
  <p:sldIdLst>
    <p:sldId id="346" r:id="rId3"/>
    <p:sldId id="547" r:id="rId4"/>
    <p:sldId id="557" r:id="rId5"/>
    <p:sldId id="555" r:id="rId6"/>
    <p:sldId id="551" r:id="rId7"/>
    <p:sldId id="552" r:id="rId8"/>
    <p:sldId id="553" r:id="rId9"/>
    <p:sldId id="556" r:id="rId10"/>
    <p:sldId id="559" r:id="rId11"/>
    <p:sldId id="560" r:id="rId12"/>
    <p:sldId id="561" r:id="rId13"/>
    <p:sldId id="573" r:id="rId14"/>
    <p:sldId id="563" r:id="rId15"/>
    <p:sldId id="567" r:id="rId16"/>
    <p:sldId id="564" r:id="rId17"/>
    <p:sldId id="568" r:id="rId18"/>
    <p:sldId id="572" r:id="rId19"/>
    <p:sldId id="566" r:id="rId20"/>
    <p:sldId id="558" r:id="rId21"/>
    <p:sldId id="569" r:id="rId22"/>
    <p:sldId id="571" r:id="rId23"/>
    <p:sldId id="570" r:id="rId2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72BE4E-7FDF-4FB4-95F7-6D7FCE559E0E}" v="9" dt="2019-06-21T05:31:21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5" autoAdjust="0"/>
    <p:restoredTop sz="84961" autoAdjust="0"/>
  </p:normalViewPr>
  <p:slideViewPr>
    <p:cSldViewPr>
      <p:cViewPr varScale="1">
        <p:scale>
          <a:sx n="75" d="100"/>
          <a:sy n="75" d="100"/>
        </p:scale>
        <p:origin x="-1829" y="-67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-Chen Lin" userId="a20d0594-d641-4355-9ee6-990031eb7c50" providerId="ADAL" clId="{7C72BE4E-7FDF-4FB4-95F7-6D7FCE559E0E}"/>
    <pc:docChg chg="undo custSel modSld">
      <pc:chgData name="Shu-Chen Lin" userId="a20d0594-d641-4355-9ee6-990031eb7c50" providerId="ADAL" clId="{7C72BE4E-7FDF-4FB4-95F7-6D7FCE559E0E}" dt="2019-06-21T05:35:34.344" v="4030" actId="20577"/>
      <pc:docMkLst>
        <pc:docMk/>
      </pc:docMkLst>
      <pc:sldChg chg="modNotesTx">
        <pc:chgData name="Shu-Chen Lin" userId="a20d0594-d641-4355-9ee6-990031eb7c50" providerId="ADAL" clId="{7C72BE4E-7FDF-4FB4-95F7-6D7FCE559E0E}" dt="2019-06-21T05:14:05.086" v="2074" actId="33524"/>
        <pc:sldMkLst>
          <pc:docMk/>
          <pc:sldMk cId="531885263" sldId="529"/>
        </pc:sldMkLst>
      </pc:sldChg>
      <pc:sldChg chg="modNotesTx">
        <pc:chgData name="Shu-Chen Lin" userId="a20d0594-d641-4355-9ee6-990031eb7c50" providerId="ADAL" clId="{7C72BE4E-7FDF-4FB4-95F7-6D7FCE559E0E}" dt="2019-06-21T05:07:29.259" v="1421" actId="20577"/>
        <pc:sldMkLst>
          <pc:docMk/>
          <pc:sldMk cId="4115685586" sldId="539"/>
        </pc:sldMkLst>
      </pc:sldChg>
      <pc:sldChg chg="modNotesTx">
        <pc:chgData name="Shu-Chen Lin" userId="a20d0594-d641-4355-9ee6-990031eb7c50" providerId="ADAL" clId="{7C72BE4E-7FDF-4FB4-95F7-6D7FCE559E0E}" dt="2019-06-21T05:26:34.714" v="2939" actId="20577"/>
        <pc:sldMkLst>
          <pc:docMk/>
          <pc:sldMk cId="42190156" sldId="540"/>
        </pc:sldMkLst>
      </pc:sldChg>
      <pc:sldChg chg="modNotesTx">
        <pc:chgData name="Shu-Chen Lin" userId="a20d0594-d641-4355-9ee6-990031eb7c50" providerId="ADAL" clId="{7C72BE4E-7FDF-4FB4-95F7-6D7FCE559E0E}" dt="2019-06-21T05:32:40.899" v="3686" actId="20577"/>
        <pc:sldMkLst>
          <pc:docMk/>
          <pc:sldMk cId="1734914459" sldId="542"/>
        </pc:sldMkLst>
      </pc:sldChg>
      <pc:sldChg chg="modNotesTx">
        <pc:chgData name="Shu-Chen Lin" userId="a20d0594-d641-4355-9ee6-990031eb7c50" providerId="ADAL" clId="{7C72BE4E-7FDF-4FB4-95F7-6D7FCE559E0E}" dt="2019-06-21T05:35:34.344" v="4030" actId="20577"/>
        <pc:sldMkLst>
          <pc:docMk/>
          <pc:sldMk cId="1401192492" sldId="54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5E57AD1-6812-4332-A2E9-DAAC5B93B267}" type="datetimeFigureOut">
              <a:rPr lang="zh-TW" altLang="en-US"/>
              <a:pPr>
                <a:defRPr/>
              </a:pPr>
              <a:t>2021/1/21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24ED8C6E-E185-4A64-96C1-197FE2E04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643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D8C6E-E185-4A64-96C1-197FE2E04F74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073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D8C6E-E185-4A64-96C1-197FE2E04F74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50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D8C6E-E185-4A64-96C1-197FE2E04F74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50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D8C6E-E185-4A64-96C1-197FE2E04F74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50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D8C6E-E185-4A64-96C1-197FE2E04F74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50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D8C6E-E185-4A64-96C1-197FE2E04F74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50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D8C6E-E185-4A64-96C1-197FE2E04F74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50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D8C6E-E185-4A64-96C1-197FE2E04F74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50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D8C6E-E185-4A64-96C1-197FE2E04F74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50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D8C6E-E185-4A64-96C1-197FE2E04F74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50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D8C6E-E185-4A64-96C1-197FE2E04F74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50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D8C6E-E185-4A64-96C1-197FE2E04F74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50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D8C6E-E185-4A64-96C1-197FE2E04F74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5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D8C6E-E185-4A64-96C1-197FE2E04F74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5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D8C6E-E185-4A64-96C1-197FE2E04F74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50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D8C6E-E185-4A64-96C1-197FE2E04F74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50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D8C6E-E185-4A64-96C1-197FE2E04F74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50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D8C6E-E185-4A64-96C1-197FE2E04F74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50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D8C6E-E185-4A64-96C1-197FE2E04F74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50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D8C6E-E185-4A64-96C1-197FE2E04F74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5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圓角矩形 5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文字方塊 4"/>
          <p:cNvSpPr txBox="1">
            <a:spLocks noChangeArrowheads="1"/>
          </p:cNvSpPr>
          <p:nvPr userDrawn="1"/>
        </p:nvSpPr>
        <p:spPr bwMode="auto">
          <a:xfrm>
            <a:off x="900113" y="6021388"/>
            <a:ext cx="47513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200" b="1" i="1" dirty="0">
                <a:latin typeface="Agency FB" pitchFamily="34" charset="0"/>
                <a:ea typeface="新細明體" charset="-120"/>
              </a:rPr>
              <a:t>High Efficiency Circuit and System Laboratory</a:t>
            </a:r>
          </a:p>
          <a:p>
            <a:pPr>
              <a:defRPr/>
            </a:pPr>
            <a:r>
              <a:rPr lang="en-US" altLang="zh-TW" sz="1200" i="1" dirty="0">
                <a:latin typeface="Agency FB" pitchFamily="34" charset="0"/>
                <a:ea typeface="新細明體" charset="-120"/>
              </a:rPr>
              <a:t>Graduate Institute of Engineering  Science  and Ocean Engineering , National Taiwan University</a:t>
            </a:r>
            <a:endParaRPr lang="zh-TW" altLang="en-US" sz="1200" i="1" dirty="0">
              <a:latin typeface="Agency FB" pitchFamily="34" charset="0"/>
              <a:ea typeface="新細明體" charset="-120"/>
            </a:endParaRPr>
          </a:p>
        </p:txBody>
      </p:sp>
      <p:pic>
        <p:nvPicPr>
          <p:cNvPr id="8" name="Picture 2" descr="C:\Users\acer\Desktop\LOGO1.bmp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7350" y="5949950"/>
            <a:ext cx="5842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C:\Users\acer\Desktop\ntu_logo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750" y="549275"/>
            <a:ext cx="5762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722376" y="1384176"/>
            <a:ext cx="7772400" cy="1828800"/>
          </a:xfrm>
        </p:spPr>
        <p:txBody>
          <a:bodyPr lIns="45720" rIns="45720" bIns="45720"/>
          <a:lstStyle>
            <a:lvl1pPr algn="ctr">
              <a:defRPr sz="3200" b="1"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extLst/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副標題 19"/>
          <p:cNvSpPr>
            <a:spLocks noGrp="1"/>
          </p:cNvSpPr>
          <p:nvPr>
            <p:ph type="subTitle" idx="1"/>
          </p:nvPr>
        </p:nvSpPr>
        <p:spPr>
          <a:xfrm>
            <a:off x="722376" y="3717032"/>
            <a:ext cx="7772400" cy="2016224"/>
          </a:xfrm>
        </p:spPr>
        <p:txBody>
          <a:bodyPr tIns="0"/>
          <a:lstStyle>
            <a:lvl1pPr marL="36576" indent="0" algn="ct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10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DC87AF-FBE3-4369-A3E4-B8BD881A5660}" type="datetime1">
              <a:rPr lang="zh-TW" altLang="en-US"/>
              <a:pPr>
                <a:defRPr/>
              </a:pPr>
              <a:t>2021/1/21</a:t>
            </a:fld>
            <a:endParaRPr lang="zh-TW" altLang="en-US"/>
          </a:p>
        </p:txBody>
      </p:sp>
      <p:sp>
        <p:nvSpPr>
          <p:cNvPr id="11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D17E9B5-8B2B-4D9D-AC24-ED18576E9FA2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 userDrawn="1"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pic>
        <p:nvPicPr>
          <p:cNvPr id="5" name="Picture 2" descr="C:\Users\acer\Desktop\LOGO1.bmp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7350" y="5949950"/>
            <a:ext cx="5842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線接點 5"/>
          <p:cNvCxnSpPr/>
          <p:nvPr userDrawn="1"/>
        </p:nvCxnSpPr>
        <p:spPr>
          <a:xfrm>
            <a:off x="539750" y="1268413"/>
            <a:ext cx="8135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4"/>
          <p:cNvSpPr txBox="1">
            <a:spLocks noChangeArrowheads="1"/>
          </p:cNvSpPr>
          <p:nvPr userDrawn="1"/>
        </p:nvSpPr>
        <p:spPr bwMode="auto">
          <a:xfrm>
            <a:off x="900113" y="6021388"/>
            <a:ext cx="47513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200" b="1" i="1" dirty="0">
                <a:latin typeface="Agency FB" pitchFamily="34" charset="0"/>
                <a:ea typeface="新細明體" charset="-120"/>
              </a:rPr>
              <a:t>High Efficiency Circuit and System Laboratory</a:t>
            </a:r>
          </a:p>
          <a:p>
            <a:pPr>
              <a:defRPr/>
            </a:pPr>
            <a:r>
              <a:rPr lang="en-US" altLang="zh-TW" sz="1200" i="1" dirty="0">
                <a:latin typeface="Agency FB" pitchFamily="34" charset="0"/>
                <a:ea typeface="新細明體" charset="-120"/>
              </a:rPr>
              <a:t>Graduate Institute of Engineering  Science  and Ocean Engineering , National Taiwan University</a:t>
            </a:r>
            <a:endParaRPr lang="zh-TW" altLang="en-US" sz="1200" i="1" dirty="0">
              <a:latin typeface="Agency FB" pitchFamily="34" charset="0"/>
              <a:ea typeface="新細明體" charset="-120"/>
            </a:endParaRPr>
          </a:p>
        </p:txBody>
      </p:sp>
      <p:sp>
        <p:nvSpPr>
          <p:cNvPr id="10" name="標題版面配置區 12"/>
          <p:cNvSpPr>
            <a:spLocks noGrp="1"/>
          </p:cNvSpPr>
          <p:nvPr>
            <p:ph type="title"/>
          </p:nvPr>
        </p:nvSpPr>
        <p:spPr>
          <a:xfrm>
            <a:off x="502920" y="649248"/>
            <a:ext cx="8183880" cy="61951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extLst/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文字版面配置區 3"/>
          <p:cNvSpPr>
            <a:spLocks noGrp="1"/>
          </p:cNvSpPr>
          <p:nvPr>
            <p:ph idx="1"/>
          </p:nvPr>
        </p:nvSpPr>
        <p:spPr>
          <a:xfrm>
            <a:off x="502920" y="1340768"/>
            <a:ext cx="8183880" cy="46805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extLst/>
          </a:lstStyle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  <a:endParaRPr lang="en-US" noProof="0" dirty="0"/>
          </a:p>
        </p:txBody>
      </p:sp>
      <p:sp>
        <p:nvSpPr>
          <p:cNvPr id="8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5E75C9-5DBB-4812-9DC7-1847832CB052}" type="datetime1">
              <a:rPr lang="zh-TW" altLang="en-US"/>
              <a:pPr>
                <a:defRPr/>
              </a:pPr>
              <a:t>2021/1/21</a:t>
            </a:fld>
            <a:endParaRPr lang="zh-TW" altLang="en-US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ound Diagonal Corner Rectangle 86"/>
          <p:cNvSpPr/>
          <p:nvPr userDrawn="1"/>
        </p:nvSpPr>
        <p:spPr>
          <a:xfrm>
            <a:off x="518615" y="-1"/>
            <a:ext cx="2326017" cy="5225401"/>
          </a:xfrm>
          <a:prstGeom prst="round2DiagRect">
            <a:avLst>
              <a:gd name="adj1" fmla="val 12757"/>
              <a:gd name="adj2" fmla="val 0"/>
            </a:avLst>
          </a:prstGeom>
          <a:gradFill flip="none" rotWithShape="1">
            <a:gsLst>
              <a:gs pos="100000">
                <a:srgbClr val="FFC000"/>
              </a:gs>
              <a:gs pos="79000">
                <a:srgbClr val="F97400"/>
              </a:gs>
              <a:gs pos="39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8" name="Freeform 87"/>
          <p:cNvSpPr/>
          <p:nvPr userDrawn="1"/>
        </p:nvSpPr>
        <p:spPr>
          <a:xfrm flipV="1">
            <a:off x="520929" y="4954880"/>
            <a:ext cx="2323704" cy="270520"/>
          </a:xfrm>
          <a:custGeom>
            <a:avLst/>
            <a:gdLst>
              <a:gd name="connsiteX0" fmla="*/ 0 w 2295943"/>
              <a:gd name="connsiteY0" fmla="*/ 270520 h 270520"/>
              <a:gd name="connsiteX1" fmla="*/ 2295943 w 2295943"/>
              <a:gd name="connsiteY1" fmla="*/ 270520 h 270520"/>
              <a:gd name="connsiteX2" fmla="*/ 2292272 w 2295943"/>
              <a:gd name="connsiteY2" fmla="*/ 234098 h 270520"/>
              <a:gd name="connsiteX3" fmla="*/ 2005043 w 2295943"/>
              <a:gd name="connsiteY3" fmla="*/ 0 h 270520"/>
              <a:gd name="connsiteX4" fmla="*/ 0 w 2295943"/>
              <a:gd name="connsiteY4" fmla="*/ 0 h 270520"/>
              <a:gd name="connsiteX5" fmla="*/ 0 w 2295943"/>
              <a:gd name="connsiteY5" fmla="*/ 270520 h 27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5943" h="270520">
                <a:moveTo>
                  <a:pt x="0" y="270520"/>
                </a:moveTo>
                <a:lnTo>
                  <a:pt x="2295943" y="270520"/>
                </a:lnTo>
                <a:lnTo>
                  <a:pt x="2292272" y="234098"/>
                </a:lnTo>
                <a:cubicBezTo>
                  <a:pt x="2264933" y="100498"/>
                  <a:pt x="2146725" y="0"/>
                  <a:pt x="2005043" y="0"/>
                </a:cubicBezTo>
                <a:lnTo>
                  <a:pt x="0" y="0"/>
                </a:lnTo>
                <a:lnTo>
                  <a:pt x="0" y="270520"/>
                </a:lnTo>
                <a:close/>
              </a:path>
            </a:pathLst>
          </a:custGeom>
          <a:gradFill flip="none" rotWithShape="1">
            <a:gsLst>
              <a:gs pos="100000">
                <a:srgbClr val="FE7900"/>
              </a:gs>
              <a:gs pos="0">
                <a:srgbClr val="F649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105352" y="6027143"/>
            <a:ext cx="1502334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825" dirty="0">
                <a:solidFill>
                  <a:prstClr val="black">
                    <a:lumMod val="65000"/>
                    <a:lumOff val="35000"/>
                  </a:prstClr>
                </a:solidFill>
                <a:ea typeface="+mn-ea"/>
              </a:rPr>
              <a:t>Confidential and Proprietary</a:t>
            </a:r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8025844" y="5924577"/>
            <a:ext cx="690644" cy="690644"/>
            <a:chOff x="527308" y="4062509"/>
            <a:chExt cx="777923" cy="77792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0" name="Donut 59">
              <a:hlinkClick r:id="" action="ppaction://hlinkshowjump?jump=nextslide"/>
            </p:cNvPr>
            <p:cNvSpPr/>
            <p:nvPr/>
          </p:nvSpPr>
          <p:spPr>
            <a:xfrm>
              <a:off x="527308" y="4062509"/>
              <a:ext cx="777923" cy="777923"/>
            </a:xfrm>
            <a:prstGeom prst="donut">
              <a:avLst>
                <a:gd name="adj" fmla="val 6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0">
              <a:hlinkClick r:id="" action="ppaction://hlinkshowjump?jump=nextslide"/>
            </p:cNvPr>
            <p:cNvSpPr/>
            <p:nvPr/>
          </p:nvSpPr>
          <p:spPr>
            <a:xfrm rot="2700000" flipV="1">
              <a:off x="697189" y="4285555"/>
              <a:ext cx="331830" cy="331830"/>
            </a:xfrm>
            <a:custGeom>
              <a:avLst/>
              <a:gdLst>
                <a:gd name="connsiteX0" fmla="*/ 86161 w 2200940"/>
                <a:gd name="connsiteY0" fmla="*/ 2112966 h 2200940"/>
                <a:gd name="connsiteX1" fmla="*/ 294173 w 2200940"/>
                <a:gd name="connsiteY1" fmla="*/ 2199127 h 2200940"/>
                <a:gd name="connsiteX2" fmla="*/ 1582438 w 2200940"/>
                <a:gd name="connsiteY2" fmla="*/ 2199127 h 2200940"/>
                <a:gd name="connsiteX3" fmla="*/ 1582438 w 2200940"/>
                <a:gd name="connsiteY3" fmla="*/ 2200940 h 2200940"/>
                <a:gd name="connsiteX4" fmla="*/ 2199127 w 2200940"/>
                <a:gd name="connsiteY4" fmla="*/ 2200940 h 2200940"/>
                <a:gd name="connsiteX5" fmla="*/ 2199127 w 2200940"/>
                <a:gd name="connsiteY5" fmla="*/ 2199127 h 2200940"/>
                <a:gd name="connsiteX6" fmla="*/ 2200940 w 2200940"/>
                <a:gd name="connsiteY6" fmla="*/ 2199127 h 2200940"/>
                <a:gd name="connsiteX7" fmla="*/ 2200940 w 2200940"/>
                <a:gd name="connsiteY7" fmla="*/ 1582438 h 2200940"/>
                <a:gd name="connsiteX8" fmla="*/ 2199127 w 2200940"/>
                <a:gd name="connsiteY8" fmla="*/ 1582438 h 2200940"/>
                <a:gd name="connsiteX9" fmla="*/ 2199127 w 2200940"/>
                <a:gd name="connsiteY9" fmla="*/ 294173 h 2200940"/>
                <a:gd name="connsiteX10" fmla="*/ 1904954 w 2200940"/>
                <a:gd name="connsiteY10" fmla="*/ 0 h 2200940"/>
                <a:gd name="connsiteX11" fmla="*/ 1876611 w 2200940"/>
                <a:gd name="connsiteY11" fmla="*/ 0 h 2200940"/>
                <a:gd name="connsiteX12" fmla="*/ 1582438 w 2200940"/>
                <a:gd name="connsiteY12" fmla="*/ 294173 h 2200940"/>
                <a:gd name="connsiteX13" fmla="*/ 1582438 w 2200940"/>
                <a:gd name="connsiteY13" fmla="*/ 1582438 h 2200940"/>
                <a:gd name="connsiteX14" fmla="*/ 294173 w 2200940"/>
                <a:gd name="connsiteY14" fmla="*/ 1582438 h 2200940"/>
                <a:gd name="connsiteX15" fmla="*/ 0 w 2200940"/>
                <a:gd name="connsiteY15" fmla="*/ 1876611 h 2200940"/>
                <a:gd name="connsiteX16" fmla="*/ 0 w 2200940"/>
                <a:gd name="connsiteY16" fmla="*/ 1904954 h 2200940"/>
                <a:gd name="connsiteX17" fmla="*/ 86161 w 2200940"/>
                <a:gd name="connsiteY17" fmla="*/ 2112966 h 220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00940" h="2200940">
                  <a:moveTo>
                    <a:pt x="86161" y="2112966"/>
                  </a:moveTo>
                  <a:cubicBezTo>
                    <a:pt x="139396" y="2166201"/>
                    <a:pt x="212939" y="2199127"/>
                    <a:pt x="294173" y="2199127"/>
                  </a:cubicBezTo>
                  <a:lnTo>
                    <a:pt x="1582438" y="2199127"/>
                  </a:lnTo>
                  <a:lnTo>
                    <a:pt x="1582438" y="2200940"/>
                  </a:lnTo>
                  <a:lnTo>
                    <a:pt x="2199127" y="2200940"/>
                  </a:lnTo>
                  <a:lnTo>
                    <a:pt x="2199127" y="2199127"/>
                  </a:lnTo>
                  <a:lnTo>
                    <a:pt x="2200940" y="2199127"/>
                  </a:lnTo>
                  <a:lnTo>
                    <a:pt x="2200940" y="1582438"/>
                  </a:lnTo>
                  <a:lnTo>
                    <a:pt x="2199127" y="1582438"/>
                  </a:lnTo>
                  <a:lnTo>
                    <a:pt x="2199127" y="294173"/>
                  </a:lnTo>
                  <a:cubicBezTo>
                    <a:pt x="2199127" y="131706"/>
                    <a:pt x="2067421" y="0"/>
                    <a:pt x="1904954" y="0"/>
                  </a:cubicBezTo>
                  <a:lnTo>
                    <a:pt x="1876611" y="0"/>
                  </a:lnTo>
                  <a:cubicBezTo>
                    <a:pt x="1714144" y="0"/>
                    <a:pt x="1582438" y="131706"/>
                    <a:pt x="1582438" y="294173"/>
                  </a:cubicBezTo>
                  <a:lnTo>
                    <a:pt x="1582438" y="1582438"/>
                  </a:lnTo>
                  <a:lnTo>
                    <a:pt x="294173" y="1582438"/>
                  </a:lnTo>
                  <a:cubicBezTo>
                    <a:pt x="131706" y="1582438"/>
                    <a:pt x="0" y="1714144"/>
                    <a:pt x="0" y="1876611"/>
                  </a:cubicBezTo>
                  <a:lnTo>
                    <a:pt x="0" y="1904954"/>
                  </a:lnTo>
                  <a:cubicBezTo>
                    <a:pt x="0" y="1986188"/>
                    <a:pt x="32926" y="2059731"/>
                    <a:pt x="86161" y="211296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Group 61"/>
          <p:cNvGrpSpPr/>
          <p:nvPr userDrawn="1"/>
        </p:nvGrpSpPr>
        <p:grpSpPr>
          <a:xfrm>
            <a:off x="3198411" y="4548249"/>
            <a:ext cx="3317163" cy="682049"/>
            <a:chOff x="633159" y="6301141"/>
            <a:chExt cx="1771650" cy="381114"/>
          </a:xfrm>
        </p:grpSpPr>
        <p:sp>
          <p:nvSpPr>
            <p:cNvPr id="63" name="Text Box 129"/>
            <p:cNvSpPr txBox="1">
              <a:spLocks noChangeAspect="1" noChangeArrowheads="1"/>
            </p:cNvSpPr>
            <p:nvPr/>
          </p:nvSpPr>
          <p:spPr bwMode="black">
            <a:xfrm>
              <a:off x="2094626" y="6487368"/>
              <a:ext cx="310183" cy="151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0" lang="en-US" sz="400" b="1">
                  <a:solidFill>
                    <a:prstClr val="black"/>
                  </a:solidFill>
                  <a:ea typeface="+mn-ea"/>
                </a:rPr>
                <a:t>TM</a:t>
              </a:r>
            </a:p>
          </p:txBody>
        </p:sp>
        <p:sp>
          <p:nvSpPr>
            <p:cNvPr id="64" name="Freeform 143"/>
            <p:cNvSpPr>
              <a:spLocks noChangeAspect="1"/>
            </p:cNvSpPr>
            <p:nvPr/>
          </p:nvSpPr>
          <p:spPr bwMode="black">
            <a:xfrm>
              <a:off x="739920" y="6301141"/>
              <a:ext cx="126959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65" name="Freeform 144"/>
            <p:cNvSpPr>
              <a:spLocks noChangeAspect="1"/>
            </p:cNvSpPr>
            <p:nvPr/>
          </p:nvSpPr>
          <p:spPr bwMode="black">
            <a:xfrm>
              <a:off x="813498" y="6338675"/>
              <a:ext cx="124073" cy="70737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66" name="Freeform 145"/>
            <p:cNvSpPr>
              <a:spLocks noChangeAspect="1"/>
            </p:cNvSpPr>
            <p:nvPr/>
          </p:nvSpPr>
          <p:spPr bwMode="black">
            <a:xfrm>
              <a:off x="882748" y="6374765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67" name="Freeform 146"/>
            <p:cNvSpPr>
              <a:spLocks noChangeAspect="1"/>
            </p:cNvSpPr>
            <p:nvPr/>
          </p:nvSpPr>
          <p:spPr bwMode="black">
            <a:xfrm>
              <a:off x="775987" y="643972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68" name="Freeform 147"/>
            <p:cNvSpPr>
              <a:spLocks noChangeAspect="1"/>
            </p:cNvSpPr>
            <p:nvPr/>
          </p:nvSpPr>
          <p:spPr bwMode="black">
            <a:xfrm>
              <a:off x="848123" y="6478706"/>
              <a:ext cx="125516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69" name="Freeform 148"/>
            <p:cNvSpPr>
              <a:spLocks noChangeAspect="1"/>
            </p:cNvSpPr>
            <p:nvPr/>
          </p:nvSpPr>
          <p:spPr bwMode="black">
            <a:xfrm>
              <a:off x="670670" y="6503247"/>
              <a:ext cx="124073" cy="73624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70" name="Freeform 149"/>
            <p:cNvSpPr>
              <a:spLocks noChangeAspect="1"/>
            </p:cNvSpPr>
            <p:nvPr/>
          </p:nvSpPr>
          <p:spPr bwMode="black">
            <a:xfrm>
              <a:off x="739920" y="6540781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71" name="Freeform 150"/>
            <p:cNvSpPr>
              <a:spLocks noChangeAspect="1"/>
            </p:cNvSpPr>
            <p:nvPr/>
          </p:nvSpPr>
          <p:spPr bwMode="black">
            <a:xfrm>
              <a:off x="633159" y="660718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72" name="Freeform 151"/>
            <p:cNvSpPr>
              <a:spLocks noChangeAspect="1"/>
            </p:cNvSpPr>
            <p:nvPr/>
          </p:nvSpPr>
          <p:spPr bwMode="black">
            <a:xfrm>
              <a:off x="1009707" y="6488811"/>
              <a:ext cx="102433" cy="190557"/>
            </a:xfrm>
            <a:custGeom>
              <a:avLst/>
              <a:gdLst/>
              <a:ahLst/>
              <a:cxnLst>
                <a:cxn ang="0">
                  <a:pos x="12" y="45"/>
                </a:cxn>
                <a:cxn ang="0">
                  <a:pos x="0" y="45"/>
                </a:cxn>
                <a:cxn ang="0">
                  <a:pos x="3" y="30"/>
                </a:cxn>
                <a:cxn ang="0">
                  <a:pos x="15" y="30"/>
                </a:cxn>
                <a:cxn ang="0">
                  <a:pos x="17" y="22"/>
                </a:cxn>
                <a:cxn ang="0">
                  <a:pos x="44" y="0"/>
                </a:cxn>
                <a:cxn ang="0">
                  <a:pos x="59" y="1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0" y="25"/>
                </a:cxn>
                <a:cxn ang="0">
                  <a:pos x="39" y="30"/>
                </a:cxn>
                <a:cxn ang="0">
                  <a:pos x="54" y="30"/>
                </a:cxn>
                <a:cxn ang="0">
                  <a:pos x="51" y="45"/>
                </a:cxn>
                <a:cxn ang="0">
                  <a:pos x="36" y="45"/>
                </a:cxn>
                <a:cxn ang="0">
                  <a:pos x="23" y="110"/>
                </a:cxn>
                <a:cxn ang="0">
                  <a:pos x="0" y="110"/>
                </a:cxn>
                <a:cxn ang="0">
                  <a:pos x="12" y="45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73" name="Freeform 152"/>
            <p:cNvSpPr>
              <a:spLocks noChangeAspect="1"/>
            </p:cNvSpPr>
            <p:nvPr/>
          </p:nvSpPr>
          <p:spPr bwMode="black">
            <a:xfrm>
              <a:off x="1094827" y="6536450"/>
              <a:ext cx="108203" cy="1429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38" y="9"/>
                </a:cxn>
                <a:cxn ang="0">
                  <a:pos x="62" y="0"/>
                </a:cxn>
                <a:cxn ang="0">
                  <a:pos x="58" y="21"/>
                </a:cxn>
                <a:cxn ang="0">
                  <a:pos x="55" y="21"/>
                </a:cxn>
                <a:cxn ang="0">
                  <a:pos x="33" y="35"/>
                </a:cxn>
                <a:cxn ang="0">
                  <a:pos x="24" y="82"/>
                </a:cxn>
                <a:cxn ang="0">
                  <a:pos x="0" y="82"/>
                </a:cxn>
                <a:cxn ang="0">
                  <a:pos x="16" y="0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74" name="Freeform 153"/>
            <p:cNvSpPr>
              <a:spLocks noChangeAspect="1" noEditPoints="1"/>
            </p:cNvSpPr>
            <p:nvPr/>
          </p:nvSpPr>
          <p:spPr bwMode="black">
            <a:xfrm>
              <a:off x="1780115" y="6533563"/>
              <a:ext cx="150042" cy="148692"/>
            </a:xfrm>
            <a:custGeom>
              <a:avLst/>
              <a:gdLst/>
              <a:ahLst/>
              <a:cxnLst>
                <a:cxn ang="0">
                  <a:pos x="76" y="67"/>
                </a:cxn>
                <a:cxn ang="0">
                  <a:pos x="75" y="84"/>
                </a:cxn>
                <a:cxn ang="0">
                  <a:pos x="53" y="84"/>
                </a:cxn>
                <a:cxn ang="0">
                  <a:pos x="53" y="75"/>
                </a:cxn>
                <a:cxn ang="0">
                  <a:pos x="52" y="75"/>
                </a:cxn>
                <a:cxn ang="0">
                  <a:pos x="26" y="86"/>
                </a:cxn>
                <a:cxn ang="0">
                  <a:pos x="3" y="62"/>
                </a:cxn>
                <a:cxn ang="0">
                  <a:pos x="51" y="32"/>
                </a:cxn>
                <a:cxn ang="0">
                  <a:pos x="60" y="30"/>
                </a:cxn>
                <a:cxn ang="0">
                  <a:pos x="61" y="24"/>
                </a:cxn>
                <a:cxn ang="0">
                  <a:pos x="51" y="15"/>
                </a:cxn>
                <a:cxn ang="0">
                  <a:pos x="37" y="26"/>
                </a:cxn>
                <a:cxn ang="0">
                  <a:pos x="14" y="26"/>
                </a:cxn>
                <a:cxn ang="0">
                  <a:pos x="52" y="0"/>
                </a:cxn>
                <a:cxn ang="0">
                  <a:pos x="84" y="24"/>
                </a:cxn>
                <a:cxn ang="0">
                  <a:pos x="76" y="67"/>
                </a:cxn>
                <a:cxn ang="0">
                  <a:pos x="57" y="44"/>
                </a:cxn>
                <a:cxn ang="0">
                  <a:pos x="40" y="49"/>
                </a:cxn>
                <a:cxn ang="0">
                  <a:pos x="27" y="59"/>
                </a:cxn>
                <a:cxn ang="0">
                  <a:pos x="36" y="68"/>
                </a:cxn>
                <a:cxn ang="0">
                  <a:pos x="56" y="50"/>
                </a:cxn>
                <a:cxn ang="0">
                  <a:pos x="57" y="44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75" name="Freeform 154"/>
            <p:cNvSpPr>
              <a:spLocks noChangeAspect="1"/>
            </p:cNvSpPr>
            <p:nvPr/>
          </p:nvSpPr>
          <p:spPr bwMode="black">
            <a:xfrm>
              <a:off x="1934485" y="6490255"/>
              <a:ext cx="77906" cy="189114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2" y="0"/>
                </a:cxn>
                <a:cxn ang="0">
                  <a:pos x="90" y="0"/>
                </a:cxn>
                <a:cxn ang="0">
                  <a:pos x="48" y="218"/>
                </a:cxn>
                <a:cxn ang="0">
                  <a:pos x="0" y="218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76" name="Freeform 155"/>
            <p:cNvSpPr>
              <a:spLocks noChangeAspect="1" noEditPoints="1"/>
            </p:cNvSpPr>
            <p:nvPr/>
          </p:nvSpPr>
          <p:spPr bwMode="black">
            <a:xfrm>
              <a:off x="119004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7" y="86"/>
                </a:cxn>
                <a:cxn ang="0">
                  <a:pos x="80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77" name="Freeform 156"/>
            <p:cNvSpPr>
              <a:spLocks noChangeAspect="1" noEditPoints="1"/>
            </p:cNvSpPr>
            <p:nvPr/>
          </p:nvSpPr>
          <p:spPr bwMode="black">
            <a:xfrm>
              <a:off x="134441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5" y="45"/>
                </a:cxn>
                <a:cxn ang="0">
                  <a:pos x="37" y="86"/>
                </a:cxn>
                <a:cxn ang="0">
                  <a:pos x="81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1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79" name="Freeform 157"/>
            <p:cNvSpPr>
              <a:spLocks noChangeAspect="1" noEditPoints="1"/>
            </p:cNvSpPr>
            <p:nvPr/>
          </p:nvSpPr>
          <p:spPr bwMode="black">
            <a:xfrm>
              <a:off x="2000850" y="6533563"/>
              <a:ext cx="152927" cy="148692"/>
            </a:xfrm>
            <a:custGeom>
              <a:avLst/>
              <a:gdLst/>
              <a:ahLst/>
              <a:cxnLst>
                <a:cxn ang="0">
                  <a:pos x="41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6" y="86"/>
                </a:cxn>
                <a:cxn ang="0">
                  <a:pos x="80" y="63"/>
                </a:cxn>
                <a:cxn ang="0">
                  <a:pos x="63" y="55"/>
                </a:cxn>
                <a:cxn ang="0">
                  <a:pos x="41" y="68"/>
                </a:cxn>
                <a:cxn ang="0">
                  <a:pos x="49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49" y="18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80" name="Freeform 158"/>
            <p:cNvSpPr>
              <a:spLocks noChangeAspect="1"/>
            </p:cNvSpPr>
            <p:nvPr/>
          </p:nvSpPr>
          <p:spPr bwMode="black">
            <a:xfrm>
              <a:off x="1635844" y="6533563"/>
              <a:ext cx="148599" cy="148692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44" y="67"/>
                </a:cxn>
                <a:cxn ang="0">
                  <a:pos x="30" y="43"/>
                </a:cxn>
                <a:cxn ang="0">
                  <a:pos x="53" y="19"/>
                </a:cxn>
                <a:cxn ang="0">
                  <a:pos x="67" y="31"/>
                </a:cxn>
                <a:cxn ang="0">
                  <a:pos x="86" y="19"/>
                </a:cxn>
                <a:cxn ang="0">
                  <a:pos x="54" y="0"/>
                </a:cxn>
                <a:cxn ang="0">
                  <a:pos x="5" y="43"/>
                </a:cxn>
                <a:cxn ang="0">
                  <a:pos x="38" y="86"/>
                </a:cxn>
                <a:cxn ang="0">
                  <a:pos x="79" y="64"/>
                </a:cxn>
                <a:cxn ang="0">
                  <a:pos x="63" y="56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81" name="Freeform 159"/>
            <p:cNvSpPr>
              <a:spLocks noChangeAspect="1"/>
            </p:cNvSpPr>
            <p:nvPr/>
          </p:nvSpPr>
          <p:spPr bwMode="black">
            <a:xfrm>
              <a:off x="1487244" y="6533563"/>
              <a:ext cx="157256" cy="148692"/>
            </a:xfrm>
            <a:custGeom>
              <a:avLst/>
              <a:gdLst/>
              <a:ahLst/>
              <a:cxnLst>
                <a:cxn ang="0">
                  <a:pos x="38" y="24"/>
                </a:cxn>
                <a:cxn ang="0">
                  <a:pos x="49" y="18"/>
                </a:cxn>
                <a:cxn ang="0">
                  <a:pos x="70" y="26"/>
                </a:cxn>
                <a:cxn ang="0">
                  <a:pos x="90" y="14"/>
                </a:cxn>
                <a:cxn ang="0">
                  <a:pos x="54" y="0"/>
                </a:cxn>
                <a:cxn ang="0">
                  <a:pos x="14" y="29"/>
                </a:cxn>
                <a:cxn ang="0">
                  <a:pos x="56" y="60"/>
                </a:cxn>
                <a:cxn ang="0">
                  <a:pos x="41" y="68"/>
                </a:cxn>
                <a:cxn ang="0">
                  <a:pos x="18" y="57"/>
                </a:cxn>
                <a:cxn ang="0">
                  <a:pos x="0" y="68"/>
                </a:cxn>
                <a:cxn ang="0">
                  <a:pos x="37" y="86"/>
                </a:cxn>
                <a:cxn ang="0">
                  <a:pos x="80" y="57"/>
                </a:cxn>
                <a:cxn ang="0">
                  <a:pos x="38" y="24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247243" y="759004"/>
            <a:ext cx="2009955" cy="1929709"/>
            <a:chOff x="934393" y="3452281"/>
            <a:chExt cx="668168" cy="641492"/>
          </a:xfrm>
          <a:solidFill>
            <a:schemeClr val="bg1"/>
          </a:solidFill>
        </p:grpSpPr>
        <p:sp>
          <p:nvSpPr>
            <p:cNvPr id="47" name="Freeform 143"/>
            <p:cNvSpPr>
              <a:spLocks noChangeAspect="1"/>
            </p:cNvSpPr>
            <p:nvPr/>
          </p:nvSpPr>
          <p:spPr bwMode="black">
            <a:xfrm>
              <a:off x="1123836" y="3452281"/>
              <a:ext cx="225283" cy="117526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48" name="Freeform 144"/>
            <p:cNvSpPr>
              <a:spLocks noChangeAspect="1"/>
            </p:cNvSpPr>
            <p:nvPr/>
          </p:nvSpPr>
          <p:spPr bwMode="black">
            <a:xfrm>
              <a:off x="1254397" y="3515940"/>
              <a:ext cx="220162" cy="119973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49" name="Freeform 145"/>
            <p:cNvSpPr>
              <a:spLocks noChangeAspect="1"/>
            </p:cNvSpPr>
            <p:nvPr/>
          </p:nvSpPr>
          <p:spPr bwMode="black">
            <a:xfrm>
              <a:off x="1377278" y="3577151"/>
              <a:ext cx="225283" cy="12242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82" name="Freeform 146"/>
            <p:cNvSpPr>
              <a:spLocks noChangeAspect="1"/>
            </p:cNvSpPr>
            <p:nvPr/>
          </p:nvSpPr>
          <p:spPr bwMode="black">
            <a:xfrm>
              <a:off x="1187835" y="3687331"/>
              <a:ext cx="225283" cy="122422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83" name="Freeform 147"/>
            <p:cNvSpPr>
              <a:spLocks noChangeAspect="1"/>
            </p:cNvSpPr>
            <p:nvPr/>
          </p:nvSpPr>
          <p:spPr bwMode="black">
            <a:xfrm>
              <a:off x="1315838" y="3753439"/>
              <a:ext cx="222723" cy="117526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84" name="Freeform 148"/>
            <p:cNvSpPr>
              <a:spLocks noChangeAspect="1"/>
            </p:cNvSpPr>
            <p:nvPr/>
          </p:nvSpPr>
          <p:spPr bwMode="black">
            <a:xfrm>
              <a:off x="1000955" y="3795062"/>
              <a:ext cx="220162" cy="124870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85" name="Freeform 149"/>
            <p:cNvSpPr>
              <a:spLocks noChangeAspect="1"/>
            </p:cNvSpPr>
            <p:nvPr/>
          </p:nvSpPr>
          <p:spPr bwMode="black">
            <a:xfrm>
              <a:off x="1123836" y="3858722"/>
              <a:ext cx="225283" cy="12242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86" name="Freeform 150"/>
            <p:cNvSpPr>
              <a:spLocks noChangeAspect="1"/>
            </p:cNvSpPr>
            <p:nvPr/>
          </p:nvSpPr>
          <p:spPr bwMode="black">
            <a:xfrm>
              <a:off x="934393" y="3971351"/>
              <a:ext cx="225283" cy="122422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</p:grpSp>
      <p:sp>
        <p:nvSpPr>
          <p:cNvPr id="89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3099152" y="1078174"/>
            <a:ext cx="5605462" cy="1052105"/>
          </a:xfrm>
          <a:ln w="25400"/>
          <a:effectLst/>
        </p:spPr>
        <p:txBody>
          <a:bodyPr tIns="91440" bIns="91440" anchor="b"/>
          <a:lstStyle>
            <a:lvl1pPr algn="l">
              <a:spcBef>
                <a:spcPct val="25000"/>
              </a:spcBef>
              <a:defRPr lang="en-US" sz="3000" b="0" kern="1200" spc="-100" baseline="0" dirty="0">
                <a:solidFill>
                  <a:schemeClr val="accent4">
                    <a:lumMod val="50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91" name="Rectangle 183"/>
          <p:cNvSpPr>
            <a:spLocks noGrp="1" noChangeArrowheads="1"/>
          </p:cNvSpPr>
          <p:nvPr>
            <p:ph type="subTitle" idx="1" hasCustomPrompt="1"/>
          </p:nvPr>
        </p:nvSpPr>
        <p:spPr bwMode="blackWhite">
          <a:xfrm>
            <a:off x="3111027" y="2203218"/>
            <a:ext cx="5605462" cy="533400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0" kern="1200" spc="-70" baseline="0" dirty="0" smtClean="0">
                <a:solidFill>
                  <a:schemeClr val="accent4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Subhead here</a:t>
            </a:r>
          </a:p>
        </p:txBody>
      </p:sp>
      <p:sp>
        <p:nvSpPr>
          <p:cNvPr id="92" name="Text Placeholder 76"/>
          <p:cNvSpPr>
            <a:spLocks noGrp="1"/>
          </p:cNvSpPr>
          <p:nvPr>
            <p:ph type="body" sz="quarter" idx="11" hasCustomPrompt="1"/>
          </p:nvPr>
        </p:nvSpPr>
        <p:spPr>
          <a:xfrm>
            <a:off x="3111026" y="3378536"/>
            <a:ext cx="5605144" cy="32316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500" kern="1200" spc="450" dirty="0" smtClean="0">
                <a:solidFill>
                  <a:schemeClr val="accent4"/>
                </a:solidFill>
                <a:latin typeface="Arial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JAN.01.2014</a:t>
            </a:r>
          </a:p>
        </p:txBody>
      </p:sp>
      <p:sp>
        <p:nvSpPr>
          <p:cNvPr id="93" name="Text Placeholder 89"/>
          <p:cNvSpPr>
            <a:spLocks noGrp="1"/>
          </p:cNvSpPr>
          <p:nvPr>
            <p:ph type="body" sz="quarter" idx="12"/>
          </p:nvPr>
        </p:nvSpPr>
        <p:spPr>
          <a:xfrm>
            <a:off x="3111026" y="2936756"/>
            <a:ext cx="5605144" cy="4250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spc="-70" baseline="0">
                <a:solidFill>
                  <a:schemeClr val="accent4"/>
                </a:solidFill>
              </a:defRPr>
            </a:lvl1pPr>
            <a:lvl2pPr marL="175022" indent="0">
              <a:buFontTx/>
              <a:buNone/>
              <a:defRPr/>
            </a:lvl2pPr>
            <a:lvl3pPr marL="301229" indent="0">
              <a:buFontTx/>
              <a:buNone/>
              <a:defRPr/>
            </a:lvl3pPr>
            <a:lvl4pPr marL="427434" indent="0">
              <a:buFontTx/>
              <a:buNone/>
              <a:defRPr/>
            </a:lvl4pPr>
            <a:lvl5pPr marL="55959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75" y="6307865"/>
            <a:ext cx="4645785" cy="3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8949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24643" y="276225"/>
            <a:ext cx="8747266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24642" y="1074189"/>
            <a:ext cx="8747266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21887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24643" y="276225"/>
            <a:ext cx="8747266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028208" y="1074189"/>
            <a:ext cx="5943700" cy="45328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ound Diagonal Corner Rectangle 7"/>
          <p:cNvSpPr/>
          <p:nvPr userDrawn="1"/>
        </p:nvSpPr>
        <p:spPr>
          <a:xfrm flipH="1">
            <a:off x="304797" y="4429496"/>
            <a:ext cx="2607625" cy="1177505"/>
          </a:xfrm>
          <a:prstGeom prst="round2DiagRect">
            <a:avLst>
              <a:gd name="adj1" fmla="val 12647"/>
              <a:gd name="adj2" fmla="val 0"/>
            </a:avLst>
          </a:prstGeom>
          <a:gradFill flip="none" rotWithShape="1">
            <a:gsLst>
              <a:gs pos="0">
                <a:srgbClr val="FFC000"/>
              </a:gs>
              <a:gs pos="49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04799" y="1074738"/>
            <a:ext cx="2607624" cy="325975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3125887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24644" y="531565"/>
            <a:ext cx="1483848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2900" spc="-90" dirty="0" smtClean="0"/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1637240" y="1290578"/>
            <a:ext cx="712091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708492" y="730840"/>
            <a:ext cx="7049660" cy="279252"/>
            <a:chOff x="2456121" y="730840"/>
            <a:chExt cx="9399547" cy="279252"/>
          </a:xfrm>
        </p:grpSpPr>
        <p:sp>
          <p:nvSpPr>
            <p:cNvPr id="6" name="Round Diagonal Corner Rectangle 5"/>
            <p:cNvSpPr/>
            <p:nvPr/>
          </p:nvSpPr>
          <p:spPr>
            <a:xfrm flipH="1">
              <a:off x="2456121" y="730841"/>
              <a:ext cx="2687442" cy="279251"/>
            </a:xfrm>
            <a:prstGeom prst="round2DiagRect">
              <a:avLst>
                <a:gd name="adj1" fmla="val 24069"/>
                <a:gd name="adj2" fmla="val 0"/>
              </a:avLst>
            </a:prstGeom>
            <a:gradFill flip="none" rotWithShape="1">
              <a:gsLst>
                <a:gs pos="0">
                  <a:srgbClr val="FFC000"/>
                </a:gs>
                <a:gs pos="49000">
                  <a:schemeClr val="accent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>
                <a:solidFill>
                  <a:prstClr val="white"/>
                </a:solidFill>
              </a:endParaRPr>
            </a:p>
          </p:txBody>
        </p:sp>
        <p:sp>
          <p:nvSpPr>
            <p:cNvPr id="7" name="Round Diagonal Corner Rectangle 6"/>
            <p:cNvSpPr/>
            <p:nvPr/>
          </p:nvSpPr>
          <p:spPr>
            <a:xfrm flipV="1">
              <a:off x="5203853" y="730840"/>
              <a:ext cx="6651815" cy="279251"/>
            </a:xfrm>
            <a:prstGeom prst="round2DiagRect">
              <a:avLst>
                <a:gd name="adj1" fmla="val 20262"/>
                <a:gd name="adj2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29016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Oran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 userDrawn="1"/>
        </p:nvSpPr>
        <p:spPr>
          <a:xfrm>
            <a:off x="0" y="1"/>
            <a:ext cx="9144000" cy="5925431"/>
          </a:xfrm>
          <a:prstGeom prst="round2DiagRect">
            <a:avLst>
              <a:gd name="adj1" fmla="val 0"/>
              <a:gd name="adj2" fmla="val 0"/>
            </a:avLst>
          </a:prstGeom>
          <a:gradFill flip="none" rotWithShape="1">
            <a:gsLst>
              <a:gs pos="100000">
                <a:srgbClr val="EA4300"/>
              </a:gs>
              <a:gs pos="9000">
                <a:srgbClr val="FC9300"/>
              </a:gs>
              <a:gs pos="0">
                <a:srgbClr val="FFC000"/>
              </a:gs>
              <a:gs pos="49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824343" y="544034"/>
            <a:ext cx="7402837" cy="667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000" b="0" spc="-9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824343" y="1223159"/>
            <a:ext cx="7402837" cy="873364"/>
          </a:xfrm>
        </p:spPr>
        <p:txBody>
          <a:bodyPr>
            <a:normAutofit/>
          </a:bodyPr>
          <a:lstStyle>
            <a:lvl1pPr marL="0" indent="0"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175022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2pPr>
            <a:lvl3pPr marL="301229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3pPr>
            <a:lvl4pPr marL="427434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4pPr>
            <a:lvl5pPr marL="559594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7401808" y="4548249"/>
            <a:ext cx="1472866" cy="1414062"/>
            <a:chOff x="934393" y="3452281"/>
            <a:chExt cx="668168" cy="641492"/>
          </a:xfrm>
          <a:solidFill>
            <a:schemeClr val="bg1"/>
          </a:solidFill>
        </p:grpSpPr>
        <p:sp>
          <p:nvSpPr>
            <p:cNvPr id="15" name="Freeform 143"/>
            <p:cNvSpPr>
              <a:spLocks noChangeAspect="1"/>
            </p:cNvSpPr>
            <p:nvPr/>
          </p:nvSpPr>
          <p:spPr bwMode="black">
            <a:xfrm>
              <a:off x="1123836" y="3452281"/>
              <a:ext cx="225283" cy="117526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16" name="Freeform 144"/>
            <p:cNvSpPr>
              <a:spLocks noChangeAspect="1"/>
            </p:cNvSpPr>
            <p:nvPr/>
          </p:nvSpPr>
          <p:spPr bwMode="black">
            <a:xfrm>
              <a:off x="1254397" y="3515940"/>
              <a:ext cx="220162" cy="119973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17" name="Freeform 145"/>
            <p:cNvSpPr>
              <a:spLocks noChangeAspect="1"/>
            </p:cNvSpPr>
            <p:nvPr/>
          </p:nvSpPr>
          <p:spPr bwMode="black">
            <a:xfrm>
              <a:off x="1377278" y="3577151"/>
              <a:ext cx="225283" cy="12242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18" name="Freeform 146"/>
            <p:cNvSpPr>
              <a:spLocks noChangeAspect="1"/>
            </p:cNvSpPr>
            <p:nvPr/>
          </p:nvSpPr>
          <p:spPr bwMode="black">
            <a:xfrm>
              <a:off x="1187835" y="3687331"/>
              <a:ext cx="225283" cy="122422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19" name="Freeform 147"/>
            <p:cNvSpPr>
              <a:spLocks noChangeAspect="1"/>
            </p:cNvSpPr>
            <p:nvPr/>
          </p:nvSpPr>
          <p:spPr bwMode="black">
            <a:xfrm>
              <a:off x="1315838" y="3753439"/>
              <a:ext cx="222723" cy="117526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20" name="Freeform 148"/>
            <p:cNvSpPr>
              <a:spLocks noChangeAspect="1"/>
            </p:cNvSpPr>
            <p:nvPr/>
          </p:nvSpPr>
          <p:spPr bwMode="black">
            <a:xfrm>
              <a:off x="1000955" y="3795062"/>
              <a:ext cx="220162" cy="124870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21" name="Freeform 149"/>
            <p:cNvSpPr>
              <a:spLocks noChangeAspect="1"/>
            </p:cNvSpPr>
            <p:nvPr/>
          </p:nvSpPr>
          <p:spPr bwMode="black">
            <a:xfrm>
              <a:off x="1123836" y="3858722"/>
              <a:ext cx="225283" cy="12242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22" name="Freeform 150"/>
            <p:cNvSpPr>
              <a:spLocks noChangeAspect="1"/>
            </p:cNvSpPr>
            <p:nvPr/>
          </p:nvSpPr>
          <p:spPr bwMode="black">
            <a:xfrm>
              <a:off x="934393" y="3971351"/>
              <a:ext cx="225283" cy="122422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862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ran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 userDrawn="1"/>
        </p:nvSpPr>
        <p:spPr>
          <a:xfrm>
            <a:off x="0" y="1"/>
            <a:ext cx="9144000" cy="5925431"/>
          </a:xfrm>
          <a:prstGeom prst="round2DiagRect">
            <a:avLst>
              <a:gd name="adj1" fmla="val 0"/>
              <a:gd name="adj2" fmla="val 0"/>
            </a:avLst>
          </a:prstGeom>
          <a:gradFill flip="none" rotWithShape="1">
            <a:gsLst>
              <a:gs pos="69000">
                <a:schemeClr val="accent4">
                  <a:lumMod val="50000"/>
                </a:schemeClr>
              </a:gs>
              <a:gs pos="9000">
                <a:schemeClr val="accent4"/>
              </a:gs>
              <a:gs pos="0">
                <a:schemeClr val="accent4"/>
              </a:gs>
              <a:gs pos="94690">
                <a:srgbClr val="2A2E32"/>
              </a:gs>
              <a:gs pos="31000">
                <a:schemeClr val="accent4">
                  <a:lumMod val="7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824343" y="544034"/>
            <a:ext cx="7402837" cy="667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000" b="0" spc="-9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824343" y="1223159"/>
            <a:ext cx="7402837" cy="873364"/>
          </a:xfrm>
        </p:spPr>
        <p:txBody>
          <a:bodyPr>
            <a:normAutofit/>
          </a:bodyPr>
          <a:lstStyle>
            <a:lvl1pPr marL="0" indent="0"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175022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2pPr>
            <a:lvl3pPr marL="301229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3pPr>
            <a:lvl4pPr marL="427434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4pPr>
            <a:lvl5pPr marL="559594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7401808" y="4548249"/>
            <a:ext cx="1472866" cy="1414062"/>
            <a:chOff x="934393" y="3452281"/>
            <a:chExt cx="668168" cy="641492"/>
          </a:xfrm>
          <a:solidFill>
            <a:schemeClr val="bg1"/>
          </a:solidFill>
        </p:grpSpPr>
        <p:sp>
          <p:nvSpPr>
            <p:cNvPr id="15" name="Freeform 143"/>
            <p:cNvSpPr>
              <a:spLocks noChangeAspect="1"/>
            </p:cNvSpPr>
            <p:nvPr/>
          </p:nvSpPr>
          <p:spPr bwMode="black">
            <a:xfrm>
              <a:off x="1123836" y="3452281"/>
              <a:ext cx="225283" cy="117526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16" name="Freeform 144"/>
            <p:cNvSpPr>
              <a:spLocks noChangeAspect="1"/>
            </p:cNvSpPr>
            <p:nvPr/>
          </p:nvSpPr>
          <p:spPr bwMode="black">
            <a:xfrm>
              <a:off x="1254397" y="3515940"/>
              <a:ext cx="220162" cy="119973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17" name="Freeform 145"/>
            <p:cNvSpPr>
              <a:spLocks noChangeAspect="1"/>
            </p:cNvSpPr>
            <p:nvPr/>
          </p:nvSpPr>
          <p:spPr bwMode="black">
            <a:xfrm>
              <a:off x="1377278" y="3577151"/>
              <a:ext cx="225283" cy="12242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18" name="Freeform 146"/>
            <p:cNvSpPr>
              <a:spLocks noChangeAspect="1"/>
            </p:cNvSpPr>
            <p:nvPr/>
          </p:nvSpPr>
          <p:spPr bwMode="black">
            <a:xfrm>
              <a:off x="1187835" y="3687331"/>
              <a:ext cx="225283" cy="122422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19" name="Freeform 147"/>
            <p:cNvSpPr>
              <a:spLocks noChangeAspect="1"/>
            </p:cNvSpPr>
            <p:nvPr/>
          </p:nvSpPr>
          <p:spPr bwMode="black">
            <a:xfrm>
              <a:off x="1315838" y="3753439"/>
              <a:ext cx="222723" cy="117526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20" name="Freeform 148"/>
            <p:cNvSpPr>
              <a:spLocks noChangeAspect="1"/>
            </p:cNvSpPr>
            <p:nvPr/>
          </p:nvSpPr>
          <p:spPr bwMode="black">
            <a:xfrm>
              <a:off x="1000955" y="3795062"/>
              <a:ext cx="220162" cy="124870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21" name="Freeform 149"/>
            <p:cNvSpPr>
              <a:spLocks noChangeAspect="1"/>
            </p:cNvSpPr>
            <p:nvPr/>
          </p:nvSpPr>
          <p:spPr bwMode="black">
            <a:xfrm>
              <a:off x="1123836" y="3858722"/>
              <a:ext cx="225283" cy="12242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22" name="Freeform 150"/>
            <p:cNvSpPr>
              <a:spLocks noChangeAspect="1"/>
            </p:cNvSpPr>
            <p:nvPr/>
          </p:nvSpPr>
          <p:spPr bwMode="black">
            <a:xfrm>
              <a:off x="934393" y="3971351"/>
              <a:ext cx="225283" cy="122422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3241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 Transi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10250"/>
          </a:xfrm>
          <a:prstGeom prst="rect">
            <a:avLst/>
          </a:prstGeom>
        </p:spPr>
      </p:pic>
      <p:sp>
        <p:nvSpPr>
          <p:cNvPr id="16" name="Round Diagonal Corner Rectangle 15"/>
          <p:cNvSpPr/>
          <p:nvPr userDrawn="1"/>
        </p:nvSpPr>
        <p:spPr>
          <a:xfrm>
            <a:off x="1334297" y="4585648"/>
            <a:ext cx="6582179" cy="1224602"/>
          </a:xfrm>
          <a:prstGeom prst="round2DiagRect">
            <a:avLst>
              <a:gd name="adj1" fmla="val 12647"/>
              <a:gd name="adj2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7" name="Round Diagonal Corner Rectangle 16"/>
          <p:cNvSpPr/>
          <p:nvPr userDrawn="1"/>
        </p:nvSpPr>
        <p:spPr>
          <a:xfrm flipH="1">
            <a:off x="-2" y="4585648"/>
            <a:ext cx="1302509" cy="1224602"/>
          </a:xfrm>
          <a:prstGeom prst="round2DiagRect">
            <a:avLst>
              <a:gd name="adj1" fmla="val 12647"/>
              <a:gd name="adj2" fmla="val 0"/>
            </a:avLst>
          </a:prstGeom>
          <a:gradFill flip="none" rotWithShape="1">
            <a:gsLst>
              <a:gs pos="100000">
                <a:srgbClr val="EA4300"/>
              </a:gs>
              <a:gs pos="9000">
                <a:srgbClr val="FC9300"/>
              </a:gs>
              <a:gs pos="0">
                <a:srgbClr val="FFC000"/>
              </a:gs>
              <a:gs pos="49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450514" y="4632388"/>
            <a:ext cx="6252751" cy="11311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2600" b="0" kern="1200" spc="-90" baseline="0" dirty="0" smtClean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Transition Titles Should be Short/Powerful</a:t>
            </a:r>
            <a:br>
              <a:rPr lang="en-US" dirty="0"/>
            </a:br>
            <a:r>
              <a:rPr lang="en-US" dirty="0"/>
              <a:t>Second Line Subtitle Optional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276147" y="4843623"/>
            <a:ext cx="708652" cy="708652"/>
            <a:chOff x="527308" y="4062509"/>
            <a:chExt cx="777923" cy="77792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Donut 9"/>
            <p:cNvSpPr/>
            <p:nvPr/>
          </p:nvSpPr>
          <p:spPr>
            <a:xfrm>
              <a:off x="527308" y="4062509"/>
              <a:ext cx="777923" cy="777923"/>
            </a:xfrm>
            <a:prstGeom prst="donut">
              <a:avLst>
                <a:gd name="adj" fmla="val 6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2700000" flipV="1">
              <a:off x="697189" y="4285555"/>
              <a:ext cx="331830" cy="331830"/>
            </a:xfrm>
            <a:custGeom>
              <a:avLst/>
              <a:gdLst>
                <a:gd name="connsiteX0" fmla="*/ 86161 w 2200940"/>
                <a:gd name="connsiteY0" fmla="*/ 2112966 h 2200940"/>
                <a:gd name="connsiteX1" fmla="*/ 294173 w 2200940"/>
                <a:gd name="connsiteY1" fmla="*/ 2199127 h 2200940"/>
                <a:gd name="connsiteX2" fmla="*/ 1582438 w 2200940"/>
                <a:gd name="connsiteY2" fmla="*/ 2199127 h 2200940"/>
                <a:gd name="connsiteX3" fmla="*/ 1582438 w 2200940"/>
                <a:gd name="connsiteY3" fmla="*/ 2200940 h 2200940"/>
                <a:gd name="connsiteX4" fmla="*/ 2199127 w 2200940"/>
                <a:gd name="connsiteY4" fmla="*/ 2200940 h 2200940"/>
                <a:gd name="connsiteX5" fmla="*/ 2199127 w 2200940"/>
                <a:gd name="connsiteY5" fmla="*/ 2199127 h 2200940"/>
                <a:gd name="connsiteX6" fmla="*/ 2200940 w 2200940"/>
                <a:gd name="connsiteY6" fmla="*/ 2199127 h 2200940"/>
                <a:gd name="connsiteX7" fmla="*/ 2200940 w 2200940"/>
                <a:gd name="connsiteY7" fmla="*/ 1582438 h 2200940"/>
                <a:gd name="connsiteX8" fmla="*/ 2199127 w 2200940"/>
                <a:gd name="connsiteY8" fmla="*/ 1582438 h 2200940"/>
                <a:gd name="connsiteX9" fmla="*/ 2199127 w 2200940"/>
                <a:gd name="connsiteY9" fmla="*/ 294173 h 2200940"/>
                <a:gd name="connsiteX10" fmla="*/ 1904954 w 2200940"/>
                <a:gd name="connsiteY10" fmla="*/ 0 h 2200940"/>
                <a:gd name="connsiteX11" fmla="*/ 1876611 w 2200940"/>
                <a:gd name="connsiteY11" fmla="*/ 0 h 2200940"/>
                <a:gd name="connsiteX12" fmla="*/ 1582438 w 2200940"/>
                <a:gd name="connsiteY12" fmla="*/ 294173 h 2200940"/>
                <a:gd name="connsiteX13" fmla="*/ 1582438 w 2200940"/>
                <a:gd name="connsiteY13" fmla="*/ 1582438 h 2200940"/>
                <a:gd name="connsiteX14" fmla="*/ 294173 w 2200940"/>
                <a:gd name="connsiteY14" fmla="*/ 1582438 h 2200940"/>
                <a:gd name="connsiteX15" fmla="*/ 0 w 2200940"/>
                <a:gd name="connsiteY15" fmla="*/ 1876611 h 2200940"/>
                <a:gd name="connsiteX16" fmla="*/ 0 w 2200940"/>
                <a:gd name="connsiteY16" fmla="*/ 1904954 h 2200940"/>
                <a:gd name="connsiteX17" fmla="*/ 86161 w 2200940"/>
                <a:gd name="connsiteY17" fmla="*/ 2112966 h 220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00940" h="2200940">
                  <a:moveTo>
                    <a:pt x="86161" y="2112966"/>
                  </a:moveTo>
                  <a:cubicBezTo>
                    <a:pt x="139396" y="2166201"/>
                    <a:pt x="212939" y="2199127"/>
                    <a:pt x="294173" y="2199127"/>
                  </a:cubicBezTo>
                  <a:lnTo>
                    <a:pt x="1582438" y="2199127"/>
                  </a:lnTo>
                  <a:lnTo>
                    <a:pt x="1582438" y="2200940"/>
                  </a:lnTo>
                  <a:lnTo>
                    <a:pt x="2199127" y="2200940"/>
                  </a:lnTo>
                  <a:lnTo>
                    <a:pt x="2199127" y="2199127"/>
                  </a:lnTo>
                  <a:lnTo>
                    <a:pt x="2200940" y="2199127"/>
                  </a:lnTo>
                  <a:lnTo>
                    <a:pt x="2200940" y="1582438"/>
                  </a:lnTo>
                  <a:lnTo>
                    <a:pt x="2199127" y="1582438"/>
                  </a:lnTo>
                  <a:lnTo>
                    <a:pt x="2199127" y="294173"/>
                  </a:lnTo>
                  <a:cubicBezTo>
                    <a:pt x="2199127" y="131706"/>
                    <a:pt x="2067421" y="0"/>
                    <a:pt x="1904954" y="0"/>
                  </a:cubicBezTo>
                  <a:lnTo>
                    <a:pt x="1876611" y="0"/>
                  </a:lnTo>
                  <a:cubicBezTo>
                    <a:pt x="1714144" y="0"/>
                    <a:pt x="1582438" y="131706"/>
                    <a:pt x="1582438" y="294173"/>
                  </a:cubicBezTo>
                  <a:lnTo>
                    <a:pt x="1582438" y="1582438"/>
                  </a:lnTo>
                  <a:lnTo>
                    <a:pt x="294173" y="1582438"/>
                  </a:lnTo>
                  <a:cubicBezTo>
                    <a:pt x="131706" y="1582438"/>
                    <a:pt x="0" y="1714144"/>
                    <a:pt x="0" y="1876611"/>
                  </a:cubicBezTo>
                  <a:lnTo>
                    <a:pt x="0" y="1904954"/>
                  </a:lnTo>
                  <a:cubicBezTo>
                    <a:pt x="0" y="1986188"/>
                    <a:pt x="32926" y="2059731"/>
                    <a:pt x="86161" y="211296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9970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95288" y="404813"/>
            <a:ext cx="8353425" cy="61214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圓角矩形 8"/>
          <p:cNvSpPr/>
          <p:nvPr/>
        </p:nvSpPr>
        <p:spPr>
          <a:xfrm>
            <a:off x="323528" y="332656"/>
            <a:ext cx="8496944" cy="6192688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標題版面配置區 12"/>
          <p:cNvSpPr>
            <a:spLocks noGrp="1"/>
          </p:cNvSpPr>
          <p:nvPr>
            <p:ph type="title"/>
          </p:nvPr>
        </p:nvSpPr>
        <p:spPr>
          <a:xfrm>
            <a:off x="503238" y="620713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223" name="文字版面配置區 3"/>
          <p:cNvSpPr>
            <a:spLocks noGrp="1"/>
          </p:cNvSpPr>
          <p:nvPr>
            <p:ph type="body" idx="1"/>
          </p:nvPr>
        </p:nvSpPr>
        <p:spPr bwMode="auto">
          <a:xfrm>
            <a:off x="503238" y="184467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  <a:ea typeface="新細明體" charset="-120"/>
              </a:defRPr>
            </a:lvl1pPr>
            <a:extLst/>
          </a:lstStyle>
          <a:p>
            <a:pPr>
              <a:defRPr/>
            </a:pPr>
            <a:fld id="{83DF3FF1-6D97-4122-84E2-D8744DFC7396}" type="datetime1">
              <a:rPr lang="zh-TW" altLang="en-US"/>
              <a:pPr>
                <a:defRPr/>
              </a:pPr>
              <a:t>2021/1/21</a:t>
            </a:fld>
            <a:endParaRPr lang="zh-TW" altLang="en-US"/>
          </a:p>
        </p:txBody>
      </p:sp>
      <p:sp>
        <p:nvSpPr>
          <p:cNvPr id="18" name="頁尾版面配置區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  <a:ea typeface="新細明體" charset="-120"/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  <a:ea typeface="新細明體" charset="-120"/>
              </a:defRPr>
            </a:lvl1pPr>
            <a:extLst/>
          </a:lstStyle>
          <a:p>
            <a:pPr>
              <a:defRPr/>
            </a:pPr>
            <a:fld id="{281C75DF-4846-4949-B837-3F8B5885F6C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9227" name="Picture 2" descr="C:\Users\acer\Desktop\LOGO1.bmp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7350" y="5949950"/>
            <a:ext cx="5842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4"/>
          <p:cNvSpPr txBox="1">
            <a:spLocks noChangeArrowheads="1"/>
          </p:cNvSpPr>
          <p:nvPr/>
        </p:nvSpPr>
        <p:spPr bwMode="auto">
          <a:xfrm>
            <a:off x="900113" y="6021388"/>
            <a:ext cx="47513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200" b="1" i="1" dirty="0">
                <a:latin typeface="Agency FB" pitchFamily="34" charset="0"/>
                <a:ea typeface="新細明體" charset="-120"/>
              </a:rPr>
              <a:t>High Efficiency Circuit and System Laboratory</a:t>
            </a:r>
          </a:p>
          <a:p>
            <a:pPr>
              <a:defRPr/>
            </a:pPr>
            <a:r>
              <a:rPr lang="en-US" altLang="zh-TW" sz="1200" i="1" dirty="0">
                <a:latin typeface="Agency FB" pitchFamily="34" charset="0"/>
                <a:ea typeface="新細明體" charset="-120"/>
              </a:rPr>
              <a:t>Graduate Institute of Engineering  Science  and Ocean Engineering , National Taiwan University</a:t>
            </a:r>
            <a:endParaRPr lang="zh-TW" altLang="en-US" sz="1200" i="1" dirty="0">
              <a:latin typeface="Agency FB" pitchFamily="34" charset="0"/>
              <a:ea typeface="新細明體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25511" y="280713"/>
            <a:ext cx="8725789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24642" y="1068042"/>
            <a:ext cx="8735291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79911" y="6258336"/>
            <a:ext cx="1847279" cy="379823"/>
            <a:chOff x="633159" y="6301141"/>
            <a:chExt cx="1771650" cy="381114"/>
          </a:xfrm>
        </p:grpSpPr>
        <p:sp>
          <p:nvSpPr>
            <p:cNvPr id="33" name="Text Box 129"/>
            <p:cNvSpPr txBox="1">
              <a:spLocks noChangeAspect="1" noChangeArrowheads="1"/>
            </p:cNvSpPr>
            <p:nvPr/>
          </p:nvSpPr>
          <p:spPr bwMode="black">
            <a:xfrm>
              <a:off x="2094626" y="6435763"/>
              <a:ext cx="310183" cy="151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0" lang="en-US" sz="300" b="1" dirty="0">
                  <a:solidFill>
                    <a:prstClr val="black"/>
                  </a:solidFill>
                  <a:ea typeface="+mn-ea"/>
                </a:rPr>
                <a:t>TM</a:t>
              </a:r>
            </a:p>
          </p:txBody>
        </p:sp>
        <p:sp>
          <p:nvSpPr>
            <p:cNvPr id="34" name="Freeform 143"/>
            <p:cNvSpPr>
              <a:spLocks noChangeAspect="1"/>
            </p:cNvSpPr>
            <p:nvPr/>
          </p:nvSpPr>
          <p:spPr bwMode="black">
            <a:xfrm>
              <a:off x="739920" y="6301141"/>
              <a:ext cx="126959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35" name="Freeform 144"/>
            <p:cNvSpPr>
              <a:spLocks noChangeAspect="1"/>
            </p:cNvSpPr>
            <p:nvPr/>
          </p:nvSpPr>
          <p:spPr bwMode="black">
            <a:xfrm>
              <a:off x="813498" y="6338675"/>
              <a:ext cx="124073" cy="70737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36" name="Freeform 145"/>
            <p:cNvSpPr>
              <a:spLocks noChangeAspect="1"/>
            </p:cNvSpPr>
            <p:nvPr/>
          </p:nvSpPr>
          <p:spPr bwMode="black">
            <a:xfrm>
              <a:off x="882748" y="6374765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37" name="Freeform 146"/>
            <p:cNvSpPr>
              <a:spLocks noChangeAspect="1"/>
            </p:cNvSpPr>
            <p:nvPr/>
          </p:nvSpPr>
          <p:spPr bwMode="black">
            <a:xfrm>
              <a:off x="775987" y="643972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38" name="Freeform 147"/>
            <p:cNvSpPr>
              <a:spLocks noChangeAspect="1"/>
            </p:cNvSpPr>
            <p:nvPr/>
          </p:nvSpPr>
          <p:spPr bwMode="black">
            <a:xfrm>
              <a:off x="848123" y="6478706"/>
              <a:ext cx="125516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39" name="Freeform 148"/>
            <p:cNvSpPr>
              <a:spLocks noChangeAspect="1"/>
            </p:cNvSpPr>
            <p:nvPr/>
          </p:nvSpPr>
          <p:spPr bwMode="black">
            <a:xfrm>
              <a:off x="670670" y="6503247"/>
              <a:ext cx="124073" cy="73624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40" name="Freeform 149"/>
            <p:cNvSpPr>
              <a:spLocks noChangeAspect="1"/>
            </p:cNvSpPr>
            <p:nvPr/>
          </p:nvSpPr>
          <p:spPr bwMode="black">
            <a:xfrm>
              <a:off x="739920" y="6540781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41" name="Freeform 150"/>
            <p:cNvSpPr>
              <a:spLocks noChangeAspect="1"/>
            </p:cNvSpPr>
            <p:nvPr/>
          </p:nvSpPr>
          <p:spPr bwMode="black">
            <a:xfrm>
              <a:off x="633159" y="660718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42" name="Freeform 151"/>
            <p:cNvSpPr>
              <a:spLocks noChangeAspect="1"/>
            </p:cNvSpPr>
            <p:nvPr/>
          </p:nvSpPr>
          <p:spPr bwMode="black">
            <a:xfrm>
              <a:off x="1009707" y="6488811"/>
              <a:ext cx="102433" cy="190557"/>
            </a:xfrm>
            <a:custGeom>
              <a:avLst/>
              <a:gdLst/>
              <a:ahLst/>
              <a:cxnLst>
                <a:cxn ang="0">
                  <a:pos x="12" y="45"/>
                </a:cxn>
                <a:cxn ang="0">
                  <a:pos x="0" y="45"/>
                </a:cxn>
                <a:cxn ang="0">
                  <a:pos x="3" y="30"/>
                </a:cxn>
                <a:cxn ang="0">
                  <a:pos x="15" y="30"/>
                </a:cxn>
                <a:cxn ang="0">
                  <a:pos x="17" y="22"/>
                </a:cxn>
                <a:cxn ang="0">
                  <a:pos x="44" y="0"/>
                </a:cxn>
                <a:cxn ang="0">
                  <a:pos x="59" y="1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0" y="25"/>
                </a:cxn>
                <a:cxn ang="0">
                  <a:pos x="39" y="30"/>
                </a:cxn>
                <a:cxn ang="0">
                  <a:pos x="54" y="30"/>
                </a:cxn>
                <a:cxn ang="0">
                  <a:pos x="51" y="45"/>
                </a:cxn>
                <a:cxn ang="0">
                  <a:pos x="36" y="45"/>
                </a:cxn>
                <a:cxn ang="0">
                  <a:pos x="23" y="110"/>
                </a:cxn>
                <a:cxn ang="0">
                  <a:pos x="0" y="110"/>
                </a:cxn>
                <a:cxn ang="0">
                  <a:pos x="12" y="45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43" name="Freeform 152"/>
            <p:cNvSpPr>
              <a:spLocks noChangeAspect="1"/>
            </p:cNvSpPr>
            <p:nvPr/>
          </p:nvSpPr>
          <p:spPr bwMode="black">
            <a:xfrm>
              <a:off x="1094827" y="6536450"/>
              <a:ext cx="108203" cy="1429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38" y="9"/>
                </a:cxn>
                <a:cxn ang="0">
                  <a:pos x="62" y="0"/>
                </a:cxn>
                <a:cxn ang="0">
                  <a:pos x="58" y="21"/>
                </a:cxn>
                <a:cxn ang="0">
                  <a:pos x="55" y="21"/>
                </a:cxn>
                <a:cxn ang="0">
                  <a:pos x="33" y="35"/>
                </a:cxn>
                <a:cxn ang="0">
                  <a:pos x="24" y="82"/>
                </a:cxn>
                <a:cxn ang="0">
                  <a:pos x="0" y="82"/>
                </a:cxn>
                <a:cxn ang="0">
                  <a:pos x="16" y="0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44" name="Freeform 153"/>
            <p:cNvSpPr>
              <a:spLocks noChangeAspect="1" noEditPoints="1"/>
            </p:cNvSpPr>
            <p:nvPr/>
          </p:nvSpPr>
          <p:spPr bwMode="black">
            <a:xfrm>
              <a:off x="1780115" y="6533563"/>
              <a:ext cx="150042" cy="148692"/>
            </a:xfrm>
            <a:custGeom>
              <a:avLst/>
              <a:gdLst/>
              <a:ahLst/>
              <a:cxnLst>
                <a:cxn ang="0">
                  <a:pos x="76" y="67"/>
                </a:cxn>
                <a:cxn ang="0">
                  <a:pos x="75" y="84"/>
                </a:cxn>
                <a:cxn ang="0">
                  <a:pos x="53" y="84"/>
                </a:cxn>
                <a:cxn ang="0">
                  <a:pos x="53" y="75"/>
                </a:cxn>
                <a:cxn ang="0">
                  <a:pos x="52" y="75"/>
                </a:cxn>
                <a:cxn ang="0">
                  <a:pos x="26" y="86"/>
                </a:cxn>
                <a:cxn ang="0">
                  <a:pos x="3" y="62"/>
                </a:cxn>
                <a:cxn ang="0">
                  <a:pos x="51" y="32"/>
                </a:cxn>
                <a:cxn ang="0">
                  <a:pos x="60" y="30"/>
                </a:cxn>
                <a:cxn ang="0">
                  <a:pos x="61" y="24"/>
                </a:cxn>
                <a:cxn ang="0">
                  <a:pos x="51" y="15"/>
                </a:cxn>
                <a:cxn ang="0">
                  <a:pos x="37" y="26"/>
                </a:cxn>
                <a:cxn ang="0">
                  <a:pos x="14" y="26"/>
                </a:cxn>
                <a:cxn ang="0">
                  <a:pos x="52" y="0"/>
                </a:cxn>
                <a:cxn ang="0">
                  <a:pos x="84" y="24"/>
                </a:cxn>
                <a:cxn ang="0">
                  <a:pos x="76" y="67"/>
                </a:cxn>
                <a:cxn ang="0">
                  <a:pos x="57" y="44"/>
                </a:cxn>
                <a:cxn ang="0">
                  <a:pos x="40" y="49"/>
                </a:cxn>
                <a:cxn ang="0">
                  <a:pos x="27" y="59"/>
                </a:cxn>
                <a:cxn ang="0">
                  <a:pos x="36" y="68"/>
                </a:cxn>
                <a:cxn ang="0">
                  <a:pos x="56" y="50"/>
                </a:cxn>
                <a:cxn ang="0">
                  <a:pos x="57" y="44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45" name="Freeform 154"/>
            <p:cNvSpPr>
              <a:spLocks noChangeAspect="1"/>
            </p:cNvSpPr>
            <p:nvPr/>
          </p:nvSpPr>
          <p:spPr bwMode="black">
            <a:xfrm>
              <a:off x="1934485" y="6490255"/>
              <a:ext cx="77906" cy="189114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2" y="0"/>
                </a:cxn>
                <a:cxn ang="0">
                  <a:pos x="90" y="0"/>
                </a:cxn>
                <a:cxn ang="0">
                  <a:pos x="48" y="218"/>
                </a:cxn>
                <a:cxn ang="0">
                  <a:pos x="0" y="218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46" name="Freeform 155"/>
            <p:cNvSpPr>
              <a:spLocks noChangeAspect="1" noEditPoints="1"/>
            </p:cNvSpPr>
            <p:nvPr/>
          </p:nvSpPr>
          <p:spPr bwMode="black">
            <a:xfrm>
              <a:off x="119004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7" y="86"/>
                </a:cxn>
                <a:cxn ang="0">
                  <a:pos x="80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47" name="Freeform 156"/>
            <p:cNvSpPr>
              <a:spLocks noChangeAspect="1" noEditPoints="1"/>
            </p:cNvSpPr>
            <p:nvPr/>
          </p:nvSpPr>
          <p:spPr bwMode="black">
            <a:xfrm>
              <a:off x="134441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5" y="45"/>
                </a:cxn>
                <a:cxn ang="0">
                  <a:pos x="37" y="86"/>
                </a:cxn>
                <a:cxn ang="0">
                  <a:pos x="81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1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48" name="Freeform 157"/>
            <p:cNvSpPr>
              <a:spLocks noChangeAspect="1" noEditPoints="1"/>
            </p:cNvSpPr>
            <p:nvPr/>
          </p:nvSpPr>
          <p:spPr bwMode="black">
            <a:xfrm>
              <a:off x="2000850" y="6533563"/>
              <a:ext cx="152927" cy="148692"/>
            </a:xfrm>
            <a:custGeom>
              <a:avLst/>
              <a:gdLst/>
              <a:ahLst/>
              <a:cxnLst>
                <a:cxn ang="0">
                  <a:pos x="41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6" y="86"/>
                </a:cxn>
                <a:cxn ang="0">
                  <a:pos x="80" y="63"/>
                </a:cxn>
                <a:cxn ang="0">
                  <a:pos x="63" y="55"/>
                </a:cxn>
                <a:cxn ang="0">
                  <a:pos x="41" y="68"/>
                </a:cxn>
                <a:cxn ang="0">
                  <a:pos x="49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49" y="18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49" name="Freeform 158"/>
            <p:cNvSpPr>
              <a:spLocks noChangeAspect="1"/>
            </p:cNvSpPr>
            <p:nvPr/>
          </p:nvSpPr>
          <p:spPr bwMode="black">
            <a:xfrm>
              <a:off x="1635844" y="6533563"/>
              <a:ext cx="148599" cy="148692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44" y="67"/>
                </a:cxn>
                <a:cxn ang="0">
                  <a:pos x="30" y="43"/>
                </a:cxn>
                <a:cxn ang="0">
                  <a:pos x="53" y="19"/>
                </a:cxn>
                <a:cxn ang="0">
                  <a:pos x="67" y="31"/>
                </a:cxn>
                <a:cxn ang="0">
                  <a:pos x="86" y="19"/>
                </a:cxn>
                <a:cxn ang="0">
                  <a:pos x="54" y="0"/>
                </a:cxn>
                <a:cxn ang="0">
                  <a:pos x="5" y="43"/>
                </a:cxn>
                <a:cxn ang="0">
                  <a:pos x="38" y="86"/>
                </a:cxn>
                <a:cxn ang="0">
                  <a:pos x="79" y="64"/>
                </a:cxn>
                <a:cxn ang="0">
                  <a:pos x="63" y="56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50" name="Freeform 159"/>
            <p:cNvSpPr>
              <a:spLocks noChangeAspect="1"/>
            </p:cNvSpPr>
            <p:nvPr/>
          </p:nvSpPr>
          <p:spPr bwMode="black">
            <a:xfrm>
              <a:off x="1487244" y="6533563"/>
              <a:ext cx="157256" cy="148692"/>
            </a:xfrm>
            <a:custGeom>
              <a:avLst/>
              <a:gdLst/>
              <a:ahLst/>
              <a:cxnLst>
                <a:cxn ang="0">
                  <a:pos x="38" y="24"/>
                </a:cxn>
                <a:cxn ang="0">
                  <a:pos x="49" y="18"/>
                </a:cxn>
                <a:cxn ang="0">
                  <a:pos x="70" y="26"/>
                </a:cxn>
                <a:cxn ang="0">
                  <a:pos x="90" y="14"/>
                </a:cxn>
                <a:cxn ang="0">
                  <a:pos x="54" y="0"/>
                </a:cxn>
                <a:cxn ang="0">
                  <a:pos x="14" y="29"/>
                </a:cxn>
                <a:cxn ang="0">
                  <a:pos x="56" y="60"/>
                </a:cxn>
                <a:cxn ang="0">
                  <a:pos x="41" y="68"/>
                </a:cxn>
                <a:cxn ang="0">
                  <a:pos x="18" y="57"/>
                </a:cxn>
                <a:cxn ang="0">
                  <a:pos x="0" y="68"/>
                </a:cxn>
                <a:cxn ang="0">
                  <a:pos x="37" y="86"/>
                </a:cxn>
                <a:cxn ang="0">
                  <a:pos x="80" y="57"/>
                </a:cxn>
                <a:cxn ang="0">
                  <a:pos x="38" y="24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</p:grpSp>
      <p:sp>
        <p:nvSpPr>
          <p:cNvPr id="52" name="Oval 51">
            <a:hlinkClick r:id="" action="ppaction://hlinkshowjump?jump=nextslide"/>
          </p:cNvPr>
          <p:cNvSpPr/>
          <p:nvPr/>
        </p:nvSpPr>
        <p:spPr>
          <a:xfrm>
            <a:off x="8495759" y="6258336"/>
            <a:ext cx="396374" cy="3963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pic>
        <p:nvPicPr>
          <p:cNvPr id="53" name="Picture 5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7734" y="6295743"/>
            <a:ext cx="355877" cy="332149"/>
          </a:xfrm>
          <a:prstGeom prst="rect">
            <a:avLst/>
          </a:prstGeom>
        </p:spPr>
      </p:pic>
      <p:sp>
        <p:nvSpPr>
          <p:cNvPr id="55" name="Oval 54">
            <a:hlinkClick r:id="" action="ppaction://hlinkshowjump?jump=previousslide"/>
          </p:cNvPr>
          <p:cNvSpPr/>
          <p:nvPr/>
        </p:nvSpPr>
        <p:spPr>
          <a:xfrm>
            <a:off x="8003969" y="6258336"/>
            <a:ext cx="396374" cy="3963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pic>
        <p:nvPicPr>
          <p:cNvPr id="56" name="Picture 55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026224" y="6295743"/>
            <a:ext cx="355877" cy="33214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343483" y="6496493"/>
            <a:ext cx="4019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800" dirty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</a:rPr>
              <a:t>Confidential and Proprietary</a:t>
            </a:r>
          </a:p>
        </p:txBody>
      </p:sp>
      <p:sp>
        <p:nvSpPr>
          <p:cNvPr id="30" name="Slide Number Placeholder 1"/>
          <p:cNvSpPr txBox="1">
            <a:spLocks/>
          </p:cNvSpPr>
          <p:nvPr/>
        </p:nvSpPr>
        <p:spPr>
          <a:xfrm>
            <a:off x="3872222" y="6411262"/>
            <a:ext cx="29858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9899D5D8-9A89-49C6-87E2-D5B81659BB09}" type="slidenum">
              <a:rPr kumimoji="0"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kumimoji="0"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830658" y="6535885"/>
            <a:ext cx="0" cy="1173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02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400" b="1" kern="1200" dirty="0" smtClean="0">
          <a:solidFill>
            <a:schemeClr val="accent4">
              <a:lumMod val="50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5pPr>
      <a:lvl6pPr marL="342900" algn="r" rtl="0" fontAlgn="base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6pPr>
      <a:lvl7pPr marL="685800" algn="r" rtl="0" fontAlgn="base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7pPr>
      <a:lvl8pPr marL="1028700" algn="r" rtl="0" fontAlgn="base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8pPr>
      <a:lvl9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9pPr>
    </p:titleStyle>
    <p:bodyStyle>
      <a:lvl1pPr marL="175022" indent="-175022" algn="l" rtl="0" fontAlgn="base">
        <a:lnSpc>
          <a:spcPct val="100000"/>
        </a:lnSpc>
        <a:spcBef>
          <a:spcPts val="431"/>
        </a:spcBef>
        <a:spcAft>
          <a:spcPts val="56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200" b="0">
          <a:solidFill>
            <a:srgbClr val="000000"/>
          </a:solidFill>
          <a:latin typeface="+mn-lt"/>
          <a:ea typeface="+mn-ea"/>
          <a:cs typeface="+mn-cs"/>
        </a:defRPr>
      </a:lvl1pPr>
      <a:lvl2pPr marL="344488" indent="-169863" algn="l" rtl="0" fontAlgn="base">
        <a:lnSpc>
          <a:spcPct val="100000"/>
        </a:lnSpc>
        <a:spcBef>
          <a:spcPts val="431"/>
        </a:spcBef>
        <a:spcAft>
          <a:spcPts val="56"/>
        </a:spcAft>
        <a:buClr>
          <a:schemeClr val="tx1"/>
        </a:buClr>
        <a:buSzPct val="80000"/>
        <a:buFont typeface="Arial" pitchFamily="34" charset="0"/>
        <a:buChar char="−"/>
        <a:defRPr sz="2000">
          <a:solidFill>
            <a:srgbClr val="000000"/>
          </a:solidFill>
          <a:latin typeface="+mn-lt"/>
        </a:defRPr>
      </a:lvl2pPr>
      <a:lvl3pPr marL="427435" indent="-126206" algn="l" rtl="0" fontAlgn="base">
        <a:lnSpc>
          <a:spcPct val="100000"/>
        </a:lnSpc>
        <a:spcBef>
          <a:spcPts val="431"/>
        </a:spcBef>
        <a:spcAft>
          <a:spcPts val="56"/>
        </a:spcAft>
        <a:buClr>
          <a:schemeClr val="tx1"/>
        </a:buClr>
        <a:buSzPct val="80000"/>
        <a:buFont typeface="Wingdings" pitchFamily="2" charset="2"/>
        <a:buChar char="§"/>
        <a:defRPr sz="1800">
          <a:solidFill>
            <a:srgbClr val="000000"/>
          </a:solidFill>
          <a:latin typeface="+mn-lt"/>
        </a:defRPr>
      </a:lvl3pPr>
      <a:lvl4pPr marL="559594" indent="-132160" algn="l" rtl="0" fontAlgn="base">
        <a:lnSpc>
          <a:spcPct val="100000"/>
        </a:lnSpc>
        <a:spcBef>
          <a:spcPts val="431"/>
        </a:spcBef>
        <a:spcAft>
          <a:spcPts val="56"/>
        </a:spcAft>
        <a:buClr>
          <a:schemeClr val="tx1"/>
        </a:buClr>
        <a:buSzPct val="80000"/>
        <a:buFont typeface="Arial" pitchFamily="34" charset="0"/>
        <a:buChar char="•"/>
        <a:defRPr sz="1600">
          <a:solidFill>
            <a:srgbClr val="000000"/>
          </a:solidFill>
          <a:latin typeface="+mn-lt"/>
        </a:defRPr>
      </a:lvl4pPr>
      <a:lvl5pPr marL="727472" indent="-167879" algn="l" rtl="0" fontAlgn="base">
        <a:lnSpc>
          <a:spcPct val="100000"/>
        </a:lnSpc>
        <a:spcBef>
          <a:spcPts val="431"/>
        </a:spcBef>
        <a:spcAft>
          <a:spcPts val="56"/>
        </a:spcAft>
        <a:buClr>
          <a:schemeClr val="tx1"/>
        </a:buClr>
        <a:buSzPct val="70000"/>
        <a:buFont typeface="Arial" pitchFamily="34" charset="0"/>
        <a:buChar char="−"/>
        <a:defRPr sz="1400">
          <a:solidFill>
            <a:srgbClr val="000000"/>
          </a:solidFill>
          <a:latin typeface="+mn-lt"/>
        </a:defRPr>
      </a:lvl5pPr>
      <a:lvl6pPr marL="1672829" indent="-117872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050">
          <a:solidFill>
            <a:srgbClr val="000000"/>
          </a:solidFill>
          <a:latin typeface="+mn-lt"/>
        </a:defRPr>
      </a:lvl6pPr>
      <a:lvl7pPr marL="2015729" indent="-117872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050">
          <a:solidFill>
            <a:srgbClr val="000000"/>
          </a:solidFill>
          <a:latin typeface="+mn-lt"/>
        </a:defRPr>
      </a:lvl7pPr>
      <a:lvl8pPr marL="2358629" indent="-117872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050">
          <a:solidFill>
            <a:srgbClr val="000000"/>
          </a:solidFill>
          <a:latin typeface="+mn-lt"/>
        </a:defRPr>
      </a:lvl8pPr>
      <a:lvl9pPr marL="2701529" indent="-117872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05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ctrTitle"/>
          </p:nvPr>
        </p:nvSpPr>
        <p:spPr bwMode="auto">
          <a:xfrm>
            <a:off x="722313" y="1384300"/>
            <a:ext cx="7772400" cy="1828800"/>
          </a:xfrm>
        </p:spPr>
        <p:txBody>
          <a:bodyPr wrap="square" tIns="45720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800" dirty="0" err="1" smtClean="0">
                <a:latin typeface="Calibri" pitchFamily="34" charset="0"/>
                <a:cs typeface="Calibri" pitchFamily="34" charset="0"/>
              </a:rPr>
              <a:t>MSoC</a:t>
            </a:r>
            <a:r>
              <a:rPr lang="en-US" altLang="zh-TW" sz="2800" dirty="0" smtClean="0">
                <a:latin typeface="Calibri" pitchFamily="34" charset="0"/>
                <a:cs typeface="Calibri" pitchFamily="34" charset="0"/>
              </a:rPr>
              <a:t> Final</a:t>
            </a:r>
            <a:br>
              <a:rPr lang="en-US" altLang="zh-TW" sz="2800" dirty="0" smtClean="0">
                <a:latin typeface="Calibri" pitchFamily="34" charset="0"/>
                <a:cs typeface="Calibri" pitchFamily="34" charset="0"/>
              </a:rPr>
            </a:br>
            <a:r>
              <a:rPr lang="en-US" altLang="zh-TW" sz="28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altLang="zh-TW" sz="2800" dirty="0" smtClean="0">
                <a:latin typeface="Calibri" pitchFamily="34" charset="0"/>
                <a:cs typeface="Calibri" pitchFamily="34" charset="0"/>
              </a:rPr>
            </a:br>
            <a:r>
              <a:rPr lang="en-US" altLang="zh-TW" sz="2800" dirty="0" smtClean="0">
                <a:latin typeface="Calibri" pitchFamily="34" charset="0"/>
                <a:cs typeface="Calibri" pitchFamily="34" charset="0"/>
              </a:rPr>
              <a:t>Face Detection</a:t>
            </a:r>
            <a:endParaRPr lang="zh-TW" altLang="zh-TW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22313" y="3716338"/>
            <a:ext cx="7772400" cy="201612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1900" dirty="0">
                <a:solidFill>
                  <a:schemeClr val="tx1"/>
                </a:solidFill>
              </a:rPr>
              <a:t>https://</a:t>
            </a:r>
            <a:r>
              <a:rPr lang="en-US" altLang="zh-TW" sz="1900" dirty="0" smtClean="0">
                <a:solidFill>
                  <a:schemeClr val="tx1"/>
                </a:solidFill>
              </a:rPr>
              <a:t>github.com/tofumanjeff/Face_Detection</a:t>
            </a:r>
            <a:endParaRPr lang="en-US" altLang="zh-TW" dirty="0">
              <a:solidFill>
                <a:schemeClr val="tx1"/>
              </a:solidFill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endParaRPr lang="en-US" altLang="zh-TW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林</a:t>
            </a:r>
            <a:r>
              <a:rPr lang="zh-TW" alt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書辰</a:t>
            </a:r>
            <a:endParaRPr lang="en-US" altLang="zh-TW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TW" alt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徐</a:t>
            </a:r>
            <a:r>
              <a:rPr lang="zh-TW" alt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觀</a:t>
            </a:r>
            <a:endParaRPr lang="en-US" altLang="zh-TW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劉家甫</a:t>
            </a:r>
            <a:endParaRPr lang="en-US" altLang="zh-TW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endParaRPr lang="en-US" altLang="zh-TW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" pitchFamily="34" charset="0"/>
                <a:cs typeface="Arial" pitchFamily="34" charset="0"/>
              </a:rPr>
              <a:t>Jan 22</a:t>
            </a:r>
            <a:r>
              <a:rPr lang="en-US" altLang="zh-TW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altLang="zh-TW" dirty="0" smtClean="0">
                <a:latin typeface="Arial" pitchFamily="34" charset="0"/>
                <a:cs typeface="Arial" pitchFamily="34" charset="0"/>
              </a:rPr>
              <a:t>, 2021</a:t>
            </a:r>
            <a:endParaRPr lang="zh-TW" altLang="en-US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TW" dirty="0"/>
          </a:p>
        </p:txBody>
      </p:sp>
      <p:sp>
        <p:nvSpPr>
          <p:cNvPr id="12292" name="標題 1"/>
          <p:cNvSpPr txBox="1">
            <a:spLocks/>
          </p:cNvSpPr>
          <p:nvPr/>
        </p:nvSpPr>
        <p:spPr bwMode="auto">
          <a:xfrm>
            <a:off x="827088" y="620713"/>
            <a:ext cx="7772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pPr algn="ctr"/>
            <a:endParaRPr kumimoji="0" lang="zh-TW" altLang="en-US" sz="2200" b="1" u="sng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908720"/>
            <a:ext cx="818388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Variance – Square Sum (II</a:t>
            </a:r>
            <a:r>
              <a:rPr lang="en-US" altLang="zh-TW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875306" y="3573016"/>
            <a:ext cx="216024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75306" y="4005064"/>
            <a:ext cx="216024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5306" y="4941168"/>
            <a:ext cx="216024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47786" y="3573016"/>
            <a:ext cx="279648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747362" y="4941168"/>
            <a:ext cx="279648" cy="2880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5400000">
            <a:off x="2372085" y="438049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887610" y="530120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47362" y="4005064"/>
            <a:ext cx="279648" cy="2880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820599" y="5435932"/>
            <a:ext cx="13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New Pixel</a:t>
            </a:r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altLang="zh-TW" baseline="30000" dirty="0" smtClean="0">
                <a:latin typeface="Calibri" pitchFamily="34" charset="0"/>
                <a:cs typeface="Calibri" pitchFamily="34" charset="0"/>
              </a:rPr>
              <a:t>2</a:t>
            </a:r>
            <a:endParaRPr lang="en-US" baseline="30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37112" y="493187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23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= b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23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+       -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78482" y="5476582"/>
            <a:ext cx="279648" cy="2880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47786" y="4941168"/>
            <a:ext cx="279648" cy="2880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887610" y="5661248"/>
            <a:ext cx="499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067882" y="4972526"/>
            <a:ext cx="279648" cy="2880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556098" y="4972526"/>
            <a:ext cx="279648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017936" y="396441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b</a:t>
            </a:r>
            <a:r>
              <a:rPr lang="en-US" baseline="-25000" dirty="0" err="1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= b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zh-TW" baseline="-25000" dirty="0" smtClean="0">
                <a:latin typeface="Calibri" pitchFamily="34" charset="0"/>
                <a:cs typeface="Calibri" pitchFamily="34" charset="0"/>
              </a:rPr>
              <a:t>+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1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-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76266" y="4005064"/>
            <a:ext cx="279648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017936" y="353236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= b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1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-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30082" y="3569072"/>
            <a:ext cx="279648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667394" y="4857546"/>
            <a:ext cx="470148" cy="578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75016" y="3090446"/>
            <a:ext cx="3419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**Array Partition: complete dim = 1**</a:t>
            </a:r>
            <a:endParaRPr lang="en-US" sz="1600" b="1" i="1" dirty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5311077" y="4007980"/>
            <a:ext cx="253274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5779149" y="4007980"/>
            <a:ext cx="253274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256737" y="5034662"/>
            <a:ext cx="3419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**Array Partition: complete dim = 1**</a:t>
            </a:r>
            <a:endParaRPr lang="en-US" sz="1600" b="1" i="1" dirty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62355" y="38499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51" name="Rectangle 50"/>
          <p:cNvSpPr/>
          <p:nvPr/>
        </p:nvSpPr>
        <p:spPr>
          <a:xfrm rot="5400000">
            <a:off x="6787261" y="4007980"/>
            <a:ext cx="253274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7532277" y="3544162"/>
            <a:ext cx="252450" cy="2880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 rot="16200000">
            <a:off x="7328011" y="3720504"/>
            <a:ext cx="204410" cy="456572"/>
            <a:chOff x="7668344" y="4725144"/>
            <a:chExt cx="499864" cy="360040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7668344" y="4725144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668344" y="5085184"/>
              <a:ext cx="4998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6771448" y="4282033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ii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23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= ii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23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+       -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740352" y="4322683"/>
            <a:ext cx="279648" cy="2880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218426" y="4322683"/>
            <a:ext cx="279648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/>
          <p:cNvSpPr/>
          <p:nvPr/>
        </p:nvSpPr>
        <p:spPr>
          <a:xfrm rot="16200000">
            <a:off x="5887784" y="3761211"/>
            <a:ext cx="216004" cy="140417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545746" y="462262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ii</a:t>
            </a:r>
            <a:r>
              <a:rPr lang="en-US" altLang="zh-TW" baseline="-25000" dirty="0" err="1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ii</a:t>
            </a:r>
            <a:r>
              <a:rPr lang="en-US" altLang="zh-TW" baseline="-25000" dirty="0" err="1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-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490234" y="4676333"/>
            <a:ext cx="279648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430216" y="3413993"/>
            <a:ext cx="470148" cy="507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137542" y="1412776"/>
            <a:ext cx="4939903" cy="1440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680619" y="1654205"/>
                <a:ext cx="2316467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619" y="1654205"/>
                <a:ext cx="2316467" cy="9106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2244558" y="1999190"/>
            <a:ext cx="242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Variance Normalization: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908720"/>
            <a:ext cx="818388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Variance – Square root (√)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sp>
        <p:nvSpPr>
          <p:cNvPr id="53" name="Rectangle 52"/>
          <p:cNvSpPr/>
          <p:nvPr/>
        </p:nvSpPr>
        <p:spPr>
          <a:xfrm>
            <a:off x="2137542" y="1412776"/>
            <a:ext cx="4939903" cy="1440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680619" y="1654205"/>
                <a:ext cx="2316467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619" y="1654205"/>
                <a:ext cx="2316467" cy="9106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2244558" y="1999190"/>
            <a:ext cx="242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Variance Normalization: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502920" y="2852936"/>
            <a:ext cx="8183880" cy="317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Original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9" name="Picture 3" descr="D:\School\Course\MSOC\Final\ScreenShot\Division_tim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56423"/>
            <a:ext cx="7321575" cy="133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76" y="3068960"/>
            <a:ext cx="3240360" cy="1091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4849489" y="5157192"/>
            <a:ext cx="333665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355977" y="3470734"/>
            <a:ext cx="21618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908720"/>
            <a:ext cx="818388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Variance – Square root (√)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502920" y="1412776"/>
            <a:ext cx="8183880" cy="461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New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78" y="1412775"/>
            <a:ext cx="2566075" cy="5020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D:\School\Matlab\MSOC\Final\SqrtSi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376" y="2175531"/>
            <a:ext cx="3713192" cy="278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39752" y="5085184"/>
            <a:ext cx="1139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Latency = 3</a:t>
            </a:r>
            <a:endParaRPr lang="en-US" sz="1600" b="1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35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4644" y="1344168"/>
            <a:ext cx="818388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Nested for loop: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Cascade Classifiers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59" y="1916832"/>
            <a:ext cx="71818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899592" y="1844824"/>
            <a:ext cx="1440159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59632" y="2276872"/>
            <a:ext cx="144015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19671" y="2492896"/>
            <a:ext cx="144015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60032" y="2276872"/>
            <a:ext cx="17281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747130" y="1506270"/>
            <a:ext cx="1953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Variable Loop Bound</a:t>
            </a:r>
            <a:endParaRPr lang="en-US" sz="1600" b="1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6200000">
            <a:off x="5832818" y="1881506"/>
            <a:ext cx="430692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23314" y="3438842"/>
            <a:ext cx="630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b="1" i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**Add </a:t>
            </a:r>
            <a:r>
              <a:rPr lang="en-US" b="1" i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Pipeline pragma @ </a:t>
            </a:r>
            <a:r>
              <a:rPr lang="en-US" b="1" i="1" dirty="0" err="1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Loop_Nodes</a:t>
            </a:r>
            <a:r>
              <a:rPr lang="en-US" b="1" i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: unroll inner </a:t>
            </a:r>
            <a:r>
              <a:rPr lang="en-US" b="1" i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loop**</a:t>
            </a:r>
            <a:endParaRPr lang="en-US" b="1" i="1" dirty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132" y="3919023"/>
            <a:ext cx="2950904" cy="2100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22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4644" y="1344168"/>
            <a:ext cx="818388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Cascade Classifiers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38100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20711" y="1511400"/>
            <a:ext cx="125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w/o Pipeline</a:t>
            </a:r>
            <a:endParaRPr lang="en-US" sz="1600" b="1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50295"/>
            <a:ext cx="37338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042416" y="1511400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Pipeline II=3</a:t>
            </a:r>
            <a:endParaRPr lang="en-US" sz="1600" b="1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5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4644" y="1344168"/>
            <a:ext cx="818388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 “Lena” as test picture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Remove medium stages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Stronger condition for the output (3 consecutive -&gt; face)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Steal Stages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pic>
        <p:nvPicPr>
          <p:cNvPr id="7170" name="Picture 2" descr="D:\School\Matlab\MSOC\Final\Resu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2739008" cy="205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School\Matlab\MSOC\Final\Resul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968" y="3604664"/>
            <a:ext cx="2743200" cy="20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71566" y="3345874"/>
            <a:ext cx="1018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All Stages</a:t>
            </a:r>
            <a:endParaRPr lang="en-US" sz="1600" b="1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9613" y="3345874"/>
            <a:ext cx="1945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Remove stage 11~22</a:t>
            </a:r>
            <a:endParaRPr lang="en-US" sz="1600" b="1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2" name="Picture 4" descr="D:\School\Matlab\MSOC\Final\Resul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39021"/>
            <a:ext cx="2743200" cy="20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410801" y="3099653"/>
            <a:ext cx="1945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Remove stage 11~22</a:t>
            </a:r>
          </a:p>
          <a:p>
            <a:pPr algn="ctr"/>
            <a:r>
              <a:rPr lang="en-US" sz="16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 stronger condition</a:t>
            </a:r>
            <a:endParaRPr lang="en-US" sz="1600" b="1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9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4644" y="1344168"/>
            <a:ext cx="818388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Steal Stages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16</a:t>
            </a:fld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364807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72816"/>
            <a:ext cx="35528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67105" y="1441982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Pipeline II=3</a:t>
            </a:r>
            <a:endParaRPr lang="en-US" sz="1600" b="1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1928" y="1433524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Pipeline </a:t>
            </a:r>
            <a:r>
              <a:rPr lang="en-US" sz="16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II=6</a:t>
            </a:r>
          </a:p>
        </p:txBody>
      </p:sp>
    </p:spTree>
    <p:extLst>
      <p:ext uri="{BB962C8B-B14F-4D97-AF65-F5344CB8AC3E}">
        <p14:creationId xmlns:p14="http://schemas.microsoft.com/office/powerpoint/2010/main" val="9676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4644" y="1344168"/>
            <a:ext cx="818388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Short Summary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17</a:t>
            </a:fld>
            <a:endParaRPr lang="zh-TW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88357"/>
              </p:ext>
            </p:extLst>
          </p:nvPr>
        </p:nvGraphicFramePr>
        <p:xfrm>
          <a:off x="461784" y="2597606"/>
          <a:ext cx="822960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Array Partition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Pipeline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144051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22516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110861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24412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39824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39876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14082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93708" y="4316372"/>
            <a:ext cx="8254756" cy="89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51920" y="5301208"/>
            <a:ext cx="1850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Steal Stage</a:t>
            </a:r>
          </a:p>
        </p:txBody>
      </p:sp>
    </p:spTree>
    <p:extLst>
      <p:ext uri="{BB962C8B-B14F-4D97-AF65-F5344CB8AC3E}">
        <p14:creationId xmlns:p14="http://schemas.microsoft.com/office/powerpoint/2010/main" val="31684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1344168"/>
            <a:ext cx="818388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HLS design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System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evaluation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Calibri" pitchFamily="34" charset="0"/>
                <a:cs typeface="Calibri" pitchFamily="34" charset="0"/>
              </a:rPr>
              <a:t>Outline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973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1344168"/>
            <a:ext cx="818388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Platform</a:t>
            </a:r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zh-TW" alt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dirty="0" err="1" smtClean="0">
                <a:latin typeface="Calibri" pitchFamily="34" charset="0"/>
                <a:cs typeface="Calibri" pitchFamily="34" charset="0"/>
              </a:rPr>
              <a:t>Zedboard</a:t>
            </a:r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 + </a:t>
            </a:r>
            <a:r>
              <a:rPr lang="en-US" altLang="zh-TW" dirty="0" err="1" smtClean="0">
                <a:latin typeface="Calibri" pitchFamily="34" charset="0"/>
                <a:cs typeface="Calibri" pitchFamily="34" charset="0"/>
              </a:rPr>
              <a:t>Pynq</a:t>
            </a:r>
            <a:endParaRPr lang="en-US" altLang="zh-TW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System Block Diagram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19</a:t>
            </a:fld>
            <a:endParaRPr lang="zh-TW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012160" y="1728968"/>
            <a:ext cx="2520280" cy="27081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72200" y="1872984"/>
            <a:ext cx="1872208" cy="9755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PYNQ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6200000">
            <a:off x="6588225" y="2848491"/>
            <a:ext cx="432047" cy="43204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95688" y="3358528"/>
            <a:ext cx="1676712" cy="674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5400000">
            <a:off x="7693065" y="2875711"/>
            <a:ext cx="432047" cy="43204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84940" y="2922458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AXIS</a:t>
            </a:r>
            <a:endParaRPr lang="en-US" sz="1600" b="1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5616" y="2092243"/>
            <a:ext cx="2160240" cy="4768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 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2053076" y="2660716"/>
            <a:ext cx="285320" cy="2160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15616" y="2952127"/>
            <a:ext cx="2160240" cy="4768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Resize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347865" y="2970328"/>
            <a:ext cx="648071" cy="43204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67944" y="2849004"/>
            <a:ext cx="1388680" cy="674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Detect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527784" y="3088836"/>
            <a:ext cx="587832" cy="2160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186500" y="3506907"/>
            <a:ext cx="801439" cy="118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2052418" y="3536314"/>
            <a:ext cx="286635" cy="2160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15616" y="3788063"/>
            <a:ext cx="2160240" cy="4768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Resize End?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7784" y="3967063"/>
            <a:ext cx="587832" cy="118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2052418" y="4400410"/>
            <a:ext cx="286635" cy="216024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15616" y="4725144"/>
            <a:ext cx="2160240" cy="4334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Detected face?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66467" y="5086547"/>
            <a:ext cx="45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>
                <a:latin typeface="Calibri" pitchFamily="34" charset="0"/>
                <a:cs typeface="Calibri" pitchFamily="34" charset="0"/>
              </a:rPr>
              <a:t>Yes</a:t>
            </a:r>
            <a:endParaRPr lang="en-US" sz="16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75656" y="4313186"/>
            <a:ext cx="45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>
                <a:latin typeface="Calibri" pitchFamily="34" charset="0"/>
                <a:cs typeface="Calibri" pitchFamily="34" charset="0"/>
              </a:rPr>
              <a:t>Yes</a:t>
            </a:r>
            <a:endParaRPr lang="en-US" sz="16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0034" y="4140095"/>
            <a:ext cx="428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>
                <a:latin typeface="Calibri" pitchFamily="34" charset="0"/>
                <a:cs typeface="Calibri" pitchFamily="34" charset="0"/>
              </a:rPr>
              <a:t>No</a:t>
            </a:r>
            <a:endParaRPr lang="en-US" sz="16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3371117" y="4725144"/>
            <a:ext cx="648071" cy="43204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408053" y="4365104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AXIS</a:t>
            </a:r>
            <a:endParaRPr lang="en-US" sz="1600" b="1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67944" y="4581128"/>
            <a:ext cx="1388680" cy="6746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92348" y="4309372"/>
            <a:ext cx="747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libri" pitchFamily="34" charset="0"/>
                <a:cs typeface="Calibri" pitchFamily="34" charset="0"/>
              </a:rPr>
              <a:t>AXIlite</a:t>
            </a:r>
            <a:endParaRPr lang="en-US" sz="1600" b="1" i="1" dirty="0">
              <a:solidFill>
                <a:schemeClr val="accent3">
                  <a:lumMod val="40000"/>
                  <a:lumOff val="6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1344168"/>
            <a:ext cx="818388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>
                <a:latin typeface="Calibri" pitchFamily="34" charset="0"/>
                <a:cs typeface="Calibri" pitchFamily="34" charset="0"/>
              </a:rPr>
              <a:t>Introduction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HLS design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System evaluation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Calibri" pitchFamily="34" charset="0"/>
                <a:cs typeface="Calibri" pitchFamily="34" charset="0"/>
              </a:rPr>
              <a:t>Outline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836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1344168"/>
            <a:ext cx="818388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System Result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20</a:t>
            </a:fld>
            <a:endParaRPr lang="zh-TW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55320" y="1496568"/>
            <a:ext cx="818388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2" descr="未提供說明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497" y="1772816"/>
            <a:ext cx="4276725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9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Reference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 err="1">
                <a:latin typeface="Calibri" pitchFamily="34" charset="0"/>
                <a:cs typeface="Calibri" pitchFamily="34" charset="0"/>
              </a:rPr>
              <a:t>Junguk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Cho et al.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“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Fpga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-based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Face Detection System Using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Haar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Classiers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."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In Proceedings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of the ACM/SIGDA International Symposium on Field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Programmable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Gate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Ar</a:t>
            </a:r>
            <a:r>
              <a:rPr lang="it-IT" sz="1600" dirty="0" smtClean="0">
                <a:latin typeface="Calibri" pitchFamily="34" charset="0"/>
                <a:cs typeface="Calibri" pitchFamily="34" charset="0"/>
              </a:rPr>
              <a:t>rays</a:t>
            </a:r>
            <a:r>
              <a:rPr lang="it-IT" sz="1600" dirty="0">
                <a:latin typeface="Calibri" pitchFamily="34" charset="0"/>
                <a:cs typeface="Calibri" pitchFamily="34" charset="0"/>
              </a:rPr>
              <a:t>. FPGA '09. Monterey, California, USA: ACM, 2009, pp. </a:t>
            </a:r>
            <a:r>
              <a:rPr lang="it-IT" sz="1600" dirty="0" smtClean="0">
                <a:latin typeface="Calibri" pitchFamily="34" charset="0"/>
                <a:cs typeface="Calibri" pitchFamily="34" charset="0"/>
              </a:rPr>
              <a:t>103-112.</a:t>
            </a:r>
          </a:p>
          <a:p>
            <a:pPr algn="just"/>
            <a:r>
              <a:rPr lang="en-US" sz="1600" dirty="0">
                <a:latin typeface="Calibri" pitchFamily="34" charset="0"/>
                <a:cs typeface="Calibri" pitchFamily="34" charset="0"/>
              </a:rPr>
              <a:t>C. Huang and F.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Vahid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“Scalable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object detection accelerators on FPGAs using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custom design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space exploration." In: 2011 IEEE 9th Symposium on Application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Specific Processors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(SASP). June 2011, pp.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115-121</a:t>
            </a:r>
          </a:p>
          <a:p>
            <a:pPr algn="just"/>
            <a:r>
              <a:rPr lang="en-US" sz="1600" dirty="0">
                <a:latin typeface="Calibri" pitchFamily="34" charset="0"/>
                <a:cs typeface="Calibri" pitchFamily="34" charset="0"/>
              </a:rPr>
              <a:t>C. Kumar and M. S.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Azam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“A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multi-processing architecture for accelerating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Haar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-based face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detection on FPGA." In: 2014 9th International Conference on Industrial and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Information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Systems (ICIIS). Dec. 2014, pp.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1-5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r>
              <a:rPr lang="en-US" sz="1600" dirty="0">
                <a:latin typeface="Calibri" pitchFamily="34" charset="0"/>
                <a:cs typeface="Calibri" pitchFamily="34" charset="0"/>
              </a:rPr>
              <a:t>HUMAN SAMII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MOGHADAM, “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Design Exploration of an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FPGA Based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Face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Detection Processing Core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Utilizing High Level Synthesis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”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889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22</a:t>
            </a:fld>
            <a:endParaRPr lang="zh-TW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3122176"/>
            <a:ext cx="4070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i="1" dirty="0" smtClean="0">
                <a:latin typeface="Calibri" pitchFamily="34" charset="0"/>
                <a:cs typeface="Calibri" pitchFamily="34" charset="0"/>
              </a:rPr>
              <a:t>Thank you!!!!</a:t>
            </a:r>
            <a:endParaRPr lang="en-US" sz="5400" b="1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1344168"/>
            <a:ext cx="818388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>
                <a:latin typeface="Calibri" pitchFamily="34" charset="0"/>
                <a:cs typeface="Calibri" pitchFamily="34" charset="0"/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HLS design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System evaluation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Calibri" pitchFamily="34" charset="0"/>
                <a:cs typeface="Calibri" pitchFamily="34" charset="0"/>
              </a:rPr>
              <a:t>Outline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42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1344168"/>
            <a:ext cx="818388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err="1">
                <a:latin typeface="Calibri" pitchFamily="34" charset="0"/>
                <a:cs typeface="Calibri" pitchFamily="34" charset="0"/>
              </a:rPr>
              <a:t>Haar</a:t>
            </a:r>
            <a:r>
              <a:rPr lang="en-US" dirty="0">
                <a:latin typeface="Calibri" pitchFamily="34" charset="0"/>
                <a:cs typeface="Calibri" pitchFamily="34" charset="0"/>
              </a:rPr>
              <a:t> feature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Image Pre-Process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Cascade classifier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Via-Jones Algorithm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92909"/>
            <a:ext cx="2029148" cy="182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16832"/>
            <a:ext cx="1656184" cy="140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504" y="4390404"/>
            <a:ext cx="2175856" cy="1846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 rot="19703422">
            <a:off x="4399653" y="3036351"/>
            <a:ext cx="1257054" cy="4687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62153">
            <a:off x="4396386" y="4770830"/>
            <a:ext cx="1263963" cy="4687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1344168"/>
            <a:ext cx="818388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err="1">
                <a:latin typeface="Calibri" pitchFamily="34" charset="0"/>
                <a:cs typeface="Calibri" pitchFamily="34" charset="0"/>
              </a:rPr>
              <a:t>Haar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feature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Consists of 2-3 rectangles</a:t>
            </a:r>
          </a:p>
          <a:p>
            <a:pPr lvl="1"/>
            <a:r>
              <a:rPr lang="en-US" dirty="0" err="1" smtClean="0">
                <a:latin typeface="Calibri" pitchFamily="34" charset="0"/>
                <a:cs typeface="Calibri" pitchFamily="34" charset="0"/>
              </a:rPr>
              <a:t>OpenCV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24 x 24 pixels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Image Pre-Process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Cascade classifier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Via-Jones Algorithm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12977"/>
            <a:ext cx="21812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684426"/>
            <a:ext cx="17049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1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1344168"/>
            <a:ext cx="818388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err="1">
                <a:latin typeface="Calibri" pitchFamily="34" charset="0"/>
                <a:cs typeface="Calibri" pitchFamily="34" charset="0"/>
              </a:rPr>
              <a:t>Haar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feature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Image Pre-Process</a:t>
            </a:r>
          </a:p>
          <a:p>
            <a:pPr lvl="1"/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Integral Image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Lighting correction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Cascade classifier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Via-Jones Algorithm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3491880" y="4365104"/>
            <a:ext cx="4939903" cy="1440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868779" y="1602207"/>
            <a:ext cx="3563004" cy="2461537"/>
            <a:chOff x="4537388" y="3717032"/>
            <a:chExt cx="3563004" cy="2461537"/>
          </a:xfrm>
        </p:grpSpPr>
        <p:sp>
          <p:nvSpPr>
            <p:cNvPr id="35" name="Bent-Up Arrow 34"/>
            <p:cNvSpPr/>
            <p:nvPr/>
          </p:nvSpPr>
          <p:spPr>
            <a:xfrm rot="10800000" flipH="1">
              <a:off x="6213728" y="4207601"/>
              <a:ext cx="1296144" cy="1601636"/>
            </a:xfrm>
            <a:prstGeom prst="bentUpArrow">
              <a:avLst>
                <a:gd name="adj1" fmla="val 12790"/>
                <a:gd name="adj2" fmla="val 16860"/>
                <a:gd name="adj3" fmla="val 2337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29476" y="4041641"/>
              <a:ext cx="828092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537388" y="3717032"/>
              <a:ext cx="2232248" cy="20162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609396" y="3822200"/>
              <a:ext cx="20162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625620" y="3894208"/>
              <a:ext cx="0" cy="16561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600051" y="5585823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771542" y="4845955"/>
                  <a:ext cx="1686808" cy="6935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𝐼𝐼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′,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′</m:t>
                            </m:r>
                          </m:e>
                        </m:d>
                        <m:r>
                          <a:rPr lang="en-US" sz="12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naryPr>
                          <m:sub>
                            <m:eqArr>
                              <m:eqArrPr>
                                <m:ctrlPr>
                                  <a:rPr lang="en-US" sz="1200" b="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200" i="1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eqArr>
                          </m:sub>
                          <m:sup/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1542" y="4845955"/>
                  <a:ext cx="1686808" cy="69352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90351" r="-32852" b="-10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6121564" y="4509693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21564" y="400623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905540" y="5483327"/>
                  <a:ext cx="78213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𝐼𝐼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′,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540" y="5483327"/>
                  <a:ext cx="782137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/>
            <p:cNvSpPr/>
            <p:nvPr/>
          </p:nvSpPr>
          <p:spPr>
            <a:xfrm>
              <a:off x="5293472" y="45091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293472" y="4005637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59716" y="388737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</a:t>
              </a:r>
              <a:endParaRPr 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59716" y="4457943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C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93572" y="386713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B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93572" y="443770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D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07676" y="5809237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Sum=A+D-B-C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34957" y="4606533"/>
                <a:ext cx="2316467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957" y="4606533"/>
                <a:ext cx="2316467" cy="9106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3598896" y="4951518"/>
            <a:ext cx="242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Variance Normalization: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259632" y="3684428"/>
            <a:ext cx="6563954" cy="18328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399034"/>
            <a:ext cx="20574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1344168"/>
            <a:ext cx="818388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err="1">
                <a:latin typeface="Calibri" pitchFamily="34" charset="0"/>
                <a:cs typeface="Calibri" pitchFamily="34" charset="0"/>
              </a:rPr>
              <a:t>Haar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feature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Image Pre-Process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Cascade classifier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Each classifier contains several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Haar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features</a:t>
            </a:r>
          </a:p>
          <a:p>
            <a:pPr lvl="1"/>
            <a:r>
              <a:rPr lang="en-US" dirty="0" err="1" smtClean="0">
                <a:latin typeface="Calibri" pitchFamily="34" charset="0"/>
                <a:cs typeface="Calibri" pitchFamily="34" charset="0"/>
              </a:rPr>
              <a:t>OpenCV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25 stages &amp; 2913 features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Via-Jones Algorithm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547664" y="4149080"/>
            <a:ext cx="1296144" cy="10081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79912" y="4149080"/>
            <a:ext cx="1296144" cy="10081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84168" y="4149080"/>
            <a:ext cx="1296144" cy="10081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75701" y="426347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7" name="Right Arrow 6"/>
          <p:cNvSpPr/>
          <p:nvPr/>
        </p:nvSpPr>
        <p:spPr>
          <a:xfrm>
            <a:off x="2915816" y="4509120"/>
            <a:ext cx="792088" cy="2160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50632" y="421179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7452320" y="4493932"/>
            <a:ext cx="864096" cy="2160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84368" y="478786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2920596" y="5157192"/>
            <a:ext cx="792088" cy="2160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50632" y="4869160"/>
            <a:ext cx="397232" cy="1097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71800" y="567582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Not Face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5400000">
            <a:off x="5161741" y="5157192"/>
            <a:ext cx="792088" cy="2160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91777" y="4869160"/>
            <a:ext cx="397232" cy="1097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12945" y="567582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Not Face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05858" y="446847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Stage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38106" y="446847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Stage 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8241" y="446847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Stage 25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683568" y="4493932"/>
            <a:ext cx="792088" cy="2160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5525" y="4128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1344168"/>
            <a:ext cx="818388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Introduction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HLS design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System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evaluation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Calibri" pitchFamily="34" charset="0"/>
                <a:cs typeface="Calibri" pitchFamily="34" charset="0"/>
              </a:rPr>
              <a:t>Outline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613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908720"/>
            <a:ext cx="818388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Integral Image</a:t>
            </a:r>
            <a:r>
              <a:rPr lang="zh-TW" alt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Generator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545746" y="1556792"/>
            <a:ext cx="1512168" cy="129614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61770" y="1555016"/>
            <a:ext cx="1512168" cy="1296144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973094" y="1290770"/>
            <a:ext cx="285320" cy="2160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61770" y="1556792"/>
            <a:ext cx="12961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 rot="5400000">
            <a:off x="899368" y="1460722"/>
            <a:ext cx="1728192" cy="1632300"/>
            <a:chOff x="5721052" y="3310468"/>
            <a:chExt cx="1728192" cy="1632300"/>
          </a:xfrm>
        </p:grpSpPr>
        <p:sp>
          <p:nvSpPr>
            <p:cNvPr id="11" name="Rectangle 10"/>
            <p:cNvSpPr/>
            <p:nvPr/>
          </p:nvSpPr>
          <p:spPr>
            <a:xfrm>
              <a:off x="5721052" y="3646624"/>
              <a:ext cx="1512168" cy="1296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37076" y="3644848"/>
              <a:ext cx="1512168" cy="1296144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7163924" y="3310468"/>
              <a:ext cx="285320" cy="21602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37076" y="3646624"/>
              <a:ext cx="1296144" cy="12961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875306" y="3789040"/>
            <a:ext cx="216024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75306" y="4221088"/>
            <a:ext cx="216024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5306" y="5157192"/>
            <a:ext cx="216024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47786" y="3789040"/>
            <a:ext cx="279648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747362" y="5157192"/>
            <a:ext cx="279648" cy="2880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5400000">
            <a:off x="2372085" y="45965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887610" y="5517232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47362" y="4221088"/>
            <a:ext cx="279648" cy="2880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820599" y="5651956"/>
            <a:ext cx="109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New Pixel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37112" y="514790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23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= B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23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+       -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78482" y="5692606"/>
            <a:ext cx="279648" cy="2880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47786" y="5157192"/>
            <a:ext cx="279648" cy="2880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887610" y="5877272"/>
            <a:ext cx="499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067882" y="5188550"/>
            <a:ext cx="279648" cy="2880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556098" y="5188550"/>
            <a:ext cx="279648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017936" y="418043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= B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zh-TW" baseline="-25000" dirty="0" smtClean="0">
                <a:latin typeface="Calibri" pitchFamily="34" charset="0"/>
                <a:cs typeface="Calibri" pitchFamily="34" charset="0"/>
              </a:rPr>
              <a:t>+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1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-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76266" y="4221088"/>
            <a:ext cx="279648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017936" y="374839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= B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1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-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30082" y="3785096"/>
            <a:ext cx="279648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667394" y="3717032"/>
            <a:ext cx="470148" cy="1934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75016" y="3306470"/>
            <a:ext cx="3419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**Array Partition: complete dim = 1**</a:t>
            </a:r>
            <a:endParaRPr lang="en-US" sz="1600" b="1" i="1" dirty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4645626" y="4001664"/>
            <a:ext cx="1584176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5113698" y="4001664"/>
            <a:ext cx="1584176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255119" y="5970766"/>
            <a:ext cx="3419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**Array Partition: complete dim = 2**</a:t>
            </a:r>
            <a:endParaRPr lang="en-US" sz="1600" b="1" i="1" dirty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56737" y="5693797"/>
            <a:ext cx="3419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**Array Partition: complete dim = 1**</a:t>
            </a:r>
            <a:endParaRPr lang="en-US" sz="1600" b="1" i="1" dirty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05431" y="39065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51" name="Rectangle 50"/>
          <p:cNvSpPr/>
          <p:nvPr/>
        </p:nvSpPr>
        <p:spPr>
          <a:xfrm rot="5400000">
            <a:off x="6121810" y="4001664"/>
            <a:ext cx="1584176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6866414" y="3537434"/>
            <a:ext cx="1584176" cy="2880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 rot="16200000">
            <a:off x="7328011" y="4379639"/>
            <a:ext cx="204410" cy="456572"/>
            <a:chOff x="7668344" y="4725144"/>
            <a:chExt cx="499864" cy="360040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7668344" y="4725144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668344" y="5085184"/>
              <a:ext cx="4998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6771448" y="4941168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II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23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= II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23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+       -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802218" y="4981818"/>
            <a:ext cx="279648" cy="2880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218426" y="4981818"/>
            <a:ext cx="279648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/>
          <p:cNvSpPr/>
          <p:nvPr/>
        </p:nvSpPr>
        <p:spPr>
          <a:xfrm rot="16200000">
            <a:off x="5887784" y="4420346"/>
            <a:ext cx="216004" cy="140417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545746" y="528175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II</a:t>
            </a:r>
            <a:r>
              <a:rPr lang="en-US" altLang="zh-TW" baseline="-25000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= II</a:t>
            </a:r>
            <a:r>
              <a:rPr lang="en-US" altLang="zh-TW" baseline="-25000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-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490234" y="5335468"/>
            <a:ext cx="279648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430216" y="2780928"/>
            <a:ext cx="470148" cy="1800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觀點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觀點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觀點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0_Master Content Slide">
  <a:themeElements>
    <a:clrScheme name="Freescale 2011 Color">
      <a:dk1>
        <a:sysClr val="windowText" lastClr="000000"/>
      </a:dk1>
      <a:lt1>
        <a:sysClr val="window" lastClr="FFFFFF"/>
      </a:lt1>
      <a:dk2>
        <a:srgbClr val="685C53"/>
      </a:dk2>
      <a:lt2>
        <a:srgbClr val="EEECE1"/>
      </a:lt2>
      <a:accent1>
        <a:srgbClr val="3597B8"/>
      </a:accent1>
      <a:accent2>
        <a:srgbClr val="E64F0C"/>
      </a:accent2>
      <a:accent3>
        <a:srgbClr val="69A020"/>
      </a:accent3>
      <a:accent4>
        <a:srgbClr val="6A747D"/>
      </a:accent4>
      <a:accent5>
        <a:srgbClr val="B6111A"/>
      </a:accent5>
      <a:accent6>
        <a:srgbClr val="2B285E"/>
      </a:accent6>
      <a:hlink>
        <a:srgbClr val="E64F0C"/>
      </a:hlink>
      <a:folHlink>
        <a:srgbClr val="3597B8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00">
              <a:srgbClr val="EA4300"/>
            </a:gs>
            <a:gs pos="9000">
              <a:srgbClr val="FC9300"/>
            </a:gs>
            <a:gs pos="0">
              <a:srgbClr val="FFC000"/>
            </a:gs>
            <a:gs pos="49000">
              <a:schemeClr val="accent2">
                <a:shade val="100000"/>
                <a:satMod val="115000"/>
              </a:schemeClr>
            </a:gs>
          </a:gsLst>
          <a:lin ang="189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1500" dirty="0" err="1" smtClean="0">
            <a:solidFill>
              <a:schemeClr val="accent4">
                <a:lumMod val="50000"/>
              </a:schemeClr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16301</TotalTime>
  <Words>665</Words>
  <Application>Microsoft Office PowerPoint</Application>
  <PresentationFormat>On-screen Show (4:3)</PresentationFormat>
  <Paragraphs>217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觀點</vt:lpstr>
      <vt:lpstr>0_Master Content Slide</vt:lpstr>
      <vt:lpstr>MSoC Final  Face Detection</vt:lpstr>
      <vt:lpstr>Outline</vt:lpstr>
      <vt:lpstr>Outline</vt:lpstr>
      <vt:lpstr>Via-Jones Algorithm</vt:lpstr>
      <vt:lpstr>Via-Jones Algorithm</vt:lpstr>
      <vt:lpstr>Via-Jones Algorithm</vt:lpstr>
      <vt:lpstr>Via-Jones Algorithm</vt:lpstr>
      <vt:lpstr>Outline</vt:lpstr>
      <vt:lpstr>Integral Image Generator</vt:lpstr>
      <vt:lpstr>Variance – Square Sum (II2)</vt:lpstr>
      <vt:lpstr>Variance – Square root (√)</vt:lpstr>
      <vt:lpstr>Variance – Square root (√)</vt:lpstr>
      <vt:lpstr>Cascade Classifiers</vt:lpstr>
      <vt:lpstr>Cascade Classifiers</vt:lpstr>
      <vt:lpstr>Steal Stages</vt:lpstr>
      <vt:lpstr>Steal Stages</vt:lpstr>
      <vt:lpstr>Short Summary</vt:lpstr>
      <vt:lpstr>Outline</vt:lpstr>
      <vt:lpstr>System Block Diagram</vt:lpstr>
      <vt:lpstr>System Result</vt:lpstr>
      <vt:lpstr>Reference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acer</dc:creator>
  <cp:lastModifiedBy>林書辰</cp:lastModifiedBy>
  <cp:revision>1253</cp:revision>
  <dcterms:created xsi:type="dcterms:W3CDTF">2011-06-12T11:08:04Z</dcterms:created>
  <dcterms:modified xsi:type="dcterms:W3CDTF">2021-01-21T16:02:45Z</dcterms:modified>
</cp:coreProperties>
</file>