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91" r:id="rId3"/>
    <p:sldId id="292" r:id="rId4"/>
    <p:sldId id="293" r:id="rId5"/>
    <p:sldId id="304" r:id="rId6"/>
    <p:sldId id="294" r:id="rId7"/>
    <p:sldId id="295" r:id="rId8"/>
    <p:sldId id="302" r:id="rId9"/>
    <p:sldId id="297" r:id="rId10"/>
    <p:sldId id="305" r:id="rId11"/>
    <p:sldId id="308" r:id="rId12"/>
    <p:sldId id="309" r:id="rId13"/>
    <p:sldId id="310" r:id="rId14"/>
    <p:sldId id="299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C9C9"/>
    <a:srgbClr val="FFFFFF"/>
    <a:srgbClr val="0000FF"/>
    <a:srgbClr val="737373"/>
    <a:srgbClr val="5B9BD5"/>
    <a:srgbClr val="ACBDEC"/>
    <a:srgbClr val="A2A1A1"/>
    <a:srgbClr val="B4C7E7"/>
    <a:srgbClr val="FBE5D6"/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78" autoAdjust="0"/>
    <p:restoredTop sz="86199" autoAdjust="0"/>
  </p:normalViewPr>
  <p:slideViewPr>
    <p:cSldViewPr snapToGrid="0">
      <p:cViewPr varScale="1">
        <p:scale>
          <a:sx n="108" d="100"/>
          <a:sy n="108" d="100"/>
        </p:scale>
        <p:origin x="1493" y="82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27963;&#38913;&#31807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27963;&#38913;&#31807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/>
              <a:t>Accuracy of Each Alphabet</a:t>
            </a:r>
            <a:endParaRPr lang="zh-TW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工作表1!$A$1:$X$1</c:f>
              <c:numCache>
                <c:formatCode>General</c:formatCode>
                <c:ptCount val="24"/>
                <c:pt idx="0">
                  <c:v>1</c:v>
                </c:pt>
                <c:pt idx="1">
                  <c:v>0.99539999999999995</c:v>
                </c:pt>
                <c:pt idx="2">
                  <c:v>0.99029999999999996</c:v>
                </c:pt>
                <c:pt idx="3">
                  <c:v>0.99180000000000001</c:v>
                </c:pt>
                <c:pt idx="4">
                  <c:v>0.93759999999999999</c:v>
                </c:pt>
                <c:pt idx="5">
                  <c:v>0.94330000000000003</c:v>
                </c:pt>
                <c:pt idx="6">
                  <c:v>0.81320000000000003</c:v>
                </c:pt>
                <c:pt idx="7">
                  <c:v>0.93569999999999998</c:v>
                </c:pt>
                <c:pt idx="8">
                  <c:v>0.98609999999999998</c:v>
                </c:pt>
                <c:pt idx="9">
                  <c:v>0.8216</c:v>
                </c:pt>
                <c:pt idx="10">
                  <c:v>1</c:v>
                </c:pt>
                <c:pt idx="11">
                  <c:v>0.81979999999999997</c:v>
                </c:pt>
                <c:pt idx="12">
                  <c:v>0.84189999999999998</c:v>
                </c:pt>
                <c:pt idx="13">
                  <c:v>0.92279999999999995</c:v>
                </c:pt>
                <c:pt idx="14">
                  <c:v>1</c:v>
                </c:pt>
                <c:pt idx="15">
                  <c:v>0.90849999999999997</c:v>
                </c:pt>
                <c:pt idx="16">
                  <c:v>0.61799999999999999</c:v>
                </c:pt>
                <c:pt idx="17">
                  <c:v>0.84960000000000002</c:v>
                </c:pt>
                <c:pt idx="18">
                  <c:v>0.5968</c:v>
                </c:pt>
                <c:pt idx="19">
                  <c:v>0.87590000000000001</c:v>
                </c:pt>
                <c:pt idx="20">
                  <c:v>0.94799999999999995</c:v>
                </c:pt>
                <c:pt idx="21">
                  <c:v>0.45629999999999998</c:v>
                </c:pt>
                <c:pt idx="22">
                  <c:v>0.76029999999999998</c:v>
                </c:pt>
                <c:pt idx="23">
                  <c:v>0.56020000000000003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0F-4F26-925D-55AEE57F40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68780255"/>
        <c:axId val="700932895"/>
      </c:barChart>
      <c:catAx>
        <c:axId val="56878025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700932895"/>
        <c:crosses val="autoZero"/>
        <c:auto val="1"/>
        <c:lblAlgn val="ctr"/>
        <c:lblOffset val="100"/>
        <c:noMultiLvlLbl val="0"/>
      </c:catAx>
      <c:valAx>
        <c:axId val="700932895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687802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19050">
      <a:solidFill>
        <a:schemeClr val="tx2"/>
      </a:solidFill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/>
              <a:t>More</a:t>
            </a:r>
            <a:r>
              <a:rPr lang="en-US" altLang="zh-TW" baseline="0" dirty="0"/>
              <a:t> Data for Last 3 Classes</a:t>
            </a:r>
            <a:endParaRPr lang="zh-TW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9.2113301154384319E-2"/>
          <c:y val="0.2102123781577423"/>
          <c:w val="0.86927085435275475"/>
          <c:h val="0.65500146855776642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工作表1!$A$2:$X$2</c:f>
              <c:numCache>
                <c:formatCode>General</c:formatCode>
                <c:ptCount val="24"/>
                <c:pt idx="0">
                  <c:v>1</c:v>
                </c:pt>
                <c:pt idx="1">
                  <c:v>0.97219999999999995</c:v>
                </c:pt>
                <c:pt idx="2">
                  <c:v>0.99350000000000005</c:v>
                </c:pt>
                <c:pt idx="3">
                  <c:v>0.98370000000000002</c:v>
                </c:pt>
                <c:pt idx="4">
                  <c:v>0.93769999999999998</c:v>
                </c:pt>
                <c:pt idx="5">
                  <c:v>0.95550000000000002</c:v>
                </c:pt>
                <c:pt idx="6">
                  <c:v>0.81320000000000003</c:v>
                </c:pt>
                <c:pt idx="7">
                  <c:v>0.94499999999999995</c:v>
                </c:pt>
                <c:pt idx="8">
                  <c:v>0.98609999999999998</c:v>
                </c:pt>
                <c:pt idx="9">
                  <c:v>0.80700000000000005</c:v>
                </c:pt>
                <c:pt idx="10">
                  <c:v>1</c:v>
                </c:pt>
                <c:pt idx="11">
                  <c:v>0.7994</c:v>
                </c:pt>
                <c:pt idx="12">
                  <c:v>0.80759999999999998</c:v>
                </c:pt>
                <c:pt idx="13">
                  <c:v>0.93500000000000005</c:v>
                </c:pt>
                <c:pt idx="14">
                  <c:v>1</c:v>
                </c:pt>
                <c:pt idx="15">
                  <c:v>0.90239999999999998</c:v>
                </c:pt>
                <c:pt idx="16">
                  <c:v>0.60419999999999996</c:v>
                </c:pt>
                <c:pt idx="17">
                  <c:v>0.8659</c:v>
                </c:pt>
                <c:pt idx="18">
                  <c:v>0.5887</c:v>
                </c:pt>
                <c:pt idx="19">
                  <c:v>0.84589999999999999</c:v>
                </c:pt>
                <c:pt idx="20">
                  <c:v>0.66180000000000005</c:v>
                </c:pt>
                <c:pt idx="21">
                  <c:v>0.95150000000000001</c:v>
                </c:pt>
                <c:pt idx="22">
                  <c:v>0.90259999999999996</c:v>
                </c:pt>
                <c:pt idx="23">
                  <c:v>0.81020000000000003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20-4D2D-91EF-7952DE5A35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4159135"/>
        <c:axId val="568846111"/>
      </c:barChart>
      <c:catAx>
        <c:axId val="71415913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68846111"/>
        <c:crosses val="autoZero"/>
        <c:auto val="1"/>
        <c:lblAlgn val="ctr"/>
        <c:lblOffset val="100"/>
        <c:noMultiLvlLbl val="0"/>
      </c:catAx>
      <c:valAx>
        <c:axId val="568846111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7141591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19050">
      <a:solidFill>
        <a:schemeClr val="tx2"/>
      </a:solidFill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2F2CD-3375-42F2-A2E5-0894FA00CBD6}" type="datetimeFigureOut">
              <a:rPr lang="zh-TW" altLang="en-US" smtClean="0"/>
              <a:t>2021/1/21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6D286F-E37C-4E3E-9C3E-92720BA560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945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大家好 我們是第</a:t>
            </a:r>
            <a:r>
              <a:rPr lang="en-US" altLang="zh-TW" dirty="0"/>
              <a:t>15</a:t>
            </a:r>
            <a:r>
              <a:rPr lang="zh-TW" altLang="en-US" dirty="0"/>
              <a:t>組</a:t>
            </a:r>
            <a:endParaRPr lang="en-US" altLang="zh-TW" dirty="0"/>
          </a:p>
          <a:p>
            <a:r>
              <a:rPr lang="zh-TW" altLang="en-US" dirty="0"/>
              <a:t>今天我們要報告的是實作</a:t>
            </a:r>
            <a:r>
              <a:rPr lang="en-US" altLang="zh-TW" dirty="0"/>
              <a:t>image histogram equalization</a:t>
            </a:r>
            <a:r>
              <a:rPr lang="zh-TW" altLang="en-US" dirty="0"/>
              <a:t>的</a:t>
            </a:r>
            <a:r>
              <a:rPr lang="en-US" altLang="zh-TW" dirty="0"/>
              <a:t>project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6D286F-E37C-4E3E-9C3E-92720BA56064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1556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(Wilbur)</a:t>
            </a:r>
          </a:p>
          <a:p>
            <a:r>
              <a:rPr lang="en-US" altLang="zh-TW" dirty="0"/>
              <a:t>IP and waveform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6D286F-E37C-4E3E-9C3E-92720BA56064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07583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(Wilbur)</a:t>
            </a:r>
          </a:p>
          <a:p>
            <a:r>
              <a:rPr lang="en-US" altLang="zh-TW" dirty="0"/>
              <a:t>Our contributions and future work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6D286F-E37C-4E3E-9C3E-92720BA56064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1352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(Max)</a:t>
            </a:r>
          </a:p>
          <a:p>
            <a:r>
              <a:rPr lang="zh-TW" altLang="en-US" dirty="0"/>
              <a:t>應用於喑啞人士 從一個大的系統</a:t>
            </a:r>
            <a:r>
              <a:rPr lang="en-US" altLang="zh-TW" dirty="0"/>
              <a:t>(</a:t>
            </a:r>
            <a:r>
              <a:rPr lang="zh-TW" altLang="en-US" dirty="0"/>
              <a:t>手語</a:t>
            </a:r>
            <a:r>
              <a:rPr lang="en-US" altLang="zh-TW" dirty="0"/>
              <a:t>)</a:t>
            </a:r>
            <a:r>
              <a:rPr lang="zh-TW" altLang="en-US" dirty="0"/>
              <a:t>逐漸限縮至字母辨識</a:t>
            </a:r>
            <a:endParaRPr lang="en-US" altLang="zh-TW" dirty="0"/>
          </a:p>
          <a:p>
            <a:r>
              <a:rPr lang="zh-TW" altLang="en-US" dirty="0"/>
              <a:t>把</a:t>
            </a:r>
            <a:r>
              <a:rPr lang="en-US" altLang="zh-TW" dirty="0"/>
              <a:t>proposal</a:t>
            </a:r>
            <a:r>
              <a:rPr lang="zh-TW" altLang="en-US" dirty="0"/>
              <a:t>搬過來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6D286F-E37C-4E3E-9C3E-92720BA56064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9156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(???)</a:t>
            </a:r>
          </a:p>
          <a:p>
            <a:r>
              <a:rPr lang="zh-TW" altLang="en-US" dirty="0"/>
              <a:t>傳統作分類的</a:t>
            </a:r>
            <a:r>
              <a:rPr lang="en-US" altLang="zh-TW" dirty="0"/>
              <a:t>model</a:t>
            </a:r>
            <a:r>
              <a:rPr lang="zh-TW" altLang="en-US" dirty="0"/>
              <a:t>與其缺點</a:t>
            </a:r>
            <a:r>
              <a:rPr lang="en-US" altLang="zh-TW" dirty="0"/>
              <a:t>(</a:t>
            </a:r>
            <a:r>
              <a:rPr lang="zh-TW" altLang="en-US" dirty="0"/>
              <a:t>模型過大，無法</a:t>
            </a:r>
            <a:r>
              <a:rPr lang="en-US" altLang="zh-TW" dirty="0"/>
              <a:t>re-train</a:t>
            </a:r>
            <a:r>
              <a:rPr lang="zh-TW" altLang="en-US" dirty="0"/>
              <a:t>等等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zh-TW" altLang="en-US" dirty="0"/>
              <a:t>可以再加上</a:t>
            </a:r>
            <a:r>
              <a:rPr lang="en-US" altLang="zh-TW" dirty="0"/>
              <a:t>CNN</a:t>
            </a:r>
            <a:r>
              <a:rPr lang="zh-TW" altLang="en-US" dirty="0"/>
              <a:t>的圖說明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6D286F-E37C-4E3E-9C3E-92720BA56064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1169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(Fatty)</a:t>
            </a:r>
          </a:p>
          <a:p>
            <a:r>
              <a:rPr lang="zh-TW" altLang="en-US" dirty="0"/>
              <a:t>簡單介紹</a:t>
            </a:r>
            <a:r>
              <a:rPr lang="en-US" altLang="zh-TW" dirty="0"/>
              <a:t>ELM</a:t>
            </a:r>
          </a:p>
          <a:p>
            <a:r>
              <a:rPr lang="zh-TW" altLang="en-US" dirty="0"/>
              <a:t>分析相較於</a:t>
            </a:r>
            <a:r>
              <a:rPr lang="en-US" altLang="zh-TW" dirty="0"/>
              <a:t>CNN</a:t>
            </a:r>
            <a:r>
              <a:rPr lang="zh-TW" altLang="en-US" dirty="0"/>
              <a:t>的優點</a:t>
            </a:r>
            <a:r>
              <a:rPr lang="en-US" altLang="zh-TW" dirty="0"/>
              <a:t>(train or inference</a:t>
            </a:r>
            <a:r>
              <a:rPr lang="zh-TW" altLang="en-US" dirty="0"/>
              <a:t>上的參數量計算量等等</a:t>
            </a:r>
            <a:r>
              <a:rPr lang="en-US" altLang="zh-TW" dirty="0"/>
              <a:t>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6D286F-E37C-4E3E-9C3E-92720BA56064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7257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(Max)</a:t>
            </a:r>
          </a:p>
          <a:p>
            <a:r>
              <a:rPr lang="en-US" altLang="zh-TW" dirty="0"/>
              <a:t>CNN for feature extraction</a:t>
            </a:r>
          </a:p>
          <a:p>
            <a:r>
              <a:rPr lang="en-US" altLang="zh-TW" dirty="0"/>
              <a:t>ELM for adaptation</a:t>
            </a:r>
          </a:p>
          <a:p>
            <a:r>
              <a:rPr lang="zh-TW" altLang="en-US" dirty="0"/>
              <a:t>預期的結果與優缺點分析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6D286F-E37C-4E3E-9C3E-92720BA56064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466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(Max)</a:t>
            </a:r>
          </a:p>
          <a:p>
            <a:r>
              <a:rPr lang="zh-TW" altLang="en-US" dirty="0"/>
              <a:t>收斂圖</a:t>
            </a:r>
            <a:endParaRPr lang="en-US" altLang="zh-TW" dirty="0"/>
          </a:p>
          <a:p>
            <a:r>
              <a:rPr lang="en-US" altLang="zh-TW" dirty="0"/>
              <a:t>Unbalance retrain</a:t>
            </a:r>
            <a:r>
              <a:rPr lang="zh-TW" altLang="en-US" dirty="0"/>
              <a:t>後的結果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6D286F-E37C-4E3E-9C3E-92720BA56064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7865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(Wilbur)</a:t>
            </a:r>
          </a:p>
          <a:p>
            <a:r>
              <a:rPr lang="zh-TW" altLang="en-US" dirty="0"/>
              <a:t>畫硬體架構圖，並用簡單動畫介紹</a:t>
            </a:r>
            <a:r>
              <a:rPr lang="en-US" altLang="zh-TW" dirty="0"/>
              <a:t>mode</a:t>
            </a:r>
            <a:r>
              <a:rPr lang="zh-TW" altLang="en-US" dirty="0"/>
              <a:t>、</a:t>
            </a:r>
            <a:r>
              <a:rPr lang="en-US" altLang="zh-TW" dirty="0"/>
              <a:t>data flow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6D286F-E37C-4E3E-9C3E-92720BA56064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8022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(Fatty)</a:t>
            </a:r>
          </a:p>
          <a:p>
            <a:r>
              <a:rPr lang="en-US" altLang="zh-TW" dirty="0"/>
              <a:t>Inverse matrix</a:t>
            </a:r>
            <a:r>
              <a:rPr lang="zh-TW" altLang="en-US" dirty="0"/>
              <a:t>在硬體難以實現</a:t>
            </a:r>
            <a:r>
              <a:rPr lang="en-US" altLang="zh-TW" dirty="0"/>
              <a:t>, so introduce to QRD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6D286F-E37C-4E3E-9C3E-92720BA56064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653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(Wilbur)</a:t>
            </a:r>
          </a:p>
          <a:p>
            <a:r>
              <a:rPr lang="en-US" altLang="zh-TW" dirty="0"/>
              <a:t>If there is any improvements from pragmas (Maybe shown in final ppt)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6D286F-E37C-4E3E-9C3E-92720BA56064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9515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FDEEFE-EBA5-4ED3-8D8A-4D365A02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317BF1B-57A1-4393-A8D4-893325C8C0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DF4FA0-0B7F-498D-98ED-7D7905E8E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C324C-80EA-4E39-A8F1-99F06536D8D3}" type="datetimeFigureOut">
              <a:rPr lang="zh-TW" altLang="en-US" smtClean="0"/>
              <a:t>2021/1/21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DEDAB75-D3B9-4053-B0AF-ADB252475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F1E756F-7D12-4689-9163-64EA6097B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3A5C-00BF-4864-AF5C-2448DF096E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1429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DABA63-CC30-49D6-BD4A-094C9ED08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8609A08-3B7A-4CE8-840E-E6EB525F6F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151542-C989-4C73-9227-1ED327368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C324C-80EA-4E39-A8F1-99F06536D8D3}" type="datetimeFigureOut">
              <a:rPr lang="zh-TW" altLang="en-US" smtClean="0"/>
              <a:t>2021/1/21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CB454D-4652-462F-B94D-D9EC04084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9BC1FF-0D94-40E2-B32F-77C4CFB65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3A5C-00BF-4864-AF5C-2448DF096E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9439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782E77C-25D3-4580-91F7-28ACA7DBFE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1FFCCB3-2F76-41EA-842E-22BB3CC809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E34A4F1-B7FF-4907-B1DA-80A5F9F10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C324C-80EA-4E39-A8F1-99F06536D8D3}" type="datetimeFigureOut">
              <a:rPr lang="zh-TW" altLang="en-US" smtClean="0"/>
              <a:t>2021/1/21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CAF43B-73E6-4443-B24D-1A9FEE6F2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CCEC6E-F4CF-4892-940F-B8A2B615B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3A5C-00BF-4864-AF5C-2448DF096E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8547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D7BFBE-7F55-4A7E-87F5-697178BB2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879B7E-38BB-4373-84D4-3AD2FD70C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DD8AA6-5612-4268-8FB9-189CD0D39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C324C-80EA-4E39-A8F1-99F06536D8D3}" type="datetimeFigureOut">
              <a:rPr lang="zh-TW" altLang="en-US" smtClean="0"/>
              <a:t>2021/1/21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57ED079-92A4-47FE-80E4-92EA42906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CBEA81C-15F1-4162-BCD5-7619DC85C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3A5C-00BF-4864-AF5C-2448DF096E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1341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97F83E-E599-4964-8797-90F88A579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393F5FB-F544-4F02-BE0F-D38CCE5E3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085810B-DB7C-4D7B-831F-CA8741FF4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C324C-80EA-4E39-A8F1-99F06536D8D3}" type="datetimeFigureOut">
              <a:rPr lang="zh-TW" altLang="en-US" smtClean="0"/>
              <a:t>2021/1/21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429D93D-FE1B-4ED3-8D38-5490E3635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1FF7E5-6BEB-4A38-8D48-56F67E1CF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3A5C-00BF-4864-AF5C-2448DF096E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2735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721C73-4C29-466F-B707-66693E3D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0CF2FC-75F0-4E5C-8137-8F619B4122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6525C84-F7B8-423E-80B5-F662280ED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1428D54-897D-46FF-9939-2D229277C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C324C-80EA-4E39-A8F1-99F06536D8D3}" type="datetimeFigureOut">
              <a:rPr lang="zh-TW" altLang="en-US" smtClean="0"/>
              <a:t>2021/1/21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F120E93-125B-4FC3-BB17-C2903477E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6627317-8F62-4FC7-A6A2-7210EB916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3A5C-00BF-4864-AF5C-2448DF096E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578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EDA472-6FE6-4940-A46B-3BAC82E70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F21F253-28C3-4033-B987-77AE7D080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298872A-F62F-4DE4-8003-9592909B8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5BF667E-FD48-465D-B35E-BFE8FE54FC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4047FE6-0E8F-4898-83CA-6362F77D5F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ABAFA58-80E3-49D0-ABDF-F04673DE9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C324C-80EA-4E39-A8F1-99F06536D8D3}" type="datetimeFigureOut">
              <a:rPr lang="zh-TW" altLang="en-US" smtClean="0"/>
              <a:t>2021/1/21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1D18766-44A7-449E-A4E1-9F9090B97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46676F1-F23C-4184-87FE-F27025BD6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3A5C-00BF-4864-AF5C-2448DF096E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7372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C553F7-AA2E-4E40-B454-97BC0D179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EC11066-2C88-40D0-85BB-D21B86007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C324C-80EA-4E39-A8F1-99F06536D8D3}" type="datetimeFigureOut">
              <a:rPr lang="zh-TW" altLang="en-US" smtClean="0"/>
              <a:t>2021/1/21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A4B5461-1919-4393-B662-59CC537EE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1885BF0-4A4E-4253-95BA-828B16B6E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3A5C-00BF-4864-AF5C-2448DF096E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3358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ED2900E-58A7-4402-807C-EA33365E3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C324C-80EA-4E39-A8F1-99F06536D8D3}" type="datetimeFigureOut">
              <a:rPr lang="zh-TW" altLang="en-US" smtClean="0"/>
              <a:t>2021/1/21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50671ED-0A37-4BC5-A546-F60959B2B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CC15076-F5D9-43AB-98BD-DFAF53130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3A5C-00BF-4864-AF5C-2448DF096E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3961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0D7CC2-C824-4C9E-B50F-64E361F1C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C8E140-B045-44CA-BCCB-2A2BB93F0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86CB355-21F4-4CC5-91FE-A8546A000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D7AB901-617A-447C-8188-D39293E57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C324C-80EA-4E39-A8F1-99F06536D8D3}" type="datetimeFigureOut">
              <a:rPr lang="zh-TW" altLang="en-US" smtClean="0"/>
              <a:t>2021/1/21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6FBB708-5DAF-4E88-B660-1A6A90EB3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A1FC93C-E52D-4596-A242-099EC14D6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3A5C-00BF-4864-AF5C-2448DF096E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9353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800DD1-5F13-414D-B1C0-B9CDD0B27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8090EB3-75ED-490C-946E-FF818000B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3828F2-E4B3-45B0-8038-EEEB8E964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6729A03-3AD8-4832-AFA4-37DCEAF5B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C324C-80EA-4E39-A8F1-99F06536D8D3}" type="datetimeFigureOut">
              <a:rPr lang="zh-TW" altLang="en-US" smtClean="0"/>
              <a:t>2021/1/21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1CF278E-CE73-482A-A25E-F71D99FEF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2D04F78-2B6C-4BA3-A535-3ED51A66B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3A5C-00BF-4864-AF5C-2448DF096E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5783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46FB20B-FB83-4EC3-9F5F-748CAD782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92C80F3-1848-4EE3-85E3-EE2F2D814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E2614E4-AD88-4C5D-BA34-A878E57F16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C324C-80EA-4E39-A8F1-99F06536D8D3}" type="datetimeFigureOut">
              <a:rPr lang="zh-TW" altLang="en-US" smtClean="0"/>
              <a:t>2021/1/21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8F2DD7-5F92-4DCC-B7D6-87D03F387A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FA7AD6E-8AA9-4C86-B02C-39FEAFF528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63A5C-00BF-4864-AF5C-2448DF096E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5434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10" Type="http://schemas.openxmlformats.org/officeDocument/2006/relationships/hyperlink" Target="https://github.com/ciwade870307/Adaptive-CNN-ELM" TargetMode="External"/><Relationship Id="rId4" Type="http://schemas.microsoft.com/office/2007/relationships/hdphoto" Target="../media/hdphoto1.wdp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0.png"/><Relationship Id="rId9" Type="http://schemas.openxmlformats.org/officeDocument/2006/relationships/hyperlink" Target="https://github.com/changwoolee/lenet5_hl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A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BAA151-0B0B-440B-99CB-6EADA9786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86756"/>
            <a:ext cx="9144000" cy="1626050"/>
          </a:xfrm>
        </p:spPr>
        <p:txBody>
          <a:bodyPr>
            <a:normAutofit/>
          </a:bodyPr>
          <a:lstStyle/>
          <a:p>
            <a:r>
              <a:rPr lang="en-US" altLang="zh-TW" sz="4400" b="1" dirty="0">
                <a:solidFill>
                  <a:schemeClr val="accent4">
                    <a:lumMod val="50000"/>
                  </a:schemeClr>
                </a:solidFill>
              </a:rPr>
              <a:t>Final Project</a:t>
            </a:r>
            <a:br>
              <a:rPr lang="en-US" altLang="zh-TW" b="1" dirty="0">
                <a:solidFill>
                  <a:srgbClr val="29444F"/>
                </a:solidFill>
              </a:rPr>
            </a:br>
            <a:r>
              <a:rPr lang="en-US" altLang="zh-TW" b="1" dirty="0">
                <a:solidFill>
                  <a:srgbClr val="29444F"/>
                </a:solidFill>
              </a:rPr>
              <a:t>Gesture Recognition</a:t>
            </a:r>
            <a:endParaRPr lang="zh-TW" altLang="en-US" b="1" dirty="0">
              <a:solidFill>
                <a:srgbClr val="29444F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A75F6BC-1965-4485-8BFD-4CF4A5F39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5600" y="4078762"/>
            <a:ext cx="6400800" cy="2232248"/>
          </a:xfrm>
        </p:spPr>
        <p:txBody>
          <a:bodyPr>
            <a:normAutofit/>
          </a:bodyPr>
          <a:lstStyle/>
          <a:p>
            <a:r>
              <a:rPr lang="en-US" altLang="zh-TW" sz="2800" u="sng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Group 15</a:t>
            </a:r>
          </a:p>
          <a:p>
            <a:r>
              <a:rPr lang="en-US" altLang="zh-TW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R08943127 </a:t>
            </a:r>
            <a:r>
              <a:rPr lang="zh-TW" altLang="en-US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張立昇</a:t>
            </a:r>
            <a:endParaRPr lang="en-US" altLang="zh-TW" sz="28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en-US" altLang="zh-TW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R08943164</a:t>
            </a:r>
            <a:r>
              <a:rPr lang="zh-TW" altLang="en-US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蕭育任</a:t>
            </a:r>
            <a:endParaRPr lang="en-US" altLang="zh-TW" sz="28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en-US" altLang="zh-TW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R09943008</a:t>
            </a:r>
            <a:r>
              <a:rPr lang="zh-TW" altLang="en-US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陳祈瑋</a:t>
            </a:r>
            <a:endParaRPr lang="en-US" altLang="zh-TW" sz="28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48057DA-F267-4A37-8224-5B9BCAE6798F}"/>
              </a:ext>
            </a:extLst>
          </p:cNvPr>
          <p:cNvSpPr/>
          <p:nvPr/>
        </p:nvSpPr>
        <p:spPr>
          <a:xfrm>
            <a:off x="1059543" y="1248229"/>
            <a:ext cx="10087428" cy="2387600"/>
          </a:xfrm>
          <a:prstGeom prst="rect">
            <a:avLst/>
          </a:prstGeom>
          <a:noFill/>
          <a:ln w="28575">
            <a:solidFill>
              <a:srgbClr val="7373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91BE1A1-58EE-4ABB-92E7-FE8BA2E0ED9A}"/>
              </a:ext>
            </a:extLst>
          </p:cNvPr>
          <p:cNvSpPr/>
          <p:nvPr/>
        </p:nvSpPr>
        <p:spPr>
          <a:xfrm>
            <a:off x="4438971" y="1009702"/>
            <a:ext cx="3328572" cy="477054"/>
          </a:xfrm>
          <a:prstGeom prst="rect">
            <a:avLst/>
          </a:prstGeom>
          <a:solidFill>
            <a:srgbClr val="92A9B6"/>
          </a:solidFill>
        </p:spPr>
        <p:txBody>
          <a:bodyPr wrap="square">
            <a:spAutoFit/>
          </a:bodyPr>
          <a:lstStyle/>
          <a:p>
            <a:r>
              <a:rPr lang="en-US" altLang="zh-TW" sz="2500" dirty="0">
                <a:solidFill>
                  <a:srgbClr val="737373"/>
                </a:solidFill>
              </a:rPr>
              <a:t>Multi-media SoC Design </a:t>
            </a:r>
            <a:endParaRPr lang="zh-TW" altLang="en-US" sz="2500" dirty="0">
              <a:solidFill>
                <a:srgbClr val="737373"/>
              </a:solidFill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B735BBF2-287F-4B7B-94B6-220FEE8859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124" y="5229957"/>
            <a:ext cx="1934029" cy="1934029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8DC63D3A-9448-451B-A172-E86D85E9A01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8321" b="46183" l="67935" r="89439">
                        <a14:foregroundMark x1="73549" y1="32252" x2="69458" y2="23473"/>
                        <a14:foregroundMark x1="69458" y1="23473" x2="75357" y2="20802"/>
                        <a14:foregroundMark x1="75357" y1="20802" x2="79638" y2="30534"/>
                        <a14:foregroundMark x1="79638" y1="30534" x2="73168" y2="32824"/>
                        <a14:foregroundMark x1="68543" y1="21840" x2="68601" y2="21374"/>
                        <a14:foregroundMark x1="89439" y1="33588" x2="88487" y2="35115"/>
                        <a14:foregroundMark x1="68601" y1="21374" x2="68030" y2="20802"/>
                        <a14:foregroundMark x1="81637" y1="33779" x2="77735" y2="43321"/>
                        <a14:foregroundMark x1="77735" y1="43321" x2="81289" y2="44991"/>
                        <a14:foregroundMark x1="84640" y1="43931" x2="87345" y2="36450"/>
                        <a14:foregroundMark x1="87345" y1="36450" x2="81922" y2="33969"/>
                        <a14:backgroundMark x1="68792" y1="26527" x2="67364" y2="21947"/>
                        <a14:backgroundMark x1="68887" y1="24618" x2="66984" y2="21374"/>
                        <a14:backgroundMark x1="73454" y1="36069" x2="66318" y2="20038"/>
                        <a14:backgroundMark x1="73359" y1="36260" x2="66794" y2="20611"/>
                        <a14:backgroundMark x1="73454" y1="35115" x2="66889" y2="20611"/>
                        <a14:backgroundMark x1="80590" y1="47328" x2="84586" y2="46565"/>
                        <a14:backgroundMark x1="73549" y1="34160" x2="67364" y2="209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6370" t="14917" r="8101" b="50000"/>
          <a:stretch/>
        </p:blipFill>
        <p:spPr>
          <a:xfrm>
            <a:off x="10724334" y="5753021"/>
            <a:ext cx="1295912" cy="887899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EDFC7797-BB62-4EF3-88E4-DD9727BF979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5233" b="89535" l="79507" r="97723">
                        <a14:foregroundMark x1="80312" y1="56113" x2="83871" y2="34302"/>
                        <a14:foregroundMark x1="83871" y1="34302" x2="80615" y2="56064"/>
                        <a14:foregroundMark x1="89374" y1="30233" x2="86528" y2="26744"/>
                        <a14:foregroundMark x1="91680" y1="53759" x2="92030" y2="50000"/>
                        <a14:foregroundMark x1="92979" y1="45930" x2="92979" y2="45930"/>
                        <a14:foregroundMark x1="79886" y1="62209" x2="80076" y2="60465"/>
                        <a14:foregroundMark x1="87287" y1="13953" x2="85908" y2="10293"/>
                        <a14:backgroundMark x1="92410" y1="62791" x2="88615" y2="57558"/>
                        <a14:backgroundMark x1="92979" y1="61047" x2="90133" y2="58721"/>
                        <a14:backgroundMark x1="78558" y1="56395" x2="78748" y2="67442"/>
                        <a14:backgroundMark x1="79127" y1="91279" x2="78178" y2="73256"/>
                        <a14:backgroundMark x1="79127" y1="88953" x2="78937" y2="99419"/>
                        <a14:backgroundMark x1="81973" y1="1163" x2="83112" y2="1279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28"/>
          <a:stretch/>
        </p:blipFill>
        <p:spPr>
          <a:xfrm>
            <a:off x="9804673" y="5651205"/>
            <a:ext cx="1032532" cy="1599274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0853D541-3883-461F-AB09-49131CD2D45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10332"/>
          <a:stretch/>
        </p:blipFill>
        <p:spPr>
          <a:xfrm>
            <a:off x="-3662523" y="-96383"/>
            <a:ext cx="3400425" cy="455227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437925AC-34C7-47E7-80A5-FCC91C5BAAB2}"/>
              </a:ext>
            </a:extLst>
          </p:cNvPr>
          <p:cNvSpPr/>
          <p:nvPr/>
        </p:nvSpPr>
        <p:spPr>
          <a:xfrm>
            <a:off x="938525" y="6550223"/>
            <a:ext cx="41928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>
                <a:solidFill>
                  <a:srgbClr val="0000FF"/>
                </a:solidFill>
                <a:hlinkClick r:id="rId10"/>
              </a:rPr>
              <a:t>https://github.com/ciwade870307/Adaptive-CNN-ELM</a:t>
            </a:r>
            <a:endParaRPr lang="zh-TW" altLang="en-US" sz="1400" dirty="0">
              <a:solidFill>
                <a:srgbClr val="0000FF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1D6849F-FE50-4A7C-880E-B169312A01F2}"/>
              </a:ext>
            </a:extLst>
          </p:cNvPr>
          <p:cNvSpPr txBox="1"/>
          <p:nvPr/>
        </p:nvSpPr>
        <p:spPr>
          <a:xfrm>
            <a:off x="0" y="6550223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GitHub link: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83561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8603B-4C89-4D4F-94FE-D42947C24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Improvement – Training</a:t>
            </a:r>
            <a:r>
              <a:rPr lang="zh-TW" altLang="en-US" dirty="0"/>
              <a:t> </a:t>
            </a:r>
            <a:r>
              <a:rPr lang="en-US" altLang="zh-TW" dirty="0"/>
              <a:t>(2/3)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B0A17-71CF-42F9-AFF2-72F17AEFC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Use folding method to reduce # of used cell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D3DDE0-2730-4177-A9A4-9E12B58A8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326" y="2460342"/>
            <a:ext cx="2924403" cy="1937315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F81D7937-CAFB-491E-90C8-79DE7ADF9247}"/>
              </a:ext>
            </a:extLst>
          </p:cNvPr>
          <p:cNvSpPr/>
          <p:nvPr/>
        </p:nvSpPr>
        <p:spPr>
          <a:xfrm>
            <a:off x="6312417" y="3133059"/>
            <a:ext cx="737191" cy="2959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692B820-DD8F-4F50-A90D-D1C5254AE5D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48000" y="4755401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8290955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788106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501609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Original Array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Folded Array 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074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# of PEs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18564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949734"/>
                  </a:ext>
                </a:extLst>
              </a:tr>
            </a:tbl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78F50EF0-57FA-4292-BE39-6097980F0820}"/>
              </a:ext>
            </a:extLst>
          </p:cNvPr>
          <p:cNvSpPr/>
          <p:nvPr/>
        </p:nvSpPr>
        <p:spPr>
          <a:xfrm>
            <a:off x="7715250" y="3066967"/>
            <a:ext cx="381000" cy="38100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29DE22-9F04-455D-B7CF-26320372C72B}"/>
              </a:ext>
            </a:extLst>
          </p:cNvPr>
          <p:cNvSpPr/>
          <p:nvPr/>
        </p:nvSpPr>
        <p:spPr>
          <a:xfrm>
            <a:off x="8410575" y="3066967"/>
            <a:ext cx="362032" cy="3620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7301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064BC-F0BC-49DD-B9DA-15B3441F7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Improvement – Training</a:t>
            </a:r>
            <a:r>
              <a:rPr lang="zh-TW" altLang="en-US" dirty="0"/>
              <a:t> </a:t>
            </a:r>
            <a:r>
              <a:rPr lang="en-US" altLang="zh-TW" dirty="0"/>
              <a:t>(3/3)</a:t>
            </a:r>
            <a:endParaRPr lang="zh-TW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FE6C5E-5C62-4857-9B36-BAC5D57904C3}"/>
              </a:ext>
            </a:extLst>
          </p:cNvPr>
          <p:cNvSpPr txBox="1"/>
          <p:nvPr/>
        </p:nvSpPr>
        <p:spPr>
          <a:xfrm>
            <a:off x="2873682" y="1505827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Original</a:t>
            </a:r>
            <a:endParaRPr lang="zh-TW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3495E0-1383-4E32-8F9B-654CFFEE3D78}"/>
              </a:ext>
            </a:extLst>
          </p:cNvPr>
          <p:cNvSpPr txBox="1"/>
          <p:nvPr/>
        </p:nvSpPr>
        <p:spPr>
          <a:xfrm>
            <a:off x="7448086" y="1503543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Pipeline</a:t>
            </a:r>
            <a:endParaRPr lang="zh-TW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603CB6-97DD-4D32-A731-5D878F397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913" y="1905862"/>
            <a:ext cx="2878776" cy="167115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5A367B1-D6C0-4A3A-8489-CF136F409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747" y="3890937"/>
            <a:ext cx="3713108" cy="239931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D3DAF7E-65B7-437D-8325-320AF2A29F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4120" y="1930696"/>
            <a:ext cx="2769574" cy="158261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299CFCC-D158-4D0C-8A21-02092798A0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4031" y="3890936"/>
            <a:ext cx="3329752" cy="239931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F5FFC4E4-B003-4C78-B674-2D41D069F58E}"/>
              </a:ext>
            </a:extLst>
          </p:cNvPr>
          <p:cNvSpPr/>
          <p:nvPr/>
        </p:nvSpPr>
        <p:spPr>
          <a:xfrm>
            <a:off x="2796540" y="4914900"/>
            <a:ext cx="350520" cy="1066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3A45855-D19C-4897-A8C6-81CCC9CABFF2}"/>
              </a:ext>
            </a:extLst>
          </p:cNvPr>
          <p:cNvSpPr/>
          <p:nvPr/>
        </p:nvSpPr>
        <p:spPr>
          <a:xfrm>
            <a:off x="2796540" y="5723925"/>
            <a:ext cx="541020" cy="1066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A39EF2F-56E2-42D7-BB6F-E527F6D5DC91}"/>
              </a:ext>
            </a:extLst>
          </p:cNvPr>
          <p:cNvSpPr/>
          <p:nvPr/>
        </p:nvSpPr>
        <p:spPr>
          <a:xfrm>
            <a:off x="7648387" y="4915331"/>
            <a:ext cx="350520" cy="1066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64E2A9-12DB-492F-8D91-4DDDCD909FFD}"/>
              </a:ext>
            </a:extLst>
          </p:cNvPr>
          <p:cNvSpPr/>
          <p:nvPr/>
        </p:nvSpPr>
        <p:spPr>
          <a:xfrm>
            <a:off x="7641767" y="5777264"/>
            <a:ext cx="363760" cy="901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5598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260AFF-5477-4293-8583-6436CB0EC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Improvement - Inference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B34AF41-9881-4E53-8A28-02EFCA54D3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13" t="28095" b="60912"/>
          <a:stretch/>
        </p:blipFill>
        <p:spPr>
          <a:xfrm>
            <a:off x="4397082" y="3889171"/>
            <a:ext cx="3533462" cy="5400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72B999C7-CA13-4C3D-8459-F6A2BB400EAC}"/>
              </a:ext>
            </a:extLst>
          </p:cNvPr>
          <p:cNvSpPr txBox="1"/>
          <p:nvPr/>
        </p:nvSpPr>
        <p:spPr>
          <a:xfrm flipH="1">
            <a:off x="1691641" y="3459996"/>
            <a:ext cx="960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Pipeline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582ED55-F2DD-4D1B-B39A-695FBB46EA1B}"/>
              </a:ext>
            </a:extLst>
          </p:cNvPr>
          <p:cNvSpPr txBox="1"/>
          <p:nvPr/>
        </p:nvSpPr>
        <p:spPr>
          <a:xfrm flipH="1">
            <a:off x="5570704" y="3459996"/>
            <a:ext cx="1094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Unrolling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BBB3844-3051-4C8F-A488-113012A59A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91" t="61044" r="9567"/>
          <a:stretch/>
        </p:blipFill>
        <p:spPr>
          <a:xfrm>
            <a:off x="371873" y="4572706"/>
            <a:ext cx="3458384" cy="1980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BBF00BE-E28E-47B8-A8D0-214BAFDA37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31" t="61057" r="7342" b="-12"/>
          <a:stretch/>
        </p:blipFill>
        <p:spPr>
          <a:xfrm>
            <a:off x="4441293" y="4572706"/>
            <a:ext cx="3458384" cy="198000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69F77B55-3BC7-4869-940C-F095FB5453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543" t="28095" b="60912"/>
          <a:stretch/>
        </p:blipFill>
        <p:spPr>
          <a:xfrm>
            <a:off x="324733" y="3889171"/>
            <a:ext cx="3614399" cy="540000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D76F2661-2EB6-4FEB-B23F-443E77DF4B1C}"/>
              </a:ext>
            </a:extLst>
          </p:cNvPr>
          <p:cNvSpPr txBox="1"/>
          <p:nvPr/>
        </p:nvSpPr>
        <p:spPr>
          <a:xfrm flipH="1">
            <a:off x="9591390" y="3481567"/>
            <a:ext cx="1449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Fixed point</a:t>
            </a:r>
            <a:endParaRPr lang="zh-TW" altLang="en-US" dirty="0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CF7EDCAF-D750-459E-9B9F-A12573BF7B6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344" t="27986" r="1444" b="60501"/>
          <a:stretch/>
        </p:blipFill>
        <p:spPr>
          <a:xfrm>
            <a:off x="8388494" y="3889171"/>
            <a:ext cx="3392252" cy="540000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86F4F43F-902C-4C5C-8830-9319BD5313A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1072" r="10025"/>
          <a:stretch/>
        </p:blipFill>
        <p:spPr>
          <a:xfrm>
            <a:off x="8278325" y="4572706"/>
            <a:ext cx="3550856" cy="1980000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DC1F2954-A8F9-4F5C-871A-FDA754CC029B}"/>
              </a:ext>
            </a:extLst>
          </p:cNvPr>
          <p:cNvSpPr/>
          <p:nvPr/>
        </p:nvSpPr>
        <p:spPr>
          <a:xfrm>
            <a:off x="1379995" y="4047530"/>
            <a:ext cx="539858" cy="3816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37C0224-CAE4-4D0F-8636-B9B8B8F3BD08}"/>
              </a:ext>
            </a:extLst>
          </p:cNvPr>
          <p:cNvSpPr/>
          <p:nvPr/>
        </p:nvSpPr>
        <p:spPr>
          <a:xfrm>
            <a:off x="5456695" y="4055150"/>
            <a:ext cx="539858" cy="3816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0A0F650-BDF2-416F-88B7-E30399C0F778}"/>
              </a:ext>
            </a:extLst>
          </p:cNvPr>
          <p:cNvSpPr/>
          <p:nvPr/>
        </p:nvSpPr>
        <p:spPr>
          <a:xfrm>
            <a:off x="9344708" y="4037360"/>
            <a:ext cx="539858" cy="3816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E1B19F9-C927-4507-A879-82D2A7AEF376}"/>
              </a:ext>
            </a:extLst>
          </p:cNvPr>
          <p:cNvSpPr/>
          <p:nvPr/>
        </p:nvSpPr>
        <p:spPr>
          <a:xfrm>
            <a:off x="1902159" y="4592642"/>
            <a:ext cx="512607" cy="18962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BA97D55-0BB9-4BF9-81A6-3190DC686BF0}"/>
              </a:ext>
            </a:extLst>
          </p:cNvPr>
          <p:cNvSpPr/>
          <p:nvPr/>
        </p:nvSpPr>
        <p:spPr>
          <a:xfrm>
            <a:off x="5973306" y="4592642"/>
            <a:ext cx="512607" cy="18962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7B00CDE-F0DC-49CD-B6FD-37258FA6FDDB}"/>
              </a:ext>
            </a:extLst>
          </p:cNvPr>
          <p:cNvSpPr/>
          <p:nvPr/>
        </p:nvSpPr>
        <p:spPr>
          <a:xfrm>
            <a:off x="9882160" y="4592642"/>
            <a:ext cx="512607" cy="18962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id="{D3D513D7-B681-42DE-BDBB-DF85C3126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872" y="1690688"/>
            <a:ext cx="10515600" cy="1654964"/>
          </a:xfrm>
        </p:spPr>
        <p:txBody>
          <a:bodyPr/>
          <a:lstStyle/>
          <a:p>
            <a:r>
              <a:rPr lang="en-US" altLang="zh-TW" dirty="0"/>
              <a:t>Goal: High throughput</a:t>
            </a:r>
          </a:p>
          <a:p>
            <a:pPr lvl="1"/>
            <a:r>
              <a:rPr lang="en-US" altLang="zh-TW" dirty="0"/>
              <a:t>Pipeline: Basic strategy to reduce the latency</a:t>
            </a:r>
          </a:p>
          <a:p>
            <a:pPr lvl="1"/>
            <a:r>
              <a:rPr lang="en-US" altLang="zh-TW" dirty="0"/>
              <a:t>Unrolling: Reduce ~2x latency but higher resource utilization</a:t>
            </a:r>
          </a:p>
          <a:p>
            <a:pPr lvl="1"/>
            <a:r>
              <a:rPr lang="en-US" altLang="zh-TW" dirty="0"/>
              <a:t>Fixed point: Reduce both on latency and resource utilization</a:t>
            </a:r>
          </a:p>
          <a:p>
            <a:pPr marL="457200" lvl="1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09478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A7667286-8732-40F2-A7B8-8B5D332EF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110" y="1265118"/>
            <a:ext cx="9126140" cy="235396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59E86DB6-87BA-4635-BC30-791F3BA7BD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2879" y="7421235"/>
            <a:ext cx="8838261" cy="268832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20BCF3D-6E5E-4223-B941-4F2DE4348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5" y="320482"/>
            <a:ext cx="10515600" cy="1325563"/>
          </a:xfrm>
        </p:spPr>
        <p:txBody>
          <a:bodyPr/>
          <a:lstStyle/>
          <a:p>
            <a:r>
              <a:rPr lang="en-US" altLang="zh-TW" dirty="0"/>
              <a:t>Implementation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30AC8A-E5CA-4436-AE70-11905D034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540" y="1544155"/>
            <a:ext cx="10515600" cy="498475"/>
          </a:xfrm>
        </p:spPr>
        <p:txBody>
          <a:bodyPr/>
          <a:lstStyle/>
          <a:p>
            <a:r>
              <a:rPr lang="en-US" altLang="zh-TW" dirty="0"/>
              <a:t>Block design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17634F3D-FEB3-49FD-86A7-5C8C8129E0B9}"/>
              </a:ext>
            </a:extLst>
          </p:cNvPr>
          <p:cNvSpPr txBox="1">
            <a:spLocks/>
          </p:cNvSpPr>
          <p:nvPr/>
        </p:nvSpPr>
        <p:spPr>
          <a:xfrm>
            <a:off x="505540" y="3864576"/>
            <a:ext cx="4371260" cy="49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Python on Host Program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66D7C80-5B35-4823-8AC6-5B564E676B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0166" y="4386176"/>
            <a:ext cx="4867366" cy="85093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81C1585-CF2C-43B3-A91E-5D9FBE4BEE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0166" y="5302260"/>
            <a:ext cx="4775834" cy="88273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9EE708F-26E5-4F55-942C-4B973FD906C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274"/>
          <a:stretch/>
        </p:blipFill>
        <p:spPr>
          <a:xfrm>
            <a:off x="8239328" y="4292363"/>
            <a:ext cx="3166316" cy="2216872"/>
          </a:xfrm>
          <a:prstGeom prst="rect">
            <a:avLst/>
          </a:prstGeom>
        </p:spPr>
      </p:pic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54BEEB15-E194-4AD1-B2BE-94A6C5257D02}"/>
              </a:ext>
            </a:extLst>
          </p:cNvPr>
          <p:cNvSpPr txBox="1">
            <a:spLocks/>
          </p:cNvSpPr>
          <p:nvPr/>
        </p:nvSpPr>
        <p:spPr>
          <a:xfrm>
            <a:off x="6343630" y="3865727"/>
            <a:ext cx="2085261" cy="49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HLS </a:t>
            </a:r>
            <a:r>
              <a:rPr lang="en-US" altLang="zh-TW" dirty="0" err="1"/>
              <a:t>csim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849E383-5E1E-49B1-A0FB-FD85EE3918E4}"/>
              </a:ext>
            </a:extLst>
          </p:cNvPr>
          <p:cNvSpPr txBox="1"/>
          <p:nvPr/>
        </p:nvSpPr>
        <p:spPr>
          <a:xfrm>
            <a:off x="505540" y="4670078"/>
            <a:ext cx="555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Test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94C8D45-D997-47D8-ADD7-A7C6D736D99C}"/>
              </a:ext>
            </a:extLst>
          </p:cNvPr>
          <p:cNvSpPr txBox="1"/>
          <p:nvPr/>
        </p:nvSpPr>
        <p:spPr>
          <a:xfrm>
            <a:off x="301992" y="5558962"/>
            <a:ext cx="862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Re-Test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1744D2D-21FF-4671-8B8B-E7EEAFD1F779}"/>
              </a:ext>
            </a:extLst>
          </p:cNvPr>
          <p:cNvSpPr txBox="1"/>
          <p:nvPr/>
        </p:nvSpPr>
        <p:spPr>
          <a:xfrm>
            <a:off x="1981392" y="6276006"/>
            <a:ext cx="2895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</a:rPr>
              <a:t>Throughput : 39 images/s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B29C593-CFC5-42E1-AF9F-CA7999BB7F55}"/>
              </a:ext>
            </a:extLst>
          </p:cNvPr>
          <p:cNvSpPr/>
          <p:nvPr/>
        </p:nvSpPr>
        <p:spPr>
          <a:xfrm>
            <a:off x="3761598" y="4670078"/>
            <a:ext cx="903392" cy="2583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CD40894-112D-4EED-AFD2-CA03575AF71A}"/>
              </a:ext>
            </a:extLst>
          </p:cNvPr>
          <p:cNvSpPr/>
          <p:nvPr/>
        </p:nvSpPr>
        <p:spPr>
          <a:xfrm>
            <a:off x="3731330" y="5566711"/>
            <a:ext cx="903392" cy="2583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7860035-203E-4171-83E9-6CC548591174}"/>
              </a:ext>
            </a:extLst>
          </p:cNvPr>
          <p:cNvSpPr/>
          <p:nvPr/>
        </p:nvSpPr>
        <p:spPr>
          <a:xfrm>
            <a:off x="10324230" y="4619608"/>
            <a:ext cx="981783" cy="2583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C4909ED-F6BF-4D4F-A4A0-B145EE604508}"/>
              </a:ext>
            </a:extLst>
          </p:cNvPr>
          <p:cNvSpPr/>
          <p:nvPr/>
        </p:nvSpPr>
        <p:spPr>
          <a:xfrm>
            <a:off x="10324229" y="5926614"/>
            <a:ext cx="981783" cy="2583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79E0457E-E7CE-4259-B9EA-3AE6527AF216}"/>
              </a:ext>
            </a:extLst>
          </p:cNvPr>
          <p:cNvSpPr/>
          <p:nvPr/>
        </p:nvSpPr>
        <p:spPr>
          <a:xfrm>
            <a:off x="1488047" y="6439545"/>
            <a:ext cx="332818" cy="10566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4507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F1CC2A-C17A-4D65-9386-408FF3615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50591A-5FBB-481C-A7F2-97472DD16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55419"/>
            <a:ext cx="7790543" cy="5037456"/>
          </a:xfrm>
        </p:spPr>
        <p:txBody>
          <a:bodyPr>
            <a:normAutofit/>
          </a:bodyPr>
          <a:lstStyle/>
          <a:p>
            <a:r>
              <a:rPr lang="en-US" altLang="zh-TW" dirty="0"/>
              <a:t>Algorithm</a:t>
            </a:r>
          </a:p>
          <a:p>
            <a:pPr lvl="1"/>
            <a:r>
              <a:rPr lang="en-US" altLang="zh-TW" dirty="0"/>
              <a:t>Accuracy on unbalance data: 88.75%</a:t>
            </a:r>
          </a:p>
          <a:p>
            <a:pPr lvl="1"/>
            <a:r>
              <a:rPr lang="en-US" altLang="zh-TW" dirty="0"/>
              <a:t>Accuracy after re-train:</a:t>
            </a:r>
            <a:r>
              <a:rPr lang="zh-TW" altLang="en-US" dirty="0"/>
              <a:t> </a:t>
            </a:r>
            <a:r>
              <a:rPr lang="en-US" altLang="zh-TW" dirty="0"/>
              <a:t>92.07%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Implementation</a:t>
            </a:r>
          </a:p>
          <a:p>
            <a:pPr lvl="1"/>
            <a:r>
              <a:rPr lang="en-US" altLang="zh-TW" dirty="0"/>
              <a:t>QRD-ELM</a:t>
            </a:r>
            <a:r>
              <a:rPr lang="zh-TW" altLang="en-US" dirty="0"/>
              <a:t> </a:t>
            </a:r>
            <a:r>
              <a:rPr lang="en-US" altLang="zh-TW" dirty="0"/>
              <a:t>using </a:t>
            </a:r>
            <a:r>
              <a:rPr lang="en-US" altLang="zh-TW" dirty="0" err="1"/>
              <a:t>Cordic</a:t>
            </a:r>
            <a:r>
              <a:rPr lang="en-US" altLang="zh-TW" dirty="0"/>
              <a:t> to implement inverse matrix</a:t>
            </a:r>
          </a:p>
          <a:p>
            <a:pPr lvl="1"/>
            <a:r>
              <a:rPr lang="en-US" altLang="zh-TW" dirty="0"/>
              <a:t>Using the pragma to reduce the latency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Future Works</a:t>
            </a:r>
          </a:p>
          <a:p>
            <a:pPr lvl="1"/>
            <a:r>
              <a:rPr lang="en-US" altLang="zh-TW" dirty="0"/>
              <a:t>Real-time applications</a:t>
            </a:r>
          </a:p>
          <a:p>
            <a:pPr lvl="1"/>
            <a:r>
              <a:rPr lang="en-US" altLang="zh-TW" dirty="0"/>
              <a:t>Extend the dataset to motion gestures</a:t>
            </a:r>
          </a:p>
          <a:p>
            <a:pPr lvl="1"/>
            <a:r>
              <a:rPr lang="en-US" altLang="zh-TW" dirty="0"/>
              <a:t>Hand gestures seen from different angles recognition</a:t>
            </a:r>
          </a:p>
          <a:p>
            <a:pPr lvl="1"/>
            <a:endParaRPr lang="en-US" altLang="zh-TW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CD577CAE-B9BD-41C5-A56A-A4C60829D5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80" t="1468" r="35069" b="79116"/>
          <a:stretch/>
        </p:blipFill>
        <p:spPr>
          <a:xfrm>
            <a:off x="8824686" y="4514353"/>
            <a:ext cx="1905000" cy="1905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ED345CA-0CE5-4A95-AA10-F8BE516F0E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686" y="2442480"/>
            <a:ext cx="1905000" cy="1905000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333FB7F1-4CF3-443E-8CCC-53FB94D580C2}"/>
              </a:ext>
            </a:extLst>
          </p:cNvPr>
          <p:cNvSpPr txBox="1"/>
          <p:nvPr/>
        </p:nvSpPr>
        <p:spPr>
          <a:xfrm>
            <a:off x="8929037" y="1813942"/>
            <a:ext cx="1696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Alphabet: D</a:t>
            </a:r>
            <a:endParaRPr lang="zh-TW" altLang="en-US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438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F1044B-5278-4FCF-BA9B-BEA5C6E3F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Motivation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0C65A4-AE9F-4150-B2DE-591DC76A2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6026"/>
            <a:ext cx="10515600" cy="3210086"/>
          </a:xfrm>
        </p:spPr>
        <p:txBody>
          <a:bodyPr/>
          <a:lstStyle/>
          <a:p>
            <a:r>
              <a:rPr lang="en-US" altLang="zh-TW" b="1" u="sng" dirty="0"/>
              <a:t>Sign Language</a:t>
            </a:r>
            <a:r>
              <a:rPr lang="en-US" altLang="zh-TW" b="1" dirty="0"/>
              <a:t> </a:t>
            </a:r>
            <a:r>
              <a:rPr lang="en-US" altLang="zh-TW" dirty="0"/>
              <a:t>is a major way that the hearing-impaired used to communicate with others</a:t>
            </a:r>
          </a:p>
          <a:p>
            <a:r>
              <a:rPr lang="en-US" altLang="zh-TW" dirty="0"/>
              <a:t>However a majority of people haven’t learned sign language which make the conversation a difficult thing for a hearing-impaired</a:t>
            </a:r>
          </a:p>
          <a:p>
            <a:r>
              <a:rPr lang="en-US" altLang="zh-TW" dirty="0"/>
              <a:t>Writing down words or showing words on mobiles may be  good ideas, but most of time they make conversation a long process</a:t>
            </a:r>
          </a:p>
          <a:p>
            <a:r>
              <a:rPr lang="en-US" altLang="zh-TW" dirty="0"/>
              <a:t>Can we find a new way to change this situation?</a:t>
            </a:r>
          </a:p>
        </p:txBody>
      </p:sp>
      <p:pic>
        <p:nvPicPr>
          <p:cNvPr id="1026" name="Picture 2" descr="sign language">
            <a:extLst>
              <a:ext uri="{FF2B5EF4-FFF2-40B4-BE49-F238E27FC236}">
                <a16:creationId xmlns:a16="http://schemas.microsoft.com/office/drawing/2014/main" id="{09ACB7A5-FA17-4DFA-9B4E-1D556E400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949" y="4735725"/>
            <a:ext cx="1660454" cy="191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0ECBA8F-3804-4166-B57D-62E11A13EF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539" y="5092512"/>
            <a:ext cx="1205410" cy="1205410"/>
          </a:xfrm>
          <a:prstGeom prst="rect">
            <a:avLst/>
          </a:prstGeom>
        </p:spPr>
      </p:pic>
      <p:pic>
        <p:nvPicPr>
          <p:cNvPr id="6" name="圖形 5" descr="使用者">
            <a:extLst>
              <a:ext uri="{FF2B5EF4-FFF2-40B4-BE49-F238E27FC236}">
                <a16:creationId xmlns:a16="http://schemas.microsoft.com/office/drawing/2014/main" id="{895BEC26-645D-42FD-86BD-8143421CC4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02400" y="4822913"/>
            <a:ext cx="1968500" cy="1968500"/>
          </a:xfrm>
          <a:prstGeom prst="rect">
            <a:avLst/>
          </a:prstGeom>
        </p:spPr>
      </p:pic>
      <p:pic>
        <p:nvPicPr>
          <p:cNvPr id="8" name="圖形 7" descr="問號">
            <a:extLst>
              <a:ext uri="{FF2B5EF4-FFF2-40B4-BE49-F238E27FC236}">
                <a16:creationId xmlns:a16="http://schemas.microsoft.com/office/drawing/2014/main" id="{59DA7545-6EB0-49EA-B5D4-12D9B506C1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50049" y="4551449"/>
            <a:ext cx="1241701" cy="124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893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A9E15C-362B-473A-A3E7-8825E1F8A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Prior Works and Challenge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37220D-83A9-40A6-BE94-292AB229C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6576"/>
            <a:ext cx="10515600" cy="2749674"/>
          </a:xfrm>
        </p:spPr>
        <p:txBody>
          <a:bodyPr/>
          <a:lstStyle/>
          <a:p>
            <a:r>
              <a:rPr lang="en-US" altLang="zh-TW" dirty="0"/>
              <a:t>Convolutional Neural Network (CNN) is a common solution in computer vision however </a:t>
            </a:r>
          </a:p>
          <a:p>
            <a:pPr lvl="1"/>
            <a:r>
              <a:rPr lang="en-US" altLang="zh-TW" dirty="0"/>
              <a:t>It leads to extremely heavy burden for local devices</a:t>
            </a:r>
          </a:p>
          <a:p>
            <a:pPr lvl="1"/>
            <a:r>
              <a:rPr lang="en-US" altLang="zh-TW" dirty="0"/>
              <a:t>Although there are many improvement ways, it’s still not a good choice for recognition task on a device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Training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NN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on device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is a hard mission, so we can not easily make NN system adapt to an user once it’s deployed on the device  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EB6A2B93-EFB6-40DF-8353-5C5F19295800}"/>
              </a:ext>
            </a:extLst>
          </p:cNvPr>
          <p:cNvGrpSpPr/>
          <p:nvPr/>
        </p:nvGrpSpPr>
        <p:grpSpPr>
          <a:xfrm>
            <a:off x="3446859" y="4286250"/>
            <a:ext cx="5298281" cy="2290639"/>
            <a:chOff x="3381375" y="4410075"/>
            <a:chExt cx="5298281" cy="2290639"/>
          </a:xfrm>
        </p:grpSpPr>
        <p:pic>
          <p:nvPicPr>
            <p:cNvPr id="1026" name="Picture 2" descr="https://freecontent.manning.com/wp-content/uploads/duerr_NNA_01.png">
              <a:extLst>
                <a:ext uri="{FF2B5EF4-FFF2-40B4-BE49-F238E27FC236}">
                  <a16:creationId xmlns:a16="http://schemas.microsoft.com/office/drawing/2014/main" id="{D92E9DF1-5C54-4C8D-8705-ED5893E1D6F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107"/>
            <a:stretch/>
          </p:blipFill>
          <p:spPr bwMode="auto">
            <a:xfrm>
              <a:off x="3512344" y="4508702"/>
              <a:ext cx="5167312" cy="21920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975C4B46-897F-4C09-84D2-687B6639280A}"/>
                </a:ext>
              </a:extLst>
            </p:cNvPr>
            <p:cNvSpPr/>
            <p:nvPr/>
          </p:nvSpPr>
          <p:spPr>
            <a:xfrm>
              <a:off x="3381375" y="4410075"/>
              <a:ext cx="466725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0" name="圖片 9">
            <a:extLst>
              <a:ext uri="{FF2B5EF4-FFF2-40B4-BE49-F238E27FC236}">
                <a16:creationId xmlns:a16="http://schemas.microsoft.com/office/drawing/2014/main" id="{E6DFBE3C-6C6B-45C0-B371-1BE8A210B8B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599" y="4747610"/>
            <a:ext cx="1466545" cy="146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324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4AA0D7B4-BB12-4C12-80C7-D1F34CA1FF6B}"/>
              </a:ext>
            </a:extLst>
          </p:cNvPr>
          <p:cNvSpPr/>
          <p:nvPr/>
        </p:nvSpPr>
        <p:spPr>
          <a:xfrm>
            <a:off x="619125" y="4925733"/>
            <a:ext cx="7658100" cy="924940"/>
          </a:xfrm>
          <a:prstGeom prst="rect">
            <a:avLst/>
          </a:prstGeom>
          <a:solidFill>
            <a:srgbClr val="EFC9C9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DD6DB11-4B1E-4F33-B435-D9BA0EE11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Extreme Learning Machine (ELM)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6B96C76-C5A6-4569-8FD7-3D6B272272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16769"/>
                <a:ext cx="10515600" cy="3179056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/>
                  <a:t>ELM</a:t>
                </a:r>
              </a:p>
              <a:p>
                <a:pPr lvl="1"/>
                <a:r>
                  <a:rPr lang="en-US" altLang="zh-TW" dirty="0"/>
                  <a:t>Single-hidden layer feedforward NN</a:t>
                </a:r>
              </a:p>
              <a:p>
                <a:pPr lvl="1"/>
                <a:r>
                  <a:rPr lang="en-US" altLang="zh-TW" u="sng" dirty="0"/>
                  <a:t>Lightweight model </a:t>
                </a:r>
                <a:r>
                  <a:rPr lang="en-US" altLang="zh-TW" dirty="0"/>
                  <a:t>in comparison with fully connected (FC) NN classifier</a:t>
                </a:r>
              </a:p>
              <a:p>
                <a:pPr lvl="1"/>
                <a:r>
                  <a:rPr lang="en-US" altLang="zh-TW" dirty="0"/>
                  <a:t>Randomly assign input weight (</a:t>
                </a:r>
                <a14:m>
                  <m:oMath xmlns:m="http://schemas.openxmlformats.org/officeDocument/2006/math"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altLang="zh-TW" dirty="0"/>
                  <a:t>) and input bias (</a:t>
                </a:r>
                <a14:m>
                  <m:oMath xmlns:m="http://schemas.openxmlformats.org/officeDocument/2006/math"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TW" dirty="0"/>
                  <a:t>)</a:t>
                </a:r>
              </a:p>
              <a:p>
                <a:pPr lvl="1"/>
                <a:r>
                  <a:rPr lang="en-US" altLang="zh-TW" u="sng" dirty="0"/>
                  <a:t>Analytically</a:t>
                </a:r>
                <a:r>
                  <a:rPr lang="en-US" altLang="zh-TW" dirty="0"/>
                  <a:t> determine the output weight (</a:t>
                </a:r>
                <a14:m>
                  <m:oMath xmlns:m="http://schemas.openxmlformats.org/officeDocument/2006/math">
                    <m:r>
                      <a:rPr lang="zh-TW" altLang="en-US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altLang="zh-TW" dirty="0"/>
                  <a:t>)</a:t>
                </a:r>
              </a:p>
              <a:p>
                <a:endParaRPr lang="en-US" altLang="zh-TW" dirty="0"/>
              </a:p>
              <a:p>
                <a:pPr lvl="1"/>
                <a:r>
                  <a:rPr lang="en-US" altLang="zh-TW" dirty="0"/>
                  <a:t>Fast convergence and great generalization performance 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6B96C76-C5A6-4569-8FD7-3D6B272272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16769"/>
                <a:ext cx="10515600" cy="3179056"/>
              </a:xfrm>
              <a:blipFill>
                <a:blip r:embed="rId3"/>
                <a:stretch>
                  <a:fillRect l="-1043" t="-32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B53441E0-AFC3-46B1-BE09-BA94B298C2C5}"/>
              </a:ext>
            </a:extLst>
          </p:cNvPr>
          <p:cNvGrpSpPr/>
          <p:nvPr/>
        </p:nvGrpSpPr>
        <p:grpSpPr>
          <a:xfrm>
            <a:off x="8213317" y="4077493"/>
            <a:ext cx="3978683" cy="2527476"/>
            <a:chOff x="8956732" y="1035244"/>
            <a:chExt cx="3101454" cy="190298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C889BEF-2320-480C-9C94-9161FA9A1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29757" y="1035244"/>
              <a:ext cx="2628429" cy="1902982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F613894-32EF-4299-8546-C83B5599B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56732" y="2466561"/>
              <a:ext cx="1369647" cy="256216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1931948-493C-4796-AF3D-DE6BF3DF9FD1}"/>
                  </a:ext>
                </a:extLst>
              </p:cNvPr>
              <p:cNvSpPr txBox="1"/>
              <p:nvPr/>
            </p:nvSpPr>
            <p:spPr>
              <a:xfrm>
                <a:off x="4465826" y="3588949"/>
                <a:ext cx="2750497" cy="3764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1931948-493C-4796-AF3D-DE6BF3DF9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826" y="3588949"/>
                <a:ext cx="2750497" cy="376450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>
            <a:extLst>
              <a:ext uri="{FF2B5EF4-FFF2-40B4-BE49-F238E27FC236}">
                <a16:creationId xmlns:a16="http://schemas.microsoft.com/office/drawing/2014/main" id="{C2F0AA1B-4284-4AFB-B6AC-D57B78FF3919}"/>
              </a:ext>
            </a:extLst>
          </p:cNvPr>
          <p:cNvSpPr txBox="1"/>
          <p:nvPr/>
        </p:nvSpPr>
        <p:spPr>
          <a:xfrm>
            <a:off x="534557" y="4972704"/>
            <a:ext cx="78625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Consider advantages of ELM as mentioned, </a:t>
            </a:r>
          </a:p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We replace FC layers with ELM to exploit retraining capability 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724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903C16-84D4-40FE-B9C4-8469395E0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Dataset: Sign Language MNIST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39550DD-47D2-4D43-8F8E-D45DE6AF5F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1773662" y="1255259"/>
            <a:ext cx="11152124" cy="155179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C109FA3-A3BE-421C-A5D7-5EEF50BACCE8}"/>
              </a:ext>
            </a:extLst>
          </p:cNvPr>
          <p:cNvSpPr/>
          <p:nvPr/>
        </p:nvSpPr>
        <p:spPr>
          <a:xfrm>
            <a:off x="703034" y="3059668"/>
            <a:ext cx="5634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https://www.kaggle.com/datamunge/sign-language-mnist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375FD2F4-C8E2-46BE-9057-5B5C42BC82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443710"/>
              </p:ext>
            </p:extLst>
          </p:nvPr>
        </p:nvGraphicFramePr>
        <p:xfrm>
          <a:off x="703034" y="1519153"/>
          <a:ext cx="11009993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5652">
                  <a:extLst>
                    <a:ext uri="{9D8B030D-6E8A-4147-A177-3AD203B41FA5}">
                      <a16:colId xmlns:a16="http://schemas.microsoft.com/office/drawing/2014/main" val="3587866126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883364926"/>
                    </a:ext>
                  </a:extLst>
                </a:gridCol>
                <a:gridCol w="3599543">
                  <a:extLst>
                    <a:ext uri="{9D8B030D-6E8A-4147-A177-3AD203B41FA5}">
                      <a16:colId xmlns:a16="http://schemas.microsoft.com/office/drawing/2014/main" val="3523397723"/>
                    </a:ext>
                  </a:extLst>
                </a:gridCol>
                <a:gridCol w="3643084">
                  <a:extLst>
                    <a:ext uri="{9D8B030D-6E8A-4147-A177-3AD203B41FA5}">
                      <a16:colId xmlns:a16="http://schemas.microsoft.com/office/drawing/2014/main" val="2614160037"/>
                    </a:ext>
                  </a:extLst>
                </a:gridCol>
              </a:tblGrid>
              <a:tr h="43471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bg1"/>
                          </a:solidFill>
                        </a:rPr>
                        <a:t>Training data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bg1"/>
                          </a:solidFill>
                        </a:rPr>
                        <a:t>Testing data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bg1"/>
                          </a:solidFill>
                        </a:rPr>
                        <a:t>Label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bg1"/>
                          </a:solidFill>
                        </a:rPr>
                        <a:t>Feature dim.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693899"/>
                  </a:ext>
                </a:extLst>
              </a:tr>
              <a:tr h="743739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altLang="zh-TW" sz="2000" dirty="0"/>
                        <a:t>27455 cases</a:t>
                      </a:r>
                      <a:endParaRPr lang="zh-TW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altLang="zh-TW" sz="2000" dirty="0"/>
                        <a:t>7172 cases</a:t>
                      </a:r>
                      <a:endParaRPr lang="zh-TW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 – 23</a:t>
                      </a:r>
                    </a:p>
                    <a:p>
                      <a:pPr algn="ctr"/>
                      <a:r>
                        <a:rPr lang="en-US" altLang="zh-TW" sz="2000" dirty="0"/>
                        <a:t>(for each alphabetic letter A - Z)</a:t>
                      </a:r>
                    </a:p>
                    <a:p>
                      <a:pPr algn="ctr"/>
                      <a:r>
                        <a:rPr lang="en-US" altLang="zh-TW" sz="2000" dirty="0"/>
                        <a:t>(except for J and Z)</a:t>
                      </a:r>
                      <a:endParaRPr lang="zh-TW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0-783</a:t>
                      </a:r>
                    </a:p>
                    <a:p>
                      <a:pPr algn="ctr"/>
                      <a:r>
                        <a:rPr lang="en-US" altLang="zh-TW" sz="2000" dirty="0"/>
                        <a:t>(28*28 pixel images with grayscale values between 0 - 255)</a:t>
                      </a:r>
                      <a:endParaRPr lang="zh-TW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9840944"/>
                  </a:ext>
                </a:extLst>
              </a:tr>
            </a:tbl>
          </a:graphicData>
        </a:graphic>
      </p:graphicFrame>
      <p:pic>
        <p:nvPicPr>
          <p:cNvPr id="7" name="圖片 6">
            <a:extLst>
              <a:ext uri="{FF2B5EF4-FFF2-40B4-BE49-F238E27FC236}">
                <a16:creationId xmlns:a16="http://schemas.microsoft.com/office/drawing/2014/main" id="{F7EF1EEC-7B93-4751-8517-8FF107F953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560" y="3244334"/>
            <a:ext cx="4635467" cy="3283165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3A5F6705-9049-4679-8D4F-044A04875AAF}"/>
              </a:ext>
            </a:extLst>
          </p:cNvPr>
          <p:cNvSpPr txBox="1"/>
          <p:nvPr/>
        </p:nvSpPr>
        <p:spPr>
          <a:xfrm>
            <a:off x="1123949" y="3819330"/>
            <a:ext cx="372191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600" u="sng" dirty="0"/>
              <a:t>Preprocessing techniques:</a:t>
            </a:r>
            <a:endParaRPr lang="zh-TW" altLang="en-US" sz="2600" u="sng" dirty="0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D06EAFA5-1FC4-4A01-B51D-9124181D7CDF}"/>
              </a:ext>
            </a:extLst>
          </p:cNvPr>
          <p:cNvSpPr txBox="1">
            <a:spLocks/>
          </p:cNvSpPr>
          <p:nvPr/>
        </p:nvSpPr>
        <p:spPr>
          <a:xfrm>
            <a:off x="1375231" y="4319560"/>
            <a:ext cx="4967513" cy="1922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/>
              <a:t>Zero-padding to 32*32</a:t>
            </a:r>
          </a:p>
          <a:p>
            <a:r>
              <a:rPr lang="en-US" altLang="zh-TW" sz="2400" dirty="0"/>
              <a:t>Random rotation (degree -15 to 15) for training generalization</a:t>
            </a:r>
          </a:p>
          <a:p>
            <a:r>
              <a:rPr lang="en-US" altLang="zh-TW" sz="2400" dirty="0"/>
              <a:t>Normalize each pixel to range [-1, 1]</a:t>
            </a:r>
          </a:p>
        </p:txBody>
      </p:sp>
    </p:spTree>
    <p:extLst>
      <p:ext uri="{BB962C8B-B14F-4D97-AF65-F5344CB8AC3E}">
        <p14:creationId xmlns:p14="http://schemas.microsoft.com/office/powerpoint/2010/main" val="1164157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1C1DEDFF-F9A6-4765-9C34-C756ECA788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26009" r="33703" b="53609"/>
          <a:stretch/>
        </p:blipFill>
        <p:spPr>
          <a:xfrm>
            <a:off x="3107649" y="5658195"/>
            <a:ext cx="865104" cy="76632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618D4D2E-EF85-4389-9520-BD89B9E278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75" r="51002" b="79461"/>
          <a:stretch/>
        </p:blipFill>
        <p:spPr>
          <a:xfrm>
            <a:off x="2288632" y="5159015"/>
            <a:ext cx="957943" cy="921431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215FF3C9-8A64-4764-8E89-B3C5007796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69" t="75574" r="67349" b="4044"/>
          <a:stretch/>
        </p:blipFill>
        <p:spPr>
          <a:xfrm>
            <a:off x="2788477" y="4608173"/>
            <a:ext cx="899886" cy="83371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8BAF6D05-2EEF-460E-9055-028F539E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Proposed Model: Adaptive-CNN-ELM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3FE9F7-EFDC-4B1A-997E-AEDE55EFB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126"/>
            <a:ext cx="10515600" cy="2766923"/>
          </a:xfrm>
        </p:spPr>
        <p:txBody>
          <a:bodyPr>
            <a:normAutofit/>
          </a:bodyPr>
          <a:lstStyle/>
          <a:p>
            <a:r>
              <a:rPr lang="en-US" altLang="zh-TW" dirty="0"/>
              <a:t>Use weight-frozen convolutional architecture as feature extractor</a:t>
            </a:r>
          </a:p>
          <a:p>
            <a:r>
              <a:rPr lang="en-US" altLang="zh-TW" dirty="0"/>
              <a:t>Use extreme learning machine(ELM) as classifier which can be adjusted based on the user’s physical habits</a:t>
            </a:r>
          </a:p>
          <a:p>
            <a:r>
              <a:rPr lang="en-US" altLang="zh-TW" dirty="0"/>
              <a:t>We expect that adaptation on ELM can lead the model more customized for the hearing impaired user depending on personal bias of hand gestures </a:t>
            </a:r>
            <a:endParaRPr lang="zh-TW" altLang="en-US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D027E4E7-CA0D-4E60-B7CB-3E6F0FBA5FC8}"/>
              </a:ext>
            </a:extLst>
          </p:cNvPr>
          <p:cNvGrpSpPr/>
          <p:nvPr/>
        </p:nvGrpSpPr>
        <p:grpSpPr>
          <a:xfrm>
            <a:off x="4507380" y="4300992"/>
            <a:ext cx="1434214" cy="2147300"/>
            <a:chOff x="3354193" y="4277225"/>
            <a:chExt cx="1434214" cy="2147300"/>
          </a:xfrm>
        </p:grpSpPr>
        <p:sp>
          <p:nvSpPr>
            <p:cNvPr id="4" name="梯形 3">
              <a:extLst>
                <a:ext uri="{FF2B5EF4-FFF2-40B4-BE49-F238E27FC236}">
                  <a16:creationId xmlns:a16="http://schemas.microsoft.com/office/drawing/2014/main" id="{7F44B99A-0604-4EAA-A87C-9E8E4D16BF6A}"/>
                </a:ext>
              </a:extLst>
            </p:cNvPr>
            <p:cNvSpPr/>
            <p:nvPr/>
          </p:nvSpPr>
          <p:spPr>
            <a:xfrm rot="5400000">
              <a:off x="2997650" y="4675514"/>
              <a:ext cx="2147300" cy="1350721"/>
            </a:xfrm>
            <a:prstGeom prst="trapezoid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449A4349-A9CC-486A-A9A2-8990DC219779}"/>
                </a:ext>
              </a:extLst>
            </p:cNvPr>
            <p:cNvSpPr txBox="1"/>
            <p:nvPr/>
          </p:nvSpPr>
          <p:spPr>
            <a:xfrm>
              <a:off x="3354193" y="4750709"/>
              <a:ext cx="143421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Convolution-based </a:t>
              </a:r>
            </a:p>
            <a:p>
              <a:pPr algn="ctr"/>
              <a:r>
                <a:rPr lang="en-US" altLang="zh-TW" dirty="0"/>
                <a:t>Feature extractor</a:t>
              </a:r>
              <a:endParaRPr lang="zh-TW" altLang="en-US" dirty="0"/>
            </a:p>
          </p:txBody>
        </p:sp>
      </p:grpSp>
      <p:pic>
        <p:nvPicPr>
          <p:cNvPr id="9" name="圖片 8">
            <a:extLst>
              <a:ext uri="{FF2B5EF4-FFF2-40B4-BE49-F238E27FC236}">
                <a16:creationId xmlns:a16="http://schemas.microsoft.com/office/drawing/2014/main" id="{B2C74988-8D11-48A5-BE93-25B2445D84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46" r="726" b="78201"/>
          <a:stretch/>
        </p:blipFill>
        <p:spPr>
          <a:xfrm>
            <a:off x="2064751" y="4240647"/>
            <a:ext cx="899886" cy="883419"/>
          </a:xfrm>
          <a:prstGeom prst="rect">
            <a:avLst/>
          </a:prstGeom>
        </p:spPr>
      </p:pic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50EB06D2-3A75-4C40-A605-3EBBC4511805}"/>
              </a:ext>
            </a:extLst>
          </p:cNvPr>
          <p:cNvSpPr/>
          <p:nvPr/>
        </p:nvSpPr>
        <p:spPr>
          <a:xfrm>
            <a:off x="3970301" y="5204882"/>
            <a:ext cx="492881" cy="29198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057B582E-B151-4293-BC90-2E374FF7FBF3}"/>
              </a:ext>
            </a:extLst>
          </p:cNvPr>
          <p:cNvSpPr/>
          <p:nvPr/>
        </p:nvSpPr>
        <p:spPr>
          <a:xfrm>
            <a:off x="6047671" y="5228648"/>
            <a:ext cx="492881" cy="29198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93EA577-1E7D-4976-B41B-D9FB9285FC2D}"/>
              </a:ext>
            </a:extLst>
          </p:cNvPr>
          <p:cNvSpPr txBox="1"/>
          <p:nvPr/>
        </p:nvSpPr>
        <p:spPr>
          <a:xfrm>
            <a:off x="7382010" y="4199188"/>
            <a:ext cx="6815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/>
              <a:t>ELM</a:t>
            </a:r>
            <a:endParaRPr lang="zh-TW" altLang="en-US" sz="2200" dirty="0"/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417068BB-D557-40D4-8532-06D8C4B58A66}"/>
              </a:ext>
            </a:extLst>
          </p:cNvPr>
          <p:cNvSpPr/>
          <p:nvPr/>
        </p:nvSpPr>
        <p:spPr>
          <a:xfrm>
            <a:off x="8910642" y="5228648"/>
            <a:ext cx="492881" cy="29198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803C9FE-580B-4E68-AFE2-86B2BD2FDCC5}"/>
              </a:ext>
            </a:extLst>
          </p:cNvPr>
          <p:cNvSpPr txBox="1"/>
          <p:nvPr/>
        </p:nvSpPr>
        <p:spPr>
          <a:xfrm>
            <a:off x="9614673" y="5073875"/>
            <a:ext cx="9525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000" dirty="0"/>
              <a:t>A</a:t>
            </a:r>
            <a:r>
              <a:rPr lang="zh-TW" altLang="en-US" sz="3000" dirty="0"/>
              <a:t> </a:t>
            </a:r>
            <a:r>
              <a:rPr lang="en-US" altLang="zh-TW" sz="3000" dirty="0"/>
              <a:t>~</a:t>
            </a:r>
            <a:r>
              <a:rPr lang="zh-TW" altLang="en-US" sz="3000" dirty="0"/>
              <a:t> </a:t>
            </a:r>
            <a:r>
              <a:rPr lang="en-US" altLang="zh-TW" sz="3000" dirty="0"/>
              <a:t>Z</a:t>
            </a:r>
            <a:endParaRPr lang="zh-TW" altLang="en-US" sz="3000" dirty="0"/>
          </a:p>
        </p:txBody>
      </p:sp>
      <p:pic>
        <p:nvPicPr>
          <p:cNvPr id="18" name="圖形 17" descr="問號">
            <a:extLst>
              <a:ext uri="{FF2B5EF4-FFF2-40B4-BE49-F238E27FC236}">
                <a16:creationId xmlns:a16="http://schemas.microsoft.com/office/drawing/2014/main" id="{C7C75EAE-55C5-4301-9129-0FD5C7F1F0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22539" y="4630075"/>
            <a:ext cx="914400" cy="91440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FDAFD6DA-9283-42F7-A35A-AC33DF356C29}"/>
              </a:ext>
            </a:extLst>
          </p:cNvPr>
          <p:cNvGrpSpPr/>
          <p:nvPr/>
        </p:nvGrpSpPr>
        <p:grpSpPr>
          <a:xfrm>
            <a:off x="6567605" y="4579274"/>
            <a:ext cx="2527142" cy="1835183"/>
            <a:chOff x="-3132856" y="2511409"/>
            <a:chExt cx="2527142" cy="1835183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8342430-3891-4509-9CAF-2F0585A49325}"/>
                </a:ext>
              </a:extLst>
            </p:cNvPr>
            <p:cNvSpPr/>
            <p:nvPr/>
          </p:nvSpPr>
          <p:spPr bwMode="auto">
            <a:xfrm>
              <a:off x="-2700808" y="2780928"/>
              <a:ext cx="216024" cy="216024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BE3AEBD-9B0C-40F1-AC75-167FC117055B}"/>
                </a:ext>
              </a:extLst>
            </p:cNvPr>
            <p:cNvSpPr/>
            <p:nvPr/>
          </p:nvSpPr>
          <p:spPr bwMode="auto">
            <a:xfrm>
              <a:off x="-2700808" y="3113923"/>
              <a:ext cx="216024" cy="216024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681A65B-8519-4AE9-99AA-EA826FEFC269}"/>
                </a:ext>
              </a:extLst>
            </p:cNvPr>
            <p:cNvSpPr/>
            <p:nvPr/>
          </p:nvSpPr>
          <p:spPr bwMode="auto">
            <a:xfrm>
              <a:off x="-2700808" y="3645024"/>
              <a:ext cx="216024" cy="216024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068E74A-6522-4238-B8AC-E86B7797E69E}"/>
                </a:ext>
              </a:extLst>
            </p:cNvPr>
            <p:cNvSpPr/>
            <p:nvPr/>
          </p:nvSpPr>
          <p:spPr bwMode="auto">
            <a:xfrm>
              <a:off x="-2052736" y="2511409"/>
              <a:ext cx="216024" cy="216024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F974EC9-4548-4D8F-A6A1-54B646D01B9E}"/>
                </a:ext>
              </a:extLst>
            </p:cNvPr>
            <p:cNvSpPr/>
            <p:nvPr/>
          </p:nvSpPr>
          <p:spPr bwMode="auto">
            <a:xfrm>
              <a:off x="-2052736" y="2886283"/>
              <a:ext cx="216024" cy="216024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389B0B1-D6B8-48FE-9073-79D25CD42D5A}"/>
                </a:ext>
              </a:extLst>
            </p:cNvPr>
            <p:cNvSpPr/>
            <p:nvPr/>
          </p:nvSpPr>
          <p:spPr bwMode="auto">
            <a:xfrm>
              <a:off x="-2052736" y="3277770"/>
              <a:ext cx="216024" cy="216024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1D10971-1C56-41F5-8F5F-B9D552F11016}"/>
                </a:ext>
              </a:extLst>
            </p:cNvPr>
            <p:cNvSpPr/>
            <p:nvPr/>
          </p:nvSpPr>
          <p:spPr bwMode="auto">
            <a:xfrm>
              <a:off x="-2052736" y="3652644"/>
              <a:ext cx="216024" cy="216024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0DD902C-B4D6-4A29-BBD1-BFA3F26046A9}"/>
                </a:ext>
              </a:extLst>
            </p:cNvPr>
            <p:cNvSpPr/>
            <p:nvPr/>
          </p:nvSpPr>
          <p:spPr bwMode="auto">
            <a:xfrm>
              <a:off x="-2046740" y="4130568"/>
              <a:ext cx="216024" cy="216024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29279EC-783E-4A93-8EED-72EB27EB678E}"/>
                </a:ext>
              </a:extLst>
            </p:cNvPr>
            <p:cNvSpPr/>
            <p:nvPr/>
          </p:nvSpPr>
          <p:spPr bwMode="auto">
            <a:xfrm>
              <a:off x="-1267916" y="2897899"/>
              <a:ext cx="216024" cy="216024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BD844DC-870A-46EC-BB3C-AF6D00BE9F4E}"/>
                </a:ext>
              </a:extLst>
            </p:cNvPr>
            <p:cNvSpPr/>
            <p:nvPr/>
          </p:nvSpPr>
          <p:spPr bwMode="auto">
            <a:xfrm>
              <a:off x="-1267916" y="3681204"/>
              <a:ext cx="216024" cy="216024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1974266-7CE3-4EC4-A50E-9E524C156B51}"/>
                </a:ext>
              </a:extLst>
            </p:cNvPr>
            <p:cNvCxnSpPr>
              <a:endCxn id="20" idx="2"/>
            </p:cNvCxnSpPr>
            <p:nvPr/>
          </p:nvCxnSpPr>
          <p:spPr bwMode="auto">
            <a:xfrm>
              <a:off x="-3132856" y="2886283"/>
              <a:ext cx="432048" cy="2657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570E41AB-43B0-4B43-B79F-D6393D53E53A}"/>
                </a:ext>
              </a:extLst>
            </p:cNvPr>
            <p:cNvCxnSpPr/>
            <p:nvPr/>
          </p:nvCxnSpPr>
          <p:spPr bwMode="auto">
            <a:xfrm>
              <a:off x="-3132856" y="3239102"/>
              <a:ext cx="432048" cy="2657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C1FC2F7-C33C-4F8D-B1CC-62EA86CC2868}"/>
                </a:ext>
              </a:extLst>
            </p:cNvPr>
            <p:cNvCxnSpPr/>
            <p:nvPr/>
          </p:nvCxnSpPr>
          <p:spPr bwMode="auto">
            <a:xfrm>
              <a:off x="-3132856" y="3750379"/>
              <a:ext cx="432048" cy="2657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E590462-36BF-49F5-BC7A-93D7086C4D79}"/>
                </a:ext>
              </a:extLst>
            </p:cNvPr>
            <p:cNvSpPr txBox="1"/>
            <p:nvPr/>
          </p:nvSpPr>
          <p:spPr>
            <a:xfrm rot="16200000">
              <a:off x="-2863129" y="331140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…</a:t>
              </a:r>
              <a:endParaRPr lang="zh-TW" altLang="en-US" dirty="0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650EBE7-481C-498B-9B20-44DA3B997E0C}"/>
                </a:ext>
              </a:extLst>
            </p:cNvPr>
            <p:cNvCxnSpPr>
              <a:cxnSpLocks/>
              <a:stCxn id="20" idx="6"/>
              <a:endCxn id="23" idx="2"/>
            </p:cNvCxnSpPr>
            <p:nvPr/>
          </p:nvCxnSpPr>
          <p:spPr bwMode="auto">
            <a:xfrm flipV="1">
              <a:off x="-2484784" y="2619421"/>
              <a:ext cx="432048" cy="269519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93B79C6-C8A5-479B-AE3E-4AC0D465AE35}"/>
                </a:ext>
              </a:extLst>
            </p:cNvPr>
            <p:cNvCxnSpPr>
              <a:cxnSpLocks/>
              <a:stCxn id="20" idx="6"/>
              <a:endCxn id="24" idx="2"/>
            </p:cNvCxnSpPr>
            <p:nvPr/>
          </p:nvCxnSpPr>
          <p:spPr bwMode="auto">
            <a:xfrm>
              <a:off x="-2484784" y="2888940"/>
              <a:ext cx="432048" cy="105355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3D872BC5-EE07-474C-8EAA-68624C3BF54C}"/>
                </a:ext>
              </a:extLst>
            </p:cNvPr>
            <p:cNvCxnSpPr>
              <a:cxnSpLocks/>
              <a:stCxn id="20" idx="6"/>
              <a:endCxn id="25" idx="2"/>
            </p:cNvCxnSpPr>
            <p:nvPr/>
          </p:nvCxnSpPr>
          <p:spPr bwMode="auto">
            <a:xfrm>
              <a:off x="-2484784" y="2888940"/>
              <a:ext cx="432048" cy="496842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A7A0973-8B96-4F70-BF31-296421FCE566}"/>
                </a:ext>
              </a:extLst>
            </p:cNvPr>
            <p:cNvCxnSpPr>
              <a:cxnSpLocks/>
              <a:stCxn id="20" idx="6"/>
              <a:endCxn id="26" idx="2"/>
            </p:cNvCxnSpPr>
            <p:nvPr/>
          </p:nvCxnSpPr>
          <p:spPr bwMode="auto">
            <a:xfrm>
              <a:off x="-2484784" y="2888940"/>
              <a:ext cx="432048" cy="871716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04CB413-08F6-4A3A-A2C1-AF0D06D379BC}"/>
                </a:ext>
              </a:extLst>
            </p:cNvPr>
            <p:cNvSpPr txBox="1"/>
            <p:nvPr/>
          </p:nvSpPr>
          <p:spPr>
            <a:xfrm rot="16200000">
              <a:off x="-2224339" y="381363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…</a:t>
              </a:r>
              <a:endParaRPr lang="zh-TW" altLang="en-US" dirty="0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8CF9808-83A6-4095-A438-D654F834D58A}"/>
                </a:ext>
              </a:extLst>
            </p:cNvPr>
            <p:cNvCxnSpPr>
              <a:cxnSpLocks/>
              <a:stCxn id="20" idx="6"/>
              <a:endCxn id="27" idx="2"/>
            </p:cNvCxnSpPr>
            <p:nvPr/>
          </p:nvCxnSpPr>
          <p:spPr bwMode="auto">
            <a:xfrm>
              <a:off x="-2484784" y="2888940"/>
              <a:ext cx="438044" cy="134964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0758AFA-D62A-47BB-8A9D-6E82742383A2}"/>
                </a:ext>
              </a:extLst>
            </p:cNvPr>
            <p:cNvCxnSpPr>
              <a:cxnSpLocks/>
              <a:stCxn id="21" idx="6"/>
            </p:cNvCxnSpPr>
            <p:nvPr/>
          </p:nvCxnSpPr>
          <p:spPr bwMode="auto">
            <a:xfrm flipV="1">
              <a:off x="-2484784" y="2636179"/>
              <a:ext cx="432048" cy="585756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5F5A52A-697D-47C3-A64B-8F55830F9096}"/>
                </a:ext>
              </a:extLst>
            </p:cNvPr>
            <p:cNvCxnSpPr>
              <a:cxnSpLocks/>
              <a:stCxn id="21" idx="6"/>
            </p:cNvCxnSpPr>
            <p:nvPr/>
          </p:nvCxnSpPr>
          <p:spPr bwMode="auto">
            <a:xfrm flipV="1">
              <a:off x="-2484784" y="2963817"/>
              <a:ext cx="437897" cy="258118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1636594-58E7-4EAE-B27E-110FE35F7F49}"/>
                </a:ext>
              </a:extLst>
            </p:cNvPr>
            <p:cNvCxnSpPr>
              <a:cxnSpLocks/>
              <a:stCxn id="21" idx="6"/>
              <a:endCxn id="25" idx="2"/>
            </p:cNvCxnSpPr>
            <p:nvPr/>
          </p:nvCxnSpPr>
          <p:spPr bwMode="auto">
            <a:xfrm>
              <a:off x="-2484784" y="3221935"/>
              <a:ext cx="432048" cy="163847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6C90ABF6-CE2C-472C-8B39-29633BCD42A4}"/>
                </a:ext>
              </a:extLst>
            </p:cNvPr>
            <p:cNvCxnSpPr>
              <a:cxnSpLocks/>
              <a:stCxn id="21" idx="6"/>
              <a:endCxn id="26" idx="2"/>
            </p:cNvCxnSpPr>
            <p:nvPr/>
          </p:nvCxnSpPr>
          <p:spPr bwMode="auto">
            <a:xfrm>
              <a:off x="-2484784" y="3221935"/>
              <a:ext cx="432048" cy="538721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553E3923-E685-400B-BF9C-92F7A2734A44}"/>
                </a:ext>
              </a:extLst>
            </p:cNvPr>
            <p:cNvCxnSpPr>
              <a:cxnSpLocks/>
              <a:stCxn id="21" idx="6"/>
              <a:endCxn id="27" idx="2"/>
            </p:cNvCxnSpPr>
            <p:nvPr/>
          </p:nvCxnSpPr>
          <p:spPr bwMode="auto">
            <a:xfrm>
              <a:off x="-2484784" y="3221935"/>
              <a:ext cx="438044" cy="1016645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7C13CF5E-4C4A-4B59-AB12-A5B48B7607F2}"/>
                </a:ext>
              </a:extLst>
            </p:cNvPr>
            <p:cNvCxnSpPr>
              <a:cxnSpLocks/>
              <a:stCxn id="22" idx="6"/>
              <a:endCxn id="23" idx="2"/>
            </p:cNvCxnSpPr>
            <p:nvPr/>
          </p:nvCxnSpPr>
          <p:spPr bwMode="auto">
            <a:xfrm flipV="1">
              <a:off x="-2484784" y="2619421"/>
              <a:ext cx="432048" cy="1133615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5CC357AA-FFFC-4EED-9F4A-D4737663B5EC}"/>
                </a:ext>
              </a:extLst>
            </p:cNvPr>
            <p:cNvCxnSpPr>
              <a:cxnSpLocks/>
              <a:stCxn id="22" idx="6"/>
              <a:endCxn id="24" idx="2"/>
            </p:cNvCxnSpPr>
            <p:nvPr/>
          </p:nvCxnSpPr>
          <p:spPr bwMode="auto">
            <a:xfrm flipV="1">
              <a:off x="-2484784" y="2994295"/>
              <a:ext cx="432048" cy="758741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C13BFC5F-DF17-49DE-96FF-EC94D258F335}"/>
                </a:ext>
              </a:extLst>
            </p:cNvPr>
            <p:cNvCxnSpPr>
              <a:cxnSpLocks/>
              <a:endCxn id="25" idx="2"/>
            </p:cNvCxnSpPr>
            <p:nvPr/>
          </p:nvCxnSpPr>
          <p:spPr bwMode="auto">
            <a:xfrm flipV="1">
              <a:off x="-2470713" y="3385782"/>
              <a:ext cx="417977" cy="35330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FD68457-FF3B-4DC0-930D-CE8EA89E30D7}"/>
                </a:ext>
              </a:extLst>
            </p:cNvPr>
            <p:cNvCxnSpPr>
              <a:cxnSpLocks/>
              <a:endCxn id="26" idx="2"/>
            </p:cNvCxnSpPr>
            <p:nvPr/>
          </p:nvCxnSpPr>
          <p:spPr bwMode="auto">
            <a:xfrm>
              <a:off x="-2470713" y="3730257"/>
              <a:ext cx="417977" cy="30399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F8C9CA9-4533-41B8-BF0E-868B1E05D643}"/>
                </a:ext>
              </a:extLst>
            </p:cNvPr>
            <p:cNvCxnSpPr>
              <a:cxnSpLocks/>
              <a:endCxn id="27" idx="2"/>
            </p:cNvCxnSpPr>
            <p:nvPr/>
          </p:nvCxnSpPr>
          <p:spPr bwMode="auto">
            <a:xfrm>
              <a:off x="-2485992" y="3716139"/>
              <a:ext cx="439252" cy="522441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40CDE234-7F69-4F9B-AB49-80BD46265569}"/>
                </a:ext>
              </a:extLst>
            </p:cNvPr>
            <p:cNvCxnSpPr>
              <a:cxnSpLocks/>
              <a:endCxn id="28" idx="2"/>
            </p:cNvCxnSpPr>
            <p:nvPr/>
          </p:nvCxnSpPr>
          <p:spPr bwMode="auto">
            <a:xfrm>
              <a:off x="-1836712" y="2636179"/>
              <a:ext cx="568796" cy="369732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955E52A0-624F-49B1-98AD-47F7E8B11E18}"/>
                </a:ext>
              </a:extLst>
            </p:cNvPr>
            <p:cNvCxnSpPr>
              <a:cxnSpLocks/>
              <a:stCxn id="23" idx="6"/>
              <a:endCxn id="29" idx="2"/>
            </p:cNvCxnSpPr>
            <p:nvPr/>
          </p:nvCxnSpPr>
          <p:spPr bwMode="auto">
            <a:xfrm>
              <a:off x="-1836712" y="2619421"/>
              <a:ext cx="568796" cy="1169795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3E468CA-6C18-45E5-83C2-16E6191BD43D}"/>
                </a:ext>
              </a:extLst>
            </p:cNvPr>
            <p:cNvCxnSpPr>
              <a:cxnSpLocks/>
              <a:stCxn id="24" idx="6"/>
              <a:endCxn id="28" idx="2"/>
            </p:cNvCxnSpPr>
            <p:nvPr/>
          </p:nvCxnSpPr>
          <p:spPr bwMode="auto">
            <a:xfrm>
              <a:off x="-1836712" y="2994295"/>
              <a:ext cx="568796" cy="11616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7FEE8ED-A7CE-423C-A520-0712CF597CEE}"/>
                </a:ext>
              </a:extLst>
            </p:cNvPr>
            <p:cNvCxnSpPr>
              <a:cxnSpLocks/>
              <a:stCxn id="24" idx="6"/>
              <a:endCxn id="29" idx="2"/>
            </p:cNvCxnSpPr>
            <p:nvPr/>
          </p:nvCxnSpPr>
          <p:spPr bwMode="auto">
            <a:xfrm>
              <a:off x="-1836712" y="2994295"/>
              <a:ext cx="568796" cy="794921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95A20572-6320-41E4-BFF0-4244DD4C4606}"/>
                </a:ext>
              </a:extLst>
            </p:cNvPr>
            <p:cNvCxnSpPr>
              <a:cxnSpLocks/>
              <a:stCxn id="25" idx="6"/>
              <a:endCxn id="28" idx="2"/>
            </p:cNvCxnSpPr>
            <p:nvPr/>
          </p:nvCxnSpPr>
          <p:spPr bwMode="auto">
            <a:xfrm flipV="1">
              <a:off x="-1836712" y="3005911"/>
              <a:ext cx="568796" cy="379871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F2E63C50-F684-46FC-85BE-A044B59D1875}"/>
                </a:ext>
              </a:extLst>
            </p:cNvPr>
            <p:cNvCxnSpPr>
              <a:cxnSpLocks/>
              <a:stCxn id="25" idx="6"/>
              <a:endCxn id="29" idx="2"/>
            </p:cNvCxnSpPr>
            <p:nvPr/>
          </p:nvCxnSpPr>
          <p:spPr bwMode="auto">
            <a:xfrm>
              <a:off x="-1836712" y="3385782"/>
              <a:ext cx="568796" cy="403434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8ADCA21D-6B01-48FA-BCD6-9E9963114888}"/>
                </a:ext>
              </a:extLst>
            </p:cNvPr>
            <p:cNvCxnSpPr>
              <a:cxnSpLocks/>
              <a:stCxn id="26" idx="6"/>
              <a:endCxn id="28" idx="2"/>
            </p:cNvCxnSpPr>
            <p:nvPr/>
          </p:nvCxnSpPr>
          <p:spPr bwMode="auto">
            <a:xfrm flipV="1">
              <a:off x="-1836712" y="3005911"/>
              <a:ext cx="568796" cy="754745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A524E90-6523-4CDA-9CD6-010314836231}"/>
                </a:ext>
              </a:extLst>
            </p:cNvPr>
            <p:cNvCxnSpPr>
              <a:cxnSpLocks/>
              <a:stCxn id="26" idx="6"/>
              <a:endCxn id="29" idx="2"/>
            </p:cNvCxnSpPr>
            <p:nvPr/>
          </p:nvCxnSpPr>
          <p:spPr bwMode="auto">
            <a:xfrm>
              <a:off x="-1836712" y="3760656"/>
              <a:ext cx="568796" cy="2856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046E384D-BC36-49FA-9D86-E98EEF2D2797}"/>
                </a:ext>
              </a:extLst>
            </p:cNvPr>
            <p:cNvCxnSpPr>
              <a:cxnSpLocks/>
              <a:stCxn id="27" idx="6"/>
              <a:endCxn id="28" idx="2"/>
            </p:cNvCxnSpPr>
            <p:nvPr/>
          </p:nvCxnSpPr>
          <p:spPr bwMode="auto">
            <a:xfrm flipV="1">
              <a:off x="-1830716" y="3005911"/>
              <a:ext cx="562800" cy="1232669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AEF8FF65-A42A-4B64-9130-A0CF68A63593}"/>
                </a:ext>
              </a:extLst>
            </p:cNvPr>
            <p:cNvCxnSpPr>
              <a:cxnSpLocks/>
              <a:stCxn id="27" idx="6"/>
              <a:endCxn id="29" idx="2"/>
            </p:cNvCxnSpPr>
            <p:nvPr/>
          </p:nvCxnSpPr>
          <p:spPr bwMode="auto">
            <a:xfrm flipV="1">
              <a:off x="-1830716" y="3789216"/>
              <a:ext cx="562800" cy="449364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CADBDBD-9939-4B6B-BC37-F0026E281ABE}"/>
                </a:ext>
              </a:extLst>
            </p:cNvPr>
            <p:cNvSpPr txBox="1"/>
            <p:nvPr/>
          </p:nvSpPr>
          <p:spPr>
            <a:xfrm rot="16200000">
              <a:off x="-1430178" y="320931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…</a:t>
              </a:r>
              <a:endParaRPr lang="zh-TW" altLang="en-US" dirty="0"/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4C61CA89-CB81-4570-98B6-13724244867A}"/>
                </a:ext>
              </a:extLst>
            </p:cNvPr>
            <p:cNvCxnSpPr/>
            <p:nvPr/>
          </p:nvCxnSpPr>
          <p:spPr bwMode="auto">
            <a:xfrm>
              <a:off x="-1037762" y="3003254"/>
              <a:ext cx="432048" cy="2657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7FBEC06A-AFAB-45C3-9F90-D125A5AF8B4C}"/>
                </a:ext>
              </a:extLst>
            </p:cNvPr>
            <p:cNvCxnSpPr/>
            <p:nvPr/>
          </p:nvCxnSpPr>
          <p:spPr bwMode="auto">
            <a:xfrm>
              <a:off x="-1060026" y="3796471"/>
              <a:ext cx="432048" cy="2657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1161B28-F6EE-45B6-8806-617DCF3C8993}"/>
                  </a:ext>
                </a:extLst>
              </p:cNvPr>
              <p:cNvSpPr txBox="1"/>
              <p:nvPr/>
            </p:nvSpPr>
            <p:spPr>
              <a:xfrm>
                <a:off x="6901875" y="5895477"/>
                <a:ext cx="409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zh-TW" altLang="en-US" b="1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1161B28-F6EE-45B6-8806-617DCF3C8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1875" y="5895477"/>
                <a:ext cx="40908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DF20CE4-9800-41C5-8C09-E93C22091BF0}"/>
                  </a:ext>
                </a:extLst>
              </p:cNvPr>
              <p:cNvSpPr txBox="1"/>
              <p:nvPr/>
            </p:nvSpPr>
            <p:spPr>
              <a:xfrm>
                <a:off x="7540774" y="6405254"/>
                <a:ext cx="4299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1" smtClean="0"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zh-TW" altLang="en-US" b="1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DF20CE4-9800-41C5-8C09-E93C22091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774" y="6405254"/>
                <a:ext cx="42992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7C72E63-B6DA-4D7A-A7AB-34A01CD95409}"/>
                  </a:ext>
                </a:extLst>
              </p:cNvPr>
              <p:cNvSpPr txBox="1"/>
              <p:nvPr/>
            </p:nvSpPr>
            <p:spPr>
              <a:xfrm>
                <a:off x="8339962" y="5929441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1" smtClean="0">
                          <a:latin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zh-TW" altLang="en-US" b="1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7C72E63-B6DA-4D7A-A7AB-34A01CD954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9962" y="5929441"/>
                <a:ext cx="39305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0183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126BB699-89BB-4F15-9898-466568050E50}"/>
              </a:ext>
            </a:extLst>
          </p:cNvPr>
          <p:cNvSpPr/>
          <p:nvPr/>
        </p:nvSpPr>
        <p:spPr>
          <a:xfrm>
            <a:off x="4279689" y="3263497"/>
            <a:ext cx="7649176" cy="3185041"/>
          </a:xfrm>
          <a:prstGeom prst="round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D691927-2259-40FA-8419-DB7738A05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00" y="261339"/>
            <a:ext cx="10515600" cy="1325563"/>
          </a:xfrm>
        </p:spPr>
        <p:txBody>
          <a:bodyPr/>
          <a:lstStyle/>
          <a:p>
            <a:r>
              <a:rPr lang="en-US" altLang="zh-TW" dirty="0"/>
              <a:t>Software Result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F0020D-7E25-41F3-912A-741EC699F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1159"/>
            <a:ext cx="10515600" cy="1325563"/>
          </a:xfrm>
        </p:spPr>
        <p:txBody>
          <a:bodyPr/>
          <a:lstStyle/>
          <a:p>
            <a:r>
              <a:rPr lang="en-US" altLang="zh-TW" dirty="0"/>
              <a:t>Unbalanced label experiment</a:t>
            </a:r>
          </a:p>
          <a:p>
            <a:pPr lvl="1"/>
            <a:r>
              <a:rPr lang="en-US" altLang="zh-TW" dirty="0"/>
              <a:t>Reduce data of certain classes (W, X, Y letters)</a:t>
            </a:r>
          </a:p>
          <a:p>
            <a:pPr lvl="1"/>
            <a:r>
              <a:rPr lang="en-US" altLang="zh-TW" dirty="0"/>
              <a:t>Use ELM to retrain these data on device and analyze the result 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FECFDA1-CBD0-4C8E-9223-026D0DD75257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6" r="7507"/>
          <a:stretch/>
        </p:blipFill>
        <p:spPr bwMode="auto">
          <a:xfrm>
            <a:off x="313540" y="3425748"/>
            <a:ext cx="3723702" cy="274970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614BD322-FD46-4272-8CB7-69A68131B69C}"/>
              </a:ext>
            </a:extLst>
          </p:cNvPr>
          <p:cNvSpPr txBox="1"/>
          <p:nvPr/>
        </p:nvSpPr>
        <p:spPr>
          <a:xfrm>
            <a:off x="1522746" y="2853171"/>
            <a:ext cx="1535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Original result</a:t>
            </a:r>
            <a:endParaRPr lang="zh-TW" altLang="en-US" b="1" dirty="0"/>
          </a:p>
        </p:txBody>
      </p:sp>
      <p:graphicFrame>
        <p:nvGraphicFramePr>
          <p:cNvPr id="6" name="圖表 5">
            <a:extLst>
              <a:ext uri="{FF2B5EF4-FFF2-40B4-BE49-F238E27FC236}">
                <a16:creationId xmlns:a16="http://schemas.microsoft.com/office/drawing/2014/main" id="{657FECB0-AB1E-4726-9D41-3211628FA0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7116041"/>
              </p:ext>
            </p:extLst>
          </p:nvPr>
        </p:nvGraphicFramePr>
        <p:xfrm>
          <a:off x="4512672" y="3716394"/>
          <a:ext cx="3414123" cy="2168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圖表 6">
            <a:extLst>
              <a:ext uri="{FF2B5EF4-FFF2-40B4-BE49-F238E27FC236}">
                <a16:creationId xmlns:a16="http://schemas.microsoft.com/office/drawing/2014/main" id="{5EDA2782-683C-4D58-94F0-39F2817F84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2014086"/>
              </p:ext>
            </p:extLst>
          </p:nvPr>
        </p:nvGraphicFramePr>
        <p:xfrm>
          <a:off x="8117478" y="3716394"/>
          <a:ext cx="3617686" cy="21858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橢圓 7">
            <a:extLst>
              <a:ext uri="{FF2B5EF4-FFF2-40B4-BE49-F238E27FC236}">
                <a16:creationId xmlns:a16="http://schemas.microsoft.com/office/drawing/2014/main" id="{94E17284-01BE-48AA-B471-A7E607C75B05}"/>
              </a:ext>
            </a:extLst>
          </p:cNvPr>
          <p:cNvSpPr/>
          <p:nvPr/>
        </p:nvSpPr>
        <p:spPr>
          <a:xfrm>
            <a:off x="7280275" y="4381501"/>
            <a:ext cx="646520" cy="135255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44193633-1896-4E1A-8B8F-B79FF07705C5}"/>
              </a:ext>
            </a:extLst>
          </p:cNvPr>
          <p:cNvSpPr/>
          <p:nvPr/>
        </p:nvSpPr>
        <p:spPr>
          <a:xfrm>
            <a:off x="11166475" y="4117847"/>
            <a:ext cx="555989" cy="160102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BE61CFD-9E97-455E-BC12-232FDFEE6749}"/>
              </a:ext>
            </a:extLst>
          </p:cNvPr>
          <p:cNvSpPr txBox="1"/>
          <p:nvPr/>
        </p:nvSpPr>
        <p:spPr>
          <a:xfrm>
            <a:off x="7176290" y="2869571"/>
            <a:ext cx="1882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Experiment result</a:t>
            </a:r>
            <a:endParaRPr lang="zh-TW" altLang="en-US" b="1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3673CC0-B2A8-4BC4-A691-5F6ECB72BDF9}"/>
              </a:ext>
            </a:extLst>
          </p:cNvPr>
          <p:cNvSpPr txBox="1"/>
          <p:nvPr/>
        </p:nvSpPr>
        <p:spPr>
          <a:xfrm>
            <a:off x="5249086" y="5901406"/>
            <a:ext cx="2056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Average acc=0.8875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46F5507-7C5C-4711-B9E5-06B6ABDBC56C}"/>
              </a:ext>
            </a:extLst>
          </p:cNvPr>
          <p:cNvSpPr txBox="1"/>
          <p:nvPr/>
        </p:nvSpPr>
        <p:spPr>
          <a:xfrm>
            <a:off x="8936126" y="5926806"/>
            <a:ext cx="2056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Average acc=0.9207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BC00435-D34E-41D6-AE4F-DE17E8F4E53B}"/>
              </a:ext>
            </a:extLst>
          </p:cNvPr>
          <p:cNvSpPr txBox="1"/>
          <p:nvPr/>
        </p:nvSpPr>
        <p:spPr>
          <a:xfrm>
            <a:off x="1972486" y="3871981"/>
            <a:ext cx="2056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Average acc=0.9245</a:t>
            </a:r>
            <a:endParaRPr lang="zh-TW" altLang="en-US" dirty="0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C5E56762-D38A-40D5-AB39-CA2F9BA7F97D}"/>
              </a:ext>
            </a:extLst>
          </p:cNvPr>
          <p:cNvSpPr/>
          <p:nvPr/>
        </p:nvSpPr>
        <p:spPr>
          <a:xfrm>
            <a:off x="313540" y="3263497"/>
            <a:ext cx="3953449" cy="3185041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8388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FFAAC2-4B19-4F81-868D-E284CAAF6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System Diagram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533847-8B27-4125-A8BA-F9BD5442E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540" y="1444430"/>
            <a:ext cx="10515600" cy="1246484"/>
          </a:xfrm>
        </p:spPr>
        <p:txBody>
          <a:bodyPr>
            <a:normAutofit/>
          </a:bodyPr>
          <a:lstStyle/>
          <a:p>
            <a:r>
              <a:rPr lang="en-US" altLang="zh-TW" dirty="0"/>
              <a:t>Two mode</a:t>
            </a:r>
          </a:p>
          <a:p>
            <a:pPr lvl="1"/>
            <a:r>
              <a:rPr lang="en-US" altLang="zh-TW" dirty="0"/>
              <a:t>Re-training / Inference</a:t>
            </a:r>
            <a:endParaRPr lang="zh-TW" altLang="en-US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8A78D9FF-E539-4E99-A6F7-A6ABBB1DBE8B}"/>
              </a:ext>
            </a:extLst>
          </p:cNvPr>
          <p:cNvSpPr/>
          <p:nvPr/>
        </p:nvSpPr>
        <p:spPr>
          <a:xfrm>
            <a:off x="1913067" y="2635756"/>
            <a:ext cx="8500993" cy="366839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D64ED208-4ADE-424A-8833-111EEF5CB4EB}"/>
              </a:ext>
            </a:extLst>
          </p:cNvPr>
          <p:cNvSpPr/>
          <p:nvPr/>
        </p:nvSpPr>
        <p:spPr>
          <a:xfrm>
            <a:off x="2474065" y="2968942"/>
            <a:ext cx="3933471" cy="13563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D8543703-8D6E-4F0B-8B13-D8A8F6F936A1}"/>
              </a:ext>
            </a:extLst>
          </p:cNvPr>
          <p:cNvCxnSpPr>
            <a:cxnSpLocks/>
          </p:cNvCxnSpPr>
          <p:nvPr/>
        </p:nvCxnSpPr>
        <p:spPr>
          <a:xfrm>
            <a:off x="1370525" y="3781425"/>
            <a:ext cx="10261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59AA404-A356-47C0-AFE7-8B975B7D372E}"/>
              </a:ext>
            </a:extLst>
          </p:cNvPr>
          <p:cNvSpPr txBox="1"/>
          <p:nvPr/>
        </p:nvSpPr>
        <p:spPr>
          <a:xfrm>
            <a:off x="723043" y="3394607"/>
            <a:ext cx="15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Input Features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124E6F94-1D29-4E2B-BFCE-5CFD364CF7C2}"/>
              </a:ext>
            </a:extLst>
          </p:cNvPr>
          <p:cNvCxnSpPr>
            <a:cxnSpLocks/>
          </p:cNvCxnSpPr>
          <p:nvPr/>
        </p:nvCxnSpPr>
        <p:spPr>
          <a:xfrm>
            <a:off x="5280700" y="2171381"/>
            <a:ext cx="0" cy="7975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2D0DC79-D1B4-478B-B046-E1E0D84C8A2E}"/>
              </a:ext>
            </a:extLst>
          </p:cNvPr>
          <p:cNvCxnSpPr>
            <a:cxnSpLocks/>
          </p:cNvCxnSpPr>
          <p:nvPr/>
        </p:nvCxnSpPr>
        <p:spPr>
          <a:xfrm>
            <a:off x="5958880" y="2171381"/>
            <a:ext cx="0" cy="7975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4EEB2F5-1403-4522-95E7-6CAFDC98750B}"/>
              </a:ext>
            </a:extLst>
          </p:cNvPr>
          <p:cNvSpPr txBox="1"/>
          <p:nvPr/>
        </p:nvSpPr>
        <p:spPr>
          <a:xfrm rot="16200000">
            <a:off x="4572437" y="2258857"/>
            <a:ext cx="1120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/>
              <a:t>Weights of Conv</a:t>
            </a:r>
            <a:endParaRPr lang="zh-TW" altLang="en-US" sz="11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C861DD1-19FB-41D7-88F7-407B081DDCC3}"/>
              </a:ext>
            </a:extLst>
          </p:cNvPr>
          <p:cNvSpPr/>
          <p:nvPr/>
        </p:nvSpPr>
        <p:spPr>
          <a:xfrm>
            <a:off x="2844980" y="3421062"/>
            <a:ext cx="168532" cy="792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D1F26C5-9883-4FBC-9E22-B512BE5C1C97}"/>
              </a:ext>
            </a:extLst>
          </p:cNvPr>
          <p:cNvSpPr/>
          <p:nvPr/>
        </p:nvSpPr>
        <p:spPr>
          <a:xfrm>
            <a:off x="3425711" y="3421062"/>
            <a:ext cx="168532" cy="792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AD5E2E5-487C-45FE-88EC-5637A073FDD5}"/>
              </a:ext>
            </a:extLst>
          </p:cNvPr>
          <p:cNvSpPr/>
          <p:nvPr/>
        </p:nvSpPr>
        <p:spPr>
          <a:xfrm>
            <a:off x="3740112" y="3421062"/>
            <a:ext cx="168532" cy="792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C57F5E4-BDD3-425F-8317-7EE14A88CF38}"/>
              </a:ext>
            </a:extLst>
          </p:cNvPr>
          <p:cNvSpPr txBox="1"/>
          <p:nvPr/>
        </p:nvSpPr>
        <p:spPr>
          <a:xfrm rot="16200000">
            <a:off x="5375197" y="2379315"/>
            <a:ext cx="883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/>
              <a:t>Bias of Conv</a:t>
            </a:r>
            <a:endParaRPr lang="zh-TW" altLang="en-US" sz="1100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AC43DB43-8497-46D9-BE69-B49B362BD6AA}"/>
              </a:ext>
            </a:extLst>
          </p:cNvPr>
          <p:cNvSpPr txBox="1"/>
          <p:nvPr/>
        </p:nvSpPr>
        <p:spPr>
          <a:xfrm rot="16200000">
            <a:off x="2652298" y="3685839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/>
              <a:t>Conv1</a:t>
            </a:r>
            <a:endParaRPr lang="zh-TW" altLang="en-US" sz="11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15F2125E-433A-4F10-BAED-E6384FC1ED49}"/>
              </a:ext>
            </a:extLst>
          </p:cNvPr>
          <p:cNvSpPr txBox="1"/>
          <p:nvPr/>
        </p:nvSpPr>
        <p:spPr>
          <a:xfrm rot="16200000">
            <a:off x="3543607" y="3680758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/>
              <a:t>Conv2</a:t>
            </a:r>
            <a:endParaRPr lang="zh-TW" altLang="en-US" sz="1100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54E784FD-ED4B-4037-A08A-5EF8BE93BE7C}"/>
              </a:ext>
            </a:extLst>
          </p:cNvPr>
          <p:cNvSpPr txBox="1"/>
          <p:nvPr/>
        </p:nvSpPr>
        <p:spPr>
          <a:xfrm rot="16200000">
            <a:off x="3113471" y="3680757"/>
            <a:ext cx="7585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/>
              <a:t>Maxpool1</a:t>
            </a:r>
            <a:endParaRPr lang="zh-TW" altLang="en-US" sz="11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DE20F9D-DEB1-4F5E-9708-AA9BECF0F345}"/>
              </a:ext>
            </a:extLst>
          </p:cNvPr>
          <p:cNvSpPr/>
          <p:nvPr/>
        </p:nvSpPr>
        <p:spPr>
          <a:xfrm>
            <a:off x="4389444" y="3421062"/>
            <a:ext cx="168532" cy="792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CAB857C-E3AC-4094-987C-4830A36EAE34}"/>
              </a:ext>
            </a:extLst>
          </p:cNvPr>
          <p:cNvSpPr/>
          <p:nvPr/>
        </p:nvSpPr>
        <p:spPr>
          <a:xfrm>
            <a:off x="4716037" y="3421062"/>
            <a:ext cx="168532" cy="792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7A8BFF2E-001C-420F-854B-EDDF5CDCDB15}"/>
              </a:ext>
            </a:extLst>
          </p:cNvPr>
          <p:cNvSpPr txBox="1"/>
          <p:nvPr/>
        </p:nvSpPr>
        <p:spPr>
          <a:xfrm rot="16200000">
            <a:off x="4519532" y="3680758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/>
              <a:t>Conv3</a:t>
            </a:r>
            <a:endParaRPr lang="zh-TW" altLang="en-US" sz="1100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2F7611E7-56F1-46DF-96A1-556C4F775B80}"/>
              </a:ext>
            </a:extLst>
          </p:cNvPr>
          <p:cNvSpPr txBox="1"/>
          <p:nvPr/>
        </p:nvSpPr>
        <p:spPr>
          <a:xfrm rot="16200000">
            <a:off x="4083300" y="3680757"/>
            <a:ext cx="7585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/>
              <a:t>Maxpool2</a:t>
            </a:r>
            <a:endParaRPr lang="zh-TW" altLang="en-US" sz="1100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B109A4D6-0C0D-43BD-BBC2-7EF18FBCBD11}"/>
              </a:ext>
            </a:extLst>
          </p:cNvPr>
          <p:cNvSpPr txBox="1"/>
          <p:nvPr/>
        </p:nvSpPr>
        <p:spPr>
          <a:xfrm>
            <a:off x="2596074" y="3013929"/>
            <a:ext cx="1804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Feature Extractor</a:t>
            </a:r>
            <a:endParaRPr lang="zh-TW" altLang="en-US" dirty="0"/>
          </a:p>
        </p:txBody>
      </p: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ADD60E8B-1B1C-4BAE-8DA3-47A54D28904C}"/>
              </a:ext>
            </a:extLst>
          </p:cNvPr>
          <p:cNvSpPr/>
          <p:nvPr/>
        </p:nvSpPr>
        <p:spPr>
          <a:xfrm>
            <a:off x="5202189" y="3412000"/>
            <a:ext cx="728151" cy="3868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FF11978D-91FC-471A-88C7-D32809497780}"/>
                  </a:ext>
                </a:extLst>
              </p:cNvPr>
              <p:cNvSpPr txBox="1"/>
              <p:nvPr/>
            </p:nvSpPr>
            <p:spPr>
              <a:xfrm>
                <a:off x="5305932" y="3431971"/>
                <a:ext cx="56675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1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TW" sz="1100" b="0" i="1" smtClean="0">
                              <a:latin typeface="Cambria Math" panose="02040503050406030204" pitchFamily="18" charset="0"/>
                            </a:rPr>
                            <m:t>𝑐𝑜𝑛𝑣</m:t>
                          </m:r>
                        </m:sub>
                      </m:sSub>
                    </m:oMath>
                  </m:oMathPara>
                </a14:m>
                <a:endParaRPr lang="zh-TW" altLang="en-US" sz="1100" dirty="0"/>
              </a:p>
            </p:txBody>
          </p:sp>
        </mc:Choice>
        <mc:Fallback xmlns="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FF11978D-91FC-471A-88C7-D32809497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5932" y="3431971"/>
                <a:ext cx="566758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矩形: 圓角 40">
            <a:extLst>
              <a:ext uri="{FF2B5EF4-FFF2-40B4-BE49-F238E27FC236}">
                <a16:creationId xmlns:a16="http://schemas.microsoft.com/office/drawing/2014/main" id="{E07F0FF7-E51F-45B3-AF45-B4567E05EB7A}"/>
              </a:ext>
            </a:extLst>
          </p:cNvPr>
          <p:cNvSpPr/>
          <p:nvPr/>
        </p:nvSpPr>
        <p:spPr>
          <a:xfrm>
            <a:off x="5419128" y="3669304"/>
            <a:ext cx="728151" cy="3868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AEFE6DEA-DCAA-459B-85F8-6B427B1BDB38}"/>
                  </a:ext>
                </a:extLst>
              </p:cNvPr>
              <p:cNvSpPr txBox="1"/>
              <p:nvPr/>
            </p:nvSpPr>
            <p:spPr>
              <a:xfrm>
                <a:off x="5541892" y="3715107"/>
                <a:ext cx="53328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1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1100" b="0" i="1" smtClean="0">
                              <a:latin typeface="Cambria Math" panose="02040503050406030204" pitchFamily="18" charset="0"/>
                            </a:rPr>
                            <m:t>𝑐𝑜𝑛𝑣</m:t>
                          </m:r>
                        </m:sub>
                      </m:sSub>
                    </m:oMath>
                  </m:oMathPara>
                </a14:m>
                <a:endParaRPr lang="zh-TW" altLang="en-US" sz="1100" dirty="0"/>
              </a:p>
            </p:txBody>
          </p:sp>
        </mc:Choice>
        <mc:Fallback xmlns=""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AEFE6DEA-DCAA-459B-85F8-6B427B1BD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1892" y="3715107"/>
                <a:ext cx="533288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矩形: 圓角 51">
            <a:extLst>
              <a:ext uri="{FF2B5EF4-FFF2-40B4-BE49-F238E27FC236}">
                <a16:creationId xmlns:a16="http://schemas.microsoft.com/office/drawing/2014/main" id="{5AFCAA47-433E-4412-A550-AA622934E436}"/>
              </a:ext>
            </a:extLst>
          </p:cNvPr>
          <p:cNvSpPr/>
          <p:nvPr/>
        </p:nvSpPr>
        <p:spPr>
          <a:xfrm>
            <a:off x="4759676" y="5072633"/>
            <a:ext cx="844280" cy="50924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1501AEAA-E7A6-4EBC-AC34-AB10C31DA616}"/>
                  </a:ext>
                </a:extLst>
              </p:cNvPr>
              <p:cNvSpPr txBox="1"/>
              <p:nvPr/>
            </p:nvSpPr>
            <p:spPr>
              <a:xfrm>
                <a:off x="4928119" y="5157044"/>
                <a:ext cx="5182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𝑒𝑙𝑚</m:t>
                          </m:r>
                        </m:sub>
                      </m:sSub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1501AEAA-E7A6-4EBC-AC34-AB10C31DA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8119" y="5157044"/>
                <a:ext cx="518283" cy="276999"/>
              </a:xfrm>
              <a:prstGeom prst="rect">
                <a:avLst/>
              </a:prstGeom>
              <a:blipFill>
                <a:blip r:embed="rId5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矩形: 圓角 55">
            <a:extLst>
              <a:ext uri="{FF2B5EF4-FFF2-40B4-BE49-F238E27FC236}">
                <a16:creationId xmlns:a16="http://schemas.microsoft.com/office/drawing/2014/main" id="{5E7FB8E8-6A00-46BD-A3CD-EBE0DE4A74D6}"/>
              </a:ext>
            </a:extLst>
          </p:cNvPr>
          <p:cNvSpPr/>
          <p:nvPr/>
        </p:nvSpPr>
        <p:spPr>
          <a:xfrm>
            <a:off x="2824631" y="5065603"/>
            <a:ext cx="844280" cy="50924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7" name="矩形: 圓角 56">
            <a:extLst>
              <a:ext uri="{FF2B5EF4-FFF2-40B4-BE49-F238E27FC236}">
                <a16:creationId xmlns:a16="http://schemas.microsoft.com/office/drawing/2014/main" id="{55067BDF-4463-441D-87CD-5C9553A154D8}"/>
              </a:ext>
            </a:extLst>
          </p:cNvPr>
          <p:cNvSpPr/>
          <p:nvPr/>
        </p:nvSpPr>
        <p:spPr>
          <a:xfrm>
            <a:off x="3797884" y="5074511"/>
            <a:ext cx="844280" cy="50924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641815AB-AC4C-45DD-9060-41945749BD62}"/>
                  </a:ext>
                </a:extLst>
              </p:cNvPr>
              <p:cNvSpPr txBox="1"/>
              <p:nvPr/>
            </p:nvSpPr>
            <p:spPr>
              <a:xfrm>
                <a:off x="2966220" y="5157044"/>
                <a:ext cx="56047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𝑒𝑙𝑚</m:t>
                          </m:r>
                        </m:sub>
                      </m:sSub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641815AB-AC4C-45DD-9060-41945749B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220" y="5157044"/>
                <a:ext cx="560473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FE676728-749A-4340-8EBE-47B5FF13645E}"/>
                  </a:ext>
                </a:extLst>
              </p:cNvPr>
              <p:cNvSpPr txBox="1"/>
              <p:nvPr/>
            </p:nvSpPr>
            <p:spPr>
              <a:xfrm>
                <a:off x="3963255" y="5157374"/>
                <a:ext cx="5135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𝑒𝑙𝑚</m:t>
                          </m:r>
                        </m:sub>
                      </m:sSub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FE676728-749A-4340-8EBE-47B5FF136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3255" y="5157374"/>
                <a:ext cx="513538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18BD47C6-35AE-475A-AFAC-28A526ACDF25}"/>
              </a:ext>
            </a:extLst>
          </p:cNvPr>
          <p:cNvCxnSpPr>
            <a:cxnSpLocks/>
          </p:cNvCxnSpPr>
          <p:nvPr/>
        </p:nvCxnSpPr>
        <p:spPr>
          <a:xfrm flipV="1">
            <a:off x="3246456" y="5731594"/>
            <a:ext cx="0" cy="8112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6146B647-8169-46B0-84B2-9DDD1D9BACFF}"/>
              </a:ext>
            </a:extLst>
          </p:cNvPr>
          <p:cNvCxnSpPr>
            <a:cxnSpLocks/>
          </p:cNvCxnSpPr>
          <p:nvPr/>
        </p:nvCxnSpPr>
        <p:spPr>
          <a:xfrm flipV="1">
            <a:off x="4189544" y="5731593"/>
            <a:ext cx="0" cy="8112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270FE3BD-E39B-4AB4-97EF-5169F21AAEF5}"/>
              </a:ext>
            </a:extLst>
          </p:cNvPr>
          <p:cNvSpPr txBox="1"/>
          <p:nvPr/>
        </p:nvSpPr>
        <p:spPr>
          <a:xfrm rot="16200000">
            <a:off x="2481223" y="6006402"/>
            <a:ext cx="10823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/>
              <a:t>Weights of</a:t>
            </a:r>
            <a:r>
              <a:rPr lang="zh-TW" altLang="en-US" sz="1100" dirty="0"/>
              <a:t> </a:t>
            </a:r>
            <a:r>
              <a:rPr lang="en-US" altLang="zh-TW" sz="1100" dirty="0"/>
              <a:t>ELM</a:t>
            </a:r>
            <a:endParaRPr lang="zh-TW" altLang="en-US" sz="11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C2384FDA-9243-4B8F-AE28-41C250EC025E}"/>
              </a:ext>
            </a:extLst>
          </p:cNvPr>
          <p:cNvSpPr txBox="1"/>
          <p:nvPr/>
        </p:nvSpPr>
        <p:spPr>
          <a:xfrm rot="16200000">
            <a:off x="3602040" y="6019681"/>
            <a:ext cx="8451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/>
              <a:t>Bias of</a:t>
            </a:r>
            <a:r>
              <a:rPr lang="zh-TW" altLang="en-US" sz="1100" dirty="0"/>
              <a:t> </a:t>
            </a:r>
            <a:r>
              <a:rPr lang="en-US" altLang="zh-TW" sz="1100" dirty="0"/>
              <a:t>ELM</a:t>
            </a:r>
            <a:endParaRPr lang="zh-TW" altLang="en-US" sz="1100" dirty="0"/>
          </a:p>
        </p:txBody>
      </p: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47B936B8-50D4-4941-AF02-707B478C782D}"/>
              </a:ext>
            </a:extLst>
          </p:cNvPr>
          <p:cNvCxnSpPr>
            <a:cxnSpLocks/>
          </p:cNvCxnSpPr>
          <p:nvPr/>
        </p:nvCxnSpPr>
        <p:spPr>
          <a:xfrm flipV="1">
            <a:off x="5214513" y="5750407"/>
            <a:ext cx="0" cy="8112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7BA233E1-56B3-4187-B868-4D850093368B}"/>
              </a:ext>
            </a:extLst>
          </p:cNvPr>
          <p:cNvSpPr txBox="1"/>
          <p:nvPr/>
        </p:nvSpPr>
        <p:spPr>
          <a:xfrm rot="16200000">
            <a:off x="4611780" y="6038495"/>
            <a:ext cx="8755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/>
              <a:t>Beta of</a:t>
            </a:r>
            <a:r>
              <a:rPr lang="zh-TW" altLang="en-US" sz="1100" dirty="0"/>
              <a:t> </a:t>
            </a:r>
            <a:r>
              <a:rPr lang="en-US" altLang="zh-TW" sz="1100" dirty="0"/>
              <a:t>ELM</a:t>
            </a:r>
            <a:endParaRPr lang="zh-TW" altLang="en-US" sz="1100" dirty="0"/>
          </a:p>
        </p:txBody>
      </p:sp>
      <p:grpSp>
        <p:nvGrpSpPr>
          <p:cNvPr id="97" name="群組 96">
            <a:extLst>
              <a:ext uri="{FF2B5EF4-FFF2-40B4-BE49-F238E27FC236}">
                <a16:creationId xmlns:a16="http://schemas.microsoft.com/office/drawing/2014/main" id="{704E99E9-D077-4110-BAC2-F220082561AE}"/>
              </a:ext>
            </a:extLst>
          </p:cNvPr>
          <p:cNvGrpSpPr/>
          <p:nvPr/>
        </p:nvGrpSpPr>
        <p:grpSpPr>
          <a:xfrm>
            <a:off x="5753894" y="3732068"/>
            <a:ext cx="3978131" cy="2338215"/>
            <a:chOff x="5753894" y="3913043"/>
            <a:chExt cx="3978131" cy="2338215"/>
          </a:xfrm>
        </p:grpSpPr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AAC9A891-6FFC-490A-B0B1-5927B7054FC1}"/>
                </a:ext>
              </a:extLst>
            </p:cNvPr>
            <p:cNvSpPr/>
            <p:nvPr/>
          </p:nvSpPr>
          <p:spPr>
            <a:xfrm>
              <a:off x="6445267" y="4894898"/>
              <a:ext cx="3286758" cy="13563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516BA67F-14AF-4C6E-BD48-C039B29F403D}"/>
                </a:ext>
              </a:extLst>
            </p:cNvPr>
            <p:cNvSpPr txBox="1"/>
            <p:nvPr/>
          </p:nvSpPr>
          <p:spPr>
            <a:xfrm>
              <a:off x="6562779" y="4960636"/>
              <a:ext cx="1366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ELM training</a:t>
              </a:r>
              <a:endParaRPr lang="zh-TW" altLang="en-US" dirty="0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558123B2-C145-49EA-86C5-479460F0B1F4}"/>
                </a:ext>
              </a:extLst>
            </p:cNvPr>
            <p:cNvSpPr/>
            <p:nvPr/>
          </p:nvSpPr>
          <p:spPr>
            <a:xfrm>
              <a:off x="6946889" y="5425797"/>
              <a:ext cx="870971" cy="70241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E870D429-C74C-4FA3-8489-5BFD24F2F816}"/>
                </a:ext>
              </a:extLst>
            </p:cNvPr>
            <p:cNvSpPr/>
            <p:nvPr/>
          </p:nvSpPr>
          <p:spPr>
            <a:xfrm>
              <a:off x="8201111" y="5425797"/>
              <a:ext cx="870971" cy="70241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18751E4C-158D-4FAC-9153-A5E918D0493A}"/>
                </a:ext>
              </a:extLst>
            </p:cNvPr>
            <p:cNvSpPr txBox="1"/>
            <p:nvPr/>
          </p:nvSpPr>
          <p:spPr>
            <a:xfrm>
              <a:off x="8425774" y="5641904"/>
              <a:ext cx="4667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/>
                <a:t>QRD</a:t>
              </a:r>
              <a:endParaRPr lang="zh-TW" altLang="en-US" sz="1200" dirty="0"/>
            </a:p>
          </p:txBody>
        </p:sp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FB3A0BC7-03B4-45BB-8E75-EFBBD2F21C78}"/>
                </a:ext>
              </a:extLst>
            </p:cNvPr>
            <p:cNvSpPr txBox="1"/>
            <p:nvPr/>
          </p:nvSpPr>
          <p:spPr>
            <a:xfrm>
              <a:off x="7213097" y="5631910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/>
                <a:t>BS</a:t>
              </a:r>
              <a:endParaRPr lang="zh-TW" altLang="en-US" sz="1200" dirty="0"/>
            </a:p>
          </p:txBody>
        </p:sp>
        <p:cxnSp>
          <p:nvCxnSpPr>
            <p:cNvPr id="78" name="直線單箭頭接點 77">
              <a:extLst>
                <a:ext uri="{FF2B5EF4-FFF2-40B4-BE49-F238E27FC236}">
                  <a16:creationId xmlns:a16="http://schemas.microsoft.com/office/drawing/2014/main" id="{5A644653-A089-4326-9C9C-EA998E6F42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53894" y="5573077"/>
              <a:ext cx="1089297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字方塊 80">
                  <a:extLst>
                    <a:ext uri="{FF2B5EF4-FFF2-40B4-BE49-F238E27FC236}">
                      <a16:creationId xmlns:a16="http://schemas.microsoft.com/office/drawing/2014/main" id="{96C56AE9-896F-44FB-9722-EAFB9B02B4EB}"/>
                    </a:ext>
                  </a:extLst>
                </p:cNvPr>
                <p:cNvSpPr txBox="1"/>
                <p:nvPr/>
              </p:nvSpPr>
              <p:spPr>
                <a:xfrm>
                  <a:off x="6005712" y="5584770"/>
                  <a:ext cx="51828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  <m:t>𝑒𝑙𝑚</m:t>
                            </m:r>
                          </m:sub>
                        </m:sSub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81" name="文字方塊 80">
                  <a:extLst>
                    <a:ext uri="{FF2B5EF4-FFF2-40B4-BE49-F238E27FC236}">
                      <a16:creationId xmlns:a16="http://schemas.microsoft.com/office/drawing/2014/main" id="{96C56AE9-896F-44FB-9722-EAFB9B02B4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5712" y="5584770"/>
                  <a:ext cx="518283" cy="276999"/>
                </a:xfrm>
                <a:prstGeom prst="rect">
                  <a:avLst/>
                </a:prstGeom>
                <a:blipFill>
                  <a:blip r:embed="rId8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直線單箭頭接點 81">
              <a:extLst>
                <a:ext uri="{FF2B5EF4-FFF2-40B4-BE49-F238E27FC236}">
                  <a16:creationId xmlns:a16="http://schemas.microsoft.com/office/drawing/2014/main" id="{B77EFD5D-265C-4FB2-9FBA-9E3FC96EB3D5}"/>
                </a:ext>
              </a:extLst>
            </p:cNvPr>
            <p:cNvCxnSpPr>
              <a:cxnSpLocks/>
            </p:cNvCxnSpPr>
            <p:nvPr/>
          </p:nvCxnSpPr>
          <p:spPr>
            <a:xfrm>
              <a:off x="6421702" y="3913043"/>
              <a:ext cx="1043676" cy="9818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矩形 87">
            <a:extLst>
              <a:ext uri="{FF2B5EF4-FFF2-40B4-BE49-F238E27FC236}">
                <a16:creationId xmlns:a16="http://schemas.microsoft.com/office/drawing/2014/main" id="{DABA6CB8-6EDB-4FF0-BD22-18A96F99395C}"/>
              </a:ext>
            </a:extLst>
          </p:cNvPr>
          <p:cNvSpPr/>
          <p:nvPr/>
        </p:nvSpPr>
        <p:spPr>
          <a:xfrm>
            <a:off x="3122593" y="3421062"/>
            <a:ext cx="168532" cy="792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02251C6C-0E2F-4516-99AA-A2A925AF899E}"/>
              </a:ext>
            </a:extLst>
          </p:cNvPr>
          <p:cNvSpPr txBox="1"/>
          <p:nvPr/>
        </p:nvSpPr>
        <p:spPr>
          <a:xfrm rot="16200000">
            <a:off x="2899966" y="3628804"/>
            <a:ext cx="5946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err="1"/>
              <a:t>ReLU</a:t>
            </a:r>
            <a:endParaRPr lang="zh-TW" altLang="en-US" sz="1100" dirty="0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F9ACD23B-BCDE-471A-BC48-58BED3A2DAAB}"/>
              </a:ext>
            </a:extLst>
          </p:cNvPr>
          <p:cNvSpPr/>
          <p:nvPr/>
        </p:nvSpPr>
        <p:spPr>
          <a:xfrm>
            <a:off x="4061089" y="3421062"/>
            <a:ext cx="168532" cy="792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E0F7E361-0645-4F0B-AD3E-C0991E565942}"/>
              </a:ext>
            </a:extLst>
          </p:cNvPr>
          <p:cNvSpPr txBox="1"/>
          <p:nvPr/>
        </p:nvSpPr>
        <p:spPr>
          <a:xfrm rot="16200000">
            <a:off x="3838462" y="3628804"/>
            <a:ext cx="5946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err="1"/>
              <a:t>ReLU</a:t>
            </a:r>
            <a:endParaRPr lang="zh-TW" altLang="en-US" sz="1100" dirty="0"/>
          </a:p>
        </p:txBody>
      </p:sp>
      <p:grpSp>
        <p:nvGrpSpPr>
          <p:cNvPr id="100" name="群組 99">
            <a:extLst>
              <a:ext uri="{FF2B5EF4-FFF2-40B4-BE49-F238E27FC236}">
                <a16:creationId xmlns:a16="http://schemas.microsoft.com/office/drawing/2014/main" id="{0B76B782-FD0A-46CB-BAF7-C34A80044345}"/>
              </a:ext>
            </a:extLst>
          </p:cNvPr>
          <p:cNvGrpSpPr/>
          <p:nvPr/>
        </p:nvGrpSpPr>
        <p:grpSpPr>
          <a:xfrm>
            <a:off x="6432296" y="2968941"/>
            <a:ext cx="5425855" cy="1356361"/>
            <a:chOff x="6432296" y="3149916"/>
            <a:chExt cx="5425855" cy="1356361"/>
          </a:xfrm>
        </p:grpSpPr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DC466865-3315-4EF7-86D6-70C4D12C47F1}"/>
                </a:ext>
              </a:extLst>
            </p:cNvPr>
            <p:cNvSpPr/>
            <p:nvPr/>
          </p:nvSpPr>
          <p:spPr>
            <a:xfrm>
              <a:off x="7471668" y="3149916"/>
              <a:ext cx="2288183" cy="135636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" name="直線單箭頭接點 10">
              <a:extLst>
                <a:ext uri="{FF2B5EF4-FFF2-40B4-BE49-F238E27FC236}">
                  <a16:creationId xmlns:a16="http://schemas.microsoft.com/office/drawing/2014/main" id="{015426A2-F027-4492-A2D2-95361B1568CC}"/>
                </a:ext>
              </a:extLst>
            </p:cNvPr>
            <p:cNvCxnSpPr>
              <a:cxnSpLocks/>
            </p:cNvCxnSpPr>
            <p:nvPr/>
          </p:nvCxnSpPr>
          <p:spPr>
            <a:xfrm>
              <a:off x="9813485" y="3812856"/>
              <a:ext cx="102616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7EC57504-8BD9-4BBC-8F61-114F863EA8F0}"/>
                </a:ext>
              </a:extLst>
            </p:cNvPr>
            <p:cNvSpPr txBox="1"/>
            <p:nvPr/>
          </p:nvSpPr>
          <p:spPr>
            <a:xfrm>
              <a:off x="7641868" y="3192796"/>
              <a:ext cx="15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ELM inference</a:t>
              </a:r>
              <a:endParaRPr lang="zh-TW" altLang="en-US" dirty="0"/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B8CA6D21-F98F-45E9-9D05-6AB1435F0F92}"/>
                </a:ext>
              </a:extLst>
            </p:cNvPr>
            <p:cNvSpPr txBox="1"/>
            <p:nvPr/>
          </p:nvSpPr>
          <p:spPr>
            <a:xfrm>
              <a:off x="9937945" y="3379708"/>
              <a:ext cx="1920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Output Probability</a:t>
              </a:r>
              <a:endParaRPr lang="zh-TW" altLang="en-US" dirty="0"/>
            </a:p>
          </p:txBody>
        </p:sp>
        <p:cxnSp>
          <p:nvCxnSpPr>
            <p:cNvPr id="65" name="直線單箭頭接點 64">
              <a:extLst>
                <a:ext uri="{FF2B5EF4-FFF2-40B4-BE49-F238E27FC236}">
                  <a16:creationId xmlns:a16="http://schemas.microsoft.com/office/drawing/2014/main" id="{1C3FC197-D92E-4340-B4C1-BA61A0D94704}"/>
                </a:ext>
              </a:extLst>
            </p:cNvPr>
            <p:cNvCxnSpPr>
              <a:cxnSpLocks/>
            </p:cNvCxnSpPr>
            <p:nvPr/>
          </p:nvCxnSpPr>
          <p:spPr>
            <a:xfrm>
              <a:off x="6432296" y="3920558"/>
              <a:ext cx="103937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B35D3113-F8F6-4704-924E-FF4340146613}"/>
                </a:ext>
              </a:extLst>
            </p:cNvPr>
            <p:cNvSpPr/>
            <p:nvPr/>
          </p:nvSpPr>
          <p:spPr>
            <a:xfrm>
              <a:off x="8154291" y="3610303"/>
              <a:ext cx="168532" cy="7924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文字方塊 69">
              <a:extLst>
                <a:ext uri="{FF2B5EF4-FFF2-40B4-BE49-F238E27FC236}">
                  <a16:creationId xmlns:a16="http://schemas.microsoft.com/office/drawing/2014/main" id="{3609A895-F6DA-47A3-BE51-DD702E8A0261}"/>
                </a:ext>
              </a:extLst>
            </p:cNvPr>
            <p:cNvSpPr txBox="1"/>
            <p:nvPr/>
          </p:nvSpPr>
          <p:spPr>
            <a:xfrm rot="16200000">
              <a:off x="8067591" y="3869999"/>
              <a:ext cx="3241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 dirty="0"/>
                <a:t>FC</a:t>
              </a:r>
              <a:endParaRPr lang="zh-TW" altLang="en-US" sz="1100" dirty="0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96D03429-E9CC-407C-89F0-03B2B551A171}"/>
                </a:ext>
              </a:extLst>
            </p:cNvPr>
            <p:cNvSpPr/>
            <p:nvPr/>
          </p:nvSpPr>
          <p:spPr>
            <a:xfrm>
              <a:off x="8542220" y="3596297"/>
              <a:ext cx="168532" cy="7924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文字方塊 86">
              <a:extLst>
                <a:ext uri="{FF2B5EF4-FFF2-40B4-BE49-F238E27FC236}">
                  <a16:creationId xmlns:a16="http://schemas.microsoft.com/office/drawing/2014/main" id="{3DB35BD3-5952-4D2F-A266-F91D01A34992}"/>
                </a:ext>
              </a:extLst>
            </p:cNvPr>
            <p:cNvSpPr txBox="1"/>
            <p:nvPr/>
          </p:nvSpPr>
          <p:spPr>
            <a:xfrm rot="16200000">
              <a:off x="8319593" y="3804039"/>
              <a:ext cx="5946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100" dirty="0" err="1"/>
                <a:t>ReLU</a:t>
              </a:r>
              <a:endParaRPr lang="zh-TW" altLang="en-US" sz="1100" dirty="0"/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85CFB329-4D75-4F24-9D0B-CBB8248A0A41}"/>
                </a:ext>
              </a:extLst>
            </p:cNvPr>
            <p:cNvSpPr/>
            <p:nvPr/>
          </p:nvSpPr>
          <p:spPr>
            <a:xfrm>
              <a:off x="8977611" y="3610303"/>
              <a:ext cx="168532" cy="7924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D5BC7CB3-9E5F-4FCB-8F12-EA52B1900FC5}"/>
                </a:ext>
              </a:extLst>
            </p:cNvPr>
            <p:cNvSpPr txBox="1"/>
            <p:nvPr/>
          </p:nvSpPr>
          <p:spPr>
            <a:xfrm rot="16200000">
              <a:off x="8890911" y="3869999"/>
              <a:ext cx="3241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 dirty="0"/>
                <a:t>FC</a:t>
              </a:r>
              <a:endParaRPr lang="zh-TW" altLang="en-US" sz="1100" dirty="0"/>
            </a:p>
          </p:txBody>
        </p:sp>
      </p:grpSp>
      <p:sp>
        <p:nvSpPr>
          <p:cNvPr id="66" name="矩形 65">
            <a:extLst>
              <a:ext uri="{FF2B5EF4-FFF2-40B4-BE49-F238E27FC236}">
                <a16:creationId xmlns:a16="http://schemas.microsoft.com/office/drawing/2014/main" id="{8FB1D696-F10C-4F6C-865D-782CFDEC244C}"/>
              </a:ext>
            </a:extLst>
          </p:cNvPr>
          <p:cNvSpPr/>
          <p:nvPr/>
        </p:nvSpPr>
        <p:spPr>
          <a:xfrm>
            <a:off x="8278105" y="6468448"/>
            <a:ext cx="37678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/>
              <a:t>Ref: </a:t>
            </a:r>
            <a:r>
              <a:rPr lang="zh-TW" altLang="en-US" sz="1400" dirty="0">
                <a:hlinkClick r:id="rId9"/>
              </a:rPr>
              <a:t>https://github.com/changwoolee/lenet5_hls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47822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204FC4-3011-43EB-A1F5-D329DB1E8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Improvement – Training</a:t>
            </a:r>
            <a:r>
              <a:rPr lang="zh-TW" altLang="en-US" dirty="0"/>
              <a:t> </a:t>
            </a:r>
            <a:r>
              <a:rPr lang="en-US" altLang="zh-TW" dirty="0"/>
              <a:t>(1/3)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36982D6-2213-4F71-A1B0-D3E29EA3FD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Due to matrix inverse in ELM  is not hardware friendly</a:t>
                </a:r>
              </a:p>
              <a:p>
                <a:pPr lvl="1"/>
                <a:r>
                  <a:rPr lang="en-US" altLang="zh-TW" dirty="0"/>
                  <a:t>High computational complexity: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Proposed QRD-RLS based ELM</a:t>
                </a:r>
              </a:p>
              <a:p>
                <a:pPr lvl="1"/>
                <a:r>
                  <a:rPr lang="en-US" altLang="zh-TW" dirty="0"/>
                  <a:t>Hardware friendly version of ELM</a:t>
                </a:r>
              </a:p>
              <a:p>
                <a:pPr lvl="1"/>
                <a:r>
                  <a:rPr lang="en-US" altLang="zh-TW" dirty="0"/>
                  <a:t>Implementation with systolic array</a:t>
                </a:r>
              </a:p>
              <a:p>
                <a:pPr lvl="2"/>
                <a:r>
                  <a:rPr lang="en-US" altLang="zh-TW" dirty="0"/>
                  <a:t>High parallelism</a:t>
                </a:r>
              </a:p>
              <a:p>
                <a:pPr lvl="2"/>
                <a:r>
                  <a:rPr lang="en-US" altLang="zh-TW" dirty="0"/>
                  <a:t>Avoid high complexity matrix inverse calculation</a:t>
                </a:r>
              </a:p>
              <a:p>
                <a:pPr lvl="1"/>
                <a:r>
                  <a:rPr lang="en-US" altLang="zh-TW" dirty="0"/>
                  <a:t>Method</a:t>
                </a:r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36982D6-2213-4F71-A1B0-D3E29EA3FD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0E893C3-F276-4426-A7F1-4226382A4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7471" y="2025393"/>
            <a:ext cx="4392822" cy="23233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6753DE-AD45-475B-90AD-E8158B126A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7660" y="4348728"/>
            <a:ext cx="4206976" cy="21629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500140-B333-4811-BA39-2B548EF3E9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8396" y="5512431"/>
            <a:ext cx="4485165" cy="7286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195F59-35B8-46A7-8DEE-5CEFBAB28010}"/>
              </a:ext>
            </a:extLst>
          </p:cNvPr>
          <p:cNvSpPr txBox="1"/>
          <p:nvPr/>
        </p:nvSpPr>
        <p:spPr>
          <a:xfrm>
            <a:off x="0" y="6385286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QRD: QR decomposition</a:t>
            </a:r>
            <a:r>
              <a:rPr lang="zh-TW" altLang="en-US" sz="1200" dirty="0"/>
              <a:t> </a:t>
            </a:r>
            <a:endParaRPr lang="en-US" altLang="zh-TW" sz="1200" dirty="0"/>
          </a:p>
          <a:p>
            <a:r>
              <a:rPr lang="en-US" altLang="zh-TW" sz="1200" dirty="0"/>
              <a:t>BS:</a:t>
            </a:r>
            <a:r>
              <a:rPr lang="zh-TW" altLang="en-US" sz="1200" dirty="0"/>
              <a:t> </a:t>
            </a:r>
            <a:r>
              <a:rPr lang="en-US" altLang="zh-TW" sz="1200" dirty="0"/>
              <a:t>Back-substitution</a:t>
            </a:r>
          </a:p>
        </p:txBody>
      </p:sp>
    </p:spTree>
    <p:extLst>
      <p:ext uri="{BB962C8B-B14F-4D97-AF65-F5344CB8AC3E}">
        <p14:creationId xmlns:p14="http://schemas.microsoft.com/office/powerpoint/2010/main" val="2757662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15758</TotalTime>
  <Words>959</Words>
  <Application>Microsoft Office PowerPoint</Application>
  <PresentationFormat>Widescreen</PresentationFormat>
  <Paragraphs>194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微軟正黑體 Light</vt:lpstr>
      <vt:lpstr>新細明體</vt:lpstr>
      <vt:lpstr>Arial</vt:lpstr>
      <vt:lpstr>Calibri</vt:lpstr>
      <vt:lpstr>Calibri Light</vt:lpstr>
      <vt:lpstr>Cambria Math</vt:lpstr>
      <vt:lpstr>Times New Roman</vt:lpstr>
      <vt:lpstr>Office 佈景主題</vt:lpstr>
      <vt:lpstr>Final Project Gesture Recognition</vt:lpstr>
      <vt:lpstr>Motivation</vt:lpstr>
      <vt:lpstr>Prior Works and Challenge</vt:lpstr>
      <vt:lpstr>Extreme Learning Machine (ELM)</vt:lpstr>
      <vt:lpstr>Dataset: Sign Language MNIST</vt:lpstr>
      <vt:lpstr>Proposed Model: Adaptive-CNN-ELM</vt:lpstr>
      <vt:lpstr>Software Result</vt:lpstr>
      <vt:lpstr>System Diagram</vt:lpstr>
      <vt:lpstr>Improvement – Training (1/3)</vt:lpstr>
      <vt:lpstr>Improvement – Training (2/3)</vt:lpstr>
      <vt:lpstr>Improvement – Training (3/3)</vt:lpstr>
      <vt:lpstr>Improvement - Inference</vt:lpstr>
      <vt:lpstr>Implementation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Towards Hardware</dc:title>
  <dc:creator>7wei</dc:creator>
  <cp:lastModifiedBy>Lisheng</cp:lastModifiedBy>
  <cp:revision>484</cp:revision>
  <dcterms:created xsi:type="dcterms:W3CDTF">2020-10-23T12:49:56Z</dcterms:created>
  <dcterms:modified xsi:type="dcterms:W3CDTF">2021-01-21T15:45:45Z</dcterms:modified>
</cp:coreProperties>
</file>