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365" r:id="rId3"/>
    <p:sldId id="372" r:id="rId4"/>
    <p:sldId id="366" r:id="rId5"/>
    <p:sldId id="368" r:id="rId6"/>
    <p:sldId id="388" r:id="rId7"/>
    <p:sldId id="367" r:id="rId8"/>
    <p:sldId id="371" r:id="rId9"/>
    <p:sldId id="369" r:id="rId10"/>
    <p:sldId id="370" r:id="rId11"/>
    <p:sldId id="375" r:id="rId12"/>
    <p:sldId id="390" r:id="rId13"/>
    <p:sldId id="391" r:id="rId14"/>
    <p:sldId id="392" r:id="rId15"/>
    <p:sldId id="389" r:id="rId16"/>
    <p:sldId id="393" r:id="rId17"/>
    <p:sldId id="394" r:id="rId18"/>
    <p:sldId id="377" r:id="rId19"/>
    <p:sldId id="379" r:id="rId20"/>
    <p:sldId id="396" r:id="rId21"/>
    <p:sldId id="381" r:id="rId22"/>
    <p:sldId id="395" r:id="rId23"/>
    <p:sldId id="397" r:id="rId24"/>
    <p:sldId id="376" r:id="rId25"/>
    <p:sldId id="384" r:id="rId26"/>
    <p:sldId id="385" r:id="rId27"/>
    <p:sldId id="398" r:id="rId28"/>
    <p:sldId id="399" r:id="rId29"/>
    <p:sldId id="386" r:id="rId30"/>
    <p:sldId id="387" r:id="rId31"/>
    <p:sldId id="281" r:id="rId32"/>
    <p:sldId id="279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EEBD"/>
    <a:srgbClr val="FFFAEB"/>
    <a:srgbClr val="FFC927"/>
    <a:srgbClr val="0000FF"/>
    <a:srgbClr val="006600"/>
    <a:srgbClr val="FFCC66"/>
    <a:srgbClr val="25B21A"/>
    <a:srgbClr val="FFC000"/>
    <a:srgbClr val="F0A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6" autoAdjust="0"/>
    <p:restoredTop sz="90515" autoAdjust="0"/>
  </p:normalViewPr>
  <p:slideViewPr>
    <p:cSldViewPr snapToGrid="0">
      <p:cViewPr varScale="1">
        <p:scale>
          <a:sx n="103" d="100"/>
          <a:sy n="103" d="100"/>
        </p:scale>
        <p:origin x="96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欄1</c:v>
                </c:pt>
              </c:strCache>
            </c:strRef>
          </c:tx>
          <c:spPr>
            <a:ln w="2857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92D050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15-4F6C-8A04-FD1E1452F198}"/>
              </c:ext>
            </c:extLst>
          </c:dPt>
          <c:dPt>
            <c:idx val="1"/>
            <c:bubble3D val="0"/>
            <c:spPr>
              <a:solidFill>
                <a:srgbClr val="25B21A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15-4F6C-8A04-FD1E1452F198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15-4F6C-8A04-FD1E1452F19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15-4F6C-8A04-FD1E1452F198}"/>
              </c:ext>
            </c:extLst>
          </c:dPt>
          <c:cat>
            <c:strRef>
              <c:f>工作表1!$A$2:$A$5</c:f>
              <c:strCache>
                <c:ptCount val="1"/>
                <c:pt idx="0">
                  <c:v>Haplotype Calling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12.19</c:v>
                </c:pt>
                <c:pt idx="1">
                  <c:v>28.45</c:v>
                </c:pt>
                <c:pt idx="2">
                  <c:v>59.35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A15-4F6C-8A04-FD1E1452F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385EE-E23D-4BD8-8AF9-0E04E6081958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884CE-62F3-4157-BCBD-B35D009C8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8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希望報告的內容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解釋原開源碼中的針對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Style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，所使用的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HLS Pragma,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解釋為什麼？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分析其電路的 時序，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performance, 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發現原代碼中可能的問題 ，或可以改進的地方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修改原代碼以改進其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Throughput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。或針對你所需要的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design-spec,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做的修改，解釋你做的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Trade-off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TW" dirty="0"/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classifiers are pipelined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classifiers in the first 3 stages are in parallel and the ones in the other 22 stages are in pipeline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884CE-62F3-4157-BCBD-B35D009C8E2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994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Circular RNA has been linked to some diseases such as cancer.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 discoveries have shown that circular RNAs involved in central nervous system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diseases, such as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Alzheimers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disease and Epithelial to Mesenchymal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 (EMT,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上皮細胞間質轉化，癌症轉移的關鍵機制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thus in Carcinogenesis of various forms of malignancies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[6, 7], are suitable candidates to become genetic biomarkers</a:t>
            </a:r>
          </a:p>
          <a:p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sponges for microRNA (miRNA), influence the fine-tuning gene expression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884CE-62F3-4157-BCBD-B35D009C8E2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7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Circular RNA has been linked to some diseases such as cancer.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 discoveries have shown that circular RNAs involved in central nervous system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diseases, such as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Alzheimers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disease and Epithelial to Mesenchymal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 (EMT,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上皮細胞間質轉化，癌症轉移的關鍵機制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thus in Carcinogenesis of various forms of malignancies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[6, 7], are suitable candidates to become genetic biomarkers</a:t>
            </a:r>
          </a:p>
          <a:p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sponges for microRNA (miRNA), influence the fine-tuning gene expression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884CE-62F3-4157-BCBD-B35D009C8E2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75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Circular RNA has been linked to some diseases such as cancer.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 discoveries have shown that circular RNAs involved in central nervous system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diseases, such as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Alzheimers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disease and Epithelial to Mesenchymal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 (EMT,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上皮細胞間質轉化，癌症轉移的關鍵機制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thus in Carcinogenesis of various forms of malignancies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[6, 7], are suitable candidates to become genetic biomarkers</a:t>
            </a:r>
          </a:p>
          <a:p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sponges for microRNA (miRNA), influence the fine-tuning gene expression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884CE-62F3-4157-BCBD-B35D009C8E2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79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Circular RNA has been linked to some diseases such as cancer.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 discoveries have shown that circular RNAs involved in central nervous system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diseases, such as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Alzheimers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disease and Epithelial to Mesenchymal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 (EMT,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上皮細胞間質轉化，癌症轉移的關鍵機制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thus in Carcinogenesis of various forms of malignancies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[6, 7], are suitable candidates to become genetic biomarkers</a:t>
            </a:r>
          </a:p>
          <a:p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sponges for microRNA (miRNA), influence the fine-tuning gene expression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884CE-62F3-4157-BCBD-B35D009C8E2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76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Circular RNA has been linked to some diseases such as cancer.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 discoveries have shown that circular RNAs involved in central nervous system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diseases, such as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Alzheimers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disease and Epithelial to Mesenchymal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 (EMT,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上皮細胞間質轉化，癌症轉移的關鍵機制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thus in Carcinogenesis of various forms of malignancies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[6, 7], are suitable candidates to become genetic biomarkers</a:t>
            </a:r>
          </a:p>
          <a:p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sponges for microRNA (miRNA), influence the fine-tuning gene expression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884CE-62F3-4157-BCBD-B35D009C8E2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81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Circular RNA has been linked to some diseases such as cancer.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 discoveries have shown that circular RNAs involved in central nervous system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diseases, such as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Alzheimers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disease and Epithelial to Mesenchymal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 (EMT,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上皮細胞間質轉化，癌症轉移的關鍵機制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thus in Carcinogenesis of various forms of malignancies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[6, 7], are suitable candidates to become genetic biomarkers</a:t>
            </a:r>
          </a:p>
          <a:p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sponges for microRNA (miRNA), influence the fine-tuning gene expression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884CE-62F3-4157-BCBD-B35D009C8E2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039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baseline: float, forward</a:t>
            </a:r>
          </a:p>
          <a:p>
            <a:pPr marL="228600" indent="-228600">
              <a:buAutoNum type="arabicPeriod"/>
            </a:pPr>
            <a:r>
              <a:rPr lang="en-US" altLang="zh-TW" dirty="0"/>
              <a:t>Int, log, </a:t>
            </a:r>
            <a:r>
              <a:rPr lang="zh-TW" altLang="en-US" dirty="0"/>
              <a:t>變成加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對</a:t>
            </a:r>
            <a:r>
              <a:rPr lang="en-US" altLang="zh-TW" dirty="0"/>
              <a:t>2</a:t>
            </a:r>
            <a:r>
              <a:rPr lang="zh-TW" altLang="en-US" dirty="0"/>
              <a:t>加</a:t>
            </a:r>
            <a:r>
              <a:rPr lang="en-US" altLang="zh-TW" dirty="0"/>
              <a:t>array partition</a:t>
            </a:r>
            <a:r>
              <a:rPr lang="zh-TW" altLang="en-US" dirty="0"/>
              <a:t>和</a:t>
            </a:r>
            <a:r>
              <a:rPr lang="en-US" altLang="zh-TW" dirty="0"/>
              <a:t>pipeline. </a:t>
            </a:r>
          </a:p>
          <a:p>
            <a:pPr marL="228600" indent="-228600">
              <a:buAutoNum type="arabicPeriod"/>
            </a:pPr>
            <a:r>
              <a:rPr lang="en-US" altLang="zh-TW" dirty="0"/>
              <a:t>Systolic Array</a:t>
            </a:r>
          </a:p>
          <a:p>
            <a:pPr marL="228600" indent="-228600">
              <a:buAutoNum type="arabicPeriod"/>
            </a:pPr>
            <a:r>
              <a:rPr lang="en-US" altLang="zh-TW" dirty="0"/>
              <a:t>RTL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884CE-62F3-4157-BCBD-B35D009C8E2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827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Circular RNA has been linked to some diseases such as cancer.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 discoveries have shown that circular RNAs involved in central nervous system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diseases, such as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Alzheimers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disease and Epithelial to Mesenchymal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 (EMT,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上皮細胞間質轉化，癌症轉移的關鍵機制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thus in Carcinogenesis of various forms of malignancies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[6, 7], are suitable candidates to become genetic biomarkers</a:t>
            </a:r>
          </a:p>
          <a:p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sponges for microRNA (miRNA), influence the fine-tuning gene expression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884CE-62F3-4157-BCBD-B35D009C8E2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03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MSoC Presentation: Group 12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3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MSoC Presentation: Group 12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MSoC Presentation: Group 12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78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804" y="1482811"/>
            <a:ext cx="11903677" cy="4873538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+mn-lt"/>
              </a:defRPr>
            </a:lvl1pPr>
            <a:lvl2pPr>
              <a:lnSpc>
                <a:spcPct val="100000"/>
              </a:lnSpc>
              <a:defRPr>
                <a:latin typeface="+mn-lt"/>
              </a:defRPr>
            </a:lvl2pPr>
            <a:lvl3pPr>
              <a:lnSpc>
                <a:spcPct val="100000"/>
              </a:lnSpc>
              <a:defRPr>
                <a:latin typeface="+mn-lt"/>
              </a:defRPr>
            </a:lvl3pPr>
            <a:lvl4pPr>
              <a:lnSpc>
                <a:spcPct val="100000"/>
              </a:lnSpc>
              <a:defRPr>
                <a:latin typeface="+mn-lt"/>
              </a:defRPr>
            </a:lvl4pPr>
            <a:lvl5pPr>
              <a:lnSpc>
                <a:spcPct val="100000"/>
              </a:lnSpc>
              <a:defRPr>
                <a:latin typeface="+mn-lt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>
          <a:xfrm>
            <a:off x="0" y="6496050"/>
            <a:ext cx="12192000" cy="365125"/>
          </a:xfrm>
          <a:solidFill>
            <a:srgbClr val="1A4A5D"/>
          </a:solidFill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NTU</a:t>
            </a:r>
            <a:r>
              <a:rPr lang="zh-TW" altLang="en-US" dirty="0"/>
              <a:t> </a:t>
            </a:r>
            <a:r>
              <a:rPr lang="en-US" altLang="zh-TW" dirty="0" err="1"/>
              <a:t>MSoC</a:t>
            </a:r>
            <a:r>
              <a:rPr lang="zh-TW" altLang="en-US" dirty="0"/>
              <a:t> </a:t>
            </a:r>
            <a:r>
              <a:rPr lang="en-US" altLang="zh-TW" dirty="0"/>
              <a:t>Presentation: Group 12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9283700" y="64960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2A327B-817E-4049-B919-74F1C39BB6A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27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2852737"/>
          </a:xfrm>
          <a:solidFill>
            <a:schemeClr val="accent1">
              <a:lumMod val="50000"/>
            </a:schemeClr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3970809" cy="1500187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/>
              <a:t>Group 12</a:t>
            </a:r>
            <a:endParaRPr lang="zh-TW" alt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4926228" y="4739391"/>
            <a:ext cx="4917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D04943027  Yi-Chung</a:t>
            </a:r>
            <a:r>
              <a:rPr lang="en-US" altLang="zh-TW" sz="24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Wu</a:t>
            </a:r>
          </a:p>
          <a:p>
            <a:r>
              <a:rPr lang="en-US" altLang="zh-TW" sz="24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D06943001 </a:t>
            </a:r>
            <a:r>
              <a:rPr lang="zh-TW" altLang="en-US" sz="24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Yi-Yen Hsieh</a:t>
            </a:r>
          </a:p>
          <a:p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F07943023  Chung-</a:t>
            </a:r>
            <a:r>
              <a:rPr lang="en-US" altLang="zh-TW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Hsuan</a:t>
            </a:r>
            <a:r>
              <a:rPr lang="en-US" altLang="zh-TW" sz="24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Yang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MSoC Presentation: Group 12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48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MSoC Presentation: Group 12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15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MSoC Presentation: Group 12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44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MSoC Presentation: Group 12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1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MSoC Presentation: Group 12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37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MSoC Presentation: Group 12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37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NTU MSoC Presentation: Group 12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A327B-817E-4049-B919-74F1C39BB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44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y30538/MSOC_Final_Pairhm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healthcareit/solutions/documents/deploying-gatk-best-practices-paper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3" Type="http://schemas.openxmlformats.org/officeDocument/2006/relationships/image" Target="../media/image11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17" Type="http://schemas.openxmlformats.org/officeDocument/2006/relationships/image" Target="../media/image35.png"/><Relationship Id="rId2" Type="http://schemas.openxmlformats.org/officeDocument/2006/relationships/image" Target="../media/image10.png"/><Relationship Id="rId16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5" Type="http://schemas.openxmlformats.org/officeDocument/2006/relationships/image" Target="../media/image13.png"/><Relationship Id="rId15" Type="http://schemas.openxmlformats.org/officeDocument/2006/relationships/image" Target="../media/image330.PNG"/><Relationship Id="rId10" Type="http://schemas.openxmlformats.org/officeDocument/2006/relationships/image" Target="../media/image280.PNG"/><Relationship Id="rId4" Type="http://schemas.openxmlformats.org/officeDocument/2006/relationships/image" Target="../media/image12.png"/><Relationship Id="rId9" Type="http://schemas.openxmlformats.org/officeDocument/2006/relationships/image" Target="../media/image270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36617"/>
            <a:ext cx="12192000" cy="2452846"/>
          </a:xfrm>
        </p:spPr>
        <p:txBody>
          <a:bodyPr>
            <a:noAutofit/>
          </a:bodyPr>
          <a:lstStyle/>
          <a:p>
            <a:r>
              <a:rPr lang="en-US" altLang="zh-TW" sz="3800" b="1" dirty="0"/>
              <a:t>High Level Synthesis (HLS) and RTL Implementation in </a:t>
            </a:r>
            <a:br>
              <a:rPr lang="en-US" altLang="zh-TW" sz="3800" b="1" dirty="0"/>
            </a:br>
            <a:r>
              <a:rPr lang="en-US" altLang="zh-TW" sz="3800" b="1" dirty="0"/>
              <a:t>Pair-HMM Algorithm for Sequencing Data Analysis</a:t>
            </a:r>
            <a:endParaRPr lang="zh-TW" altLang="en-US" sz="3800" b="1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Group 12</a:t>
            </a: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38703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600" b="1" dirty="0" err="1">
                <a:solidFill>
                  <a:srgbClr val="1A4A5D"/>
                </a:solidFill>
              </a:rPr>
              <a:t>MSoC</a:t>
            </a:r>
            <a:r>
              <a:rPr lang="en-US" altLang="zh-TW" sz="3600" b="1" dirty="0">
                <a:solidFill>
                  <a:srgbClr val="1A4A5D"/>
                </a:solidFill>
              </a:rPr>
              <a:t> Final Presentation </a:t>
            </a:r>
            <a:r>
              <a:rPr lang="en-US" altLang="zh-TW" sz="2400" b="1" dirty="0">
                <a:solidFill>
                  <a:srgbClr val="1A4A5D"/>
                </a:solidFill>
              </a:rPr>
              <a:t>20210122</a:t>
            </a:r>
            <a:endParaRPr lang="zh-TW" altLang="en-US" sz="2400" dirty="0">
              <a:solidFill>
                <a:srgbClr val="1A4A5D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BFCDA8-F657-4D14-8AF9-3EDF8E78FEF4}"/>
              </a:ext>
            </a:extLst>
          </p:cNvPr>
          <p:cNvSpPr/>
          <p:nvPr/>
        </p:nvSpPr>
        <p:spPr>
          <a:xfrm>
            <a:off x="3346112" y="6068432"/>
            <a:ext cx="54997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hlinkClick r:id="rId3"/>
              </a:rPr>
              <a:t>https://github.com/sandy30538/MSOC_Final_Pairhmm</a:t>
            </a:r>
            <a:endParaRPr lang="en-US" altLang="zh-TW" b="1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219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Pair-HMM Algorithm (2/2)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65760" y="1482811"/>
            <a:ext cx="11661140" cy="4870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新細明體" charset="-120"/>
              </a:rPr>
              <a:t>After short-reads and haplotypes being ready and the </a:t>
            </a:r>
            <a:r>
              <a:rPr lang="en-US" altLang="zh-TW" dirty="0" err="1">
                <a:ea typeface="新細明體" charset="-120"/>
              </a:rPr>
              <a:t>PairHMM</a:t>
            </a:r>
            <a:r>
              <a:rPr lang="en-US" altLang="zh-TW" dirty="0">
                <a:ea typeface="新細明體" charset="-120"/>
              </a:rPr>
              <a:t> being defined, the path that gives the maximum likelihood of observing read given haplotype is calculated</a:t>
            </a:r>
          </a:p>
        </p:txBody>
      </p:sp>
      <p:grpSp>
        <p:nvGrpSpPr>
          <p:cNvPr id="89" name="群組 88"/>
          <p:cNvGrpSpPr/>
          <p:nvPr/>
        </p:nvGrpSpPr>
        <p:grpSpPr>
          <a:xfrm>
            <a:off x="583264" y="2992069"/>
            <a:ext cx="4119521" cy="3073540"/>
            <a:chOff x="583264" y="2992069"/>
            <a:chExt cx="4119521" cy="3073540"/>
          </a:xfrm>
        </p:grpSpPr>
        <p:grpSp>
          <p:nvGrpSpPr>
            <p:cNvPr id="7" name="群組 6"/>
            <p:cNvGrpSpPr/>
            <p:nvPr/>
          </p:nvGrpSpPr>
          <p:grpSpPr>
            <a:xfrm>
              <a:off x="583264" y="3008524"/>
              <a:ext cx="1344003" cy="3057085"/>
              <a:chOff x="319891" y="2870285"/>
              <a:chExt cx="1344003" cy="3057085"/>
            </a:xfrm>
          </p:grpSpPr>
          <p:sp>
            <p:nvSpPr>
              <p:cNvPr id="8" name="文字方塊 7"/>
              <p:cNvSpPr txBox="1"/>
              <p:nvPr/>
            </p:nvSpPr>
            <p:spPr>
              <a:xfrm>
                <a:off x="548013" y="3198137"/>
                <a:ext cx="9311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AC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G</a:t>
                </a:r>
                <a:r>
                  <a:rPr lang="en-US" altLang="zh-TW" dirty="0"/>
                  <a:t>TAC</a:t>
                </a:r>
              </a:p>
              <a:p>
                <a:r>
                  <a:rPr lang="en-US" altLang="zh-TW" dirty="0"/>
                  <a:t>AC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TW" dirty="0"/>
                  <a:t>TAC</a:t>
                </a:r>
                <a:endParaRPr lang="zh-TW" altLang="en-US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323528" y="2870285"/>
                <a:ext cx="1111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u="sng" dirty="0"/>
                  <a:t>Mismatch</a:t>
                </a:r>
                <a:endParaRPr lang="zh-TW" altLang="en-US" u="sng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319891" y="3836562"/>
                <a:ext cx="1023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u="sng" dirty="0"/>
                  <a:t>Insertion</a:t>
                </a:r>
                <a:endParaRPr lang="zh-TW" altLang="en-US" u="sng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540780" y="4225392"/>
                <a:ext cx="10461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AC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- </a:t>
                </a:r>
                <a:r>
                  <a:rPr lang="en-US" altLang="zh-TW" dirty="0"/>
                  <a:t>TAC</a:t>
                </a:r>
              </a:p>
              <a:p>
                <a:r>
                  <a:rPr lang="en-US" altLang="zh-TW" dirty="0"/>
                  <a:t>AC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TW" dirty="0"/>
                  <a:t>TACG</a:t>
                </a:r>
                <a:endParaRPr lang="zh-TW" altLang="en-US" dirty="0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327065" y="4891715"/>
                <a:ext cx="983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u="sng" dirty="0"/>
                  <a:t>Deletion</a:t>
                </a:r>
                <a:endParaRPr lang="zh-TW" altLang="en-US" u="sng" dirty="0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537624" y="5281039"/>
                <a:ext cx="11262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AC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TG</a:t>
                </a:r>
                <a:r>
                  <a:rPr lang="en-US" altLang="zh-TW" dirty="0"/>
                  <a:t>TAC</a:t>
                </a:r>
              </a:p>
              <a:p>
                <a:r>
                  <a:rPr lang="en-US" altLang="zh-TW" dirty="0"/>
                  <a:t>AC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- -</a:t>
                </a:r>
                <a:r>
                  <a:rPr lang="en-US" altLang="zh-TW" dirty="0"/>
                  <a:t>TACG</a:t>
                </a:r>
                <a:endParaRPr lang="zh-TW" altLang="en-US" dirty="0"/>
              </a:p>
            </p:txBody>
          </p:sp>
        </p:grp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115" y="2992069"/>
              <a:ext cx="2783670" cy="3073540"/>
            </a:xfrm>
            <a:prstGeom prst="rect">
              <a:avLst/>
            </a:prstGeom>
          </p:spPr>
        </p:pic>
      </p:grpSp>
      <p:grpSp>
        <p:nvGrpSpPr>
          <p:cNvPr id="78" name="群組 77"/>
          <p:cNvGrpSpPr/>
          <p:nvPr/>
        </p:nvGrpSpPr>
        <p:grpSpPr>
          <a:xfrm>
            <a:off x="8015178" y="2808888"/>
            <a:ext cx="3872407" cy="3269580"/>
            <a:chOff x="3632327" y="2711590"/>
            <a:chExt cx="3872407" cy="3269580"/>
          </a:xfrm>
        </p:grpSpPr>
        <p:sp>
          <p:nvSpPr>
            <p:cNvPr id="79" name="文字方塊 78"/>
            <p:cNvSpPr txBox="1"/>
            <p:nvPr/>
          </p:nvSpPr>
          <p:spPr>
            <a:xfrm>
              <a:off x="3668892" y="4586461"/>
              <a:ext cx="3788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i: position in x sequence, j: position in y sequence</a:t>
              </a:r>
              <a:endParaRPr lang="zh-TW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3659047" y="4875675"/>
                  <a:ext cx="2165786" cy="1105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Maximum likelihood H(</a:t>
                  </a:r>
                  <a:r>
                    <a:rPr lang="en-US" altLang="zh-TW" sz="1400" b="1" dirty="0" err="1"/>
                    <a:t>i,j</a:t>
                  </a:r>
                  <a:r>
                    <a:rPr lang="en-US" altLang="zh-TW" sz="1400" b="1" dirty="0"/>
                    <a:t>)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zh-TW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zh-TW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</m:oMath>
                  </a14:m>
                  <a:r>
                    <a:rPr lang="en-US" altLang="zh-TW" sz="1400" dirty="0"/>
                    <a:t>= </a:t>
                  </a:r>
                  <a14:m>
                    <m:oMath xmlns:m="http://schemas.openxmlformats.org/officeDocument/2006/math"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047" y="4875675"/>
                  <a:ext cx="2165786" cy="1105495"/>
                </a:xfrm>
                <a:prstGeom prst="rect">
                  <a:avLst/>
                </a:prstGeom>
                <a:blipFill>
                  <a:blip r:embed="rId3"/>
                  <a:stretch>
                    <a:fillRect l="-845" t="-1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3632327" y="2711590"/>
                  <a:ext cx="3872407" cy="776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(1−2</m:t>
                                </m:r>
                                <m:r>
                                  <a:rPr lang="zh-TW" altLang="en-US" sz="1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zh-TW" altLang="en-US" sz="12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  <m:e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TW" sz="1200" dirty="0"/>
                </a:p>
              </p:txBody>
            </p:sp>
          </mc:Choice>
          <mc:Fallback xmlns="">
            <p:sp>
              <p:nvSpPr>
                <p:cNvPr id="81" name="文字方塊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327" y="2711590"/>
                  <a:ext cx="3872407" cy="7761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/>
                <p:cNvSpPr/>
                <p:nvPr/>
              </p:nvSpPr>
              <p:spPr>
                <a:xfrm>
                  <a:off x="3632327" y="3507591"/>
                  <a:ext cx="2848087" cy="504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sSub>
                                  <m:sSubPr>
                                    <m:ctrlP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327" y="3507591"/>
                  <a:ext cx="2848087" cy="504305"/>
                </a:xfrm>
                <a:prstGeom prst="rect">
                  <a:avLst/>
                </a:prstGeom>
                <a:blipFill>
                  <a:blip r:embed="rId5"/>
                  <a:stretch>
                    <a:fillRect t="-175904" b="-25662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/>
                <p:cNvSpPr/>
                <p:nvPr/>
              </p:nvSpPr>
              <p:spPr>
                <a:xfrm>
                  <a:off x="3632327" y="4000608"/>
                  <a:ext cx="2885725" cy="504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sSub>
                                  <m:sSubPr>
                                    <m:ctrlP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60" name="矩形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327" y="4000608"/>
                  <a:ext cx="2885725" cy="504305"/>
                </a:xfrm>
                <a:prstGeom prst="rect">
                  <a:avLst/>
                </a:prstGeom>
                <a:blipFill>
                  <a:blip r:embed="rId6"/>
                  <a:stretch>
                    <a:fillRect t="-175904" b="-25662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群組 87"/>
          <p:cNvGrpSpPr/>
          <p:nvPr/>
        </p:nvGrpSpPr>
        <p:grpSpPr>
          <a:xfrm>
            <a:off x="4845196" y="3545807"/>
            <a:ext cx="3169982" cy="2203203"/>
            <a:chOff x="4812321" y="3774670"/>
            <a:chExt cx="3169982" cy="2203203"/>
          </a:xfrm>
        </p:grpSpPr>
        <p:grpSp>
          <p:nvGrpSpPr>
            <p:cNvPr id="84" name="群組 83"/>
            <p:cNvGrpSpPr/>
            <p:nvPr/>
          </p:nvGrpSpPr>
          <p:grpSpPr>
            <a:xfrm>
              <a:off x="4812321" y="3774670"/>
              <a:ext cx="3064322" cy="1824251"/>
              <a:chOff x="5230586" y="3596895"/>
              <a:chExt cx="3064322" cy="1824251"/>
            </a:xfrm>
          </p:grpSpPr>
          <p:sp>
            <p:nvSpPr>
              <p:cNvPr id="16" name="橢圓 15"/>
              <p:cNvSpPr/>
              <p:nvPr/>
            </p:nvSpPr>
            <p:spPr>
              <a:xfrm>
                <a:off x="6060544" y="3601094"/>
                <a:ext cx="391192" cy="391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M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6060544" y="4315524"/>
                <a:ext cx="391192" cy="391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I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6060544" y="5029954"/>
                <a:ext cx="391192" cy="391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D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5230586" y="4427935"/>
                <a:ext cx="166370" cy="16637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直線單箭頭接點 20"/>
              <p:cNvCxnSpPr>
                <a:stCxn id="19" idx="7"/>
                <a:endCxn id="16" idx="2"/>
              </p:cNvCxnSpPr>
              <p:nvPr/>
            </p:nvCxnSpPr>
            <p:spPr>
              <a:xfrm flipV="1">
                <a:off x="5372592" y="3796690"/>
                <a:ext cx="687952" cy="6556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stCxn id="19" idx="6"/>
                <a:endCxn id="17" idx="2"/>
              </p:cNvCxnSpPr>
              <p:nvPr/>
            </p:nvCxnSpPr>
            <p:spPr>
              <a:xfrm>
                <a:off x="5396956" y="4511120"/>
                <a:ext cx="66358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>
                <a:stCxn id="19" idx="5"/>
                <a:endCxn id="18" idx="2"/>
              </p:cNvCxnSpPr>
              <p:nvPr/>
            </p:nvCxnSpPr>
            <p:spPr>
              <a:xfrm>
                <a:off x="5372592" y="4569941"/>
                <a:ext cx="687952" cy="6556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橢圓 28"/>
              <p:cNvSpPr/>
              <p:nvPr/>
            </p:nvSpPr>
            <p:spPr>
              <a:xfrm>
                <a:off x="6982797" y="3601094"/>
                <a:ext cx="391192" cy="391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M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6982797" y="4315524"/>
                <a:ext cx="391192" cy="391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I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6982797" y="5029954"/>
                <a:ext cx="391192" cy="391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D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直線單箭頭接點 31"/>
              <p:cNvCxnSpPr>
                <a:stCxn id="16" idx="6"/>
                <a:endCxn id="29" idx="2"/>
              </p:cNvCxnSpPr>
              <p:nvPr/>
            </p:nvCxnSpPr>
            <p:spPr>
              <a:xfrm>
                <a:off x="6451736" y="3796690"/>
                <a:ext cx="53106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>
                <a:endCxn id="30" idx="2"/>
              </p:cNvCxnSpPr>
              <p:nvPr/>
            </p:nvCxnSpPr>
            <p:spPr>
              <a:xfrm>
                <a:off x="6451736" y="3796690"/>
                <a:ext cx="531061" cy="7144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37"/>
              <p:cNvCxnSpPr>
                <a:stCxn id="16" idx="6"/>
                <a:endCxn id="31" idx="2"/>
              </p:cNvCxnSpPr>
              <p:nvPr/>
            </p:nvCxnSpPr>
            <p:spPr>
              <a:xfrm>
                <a:off x="6451736" y="3796690"/>
                <a:ext cx="531061" cy="14288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/>
              <p:cNvCxnSpPr>
                <a:stCxn id="17" idx="6"/>
                <a:endCxn id="29" idx="2"/>
              </p:cNvCxnSpPr>
              <p:nvPr/>
            </p:nvCxnSpPr>
            <p:spPr>
              <a:xfrm flipV="1">
                <a:off x="6451736" y="3796690"/>
                <a:ext cx="531061" cy="7144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/>
              <p:cNvCxnSpPr>
                <a:stCxn id="17" idx="6"/>
                <a:endCxn id="30" idx="2"/>
              </p:cNvCxnSpPr>
              <p:nvPr/>
            </p:nvCxnSpPr>
            <p:spPr>
              <a:xfrm>
                <a:off x="6451736" y="4511120"/>
                <a:ext cx="53106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單箭頭接點 46"/>
              <p:cNvCxnSpPr>
                <a:stCxn id="18" idx="6"/>
                <a:endCxn id="31" idx="2"/>
              </p:cNvCxnSpPr>
              <p:nvPr/>
            </p:nvCxnSpPr>
            <p:spPr>
              <a:xfrm>
                <a:off x="6451736" y="5225550"/>
                <a:ext cx="53106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單箭頭接點 49"/>
              <p:cNvCxnSpPr>
                <a:stCxn id="18" idx="6"/>
                <a:endCxn id="30" idx="2"/>
              </p:cNvCxnSpPr>
              <p:nvPr/>
            </p:nvCxnSpPr>
            <p:spPr>
              <a:xfrm flipV="1">
                <a:off x="6451736" y="4511120"/>
                <a:ext cx="531061" cy="7144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52"/>
              <p:cNvCxnSpPr>
                <a:stCxn id="18" idx="6"/>
                <a:endCxn id="29" idx="2"/>
              </p:cNvCxnSpPr>
              <p:nvPr/>
            </p:nvCxnSpPr>
            <p:spPr>
              <a:xfrm flipV="1">
                <a:off x="6451736" y="3796690"/>
                <a:ext cx="531061" cy="14288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橢圓 55"/>
              <p:cNvSpPr/>
              <p:nvPr/>
            </p:nvSpPr>
            <p:spPr>
              <a:xfrm>
                <a:off x="7903716" y="3596895"/>
                <a:ext cx="391192" cy="391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M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7903716" y="4311325"/>
                <a:ext cx="391192" cy="391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I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7903716" y="5025755"/>
                <a:ext cx="391192" cy="391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D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直線單箭頭接點 58"/>
              <p:cNvCxnSpPr>
                <a:endCxn id="56" idx="2"/>
              </p:cNvCxnSpPr>
              <p:nvPr/>
            </p:nvCxnSpPr>
            <p:spPr>
              <a:xfrm>
                <a:off x="7372655" y="3792491"/>
                <a:ext cx="53106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單箭頭接點 59"/>
              <p:cNvCxnSpPr>
                <a:endCxn id="57" idx="2"/>
              </p:cNvCxnSpPr>
              <p:nvPr/>
            </p:nvCxnSpPr>
            <p:spPr>
              <a:xfrm>
                <a:off x="7372655" y="3792491"/>
                <a:ext cx="531061" cy="7144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單箭頭接點 60"/>
              <p:cNvCxnSpPr>
                <a:endCxn id="58" idx="2"/>
              </p:cNvCxnSpPr>
              <p:nvPr/>
            </p:nvCxnSpPr>
            <p:spPr>
              <a:xfrm>
                <a:off x="7372655" y="3792491"/>
                <a:ext cx="531061" cy="14288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單箭頭接點 61"/>
              <p:cNvCxnSpPr>
                <a:endCxn id="56" idx="2"/>
              </p:cNvCxnSpPr>
              <p:nvPr/>
            </p:nvCxnSpPr>
            <p:spPr>
              <a:xfrm flipV="1">
                <a:off x="7372655" y="3792491"/>
                <a:ext cx="531061" cy="7144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單箭頭接點 62"/>
              <p:cNvCxnSpPr>
                <a:endCxn id="57" idx="2"/>
              </p:cNvCxnSpPr>
              <p:nvPr/>
            </p:nvCxnSpPr>
            <p:spPr>
              <a:xfrm>
                <a:off x="7372655" y="4506921"/>
                <a:ext cx="53106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/>
              <p:cNvCxnSpPr>
                <a:endCxn id="58" idx="2"/>
              </p:cNvCxnSpPr>
              <p:nvPr/>
            </p:nvCxnSpPr>
            <p:spPr>
              <a:xfrm>
                <a:off x="7372655" y="5221351"/>
                <a:ext cx="53106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64"/>
              <p:cNvCxnSpPr>
                <a:endCxn id="57" idx="2"/>
              </p:cNvCxnSpPr>
              <p:nvPr/>
            </p:nvCxnSpPr>
            <p:spPr>
              <a:xfrm flipV="1">
                <a:off x="7372655" y="4506921"/>
                <a:ext cx="531061" cy="7144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>
                <a:endCxn id="56" idx="2"/>
              </p:cNvCxnSpPr>
              <p:nvPr/>
            </p:nvCxnSpPr>
            <p:spPr>
              <a:xfrm flipV="1">
                <a:off x="7372655" y="3792491"/>
                <a:ext cx="531061" cy="14288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文字方塊 84"/>
            <p:cNvSpPr txBox="1"/>
            <p:nvPr/>
          </p:nvSpPr>
          <p:spPr>
            <a:xfrm>
              <a:off x="5537953" y="5594722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 = 1</a:t>
              </a:r>
              <a:endParaRPr lang="zh-TW" altLang="en-US" dirty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6460206" y="5608452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 = 2</a:t>
              </a:r>
              <a:endParaRPr lang="zh-TW" altLang="en-US" dirty="0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7382459" y="5608541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 = 3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09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81000" y="1482811"/>
            <a:ext cx="11654481" cy="50132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lvl="1"/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NGS</a:t>
            </a:r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Application</a:t>
            </a:r>
          </a:p>
          <a:p>
            <a:pPr lvl="1"/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NGS</a:t>
            </a:r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Workflow</a:t>
            </a:r>
          </a:p>
          <a:p>
            <a:pPr lvl="1"/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NGS</a:t>
            </a:r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Data Analysis Workflow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Pair-HMM Algorithm</a:t>
            </a:r>
          </a:p>
          <a:p>
            <a:r>
              <a:rPr lang="en-US" altLang="zh-TW" b="1" dirty="0"/>
              <a:t>HLS Analysis and Implementation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HLS Optimization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Comparison w/ RTL code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6263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 </a:t>
            </a:r>
            <a:r>
              <a:rPr lang="en-US" altLang="zh-TW" dirty="0" err="1"/>
              <a:t>Pairhmm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(without pragma, forward algorithm)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50" y="1673947"/>
            <a:ext cx="5186906" cy="453578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085" y="2025723"/>
            <a:ext cx="5216710" cy="383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0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 </a:t>
            </a:r>
            <a:r>
              <a:rPr lang="en-US" altLang="zh-TW" dirty="0" err="1"/>
              <a:t>Pairhmm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(without pragma, forward algorithm)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051" y="1542633"/>
            <a:ext cx="5815898" cy="473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9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 </a:t>
            </a:r>
            <a:r>
              <a:rPr lang="en-US" altLang="zh-TW" dirty="0" err="1"/>
              <a:t>Pairhmm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(without pragma, forward algorithm)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07" y="2687747"/>
            <a:ext cx="11654592" cy="244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78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Optimized </a:t>
            </a:r>
            <a:r>
              <a:rPr lang="en-US" altLang="zh-TW" dirty="0" err="1"/>
              <a:t>Pairhmm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(without pragma, log domain)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56" y="2010771"/>
            <a:ext cx="4972296" cy="39328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804" y="2138362"/>
            <a:ext cx="4844576" cy="357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8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Optimized </a:t>
            </a:r>
            <a:r>
              <a:rPr lang="en-US" altLang="zh-TW" dirty="0" err="1"/>
              <a:t>Pairhmm</a:t>
            </a:r>
            <a:br>
              <a:rPr lang="en-US" altLang="zh-TW" dirty="0"/>
            </a:br>
            <a:r>
              <a:rPr lang="en-US" altLang="zh-TW" dirty="0"/>
              <a:t>(without pragma, log domain)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1548606"/>
            <a:ext cx="60293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38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Optimized </a:t>
            </a:r>
            <a:r>
              <a:rPr lang="en-US" altLang="zh-TW" dirty="0" err="1"/>
              <a:t>Pairhmm</a:t>
            </a:r>
            <a:br>
              <a:rPr lang="en-US" altLang="zh-TW" dirty="0"/>
            </a:br>
            <a:r>
              <a:rPr lang="en-US" altLang="zh-TW" dirty="0"/>
              <a:t>(without pragma, log domain)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24" y="1520123"/>
            <a:ext cx="10682619" cy="25675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20" y="4087664"/>
            <a:ext cx="98012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83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81000" y="1482811"/>
            <a:ext cx="11654481" cy="5118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lvl="1"/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NGS</a:t>
            </a:r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Application</a:t>
            </a:r>
          </a:p>
          <a:p>
            <a:pPr lvl="1"/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NGS</a:t>
            </a:r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Workflow</a:t>
            </a:r>
          </a:p>
          <a:p>
            <a:pPr lvl="1"/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NGS</a:t>
            </a:r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Data Analysis Workflow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Pair-HMM Algorithm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HLS Analysis and Implementation</a:t>
            </a:r>
          </a:p>
          <a:p>
            <a:r>
              <a:rPr lang="en-US" altLang="zh-TW" b="1" dirty="0"/>
              <a:t>HLS Optimization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Comparison w/ RTL code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2667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HLS Analysis: Baseline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35E8DAF-19DC-4760-BAD9-D4AD03C65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39"/>
          <a:stretch/>
        </p:blipFill>
        <p:spPr>
          <a:xfrm>
            <a:off x="810338" y="1544741"/>
            <a:ext cx="4943691" cy="3674065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494732DC-35DD-45F3-8C5B-CA029138197C}"/>
              </a:ext>
            </a:extLst>
          </p:cNvPr>
          <p:cNvGrpSpPr/>
          <p:nvPr/>
        </p:nvGrpSpPr>
        <p:grpSpPr>
          <a:xfrm>
            <a:off x="810338" y="5451614"/>
            <a:ext cx="10641017" cy="825640"/>
            <a:chOff x="650353" y="5408023"/>
            <a:chExt cx="10641017" cy="825640"/>
          </a:xfrm>
        </p:grpSpPr>
        <p:sp>
          <p:nvSpPr>
            <p:cNvPr id="12" name="圓角矩形 6">
              <a:extLst>
                <a:ext uri="{FF2B5EF4-FFF2-40B4-BE49-F238E27FC236}">
                  <a16:creationId xmlns:a16="http://schemas.microsoft.com/office/drawing/2014/main" id="{28593C61-D4F9-4115-A080-6800CF3C1142}"/>
                </a:ext>
              </a:extLst>
            </p:cNvPr>
            <p:cNvSpPr/>
            <p:nvPr/>
          </p:nvSpPr>
          <p:spPr>
            <a:xfrm>
              <a:off x="1276513" y="5408023"/>
              <a:ext cx="10014857" cy="825640"/>
            </a:xfrm>
            <a:prstGeom prst="roundRect">
              <a:avLst/>
            </a:prstGeom>
            <a:solidFill>
              <a:srgbClr val="FFEEBD"/>
            </a:solidFill>
            <a:ln w="38100">
              <a:solidFill>
                <a:srgbClr val="FFC9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0FA74C7-A702-490A-89EC-7EFE1DD07CAF}"/>
                </a:ext>
              </a:extLst>
            </p:cNvPr>
            <p:cNvSpPr/>
            <p:nvPr/>
          </p:nvSpPr>
          <p:spPr>
            <a:xfrm>
              <a:off x="1427090" y="5497677"/>
              <a:ext cx="9713702" cy="646331"/>
            </a:xfrm>
            <a:prstGeom prst="rect">
              <a:avLst/>
            </a:prstGeom>
            <a:ln w="38100"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TW" b="1" dirty="0">
                  <a:latin typeface="Consolas" panose="020B0609020204030204" pitchFamily="49" charset="0"/>
                </a:rPr>
                <a:t>The II Violation in module '</a:t>
              </a:r>
              <a:r>
                <a:rPr lang="en-US" altLang="zh-TW" b="1" dirty="0" err="1">
                  <a:latin typeface="Consolas" panose="020B0609020204030204" pitchFamily="49" charset="0"/>
                </a:rPr>
                <a:t>pairhmm</a:t>
              </a:r>
              <a:r>
                <a:rPr lang="en-US" altLang="zh-TW" b="1" dirty="0">
                  <a:latin typeface="Consolas" panose="020B0609020204030204" pitchFamily="49" charset="0"/>
                </a:rPr>
                <a:t>' (Loop: Loop 6): Unable to enforce a carried dependence constraint (II = 1, distance = 1, offset = 1)</a:t>
              </a:r>
              <a:endParaRPr lang="zh-TW" altLang="en-US" b="1" dirty="0">
                <a:latin typeface="Consolas" panose="020B0609020204030204" pitchFamily="49" charset="0"/>
              </a:endParaRPr>
            </a:p>
          </p:txBody>
        </p:sp>
        <p:pic>
          <p:nvPicPr>
            <p:cNvPr id="14" name="Picture 2" descr="Compiler warnings: are you checking them in Dynamics 365? - ariste.info">
              <a:extLst>
                <a:ext uri="{FF2B5EF4-FFF2-40B4-BE49-F238E27FC236}">
                  <a16:creationId xmlns:a16="http://schemas.microsoft.com/office/drawing/2014/main" id="{BD0BD1EE-27B3-458C-AD12-A28BE7663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353" y="5545406"/>
              <a:ext cx="550872" cy="550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3AB40609-F726-4CAA-A76B-D9CC9A5EEE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35"/>
          <a:stretch/>
        </p:blipFill>
        <p:spPr>
          <a:xfrm>
            <a:off x="6096000" y="1607527"/>
            <a:ext cx="5285662" cy="357604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49E0D788-4ADD-4DBC-9D9C-F4541CFEA088}"/>
              </a:ext>
            </a:extLst>
          </p:cNvPr>
          <p:cNvSpPr/>
          <p:nvPr/>
        </p:nvSpPr>
        <p:spPr>
          <a:xfrm>
            <a:off x="7363177" y="1853690"/>
            <a:ext cx="2527955" cy="2761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BADEC6-A45E-4A3F-BC85-13486C1D96DE}"/>
              </a:ext>
            </a:extLst>
          </p:cNvPr>
          <p:cNvSpPr/>
          <p:nvPr/>
        </p:nvSpPr>
        <p:spPr>
          <a:xfrm>
            <a:off x="7772055" y="2541735"/>
            <a:ext cx="2527955" cy="2761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06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81000" y="1482810"/>
            <a:ext cx="11654481" cy="50132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Introduction</a:t>
            </a:r>
          </a:p>
          <a:p>
            <a:pPr lvl="1"/>
            <a:r>
              <a:rPr lang="en-US" altLang="zh-TW" b="1" dirty="0"/>
              <a:t>NGS</a:t>
            </a:r>
            <a:r>
              <a:rPr lang="zh-TW" altLang="en-US" b="1" dirty="0"/>
              <a:t> </a:t>
            </a:r>
            <a:r>
              <a:rPr lang="en-US" altLang="zh-TW" b="1" dirty="0"/>
              <a:t>Application</a:t>
            </a:r>
          </a:p>
          <a:p>
            <a:pPr lvl="1"/>
            <a:r>
              <a:rPr lang="en-US" altLang="zh-TW" b="1" dirty="0"/>
              <a:t>NGS</a:t>
            </a:r>
            <a:r>
              <a:rPr lang="zh-TW" altLang="en-US" b="1" dirty="0"/>
              <a:t> </a:t>
            </a:r>
            <a:r>
              <a:rPr lang="en-US" altLang="zh-TW" b="1" dirty="0"/>
              <a:t>Workflow</a:t>
            </a:r>
          </a:p>
          <a:p>
            <a:pPr lvl="1"/>
            <a:r>
              <a:rPr lang="en-US" altLang="zh-TW" b="1" dirty="0"/>
              <a:t>NGS</a:t>
            </a:r>
            <a:r>
              <a:rPr lang="zh-TW" altLang="en-US" b="1" dirty="0"/>
              <a:t> </a:t>
            </a:r>
            <a:r>
              <a:rPr lang="en-US" altLang="zh-TW" b="1" dirty="0"/>
              <a:t>Data Analysis Workflow</a:t>
            </a:r>
          </a:p>
          <a:p>
            <a:r>
              <a:rPr lang="en-US" altLang="zh-TW" b="1" dirty="0"/>
              <a:t>Pair-HMM Algorithm</a:t>
            </a:r>
          </a:p>
          <a:p>
            <a:r>
              <a:rPr lang="en-US" altLang="zh-TW" b="1" dirty="0"/>
              <a:t>HLS Analysis and Implementation</a:t>
            </a:r>
          </a:p>
          <a:p>
            <a:r>
              <a:rPr lang="en-US" altLang="zh-TW" b="1" dirty="0"/>
              <a:t>HLS Optimization</a:t>
            </a:r>
          </a:p>
          <a:p>
            <a:r>
              <a:rPr lang="en-US" altLang="zh-TW" b="1" dirty="0"/>
              <a:t>Comparison w/ RTL code</a:t>
            </a:r>
          </a:p>
          <a:p>
            <a:r>
              <a:rPr lang="en-US" altLang="zh-TW" b="1" dirty="0"/>
              <a:t>Conclusion</a:t>
            </a:r>
          </a:p>
          <a:p>
            <a:r>
              <a:rPr lang="en-US" altLang="zh-TW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94291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HLS Optimization: w/ Array Partition (1/2)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846907-4247-4719-A9E4-58C1E9582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82" y="1773400"/>
            <a:ext cx="7494433" cy="35048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6C03FFA-78E4-4C6F-9927-83B86748E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4" y="5544463"/>
            <a:ext cx="9658350" cy="4191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073F657-FEEE-456D-BDEC-CA750DB5C02C}"/>
              </a:ext>
            </a:extLst>
          </p:cNvPr>
          <p:cNvSpPr/>
          <p:nvPr/>
        </p:nvSpPr>
        <p:spPr>
          <a:xfrm>
            <a:off x="3426796" y="4396168"/>
            <a:ext cx="5315760" cy="3096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722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HLS Optimization: w/ Array Partition (2/2)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FC8AB42-78F9-4F31-BA30-53F8FCDA6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2" t="74466" r="8634" b="1278"/>
          <a:stretch/>
        </p:blipFill>
        <p:spPr>
          <a:xfrm>
            <a:off x="6305552" y="4843960"/>
            <a:ext cx="5491039" cy="132556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5E34721-8603-4641-8B1E-0A71ADE13C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270" r="2662" b="6039"/>
          <a:stretch/>
        </p:blipFill>
        <p:spPr>
          <a:xfrm>
            <a:off x="395409" y="4843960"/>
            <a:ext cx="5385567" cy="138686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C9A3E7E-0A14-4BEF-823C-58CA6F0EA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796" y="1642221"/>
            <a:ext cx="4400550" cy="30384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2AB4B42-6122-43C5-A7F6-16256581D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609" y="1639916"/>
            <a:ext cx="4271707" cy="314901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235FBF-DB57-42DB-9F11-C324DDF7796B}"/>
              </a:ext>
            </a:extLst>
          </p:cNvPr>
          <p:cNvSpPr txBox="1"/>
          <p:nvPr/>
        </p:nvSpPr>
        <p:spPr>
          <a:xfrm>
            <a:off x="8517345" y="1478957"/>
            <a:ext cx="251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W/ array partition</a:t>
            </a:r>
            <a:endParaRPr lang="zh-TW" altLang="en-US" sz="24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1622AB-372E-4F89-8D6B-9215536BCEE8}"/>
              </a:ext>
            </a:extLst>
          </p:cNvPr>
          <p:cNvSpPr/>
          <p:nvPr/>
        </p:nvSpPr>
        <p:spPr>
          <a:xfrm>
            <a:off x="8121460" y="4228900"/>
            <a:ext cx="743759" cy="4517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AF2065-42B1-42F5-B9DB-4C436AFEC385}"/>
              </a:ext>
            </a:extLst>
          </p:cNvPr>
          <p:cNvSpPr/>
          <p:nvPr/>
        </p:nvSpPr>
        <p:spPr>
          <a:xfrm>
            <a:off x="10024602" y="4228900"/>
            <a:ext cx="567098" cy="4517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52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HLS Optimization: w/ Array Partition and Pipeline (1/2)</a:t>
            </a:r>
            <a:endParaRPr lang="zh-TW" altLang="en-US" sz="4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5DBFF73F-1045-4A8D-94A7-2FE5C60A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948" y="1506440"/>
            <a:ext cx="6354104" cy="4792372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D4DCD632-78CA-4457-AD15-4C160BC460DE}"/>
              </a:ext>
            </a:extLst>
          </p:cNvPr>
          <p:cNvSpPr/>
          <p:nvPr/>
        </p:nvSpPr>
        <p:spPr>
          <a:xfrm>
            <a:off x="4748388" y="2243982"/>
            <a:ext cx="2695224" cy="2761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380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EAEC9C8-2AF1-461C-8108-CA6D5528B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58"/>
          <a:stretch/>
        </p:blipFill>
        <p:spPr>
          <a:xfrm>
            <a:off x="6463988" y="4890166"/>
            <a:ext cx="4854499" cy="12793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B79881-180D-4D47-927E-985808112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2" b="1372"/>
          <a:stretch/>
        </p:blipFill>
        <p:spPr>
          <a:xfrm>
            <a:off x="6668428" y="1599358"/>
            <a:ext cx="4306735" cy="308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HLS Optimization: w/ Array Partition and Pipeline (2/2)</a:t>
            </a:r>
            <a:endParaRPr lang="zh-TW" altLang="en-US" sz="4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FC8AB42-78F9-4F31-BA30-53F8FCDA6A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2" t="74466" r="8634" b="1278"/>
          <a:stretch/>
        </p:blipFill>
        <p:spPr>
          <a:xfrm>
            <a:off x="484618" y="4951748"/>
            <a:ext cx="5044534" cy="12177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C9A3E7E-0A14-4BEF-823C-58CA6F0EA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77" y="1642221"/>
            <a:ext cx="4400550" cy="303847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235FBF-DB57-42DB-9F11-C324DDF7796B}"/>
              </a:ext>
            </a:extLst>
          </p:cNvPr>
          <p:cNvSpPr txBox="1"/>
          <p:nvPr/>
        </p:nvSpPr>
        <p:spPr>
          <a:xfrm>
            <a:off x="2395326" y="1478957"/>
            <a:ext cx="251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W/ array partition</a:t>
            </a:r>
            <a:endParaRPr lang="zh-TW" altLang="en-US" sz="24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D376C3E-0788-4BB0-B6F1-A3B7C4DA1507}"/>
              </a:ext>
            </a:extLst>
          </p:cNvPr>
          <p:cNvSpPr txBox="1"/>
          <p:nvPr/>
        </p:nvSpPr>
        <p:spPr>
          <a:xfrm>
            <a:off x="8182809" y="1478957"/>
            <a:ext cx="3836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W/ array partition + pipeline</a:t>
            </a:r>
            <a:endParaRPr lang="zh-TW" altLang="en-US" sz="24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1FF229-0270-4D0A-91DC-4C1B9E24DBCC}"/>
              </a:ext>
            </a:extLst>
          </p:cNvPr>
          <p:cNvSpPr/>
          <p:nvPr/>
        </p:nvSpPr>
        <p:spPr>
          <a:xfrm>
            <a:off x="6701881" y="5407419"/>
            <a:ext cx="4014439" cy="6811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6848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81000" y="1482811"/>
            <a:ext cx="11654481" cy="5118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lvl="1"/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NGS</a:t>
            </a:r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Application</a:t>
            </a:r>
          </a:p>
          <a:p>
            <a:pPr lvl="1"/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NGS</a:t>
            </a:r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Workflow</a:t>
            </a:r>
          </a:p>
          <a:p>
            <a:pPr lvl="1"/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NGS</a:t>
            </a:r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Data Analysis Workflow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Pair-HMM Algorithm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HLS Analysis and Implementation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HLS Optimization</a:t>
            </a:r>
          </a:p>
          <a:p>
            <a:r>
              <a:rPr lang="en-US" altLang="zh-TW" b="1" dirty="0"/>
              <a:t>Comparison w/ RTL code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40902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Performances Comparison with Customized RTL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6AE6E4E-BBD7-41DC-AA0F-36CA7A700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69309"/>
              </p:ext>
            </p:extLst>
          </p:nvPr>
        </p:nvGraphicFramePr>
        <p:xfrm>
          <a:off x="368302" y="1462544"/>
          <a:ext cx="11455396" cy="481820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60691">
                  <a:extLst>
                    <a:ext uri="{9D8B030D-6E8A-4147-A177-3AD203B41FA5}">
                      <a16:colId xmlns:a16="http://schemas.microsoft.com/office/drawing/2014/main" val="2131641855"/>
                    </a:ext>
                  </a:extLst>
                </a:gridCol>
                <a:gridCol w="1858941">
                  <a:extLst>
                    <a:ext uri="{9D8B030D-6E8A-4147-A177-3AD203B41FA5}">
                      <a16:colId xmlns:a16="http://schemas.microsoft.com/office/drawing/2014/main" val="1336382715"/>
                    </a:ext>
                  </a:extLst>
                </a:gridCol>
                <a:gridCol w="1858941">
                  <a:extLst>
                    <a:ext uri="{9D8B030D-6E8A-4147-A177-3AD203B41FA5}">
                      <a16:colId xmlns:a16="http://schemas.microsoft.com/office/drawing/2014/main" val="2664536661"/>
                    </a:ext>
                  </a:extLst>
                </a:gridCol>
                <a:gridCol w="1858941">
                  <a:extLst>
                    <a:ext uri="{9D8B030D-6E8A-4147-A177-3AD203B41FA5}">
                      <a16:colId xmlns:a16="http://schemas.microsoft.com/office/drawing/2014/main" val="2638204336"/>
                    </a:ext>
                  </a:extLst>
                </a:gridCol>
                <a:gridCol w="1858941">
                  <a:extLst>
                    <a:ext uri="{9D8B030D-6E8A-4147-A177-3AD203B41FA5}">
                      <a16:colId xmlns:a16="http://schemas.microsoft.com/office/drawing/2014/main" val="3168231881"/>
                    </a:ext>
                  </a:extLst>
                </a:gridCol>
                <a:gridCol w="1858941">
                  <a:extLst>
                    <a:ext uri="{9D8B030D-6E8A-4147-A177-3AD203B41FA5}">
                      <a16:colId xmlns:a16="http://schemas.microsoft.com/office/drawing/2014/main" val="4025992669"/>
                    </a:ext>
                  </a:extLst>
                </a:gridCol>
              </a:tblGrid>
              <a:tr h="611966">
                <a:tc>
                  <a:txBody>
                    <a:bodyPr/>
                    <a:lstStyle/>
                    <a:p>
                      <a:pPr algn="ctr"/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HLS </a:t>
                      </a:r>
                    </a:p>
                    <a:p>
                      <a:pPr algn="ctr"/>
                      <a:r>
                        <a:rPr lang="en-US" altLang="zh-TW" sz="1900" dirty="0"/>
                        <a:t>Baseline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HLS Algorithm</a:t>
                      </a:r>
                    </a:p>
                    <a:p>
                      <a:pPr algn="ctr"/>
                      <a:r>
                        <a:rPr lang="en-US" altLang="zh-TW" sz="1900" dirty="0"/>
                        <a:t>Optimized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HLS Pragma</a:t>
                      </a:r>
                    </a:p>
                    <a:p>
                      <a:pPr algn="ctr"/>
                      <a:r>
                        <a:rPr lang="en-US" altLang="zh-TW" sz="1900" dirty="0"/>
                        <a:t>Optimized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HLS </a:t>
                      </a:r>
                    </a:p>
                    <a:p>
                      <a:pPr algn="ctr"/>
                      <a:r>
                        <a:rPr lang="en-US" altLang="zh-TW" sz="1900" dirty="0"/>
                        <a:t>Systolic Array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RTL</a:t>
                      </a:r>
                    </a:p>
                    <a:p>
                      <a:pPr algn="ctr"/>
                      <a:r>
                        <a:rPr lang="en-US" altLang="zh-TW" sz="1900" dirty="0"/>
                        <a:t>Customized</a:t>
                      </a:r>
                      <a:endParaRPr lang="zh-TW" alt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282555"/>
                  </a:ext>
                </a:extLst>
              </a:tr>
              <a:tr h="11441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Feature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None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Float </a:t>
                      </a:r>
                      <a:r>
                        <a:rPr lang="en-US" altLang="zh-TW" sz="1900" dirty="0">
                          <a:sym typeface="Wingdings" panose="05000000000000000000" pitchFamily="2" charset="2"/>
                        </a:rPr>
                        <a:t> Fixed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900" dirty="0"/>
                        <a:t>Float </a:t>
                      </a:r>
                      <a:r>
                        <a:rPr lang="en-US" altLang="zh-TW" sz="1900" dirty="0">
                          <a:sym typeface="Wingdings" panose="05000000000000000000" pitchFamily="2" charset="2"/>
                        </a:rPr>
                        <a:t> Fixed</a:t>
                      </a:r>
                      <a:endParaRPr lang="en-US" altLang="zh-TW" sz="19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900" dirty="0"/>
                        <a:t>Pipelined</a:t>
                      </a:r>
                    </a:p>
                    <a:p>
                      <a:pPr algn="ctr"/>
                      <a:r>
                        <a:rPr lang="en-US" altLang="zh-TW" sz="1900" dirty="0"/>
                        <a:t>Array 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900" dirty="0"/>
                        <a:t>Float </a:t>
                      </a:r>
                      <a:r>
                        <a:rPr lang="en-US" altLang="zh-TW" sz="1900" dirty="0">
                          <a:sym typeface="Wingdings" panose="05000000000000000000" pitchFamily="2" charset="2"/>
                        </a:rPr>
                        <a:t> Fixed</a:t>
                      </a:r>
                      <a:endParaRPr lang="en-US" altLang="zh-TW" sz="1900" dirty="0"/>
                    </a:p>
                    <a:p>
                      <a:pPr algn="ctr"/>
                      <a:r>
                        <a:rPr lang="en-US" altLang="zh-TW" sz="1900" dirty="0"/>
                        <a:t>Pipelined</a:t>
                      </a:r>
                      <a:br>
                        <a:rPr lang="en-US" altLang="zh-TW" sz="1900" dirty="0"/>
                      </a:br>
                      <a:r>
                        <a:rPr lang="en-US" altLang="zh-TW" sz="1900" dirty="0"/>
                        <a:t>Array Partition</a:t>
                      </a:r>
                    </a:p>
                    <a:p>
                      <a:pPr algn="ctr"/>
                      <a:r>
                        <a:rPr lang="en-US" altLang="zh-TW" sz="1900" dirty="0"/>
                        <a:t>No Dependency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900" dirty="0"/>
                        <a:t>Float </a:t>
                      </a:r>
                      <a:r>
                        <a:rPr lang="en-US" altLang="zh-TW" sz="1900" dirty="0">
                          <a:sym typeface="Wingdings" panose="05000000000000000000" pitchFamily="2" charset="2"/>
                        </a:rPr>
                        <a:t> Fixed</a:t>
                      </a:r>
                      <a:endParaRPr lang="en-US" altLang="zh-TW" sz="1900" dirty="0"/>
                    </a:p>
                    <a:p>
                      <a:pPr algn="ctr"/>
                      <a:r>
                        <a:rPr lang="en-US" altLang="zh-TW" sz="1900" dirty="0"/>
                        <a:t>Pipelined </a:t>
                      </a:r>
                    </a:p>
                    <a:p>
                      <a:pPr algn="ctr"/>
                      <a:r>
                        <a:rPr lang="en-US" altLang="zh-TW" sz="1900" dirty="0"/>
                        <a:t>Array Partition</a:t>
                      </a:r>
                    </a:p>
                    <a:p>
                      <a:pPr algn="ctr"/>
                      <a:r>
                        <a:rPr lang="en-US" altLang="zh-TW" sz="1900" dirty="0"/>
                        <a:t>No Dependency</a:t>
                      </a:r>
                      <a:endParaRPr lang="zh-TW" alt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8288532"/>
                  </a:ext>
                </a:extLst>
              </a:tr>
              <a:tr h="3458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CLB LUT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2,663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1,902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900" dirty="0"/>
                        <a:t>31,148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35,374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29,250</a:t>
                      </a:r>
                      <a:endParaRPr lang="zh-TW" alt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94975"/>
                  </a:ext>
                </a:extLst>
              </a:tr>
              <a:tr h="3458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CLB reg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866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515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2,821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19,360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17,250</a:t>
                      </a:r>
                      <a:endParaRPr lang="zh-TW" alt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796950"/>
                  </a:ext>
                </a:extLst>
              </a:tr>
              <a:tr h="3458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DSP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16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0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0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0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0</a:t>
                      </a:r>
                      <a:endParaRPr lang="zh-TW" alt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554128"/>
                  </a:ext>
                </a:extLst>
              </a:tr>
              <a:tr h="3458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BRAM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240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240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758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0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0</a:t>
                      </a:r>
                      <a:endParaRPr lang="zh-TW" alt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786817"/>
                  </a:ext>
                </a:extLst>
              </a:tr>
              <a:tr h="3458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Clock Freq.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117 MHz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160 MHz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149 MHz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149MHz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200 MHz</a:t>
                      </a:r>
                      <a:endParaRPr lang="zh-TW" alt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957894"/>
                  </a:ext>
                </a:extLst>
              </a:tr>
              <a:tr h="3458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Latency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586,354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316,354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226,208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900</a:t>
                      </a:r>
                      <a:endParaRPr lang="zh-TW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dirty="0"/>
                        <a:t>450</a:t>
                      </a:r>
                      <a:endParaRPr lang="zh-TW" alt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154587"/>
                  </a:ext>
                </a:extLst>
              </a:tr>
              <a:tr h="6119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1" dirty="0">
                          <a:solidFill>
                            <a:srgbClr val="C00000"/>
                          </a:solidFill>
                        </a:rPr>
                        <a:t>Design Time (hours)</a:t>
                      </a:r>
                      <a:endParaRPr lang="zh-TW" altLang="en-US" sz="19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19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1" dirty="0">
                          <a:solidFill>
                            <a:srgbClr val="C00000"/>
                          </a:solidFill>
                        </a:rPr>
                        <a:t>1.3</a:t>
                      </a:r>
                      <a:endParaRPr lang="zh-TW" altLang="en-US" sz="19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1" dirty="0">
                          <a:solidFill>
                            <a:srgbClr val="C00000"/>
                          </a:solidFill>
                        </a:rPr>
                        <a:t>1.5</a:t>
                      </a:r>
                      <a:endParaRPr lang="zh-TW" altLang="en-US" sz="19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1" dirty="0">
                          <a:solidFill>
                            <a:srgbClr val="C00000"/>
                          </a:solidFill>
                        </a:rPr>
                        <a:t>2.2</a:t>
                      </a:r>
                      <a:endParaRPr lang="zh-TW" altLang="en-US" sz="19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1" dirty="0">
                          <a:solidFill>
                            <a:srgbClr val="C00000"/>
                          </a:solidFill>
                        </a:rPr>
                        <a:t>45</a:t>
                      </a:r>
                      <a:endParaRPr lang="zh-TW" altLang="en-US" sz="19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480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365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Dependency / Hardware Thinking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223" y="1482811"/>
            <a:ext cx="5434439" cy="4873538"/>
          </a:xfrm>
        </p:spPr>
        <p:txBody>
          <a:bodyPr/>
          <a:lstStyle/>
          <a:p>
            <a:r>
              <a:rPr lang="en-US" altLang="zh-TW" dirty="0"/>
              <a:t>Conventional Software Approach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A659BB-16A4-47FA-BBD8-B90EE36A58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96" y="2121056"/>
            <a:ext cx="3598397" cy="4235294"/>
          </a:xfrm>
          <a:prstGeom prst="rect">
            <a:avLst/>
          </a:prstGeom>
        </p:spPr>
      </p:pic>
      <p:sp>
        <p:nvSpPr>
          <p:cNvPr id="9" name="向右箭號 67">
            <a:extLst>
              <a:ext uri="{FF2B5EF4-FFF2-40B4-BE49-F238E27FC236}">
                <a16:creationId xmlns:a16="http://schemas.microsoft.com/office/drawing/2014/main" id="{F7B48F1E-FA9F-402F-AAFE-1674AA31AF4A}"/>
              </a:ext>
            </a:extLst>
          </p:cNvPr>
          <p:cNvSpPr/>
          <p:nvPr/>
        </p:nvSpPr>
        <p:spPr>
          <a:xfrm>
            <a:off x="2493508" y="3170976"/>
            <a:ext cx="2703312" cy="424237"/>
          </a:xfrm>
          <a:prstGeom prst="rightArrow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69">
            <a:extLst>
              <a:ext uri="{FF2B5EF4-FFF2-40B4-BE49-F238E27FC236}">
                <a16:creationId xmlns:a16="http://schemas.microsoft.com/office/drawing/2014/main" id="{D45787B9-C78D-49F3-94AE-D82C5AA1A317}"/>
              </a:ext>
            </a:extLst>
          </p:cNvPr>
          <p:cNvSpPr/>
          <p:nvPr/>
        </p:nvSpPr>
        <p:spPr>
          <a:xfrm>
            <a:off x="2529022" y="3639799"/>
            <a:ext cx="2234715" cy="424237"/>
          </a:xfrm>
          <a:prstGeom prst="rightArrow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70">
            <a:extLst>
              <a:ext uri="{FF2B5EF4-FFF2-40B4-BE49-F238E27FC236}">
                <a16:creationId xmlns:a16="http://schemas.microsoft.com/office/drawing/2014/main" id="{8455B2A0-CA5C-4DDC-87B5-53708026A21A}"/>
              </a:ext>
            </a:extLst>
          </p:cNvPr>
          <p:cNvSpPr/>
          <p:nvPr/>
        </p:nvSpPr>
        <p:spPr>
          <a:xfrm>
            <a:off x="2493508" y="5446518"/>
            <a:ext cx="1304254" cy="424237"/>
          </a:xfrm>
          <a:prstGeom prst="rightArrow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A2D357A-3B6D-46EB-9E4A-843C4180B355}"/>
              </a:ext>
            </a:extLst>
          </p:cNvPr>
          <p:cNvSpPr/>
          <p:nvPr/>
        </p:nvSpPr>
        <p:spPr>
          <a:xfrm>
            <a:off x="2798088" y="4700835"/>
            <a:ext cx="156034" cy="132222"/>
          </a:xfrm>
          <a:prstGeom prst="ellipse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5149D3B-7783-4DE6-942D-DC22139360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100" y="2130211"/>
            <a:ext cx="3410062" cy="3867954"/>
          </a:xfrm>
          <a:prstGeom prst="rect">
            <a:avLst/>
          </a:prstGeom>
        </p:spPr>
      </p:pic>
      <p:sp>
        <p:nvSpPr>
          <p:cNvPr id="18" name="橢圓 17">
            <a:extLst>
              <a:ext uri="{FF2B5EF4-FFF2-40B4-BE49-F238E27FC236}">
                <a16:creationId xmlns:a16="http://schemas.microsoft.com/office/drawing/2014/main" id="{73B97498-2708-48FB-9428-B62991059DB5}"/>
              </a:ext>
            </a:extLst>
          </p:cNvPr>
          <p:cNvSpPr/>
          <p:nvPr/>
        </p:nvSpPr>
        <p:spPr>
          <a:xfrm>
            <a:off x="2798088" y="4326042"/>
            <a:ext cx="156034" cy="132222"/>
          </a:xfrm>
          <a:prstGeom prst="ellipse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21943628-7071-43D9-9292-B2E2912E8DFC}"/>
              </a:ext>
            </a:extLst>
          </p:cNvPr>
          <p:cNvSpPr/>
          <p:nvPr/>
        </p:nvSpPr>
        <p:spPr>
          <a:xfrm>
            <a:off x="2800612" y="5084905"/>
            <a:ext cx="156034" cy="132222"/>
          </a:xfrm>
          <a:prstGeom prst="ellipse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70">
            <a:extLst>
              <a:ext uri="{FF2B5EF4-FFF2-40B4-BE49-F238E27FC236}">
                <a16:creationId xmlns:a16="http://schemas.microsoft.com/office/drawing/2014/main" id="{86DA5FD3-0AFD-4C1E-8ADE-C6B40668D0C6}"/>
              </a:ext>
            </a:extLst>
          </p:cNvPr>
          <p:cNvSpPr/>
          <p:nvPr/>
        </p:nvSpPr>
        <p:spPr>
          <a:xfrm rot="2671260">
            <a:off x="8978537" y="5314438"/>
            <a:ext cx="845282" cy="424237"/>
          </a:xfrm>
          <a:prstGeom prst="rightArrow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AA1F2FB2-E81A-43C7-8649-E2C1FC0FEFEA}"/>
              </a:ext>
            </a:extLst>
          </p:cNvPr>
          <p:cNvSpPr txBox="1">
            <a:spLocks/>
          </p:cNvSpPr>
          <p:nvPr/>
        </p:nvSpPr>
        <p:spPr>
          <a:xfrm>
            <a:off x="6169715" y="1485165"/>
            <a:ext cx="5434439" cy="487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Anti-Diagonal Approach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827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3B784-63ED-47F1-ACA3-2082396D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with Customized RTL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594BB-81CF-41EE-B2C3-C08CFF897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04" y="1482811"/>
            <a:ext cx="5037355" cy="4873538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Pros</a:t>
            </a:r>
          </a:p>
          <a:p>
            <a:pPr lvl="1"/>
            <a:r>
              <a:rPr lang="en-US" altLang="zh-TW" sz="2800" dirty="0"/>
              <a:t>Accurate register pipelining</a:t>
            </a:r>
          </a:p>
          <a:p>
            <a:pPr lvl="1"/>
            <a:r>
              <a:rPr lang="en-US" altLang="zh-TW" sz="2800" dirty="0"/>
              <a:t>Elegant compact architecture</a:t>
            </a:r>
          </a:p>
          <a:p>
            <a:pPr lvl="1"/>
            <a:r>
              <a:rPr lang="en-US" altLang="zh-TW" sz="2800" dirty="0"/>
              <a:t>Precise word-length</a:t>
            </a:r>
          </a:p>
          <a:p>
            <a:pPr lvl="1"/>
            <a:r>
              <a:rPr lang="en-US" altLang="zh-TW" sz="2800" dirty="0"/>
              <a:t>Customized dataflow</a:t>
            </a:r>
          </a:p>
          <a:p>
            <a:r>
              <a:rPr lang="en-US" altLang="zh-TW" dirty="0"/>
              <a:t>Cons</a:t>
            </a:r>
          </a:p>
          <a:p>
            <a:pPr lvl="1"/>
            <a:r>
              <a:rPr lang="en-US" altLang="zh-TW" sz="2800" dirty="0"/>
              <a:t>Long design time</a:t>
            </a:r>
          </a:p>
          <a:p>
            <a:pPr lvl="1"/>
            <a:r>
              <a:rPr lang="en-US" altLang="zh-TW" sz="2800" dirty="0"/>
              <a:t>Long turnaround time</a:t>
            </a:r>
          </a:p>
          <a:p>
            <a:pPr lvl="1"/>
            <a:r>
              <a:rPr lang="en-US" altLang="zh-TW" sz="2800" dirty="0"/>
              <a:t>Hard for debugging and verification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81A198B-7069-4B18-A389-7FCC9E9E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0CCBE0-A322-4AAA-A15C-24578DAB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pic>
        <p:nvPicPr>
          <p:cNvPr id="6" name="Picture 2" descr="未提供說明。">
            <a:extLst>
              <a:ext uri="{FF2B5EF4-FFF2-40B4-BE49-F238E27FC236}">
                <a16:creationId xmlns:a16="http://schemas.microsoft.com/office/drawing/2014/main" id="{6B4BE5FA-D1E8-4FBA-9FDA-EA84EFDD3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441" y="1507235"/>
            <a:ext cx="6596106" cy="4797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227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9932A-D676-4F93-86D3-4E7540B0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Overall System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895E7C-BC61-4043-9A9D-3285F03E8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04" y="1482811"/>
            <a:ext cx="7575281" cy="4873538"/>
          </a:xfrm>
        </p:spPr>
        <p:txBody>
          <a:bodyPr/>
          <a:lstStyle/>
          <a:p>
            <a:r>
              <a:rPr lang="en-US" altLang="zh-TW" dirty="0"/>
              <a:t>pair-hmm circuit integrated in complete system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7357DB1-1DCC-4208-960D-158019B5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70169D-35FD-4629-8F51-E988D382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8AF543A-8C6A-40C4-A39F-CD3CA488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60" y="2090204"/>
            <a:ext cx="3486931" cy="41426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46A495A-AAEC-46C3-83CD-A90F18538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289" y="2043478"/>
            <a:ext cx="4745108" cy="42360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AE506AD-50E8-4626-BC20-8E0124B7C945}"/>
              </a:ext>
            </a:extLst>
          </p:cNvPr>
          <p:cNvSpPr/>
          <p:nvPr/>
        </p:nvSpPr>
        <p:spPr>
          <a:xfrm>
            <a:off x="3470988" y="2911151"/>
            <a:ext cx="447869" cy="332169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6AE8420-0711-42F5-8BF6-835282BE62BC}"/>
              </a:ext>
            </a:extLst>
          </p:cNvPr>
          <p:cNvSpPr txBox="1"/>
          <p:nvPr/>
        </p:nvSpPr>
        <p:spPr>
          <a:xfrm>
            <a:off x="8473183" y="5227325"/>
            <a:ext cx="2407197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/>
              <a:t>Output Results Verified</a:t>
            </a:r>
          </a:p>
          <a:p>
            <a:r>
              <a:rPr lang="en-US" altLang="zh-TW" b="1" dirty="0"/>
              <a:t>Sensitivity: 99.77%</a:t>
            </a:r>
          </a:p>
          <a:p>
            <a:r>
              <a:rPr lang="en-US" altLang="zh-TW" b="1" dirty="0"/>
              <a:t>Precision: 99.79%</a:t>
            </a:r>
            <a:endParaRPr lang="zh-TW" altLang="en-US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0116070-CCCD-428C-9844-3EF53771FDF7}"/>
              </a:ext>
            </a:extLst>
          </p:cNvPr>
          <p:cNvSpPr txBox="1"/>
          <p:nvPr/>
        </p:nvSpPr>
        <p:spPr>
          <a:xfrm>
            <a:off x="7884675" y="1565909"/>
            <a:ext cx="31057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C0000"/>
                </a:solidFill>
              </a:rPr>
              <a:t>GT:GQ:PL 0/1: 776: 776, 0, 786</a:t>
            </a:r>
            <a:endParaRPr lang="zh-TW" altLang="en-US" b="1" dirty="0">
              <a:solidFill>
                <a:srgbClr val="CC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12CCB20-C52B-4167-92F9-B830045D3ED6}"/>
              </a:ext>
            </a:extLst>
          </p:cNvPr>
          <p:cNvSpPr txBox="1"/>
          <p:nvPr/>
        </p:nvSpPr>
        <p:spPr>
          <a:xfrm>
            <a:off x="1551126" y="3541474"/>
            <a:ext cx="1742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Integrated Block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816451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81000" y="1482811"/>
            <a:ext cx="11654481" cy="48622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lvl="1"/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NGS</a:t>
            </a:r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Application</a:t>
            </a:r>
          </a:p>
          <a:p>
            <a:pPr lvl="1"/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NGS</a:t>
            </a:r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Workflow</a:t>
            </a:r>
          </a:p>
          <a:p>
            <a:pPr lvl="1"/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NGS</a:t>
            </a:r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Data Analysis Workflow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Pair-HMM Algorithm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HLS Analysis and Implementation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HLS Optimization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Comparison w/ RTL code</a:t>
            </a:r>
          </a:p>
          <a:p>
            <a:r>
              <a:rPr lang="en-US" altLang="zh-TW" b="1" dirty="0"/>
              <a:t>Conclusion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3669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81000" y="1482811"/>
            <a:ext cx="11654481" cy="5083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Introduction</a:t>
            </a:r>
          </a:p>
          <a:p>
            <a:pPr lvl="1"/>
            <a:r>
              <a:rPr lang="en-US" altLang="zh-TW" b="1" dirty="0"/>
              <a:t>NGS</a:t>
            </a:r>
            <a:r>
              <a:rPr lang="zh-TW" altLang="en-US" b="1" dirty="0"/>
              <a:t> </a:t>
            </a:r>
            <a:r>
              <a:rPr lang="en-US" altLang="zh-TW" b="1" dirty="0"/>
              <a:t>Application</a:t>
            </a:r>
          </a:p>
          <a:p>
            <a:pPr lvl="1"/>
            <a:r>
              <a:rPr lang="en-US" altLang="zh-TW" b="1" dirty="0"/>
              <a:t>NGS</a:t>
            </a:r>
            <a:r>
              <a:rPr lang="zh-TW" altLang="en-US" b="1" dirty="0"/>
              <a:t> </a:t>
            </a:r>
            <a:r>
              <a:rPr lang="en-US" altLang="zh-TW" b="1" dirty="0"/>
              <a:t>Workflow</a:t>
            </a:r>
          </a:p>
          <a:p>
            <a:pPr lvl="1"/>
            <a:r>
              <a:rPr lang="en-US" altLang="zh-TW" b="1" dirty="0"/>
              <a:t>NGS</a:t>
            </a:r>
            <a:r>
              <a:rPr lang="zh-TW" altLang="en-US" b="1" dirty="0"/>
              <a:t> </a:t>
            </a:r>
            <a:r>
              <a:rPr lang="en-US" altLang="zh-TW" b="1" dirty="0"/>
              <a:t>Data Analysis Workflow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Pair-HMM Algorithm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HLS Analysis and Implementation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HLS Optimization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Comparison w/ RTL code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5063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High-level synthesis (HLS) enables </a:t>
            </a:r>
            <a:r>
              <a:rPr lang="en-US" altLang="zh-TW" b="1" dirty="0"/>
              <a:t>ultra-fast FPGA prototyping</a:t>
            </a:r>
            <a:r>
              <a:rPr lang="en-US" altLang="zh-TW" dirty="0"/>
              <a:t>, reducing overall development time by more than </a:t>
            </a:r>
            <a:r>
              <a:rPr lang="en-US" altLang="zh-TW" b="1" dirty="0">
                <a:solidFill>
                  <a:srgbClr val="CC0000"/>
                </a:solidFill>
              </a:rPr>
              <a:t>20x</a:t>
            </a:r>
            <a:r>
              <a:rPr lang="en-US" altLang="zh-TW" dirty="0"/>
              <a:t>.</a:t>
            </a:r>
          </a:p>
          <a:p>
            <a:pPr algn="just"/>
            <a:r>
              <a:rPr lang="en-US" altLang="zh-TW" dirty="0"/>
              <a:t>HLS brings it a promising solution for software developers to design hardware applications with FPGA.</a:t>
            </a:r>
          </a:p>
          <a:p>
            <a:pPr algn="just"/>
            <a:r>
              <a:rPr lang="en-US" altLang="zh-TW" dirty="0"/>
              <a:t>Performances depend on </a:t>
            </a:r>
            <a:r>
              <a:rPr lang="en-US" altLang="zh-TW" b="1" dirty="0"/>
              <a:t>proposed architecture </a:t>
            </a:r>
            <a:r>
              <a:rPr lang="en-US" altLang="zh-TW" dirty="0"/>
              <a:t>significantly. (hardware-thinking algorithms)</a:t>
            </a:r>
          </a:p>
          <a:p>
            <a:pPr algn="just"/>
            <a:r>
              <a:rPr lang="en-US" altLang="zh-TW" dirty="0"/>
              <a:t>Customized RTL design benefits from precise word-length control and cycle-accurate architecture, slightly improving overall resources usage and latency.</a:t>
            </a:r>
          </a:p>
          <a:p>
            <a:pPr algn="just"/>
            <a:r>
              <a:rPr lang="en-US" altLang="zh-TW" dirty="0"/>
              <a:t>Who would be mostly benefit from HLS: </a:t>
            </a:r>
            <a:r>
              <a:rPr lang="en-US" altLang="zh-TW" b="1" dirty="0"/>
              <a:t>software engineers with hardware architecture concept and experience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7486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805" y="1482811"/>
            <a:ext cx="11895096" cy="48735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2000" dirty="0"/>
              <a:t>[1]</a:t>
            </a:r>
            <a:r>
              <a:rPr lang="zh-TW" altLang="en-US" sz="2000" dirty="0"/>
              <a:t> </a:t>
            </a:r>
            <a:r>
              <a:rPr lang="en-US" altLang="zh-TW" sz="2000" dirty="0" err="1"/>
              <a:t>Lusia</a:t>
            </a:r>
            <a:r>
              <a:rPr lang="en-US" altLang="zh-TW" sz="2000" dirty="0"/>
              <a:t> </a:t>
            </a:r>
            <a:r>
              <a:rPr lang="en-US" altLang="zh-TW" sz="2000" dirty="0" err="1"/>
              <a:t>Barzon</a:t>
            </a:r>
            <a:r>
              <a:rPr lang="en-US" altLang="zh-TW" sz="2000" dirty="0"/>
              <a:t>, Enrico </a:t>
            </a:r>
            <a:r>
              <a:rPr lang="en-US" altLang="zh-TW" sz="2000" dirty="0" err="1"/>
              <a:t>Lavezzo</a:t>
            </a:r>
            <a:r>
              <a:rPr lang="en-US" altLang="zh-TW" sz="2000" dirty="0"/>
              <a:t>, Valentina </a:t>
            </a:r>
            <a:r>
              <a:rPr lang="en-US" altLang="zh-TW" sz="2000" dirty="0" err="1"/>
              <a:t>Militello</a:t>
            </a:r>
            <a:r>
              <a:rPr lang="en-US" altLang="zh-TW" sz="2000" dirty="0"/>
              <a:t>, Stefano </a:t>
            </a:r>
            <a:r>
              <a:rPr lang="en-US" altLang="zh-TW" sz="2000" dirty="0" err="1"/>
              <a:t>Toppo</a:t>
            </a:r>
            <a:r>
              <a:rPr lang="en-US" altLang="zh-TW" sz="2000" dirty="0"/>
              <a:t>, Giorgio </a:t>
            </a:r>
            <a:r>
              <a:rPr lang="en-US" altLang="zh-TW" sz="2000" dirty="0" err="1"/>
              <a:t>Palu</a:t>
            </a:r>
            <a:r>
              <a:rPr lang="en-US" altLang="zh-TW" sz="2000" dirty="0"/>
              <a:t>, “Applications of Next-Generation Sequencing Technologies to Diagnostic Virology,” International Journal of Molecular Sciences, November. 2011.</a:t>
            </a:r>
          </a:p>
          <a:p>
            <a:pPr marL="0" indent="0" algn="just">
              <a:buNone/>
            </a:pPr>
            <a:r>
              <a:rPr lang="en-US" altLang="zh-TW" sz="2000" dirty="0"/>
              <a:t>[2]</a:t>
            </a:r>
            <a:r>
              <a:rPr lang="zh-TW" altLang="en-US" sz="2000" dirty="0"/>
              <a:t> </a:t>
            </a:r>
            <a:r>
              <a:rPr lang="en-US" altLang="zh-TW" sz="2000" dirty="0"/>
              <a:t>Y.-C. Wu et al., “A Fully Integrated Genetic Variant Discovery SoC for Next-Generation Sequencing,” Int. Solid-State Circuits Conference (ISSCC), 2020. </a:t>
            </a:r>
          </a:p>
          <a:p>
            <a:pPr marL="0" indent="0" algn="just">
              <a:buNone/>
            </a:pPr>
            <a:r>
              <a:rPr lang="en-US" altLang="zh-TW" sz="2000" dirty="0"/>
              <a:t>[3]</a:t>
            </a:r>
            <a:r>
              <a:rPr lang="zh-TW" altLang="en-US" sz="2000" dirty="0"/>
              <a:t> </a:t>
            </a:r>
            <a:r>
              <a:rPr lang="en-US" altLang="zh-TW" sz="2000" dirty="0"/>
              <a:t>H.-W. Kang and J.-H. Hung, “Optimization of the Variant Calling Workflow for Whole Genome Sequencing,” National </a:t>
            </a:r>
            <a:r>
              <a:rPr lang="en-US" altLang="zh-TW" sz="2000" dirty="0" err="1"/>
              <a:t>Chiao</a:t>
            </a:r>
            <a:r>
              <a:rPr lang="en-US" altLang="zh-TW" sz="2000" dirty="0"/>
              <a:t> Tung University in Partial Fulfillment of the Requirements for the Degree of Master in Computer Science, Nov. 2019. </a:t>
            </a:r>
          </a:p>
          <a:p>
            <a:pPr marL="0" indent="0">
              <a:lnSpc>
                <a:spcPts val="2100"/>
              </a:lnSpc>
              <a:buNone/>
            </a:pPr>
            <a:r>
              <a:rPr lang="en-US" altLang="zh-TW" sz="2000" dirty="0"/>
              <a:t>[4] </a:t>
            </a:r>
            <a:r>
              <a:rPr lang="en-US" altLang="zh-TW" sz="2000" dirty="0">
                <a:hlinkClick r:id="rId2"/>
              </a:rPr>
              <a:t>https://www.intel.com/content/www/us/en/healthcareit/solutions/documents/deploying-gatk-best-practices-paper.html</a:t>
            </a:r>
            <a:endParaRPr lang="en-US" altLang="zh-TW" sz="2000" dirty="0"/>
          </a:p>
          <a:p>
            <a:pPr marL="0" indent="0">
              <a:lnSpc>
                <a:spcPts val="2100"/>
              </a:lnSpc>
              <a:buNone/>
            </a:pPr>
            <a:r>
              <a:rPr lang="en-US" altLang="zh-TW" sz="2000" dirty="0"/>
              <a:t>[5] Genome Analysis Toolkit, Broad Institute. “HaplotypeCaller in a nutshell,” https://gatk.broadinstitute.org/hc/en-us/articles/360035531412.</a:t>
            </a:r>
          </a:p>
          <a:p>
            <a:pPr marL="0" indent="0">
              <a:lnSpc>
                <a:spcPts val="2100"/>
              </a:lnSpc>
              <a:buNone/>
            </a:pPr>
            <a:endParaRPr lang="en-US" altLang="zh-TW" sz="2000" dirty="0"/>
          </a:p>
          <a:p>
            <a:pPr marL="0" indent="0" algn="just">
              <a:buNone/>
            </a:pPr>
            <a:endParaRPr lang="en-US" altLang="zh-TW" sz="2000" dirty="0"/>
          </a:p>
          <a:p>
            <a:pPr marL="0" indent="0" algn="just">
              <a:buNone/>
            </a:pPr>
            <a:endParaRPr lang="en-US" altLang="zh-TW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25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 &amp; A</a:t>
            </a:r>
            <a:endParaRPr lang="zh-TW" altLang="en-US" b="1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175750" cy="1500187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/>
              <a:t>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976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Introduction: NGS</a:t>
            </a:r>
            <a:r>
              <a:rPr lang="zh-TW" altLang="en-US" dirty="0"/>
              <a:t> </a:t>
            </a:r>
            <a:r>
              <a:rPr lang="en-US" altLang="zh-TW" dirty="0"/>
              <a:t>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760" y="1482811"/>
            <a:ext cx="11487151" cy="4873538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 power of high-throughput sequencing is harnessed by many researchers to address diverse biological problem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899722" y="2439710"/>
            <a:ext cx="6367839" cy="3465321"/>
            <a:chOff x="577446" y="2033070"/>
            <a:chExt cx="7840426" cy="4266690"/>
          </a:xfrm>
        </p:grpSpPr>
        <p:sp>
          <p:nvSpPr>
            <p:cNvPr id="7" name="文字方塊 6"/>
            <p:cNvSpPr txBox="1"/>
            <p:nvPr/>
          </p:nvSpPr>
          <p:spPr>
            <a:xfrm>
              <a:off x="1841191" y="5930428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[1]</a:t>
              </a:r>
              <a:endParaRPr lang="zh-TW" altLang="en-US" b="1" dirty="0"/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577446" y="2033070"/>
              <a:ext cx="7840426" cy="4237415"/>
              <a:chOff x="457200" y="1976302"/>
              <a:chExt cx="8075240" cy="4364323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528" r="20785"/>
              <a:stretch/>
            </p:blipFill>
            <p:spPr>
              <a:xfrm>
                <a:off x="457200" y="4020995"/>
                <a:ext cx="1879533" cy="1568246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10" name="文字方塊 9"/>
              <p:cNvSpPr txBox="1"/>
              <p:nvPr/>
            </p:nvSpPr>
            <p:spPr>
              <a:xfrm>
                <a:off x="742176" y="5673189"/>
                <a:ext cx="1309582" cy="665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1" dirty="0"/>
                  <a:t>Virus Quick</a:t>
                </a:r>
              </a:p>
              <a:p>
                <a:pPr algn="ctr"/>
                <a:r>
                  <a:rPr lang="en-US" altLang="zh-TW" b="1" dirty="0"/>
                  <a:t>Testing</a:t>
                </a:r>
                <a:endParaRPr lang="zh-TW" altLang="en-US" sz="2000" b="1" dirty="0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>
                <a:off x="1475656" y="2796858"/>
                <a:ext cx="6264696" cy="1224136"/>
              </a:xfrm>
              <a:prstGeom prst="triangle">
                <a:avLst/>
              </a:prstGeom>
              <a:blipFill dpi="0" rotWithShape="1">
                <a:blip r:embed="rId3">
                  <a:alphaModFix amt="28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3347864" y="1976302"/>
                <a:ext cx="2340260" cy="154843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2852735" y="5640143"/>
                <a:ext cx="1306801" cy="700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1" dirty="0"/>
                  <a:t>Molecular </a:t>
                </a:r>
              </a:p>
              <a:p>
                <a:pPr algn="ctr"/>
                <a:r>
                  <a:rPr lang="en-US" altLang="zh-TW" b="1" dirty="0"/>
                  <a:t>Biology</a:t>
                </a:r>
                <a:endParaRPr lang="zh-TW" altLang="en-US" b="1" dirty="0"/>
              </a:p>
            </p:txBody>
          </p:sp>
          <p:pic>
            <p:nvPicPr>
              <p:cNvPr id="14" name="圖片 1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6370" y="4020994"/>
                <a:ext cx="1879533" cy="1568246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圖片 1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30" t="30834" r="7098" b="14866"/>
              <a:stretch/>
            </p:blipFill>
            <p:spPr>
              <a:xfrm>
                <a:off x="4670316" y="4020994"/>
                <a:ext cx="1728192" cy="1568246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921" y="4020994"/>
                <a:ext cx="1909519" cy="154244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4941637" y="5640143"/>
                <a:ext cx="1194571" cy="700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1" dirty="0"/>
                  <a:t>Precision </a:t>
                </a:r>
              </a:p>
              <a:p>
                <a:pPr algn="ctr"/>
                <a:r>
                  <a:rPr lang="en-US" altLang="zh-TW" b="1" dirty="0"/>
                  <a:t>Medicine</a:t>
                </a:r>
                <a:endParaRPr lang="zh-TW" altLang="en-US" b="1" dirty="0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6699476" y="5640143"/>
                <a:ext cx="1756413" cy="665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1" dirty="0"/>
                  <a:t>Non-invasive</a:t>
                </a:r>
              </a:p>
              <a:p>
                <a:pPr algn="ctr"/>
                <a:r>
                  <a:rPr lang="en-US" altLang="zh-TW" b="1" dirty="0"/>
                  <a:t>Prenatal Testing</a:t>
                </a:r>
                <a:endParaRPr lang="zh-TW" altLang="en-US" b="1" dirty="0"/>
              </a:p>
            </p:txBody>
          </p:sp>
        </p:grpSp>
      </p:grpSp>
      <p:sp>
        <p:nvSpPr>
          <p:cNvPr id="19" name="文字方塊 18"/>
          <p:cNvSpPr txBox="1"/>
          <p:nvPr/>
        </p:nvSpPr>
        <p:spPr>
          <a:xfrm>
            <a:off x="8618285" y="6063962"/>
            <a:ext cx="3408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006600"/>
                </a:solidFill>
              </a:rPr>
              <a:t>[1] L. </a:t>
            </a:r>
            <a:r>
              <a:rPr lang="en-US" altLang="zh-TW" sz="1600" b="1" dirty="0" err="1">
                <a:solidFill>
                  <a:srgbClr val="006600"/>
                </a:solidFill>
              </a:rPr>
              <a:t>Barzon</a:t>
            </a:r>
            <a:r>
              <a:rPr lang="en-US" altLang="zh-TW" sz="1600" b="1" dirty="0">
                <a:solidFill>
                  <a:srgbClr val="006600"/>
                </a:solidFill>
              </a:rPr>
              <a:t>, et al., </a:t>
            </a:r>
            <a:r>
              <a:rPr lang="en-US" altLang="zh-TW" sz="1600" b="1" dirty="0" err="1">
                <a:solidFill>
                  <a:srgbClr val="006600"/>
                </a:solidFill>
              </a:rPr>
              <a:t>Int</a:t>
            </a:r>
            <a:r>
              <a:rPr lang="en-US" altLang="zh-TW" sz="1600" b="1" dirty="0">
                <a:solidFill>
                  <a:srgbClr val="006600"/>
                </a:solidFill>
              </a:rPr>
              <a:t> J </a:t>
            </a:r>
            <a:r>
              <a:rPr lang="en-US" altLang="zh-TW" sz="1600" b="1" dirty="0" err="1">
                <a:solidFill>
                  <a:srgbClr val="006600"/>
                </a:solidFill>
              </a:rPr>
              <a:t>Mol</a:t>
            </a:r>
            <a:r>
              <a:rPr lang="en-US" altLang="zh-TW" sz="1600" b="1" dirty="0">
                <a:solidFill>
                  <a:srgbClr val="006600"/>
                </a:solidFill>
              </a:rPr>
              <a:t> </a:t>
            </a:r>
            <a:r>
              <a:rPr lang="en-US" altLang="zh-TW" sz="1600" b="1" dirty="0" err="1">
                <a:solidFill>
                  <a:srgbClr val="006600"/>
                </a:solidFill>
              </a:rPr>
              <a:t>Sci</a:t>
            </a:r>
            <a:r>
              <a:rPr lang="en-US" altLang="zh-TW" sz="1600" b="1" dirty="0">
                <a:solidFill>
                  <a:srgbClr val="006600"/>
                </a:solidFill>
              </a:rPr>
              <a:t>, 2011.</a:t>
            </a:r>
          </a:p>
          <a:p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4014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Introduction: NGS Workflow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365760" y="1482811"/>
            <a:ext cx="11487151" cy="1183393"/>
          </a:xfrm>
        </p:spPr>
        <p:txBody>
          <a:bodyPr>
            <a:normAutofit fontScale="92500"/>
          </a:bodyPr>
          <a:lstStyle/>
          <a:p>
            <a:r>
              <a:rPr lang="en-US" altLang="zh-TW" dirty="0">
                <a:ea typeface="新細明體" charset="-120"/>
              </a:rPr>
              <a:t>Hundreds of millions of DNA segments were anchored and amplified on a microarray, and then short-read raw data is output by sequencing by synthesis</a:t>
            </a:r>
          </a:p>
          <a:p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768670" y="2478156"/>
            <a:ext cx="4654660" cy="3878752"/>
            <a:chOff x="885142" y="2478156"/>
            <a:chExt cx="4654660" cy="3878752"/>
          </a:xfrm>
        </p:grpSpPr>
        <p:grpSp>
          <p:nvGrpSpPr>
            <p:cNvPr id="32" name="群組 31"/>
            <p:cNvGrpSpPr/>
            <p:nvPr/>
          </p:nvGrpSpPr>
          <p:grpSpPr>
            <a:xfrm>
              <a:off x="885142" y="2902063"/>
              <a:ext cx="4654660" cy="3454845"/>
              <a:chOff x="569323" y="2669398"/>
              <a:chExt cx="4654660" cy="3454845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691832" y="2853670"/>
                <a:ext cx="2160197" cy="931033"/>
                <a:chOff x="1192929" y="2594000"/>
                <a:chExt cx="2226943" cy="846361"/>
              </a:xfrm>
            </p:grpSpPr>
            <p:pic>
              <p:nvPicPr>
                <p:cNvPr id="12" name="圖片 1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95" t="7094" r="64963" b="72518"/>
                <a:stretch/>
              </p:blipFill>
              <p:spPr>
                <a:xfrm>
                  <a:off x="1192929" y="2594000"/>
                  <a:ext cx="1866462" cy="846361"/>
                </a:xfrm>
                <a:prstGeom prst="rect">
                  <a:avLst/>
                </a:prstGeom>
              </p:spPr>
            </p:pic>
            <p:sp>
              <p:nvSpPr>
                <p:cNvPr id="13" name="矩形 12"/>
                <p:cNvSpPr/>
                <p:nvPr/>
              </p:nvSpPr>
              <p:spPr>
                <a:xfrm>
                  <a:off x="3203848" y="2996952"/>
                  <a:ext cx="216024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" name="文字方塊 7"/>
              <p:cNvSpPr txBox="1"/>
              <p:nvPr/>
            </p:nvSpPr>
            <p:spPr>
              <a:xfrm>
                <a:off x="569323" y="5785689"/>
                <a:ext cx="1825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b="1" dirty="0"/>
                  <a:t>Library Preparation</a:t>
                </a:r>
                <a:endParaRPr lang="zh-TW" altLang="en-US" sz="1600" b="1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2588756" y="5782590"/>
                <a:ext cx="20084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b="1" dirty="0"/>
                  <a:t>Cluster Amplification</a:t>
                </a:r>
                <a:endParaRPr lang="zh-TW" altLang="en-US" sz="1600" b="1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729003" y="3771188"/>
                <a:ext cx="17361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b="1" dirty="0"/>
                  <a:t>Short-read Data</a:t>
                </a:r>
                <a:endParaRPr lang="zh-TW" altLang="en-US" sz="1600" b="1" dirty="0"/>
              </a:p>
            </p:txBody>
          </p:sp>
          <p:pic>
            <p:nvPicPr>
              <p:cNvPr id="16" name="圖片 1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287" r="85145" b="50325"/>
              <a:stretch/>
            </p:blipFill>
            <p:spPr>
              <a:xfrm>
                <a:off x="995591" y="4927177"/>
                <a:ext cx="983881" cy="931090"/>
              </a:xfrm>
              <a:prstGeom prst="rect">
                <a:avLst/>
              </a:prstGeom>
            </p:spPr>
          </p:pic>
          <p:sp>
            <p:nvSpPr>
              <p:cNvPr id="18" name="向右箭號 17"/>
              <p:cNvSpPr/>
              <p:nvPr/>
            </p:nvSpPr>
            <p:spPr>
              <a:xfrm>
                <a:off x="2066480" y="5249477"/>
                <a:ext cx="377190" cy="286489"/>
              </a:xfrm>
              <a:prstGeom prst="rightArrow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0" name="圖片 1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3062" r="59972"/>
              <a:stretch/>
            </p:blipFill>
            <p:spPr>
              <a:xfrm>
                <a:off x="2666816" y="4449673"/>
                <a:ext cx="2115410" cy="1346036"/>
              </a:xfrm>
              <a:prstGeom prst="rect">
                <a:avLst/>
              </a:prstGeom>
            </p:spPr>
          </p:pic>
          <p:sp>
            <p:nvSpPr>
              <p:cNvPr id="21" name="矩形 20"/>
              <p:cNvSpPr/>
              <p:nvPr/>
            </p:nvSpPr>
            <p:spPr>
              <a:xfrm>
                <a:off x="4539289" y="2699230"/>
                <a:ext cx="198436" cy="1264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3" name="圖片 2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601" t="37285" r="68990" b="45777"/>
              <a:stretch/>
            </p:blipFill>
            <p:spPr>
              <a:xfrm>
                <a:off x="3124670" y="3011929"/>
                <a:ext cx="936607" cy="815755"/>
              </a:xfrm>
              <a:prstGeom prst="rect">
                <a:avLst/>
              </a:prstGeom>
            </p:spPr>
          </p:pic>
          <p:sp>
            <p:nvSpPr>
              <p:cNvPr id="25" name="向右箭號 24"/>
              <p:cNvSpPr/>
              <p:nvPr/>
            </p:nvSpPr>
            <p:spPr>
              <a:xfrm rot="16200000">
                <a:off x="3404378" y="3958388"/>
                <a:ext cx="377190" cy="286489"/>
              </a:xfrm>
              <a:prstGeom prst="rightArrow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3724521" y="3955651"/>
                <a:ext cx="14994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b="1" dirty="0"/>
                  <a:t>Light Emission</a:t>
                </a:r>
                <a:endParaRPr lang="zh-TW" altLang="en-US" sz="1600" b="1" dirty="0"/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2988349" y="2669398"/>
                <a:ext cx="12092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b="1" dirty="0"/>
                  <a:t>Image Array</a:t>
                </a:r>
                <a:endParaRPr lang="zh-TW" altLang="en-US" sz="1600" b="1" dirty="0"/>
              </a:p>
            </p:txBody>
          </p:sp>
          <p:sp>
            <p:nvSpPr>
              <p:cNvPr id="28" name="向右箭號 27"/>
              <p:cNvSpPr/>
              <p:nvPr/>
            </p:nvSpPr>
            <p:spPr>
              <a:xfrm rot="10800000">
                <a:off x="2624916" y="3271449"/>
                <a:ext cx="377190" cy="286489"/>
              </a:xfrm>
              <a:prstGeom prst="rightArrow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0" name="文字方塊 29"/>
            <p:cNvSpPr txBox="1"/>
            <p:nvPr/>
          </p:nvSpPr>
          <p:spPr>
            <a:xfrm>
              <a:off x="928136" y="2478156"/>
              <a:ext cx="4402388" cy="3385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/>
                <a:t>Next-Generation Sequencing (NGS) Workflow [2]</a:t>
              </a:r>
              <a:endParaRPr lang="zh-TW" altLang="en-US" sz="1600" b="1" dirty="0"/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8831644" y="6090932"/>
            <a:ext cx="3195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006600"/>
                </a:solidFill>
              </a:rPr>
              <a:t>[2] Y.-C. Wu, et al., ISSCC, Feb. 2020.</a:t>
            </a:r>
          </a:p>
          <a:p>
            <a:endParaRPr lang="zh-TW" altLang="en-US" sz="14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1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Introduction: NGS Data Analysis Workflow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365760" y="1482811"/>
            <a:ext cx="5685616" cy="4870488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The short-read raw data from NGS should be analyzed to find the variants of the sample</a:t>
            </a:r>
          </a:p>
          <a:p>
            <a:r>
              <a:rPr lang="en-US" altLang="zh-TW" dirty="0">
                <a:ea typeface="新細明體" charset="-120"/>
              </a:rPr>
              <a:t>Analysis workflow consists of Preprocessing, Short-read Mapping, Haplotype Calling, Variant Calling and Genotyping </a:t>
            </a:r>
          </a:p>
          <a:p>
            <a:r>
              <a:rPr lang="en-US" altLang="zh-TW" dirty="0">
                <a:ea typeface="新細明體" charset="-120"/>
              </a:rPr>
              <a:t>Final result will be variant call format (.</a:t>
            </a:r>
            <a:r>
              <a:rPr lang="en-US" altLang="zh-TW" dirty="0" err="1">
                <a:ea typeface="新細明體" charset="-120"/>
              </a:rPr>
              <a:t>vcf</a:t>
            </a:r>
            <a:r>
              <a:rPr lang="en-US" altLang="zh-TW" dirty="0">
                <a:ea typeface="新細明體" charset="-120"/>
              </a:rPr>
              <a:t>) storing gene sequence variations</a:t>
            </a:r>
          </a:p>
          <a:p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5633085" y="2036858"/>
            <a:ext cx="2240528" cy="1508149"/>
            <a:chOff x="7292989" y="3780288"/>
            <a:chExt cx="2240528" cy="1508149"/>
          </a:xfrm>
        </p:grpSpPr>
        <p:grpSp>
          <p:nvGrpSpPr>
            <p:cNvPr id="35" name="群組 34"/>
            <p:cNvGrpSpPr/>
            <p:nvPr/>
          </p:nvGrpSpPr>
          <p:grpSpPr>
            <a:xfrm>
              <a:off x="7292989" y="4055940"/>
              <a:ext cx="2240528" cy="1232497"/>
              <a:chOff x="1107336" y="4919068"/>
              <a:chExt cx="2240528" cy="1232497"/>
            </a:xfrm>
          </p:grpSpPr>
          <p:grpSp>
            <p:nvGrpSpPr>
              <p:cNvPr id="39" name="群組 38"/>
              <p:cNvGrpSpPr/>
              <p:nvPr/>
            </p:nvGrpSpPr>
            <p:grpSpPr>
              <a:xfrm>
                <a:off x="1107336" y="5160620"/>
                <a:ext cx="2240528" cy="990945"/>
                <a:chOff x="2483855" y="4937463"/>
                <a:chExt cx="2240528" cy="990945"/>
              </a:xfrm>
            </p:grpSpPr>
            <p:pic>
              <p:nvPicPr>
                <p:cNvPr id="45" name="圖片 4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83855" y="4937463"/>
                  <a:ext cx="897716" cy="897716"/>
                </a:xfrm>
                <a:prstGeom prst="rect">
                  <a:avLst/>
                </a:prstGeom>
              </p:spPr>
            </p:pic>
            <p:sp>
              <p:nvSpPr>
                <p:cNvPr id="46" name="文字方塊 45"/>
                <p:cNvSpPr txBox="1"/>
                <p:nvPr/>
              </p:nvSpPr>
              <p:spPr>
                <a:xfrm>
                  <a:off x="3506041" y="5074697"/>
                  <a:ext cx="1197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>
                      <a:solidFill>
                        <a:srgbClr val="C00000"/>
                      </a:solidFill>
                    </a:rPr>
                    <a:t>T</a:t>
                  </a:r>
                  <a:r>
                    <a:rPr lang="en-US" altLang="zh-TW" b="1" dirty="0">
                      <a:solidFill>
                        <a:srgbClr val="0000CC"/>
                      </a:solidFill>
                    </a:rPr>
                    <a:t>A</a:t>
                  </a:r>
                  <a:r>
                    <a:rPr lang="en-US" altLang="zh-TW" b="1" dirty="0">
                      <a:solidFill>
                        <a:srgbClr val="006600"/>
                      </a:solidFill>
                    </a:rPr>
                    <a:t>CC</a:t>
                  </a:r>
                  <a:r>
                    <a:rPr lang="en-US" altLang="zh-TW" b="1" dirty="0"/>
                    <a:t>…</a:t>
                  </a:r>
                  <a:r>
                    <a:rPr lang="en-US" altLang="zh-TW" b="1" dirty="0">
                      <a:solidFill>
                        <a:srgbClr val="F17A17"/>
                      </a:solidFill>
                    </a:rPr>
                    <a:t>G</a:t>
                  </a:r>
                  <a:r>
                    <a:rPr lang="en-US" altLang="zh-TW" b="1" dirty="0">
                      <a:solidFill>
                        <a:srgbClr val="C00000"/>
                      </a:solidFill>
                    </a:rPr>
                    <a:t>T</a:t>
                  </a:r>
                  <a:r>
                    <a:rPr lang="en-US" altLang="zh-TW" b="1" dirty="0">
                      <a:solidFill>
                        <a:srgbClr val="0000CC"/>
                      </a:solidFill>
                    </a:rPr>
                    <a:t>A</a:t>
                  </a:r>
                  <a:endParaRPr lang="zh-TW" altLang="en-US" b="1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47" name="文字方塊 46"/>
                <p:cNvSpPr txBox="1"/>
                <p:nvPr/>
              </p:nvSpPr>
              <p:spPr>
                <a:xfrm>
                  <a:off x="3510076" y="5335582"/>
                  <a:ext cx="12143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>
                      <a:solidFill>
                        <a:srgbClr val="C00000"/>
                      </a:solidFill>
                    </a:rPr>
                    <a:t>T</a:t>
                  </a:r>
                  <a:r>
                    <a:rPr lang="en-US" altLang="zh-TW" b="1" dirty="0">
                      <a:solidFill>
                        <a:srgbClr val="F17A17"/>
                      </a:solidFill>
                    </a:rPr>
                    <a:t>G</a:t>
                  </a:r>
                  <a:r>
                    <a:rPr lang="en-US" altLang="zh-TW" b="1" dirty="0">
                      <a:solidFill>
                        <a:srgbClr val="006600"/>
                      </a:solidFill>
                    </a:rPr>
                    <a:t>C</a:t>
                  </a:r>
                  <a:r>
                    <a:rPr lang="en-US" altLang="zh-TW" b="1" dirty="0">
                      <a:solidFill>
                        <a:srgbClr val="0000CC"/>
                      </a:solidFill>
                    </a:rPr>
                    <a:t>A</a:t>
                  </a:r>
                  <a:r>
                    <a:rPr lang="en-US" altLang="zh-TW" b="1" dirty="0"/>
                    <a:t>…</a:t>
                  </a:r>
                  <a:r>
                    <a:rPr lang="en-US" altLang="zh-TW" b="1" dirty="0">
                      <a:solidFill>
                        <a:srgbClr val="0000CC"/>
                      </a:solidFill>
                    </a:rPr>
                    <a:t>A</a:t>
                  </a:r>
                  <a:r>
                    <a:rPr lang="en-US" altLang="zh-TW" b="1" dirty="0">
                      <a:solidFill>
                        <a:srgbClr val="C00000"/>
                      </a:solidFill>
                    </a:rPr>
                    <a:t>T</a:t>
                  </a:r>
                  <a:r>
                    <a:rPr lang="en-US" altLang="zh-TW" b="1" dirty="0">
                      <a:solidFill>
                        <a:srgbClr val="006600"/>
                      </a:solidFill>
                    </a:rPr>
                    <a:t>C</a:t>
                  </a:r>
                  <a:endParaRPr lang="zh-TW" altLang="en-US" b="1" dirty="0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49" name="文字方塊 48"/>
                <p:cNvSpPr txBox="1"/>
                <p:nvPr/>
              </p:nvSpPr>
              <p:spPr>
                <a:xfrm>
                  <a:off x="4032549" y="5619669"/>
                  <a:ext cx="461665" cy="308739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en-US" altLang="zh-TW" dirty="0"/>
                    <a:t>….</a:t>
                  </a:r>
                  <a:endParaRPr lang="zh-TW" altLang="en-US" dirty="0"/>
                </a:p>
              </p:txBody>
            </p:sp>
          </p:grpSp>
          <p:cxnSp>
            <p:nvCxnSpPr>
              <p:cNvPr id="40" name="直線單箭頭接點 39"/>
              <p:cNvCxnSpPr/>
              <p:nvPr/>
            </p:nvCxnSpPr>
            <p:spPr>
              <a:xfrm>
                <a:off x="2226046" y="5259043"/>
                <a:ext cx="100314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字方塊 40"/>
              <p:cNvSpPr txBox="1"/>
              <p:nvPr/>
            </p:nvSpPr>
            <p:spPr>
              <a:xfrm>
                <a:off x="2174181" y="4919068"/>
                <a:ext cx="1133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/>
                  <a:t>100-200</a:t>
                </a:r>
                <a:r>
                  <a:rPr lang="en-US" altLang="zh-TW" sz="1600" dirty="0"/>
                  <a:t> </a:t>
                </a:r>
                <a:r>
                  <a:rPr lang="en-US" altLang="zh-TW" sz="1600" b="1" dirty="0"/>
                  <a:t>bp</a:t>
                </a:r>
                <a:endParaRPr lang="zh-TW" altLang="en-US" sz="1600" b="1" dirty="0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 flipH="1">
                <a:off x="1881683" y="5373371"/>
                <a:ext cx="267385" cy="2295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 flipV="1">
                <a:off x="1869963" y="5761343"/>
                <a:ext cx="274748" cy="23585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文字方塊 49"/>
            <p:cNvSpPr txBox="1"/>
            <p:nvPr/>
          </p:nvSpPr>
          <p:spPr>
            <a:xfrm>
              <a:off x="7550245" y="3780288"/>
              <a:ext cx="1943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/>
                <a:t>Short-read Raw Data</a:t>
              </a:r>
              <a:endParaRPr lang="zh-TW" altLang="en-US" sz="1600" b="1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8217852" y="1586448"/>
            <a:ext cx="1554326" cy="641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Preprocessing 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1" name="向右箭號 50"/>
          <p:cNvSpPr/>
          <p:nvPr/>
        </p:nvSpPr>
        <p:spPr>
          <a:xfrm rot="10800000">
            <a:off x="9842746" y="1777599"/>
            <a:ext cx="406154" cy="2592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10045823" y="1325563"/>
            <a:ext cx="1943233" cy="1332608"/>
            <a:chOff x="10116417" y="1325563"/>
            <a:chExt cx="1943233" cy="1332608"/>
          </a:xfrm>
        </p:grpSpPr>
        <p:grpSp>
          <p:nvGrpSpPr>
            <p:cNvPr id="52" name="群組 51"/>
            <p:cNvGrpSpPr/>
            <p:nvPr/>
          </p:nvGrpSpPr>
          <p:grpSpPr>
            <a:xfrm>
              <a:off x="10434703" y="1325563"/>
              <a:ext cx="1278868" cy="969694"/>
              <a:chOff x="10327680" y="4680698"/>
              <a:chExt cx="1278868" cy="969694"/>
            </a:xfrm>
          </p:grpSpPr>
          <p:pic>
            <p:nvPicPr>
              <p:cNvPr id="31" name="圖片 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7680" y="5130496"/>
                <a:ext cx="1278868" cy="519896"/>
              </a:xfrm>
              <a:prstGeom prst="rect">
                <a:avLst/>
              </a:prstGeom>
            </p:spPr>
          </p:pic>
          <p:cxnSp>
            <p:nvCxnSpPr>
              <p:cNvPr id="37" name="直線單箭頭接點 36"/>
              <p:cNvCxnSpPr/>
              <p:nvPr/>
            </p:nvCxnSpPr>
            <p:spPr>
              <a:xfrm>
                <a:off x="10355477" y="4999131"/>
                <a:ext cx="125107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10512774" y="4680698"/>
                <a:ext cx="9364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600" b="1" dirty="0">
                    <a:solidFill>
                      <a:srgbClr val="000000"/>
                    </a:solidFill>
                  </a:rPr>
                  <a:t>3×10</a:t>
                </a:r>
                <a:r>
                  <a:rPr lang="en-US" altLang="zh-TW" sz="1600" b="1" baseline="30000" dirty="0">
                    <a:solidFill>
                      <a:srgbClr val="000000"/>
                    </a:solidFill>
                  </a:rPr>
                  <a:t>9</a:t>
                </a:r>
                <a:r>
                  <a:rPr lang="zh-TW" altLang="en-US" sz="1600" b="1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TW" sz="1600" b="1" dirty="0">
                    <a:solidFill>
                      <a:srgbClr val="000000"/>
                    </a:solidFill>
                  </a:rPr>
                  <a:t>bp</a:t>
                </a:r>
                <a:endParaRPr lang="zh-TW" altLang="en-US" sz="1600" b="1" dirty="0"/>
              </a:p>
            </p:txBody>
          </p:sp>
        </p:grpSp>
        <p:sp>
          <p:nvSpPr>
            <p:cNvPr id="53" name="文字方塊 52"/>
            <p:cNvSpPr txBox="1"/>
            <p:nvPr/>
          </p:nvSpPr>
          <p:spPr>
            <a:xfrm>
              <a:off x="10116417" y="2319617"/>
              <a:ext cx="1943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/>
                <a:t>Reference Genome</a:t>
              </a:r>
              <a:endParaRPr lang="zh-TW" altLang="en-US" sz="1600" b="1" dirty="0"/>
            </a:p>
          </p:txBody>
        </p:sp>
      </p:grpSp>
      <p:sp>
        <p:nvSpPr>
          <p:cNvPr id="55" name="矩形 54"/>
          <p:cNvSpPr/>
          <p:nvPr/>
        </p:nvSpPr>
        <p:spPr>
          <a:xfrm>
            <a:off x="8221429" y="2589380"/>
            <a:ext cx="1554326" cy="641560"/>
          </a:xfrm>
          <a:prstGeom prst="rect">
            <a:avLst/>
          </a:prstGeom>
          <a:solidFill>
            <a:srgbClr val="F0AD3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Short-read Mapping 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6" name="向右箭號 55"/>
          <p:cNvSpPr/>
          <p:nvPr/>
        </p:nvSpPr>
        <p:spPr>
          <a:xfrm>
            <a:off x="7824588" y="2783193"/>
            <a:ext cx="340119" cy="2539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8217852" y="3604201"/>
            <a:ext cx="1554326" cy="64156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Haplotype Calling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217852" y="4533220"/>
            <a:ext cx="1554326" cy="64156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Variant Calling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217852" y="5462240"/>
            <a:ext cx="1554326" cy="64156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Genotyping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2" name="向右箭號 61"/>
          <p:cNvSpPr/>
          <p:nvPr/>
        </p:nvSpPr>
        <p:spPr>
          <a:xfrm rot="5400000">
            <a:off x="8822613" y="2265126"/>
            <a:ext cx="344801" cy="2539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向右箭號 62"/>
          <p:cNvSpPr/>
          <p:nvPr/>
        </p:nvSpPr>
        <p:spPr>
          <a:xfrm rot="5400000">
            <a:off x="8822404" y="3276582"/>
            <a:ext cx="345217" cy="2539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向右箭號 63"/>
          <p:cNvSpPr/>
          <p:nvPr/>
        </p:nvSpPr>
        <p:spPr>
          <a:xfrm rot="5400000">
            <a:off x="8862554" y="4248120"/>
            <a:ext cx="264914" cy="2539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向右箭號 64"/>
          <p:cNvSpPr/>
          <p:nvPr/>
        </p:nvSpPr>
        <p:spPr>
          <a:xfrm rot="5400000">
            <a:off x="8862554" y="5174006"/>
            <a:ext cx="264914" cy="2539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9793540" y="295218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6600"/>
                </a:solidFill>
              </a:rPr>
              <a:t>Aligner</a:t>
            </a:r>
            <a:endParaRPr lang="zh-TW" altLang="en-US" b="1" dirty="0">
              <a:solidFill>
                <a:srgbClr val="FF66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869735" y="5455178"/>
            <a:ext cx="177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006600"/>
                </a:solidFill>
              </a:rPr>
              <a:t>GATK </a:t>
            </a:r>
          </a:p>
          <a:p>
            <a:pPr algn="ctr"/>
            <a:r>
              <a:rPr lang="en-US" altLang="zh-TW" b="1" dirty="0">
                <a:solidFill>
                  <a:srgbClr val="006600"/>
                </a:solidFill>
              </a:rPr>
              <a:t>Haplotype Caller</a:t>
            </a:r>
            <a:endParaRPr lang="zh-TW" altLang="en-US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9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dirty="0"/>
              <a:t>Introduction: </a:t>
            </a:r>
            <a:br>
              <a:rPr lang="en-US" altLang="zh-TW" sz="3800" dirty="0"/>
            </a:br>
            <a:r>
              <a:rPr lang="en-US" altLang="zh-TW" sz="3800" dirty="0"/>
              <a:t>Why We Should Accelerate NGS Analysis w/ Hardware?</a:t>
            </a:r>
            <a:endParaRPr lang="zh-TW" altLang="en-US" sz="3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210453" y="1482811"/>
            <a:ext cx="5971245" cy="4492687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ea typeface="新細明體" charset="-120"/>
              </a:rPr>
              <a:t>There are several reasons that why we want to accelerate GATK HaplotypeCaller in NGS data analysis with hardware</a:t>
            </a:r>
          </a:p>
          <a:p>
            <a:pPr marL="971550" lvl="1" indent="-514350">
              <a:buAutoNum type="arabicParenBoth"/>
            </a:pPr>
            <a:r>
              <a:rPr lang="en-US" altLang="zh-TW" dirty="0">
                <a:ea typeface="新細明體" charset="-120"/>
              </a:rPr>
              <a:t>The total length of human genome is about </a:t>
            </a:r>
            <a:r>
              <a:rPr lang="en-US" altLang="zh-TW" b="1" dirty="0">
                <a:solidFill>
                  <a:srgbClr val="C00000"/>
                </a:solidFill>
              </a:rPr>
              <a:t>3 × 10</a:t>
            </a:r>
            <a:r>
              <a:rPr lang="en-US" altLang="zh-TW" b="1" baseline="30000" dirty="0">
                <a:solidFill>
                  <a:srgbClr val="C00000"/>
                </a:solidFill>
              </a:rPr>
              <a:t>9 </a:t>
            </a:r>
            <a:r>
              <a:rPr lang="en-US" altLang="zh-TW" dirty="0">
                <a:ea typeface="新細明體" charset="-120"/>
              </a:rPr>
              <a:t>bp</a:t>
            </a:r>
          </a:p>
          <a:p>
            <a:pPr marL="914400" lvl="1" indent="-457200">
              <a:buAutoNum type="arabicParenBoth"/>
            </a:pPr>
            <a:r>
              <a:rPr lang="en-US" altLang="zh-TW" dirty="0"/>
              <a:t> According to recent C++ solution [3], it took about </a:t>
            </a:r>
            <a:r>
              <a:rPr lang="en-US" altLang="zh-TW" b="1" dirty="0">
                <a:solidFill>
                  <a:srgbClr val="C00000"/>
                </a:solidFill>
              </a:rPr>
              <a:t>48</a:t>
            </a:r>
            <a:r>
              <a:rPr lang="en-US" altLang="zh-TW" dirty="0"/>
              <a:t> hours for whole genome data</a:t>
            </a:r>
          </a:p>
          <a:p>
            <a:pPr marL="914400" lvl="1" indent="-457200">
              <a:buAutoNum type="arabicParenBoth"/>
            </a:pPr>
            <a:r>
              <a:rPr lang="en-US" altLang="zh-TW" dirty="0"/>
              <a:t>The step for short-read mapping had already been implemented </a:t>
            </a:r>
          </a:p>
          <a:p>
            <a:pPr marL="914400" lvl="1" indent="-457200">
              <a:buAutoNum type="arabicParenBoth"/>
            </a:pPr>
            <a:endParaRPr lang="zh-TW" altLang="en-US" sz="2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0453" y="5878095"/>
            <a:ext cx="6295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[3] H.-W. Kang and J.-H. Hung, National </a:t>
            </a:r>
            <a:r>
              <a:rPr lang="en-US" altLang="zh-TW" sz="1600" b="1" dirty="0" err="1"/>
              <a:t>Chiao</a:t>
            </a:r>
            <a:r>
              <a:rPr lang="en-US" altLang="zh-TW" sz="1600" b="1" dirty="0"/>
              <a:t> Tung University, Nov. 2019. </a:t>
            </a:r>
            <a:endParaRPr lang="zh-TW" altLang="en-US" sz="1400" b="1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3268913-ED04-4F7C-B641-B2C5DCA6DB3C}"/>
              </a:ext>
            </a:extLst>
          </p:cNvPr>
          <p:cNvGrpSpPr/>
          <p:nvPr/>
        </p:nvGrpSpPr>
        <p:grpSpPr>
          <a:xfrm>
            <a:off x="5987124" y="1959418"/>
            <a:ext cx="6039776" cy="3539472"/>
            <a:chOff x="1676710" y="2471127"/>
            <a:chExt cx="6039776" cy="3539472"/>
          </a:xfrm>
        </p:grpSpPr>
        <p:graphicFrame>
          <p:nvGraphicFramePr>
            <p:cNvPr id="11" name="圖表 10"/>
            <p:cNvGraphicFramePr/>
            <p:nvPr>
              <p:extLst>
                <p:ext uri="{D42A27DB-BD31-4B8C-83A1-F6EECF244321}">
                  <p14:modId xmlns:p14="http://schemas.microsoft.com/office/powerpoint/2010/main" val="2961668416"/>
                </p:ext>
              </p:extLst>
            </p:nvPr>
          </p:nvGraphicFramePr>
          <p:xfrm>
            <a:off x="2262572" y="3086450"/>
            <a:ext cx="4680520" cy="29241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2" name="文字方塊 11"/>
            <p:cNvSpPr txBox="1"/>
            <p:nvPr/>
          </p:nvSpPr>
          <p:spPr>
            <a:xfrm>
              <a:off x="3579090" y="4383638"/>
              <a:ext cx="84350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700" b="1" dirty="0"/>
                <a:t>59.35%</a:t>
              </a:r>
              <a:endParaRPr lang="zh-TW" altLang="en-US" sz="1700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4957473" y="4371552"/>
              <a:ext cx="84350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700" b="1" dirty="0"/>
                <a:t>28.45%</a:t>
              </a:r>
              <a:endParaRPr lang="zh-TW" altLang="en-US" sz="1700" b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560824" y="3505669"/>
              <a:ext cx="84350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700" b="1" dirty="0"/>
                <a:t>12.19%</a:t>
              </a:r>
              <a:endParaRPr lang="zh-TW" altLang="en-US" sz="1700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676710" y="5325647"/>
              <a:ext cx="19023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Short-read Mapping</a:t>
              </a:r>
              <a:endParaRPr lang="zh-TW" altLang="en-US" sz="1600" b="1" dirty="0"/>
            </a:p>
          </p:txBody>
        </p:sp>
        <p:cxnSp>
          <p:nvCxnSpPr>
            <p:cNvPr id="16" name="直線接點 15"/>
            <p:cNvCxnSpPr/>
            <p:nvPr/>
          </p:nvCxnSpPr>
          <p:spPr>
            <a:xfrm flipH="1">
              <a:off x="3275857" y="4979824"/>
              <a:ext cx="360039" cy="3379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H="1">
              <a:off x="5364088" y="3389463"/>
              <a:ext cx="351701" cy="2010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5702600" y="3155898"/>
              <a:ext cx="17283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b="1" dirty="0"/>
                <a:t>Haplotype Calling </a:t>
              </a:r>
            </a:p>
            <a:p>
              <a:pPr algn="ctr"/>
              <a:r>
                <a:rPr lang="en-US" altLang="zh-TW" sz="1600" b="1" dirty="0"/>
                <a:t>+ Variant Calling</a:t>
              </a:r>
            </a:p>
          </p:txBody>
        </p:sp>
        <p:cxnSp>
          <p:nvCxnSpPr>
            <p:cNvPr id="19" name="直線接點 18"/>
            <p:cNvCxnSpPr/>
            <p:nvPr/>
          </p:nvCxnSpPr>
          <p:spPr>
            <a:xfrm flipH="1" flipV="1">
              <a:off x="5678183" y="4869872"/>
              <a:ext cx="405985" cy="2789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5881175" y="4994931"/>
              <a:ext cx="18353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C00000"/>
                  </a:solidFill>
                </a:rPr>
                <a:t>Genotyping</a:t>
              </a:r>
            </a:p>
            <a:p>
              <a:pPr algn="ctr"/>
              <a:r>
                <a:rPr lang="en-US" altLang="zh-TW" sz="1400" b="1" dirty="0">
                  <a:solidFill>
                    <a:srgbClr val="C00000"/>
                  </a:solidFill>
                </a:rPr>
                <a:t>(Pair-HMM algorithm)</a:t>
              </a:r>
              <a:endParaRPr lang="zh-TW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2262572" y="2471127"/>
              <a:ext cx="4728608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Percentage of Processing Time for Each Step [4]</a:t>
              </a:r>
              <a:endParaRPr lang="zh-TW" altLang="en-US" b="1" dirty="0"/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210453" y="6119246"/>
            <a:ext cx="1089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[4] https://www.intel.com/content/www/us/en/healthcare-it/solutions/documents/deploying-gatk-best-practices-paper.html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6706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81000" y="1482811"/>
            <a:ext cx="11654481" cy="51095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lvl="1"/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NGS</a:t>
            </a:r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Application</a:t>
            </a:r>
          </a:p>
          <a:p>
            <a:pPr lvl="1"/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NGS</a:t>
            </a:r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Workflow</a:t>
            </a:r>
          </a:p>
          <a:p>
            <a:pPr lvl="1"/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NGS</a:t>
            </a:r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Data Analysis Workflow</a:t>
            </a:r>
          </a:p>
          <a:p>
            <a:r>
              <a:rPr lang="en-US" altLang="zh-TW" b="1" dirty="0"/>
              <a:t>Pair-HMM Algorithm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HLS Analysis and Implementation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HLS Optimization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Comparison w/ RTL code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5882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Pair-HMM Algorithm (1/2)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</a:t>
            </a:r>
            <a:r>
              <a:rPr lang="zh-TW" altLang="en-US"/>
              <a:t> </a:t>
            </a:r>
            <a:r>
              <a:rPr lang="en-US" altLang="zh-TW"/>
              <a:t>MSoC</a:t>
            </a:r>
            <a:r>
              <a:rPr lang="zh-TW" altLang="en-US"/>
              <a:t> </a:t>
            </a:r>
            <a:r>
              <a:rPr lang="en-US" altLang="zh-TW"/>
              <a:t>Presentation: Group 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27B-817E-4049-B919-74F1C39BB6A4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365760" y="1482811"/>
            <a:ext cx="11661140" cy="4870488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GATK’s HaplotypeCaller [5] assumes that haplotype and short-read follow a Pair Hidden Markov Model to give probabilities over sequences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365760" y="2632818"/>
            <a:ext cx="5008579" cy="3345276"/>
            <a:chOff x="473307" y="3808589"/>
            <a:chExt cx="5008579" cy="3345276"/>
          </a:xfrm>
        </p:grpSpPr>
        <p:sp>
          <p:nvSpPr>
            <p:cNvPr id="11" name="矩形 10"/>
            <p:cNvSpPr/>
            <p:nvPr/>
          </p:nvSpPr>
          <p:spPr>
            <a:xfrm>
              <a:off x="473307" y="3808589"/>
              <a:ext cx="5008579" cy="3345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693221" y="3832716"/>
              <a:ext cx="1778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err="1"/>
                <a:t>PairHMM</a:t>
              </a:r>
              <a:r>
                <a:rPr lang="zh-TW" altLang="en-US" b="1" dirty="0"/>
                <a:t> </a:t>
              </a:r>
              <a:r>
                <a:rPr lang="en-US" altLang="zh-TW" b="1" dirty="0"/>
                <a:t>Model</a:t>
              </a:r>
              <a:endParaRPr lang="zh-TW" altLang="en-US" b="1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414988" y="2700422"/>
            <a:ext cx="308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Given a sequence </a:t>
            </a:r>
            <a:r>
              <a:rPr lang="en-US" altLang="zh-TW" dirty="0">
                <a:solidFill>
                  <a:srgbClr val="C00000"/>
                </a:solidFill>
              </a:rPr>
              <a:t>x = x</a:t>
            </a:r>
            <a:r>
              <a:rPr lang="en-US" altLang="zh-TW" baseline="-25000" dirty="0">
                <a:solidFill>
                  <a:srgbClr val="C00000"/>
                </a:solidFill>
              </a:rPr>
              <a:t>1</a:t>
            </a:r>
            <a:r>
              <a:rPr lang="en-US" altLang="zh-TW" dirty="0">
                <a:solidFill>
                  <a:srgbClr val="C00000"/>
                </a:solidFill>
              </a:rPr>
              <a:t> x</a:t>
            </a:r>
            <a:r>
              <a:rPr lang="en-US" altLang="zh-TW" baseline="-25000" dirty="0">
                <a:solidFill>
                  <a:srgbClr val="C00000"/>
                </a:solidFill>
              </a:rPr>
              <a:t>2</a:t>
            </a:r>
            <a:r>
              <a:rPr lang="en-US" altLang="zh-TW" dirty="0">
                <a:solidFill>
                  <a:srgbClr val="C00000"/>
                </a:solidFill>
              </a:rPr>
              <a:t> … </a:t>
            </a:r>
            <a:r>
              <a:rPr lang="en-US" altLang="zh-TW" dirty="0" err="1">
                <a:solidFill>
                  <a:srgbClr val="C00000"/>
                </a:solidFill>
              </a:rPr>
              <a:t>x</a:t>
            </a:r>
            <a:r>
              <a:rPr lang="en-US" altLang="zh-TW" baseline="-25000" dirty="0" err="1">
                <a:solidFill>
                  <a:srgbClr val="C00000"/>
                </a:solidFill>
              </a:rPr>
              <a:t>N</a:t>
            </a:r>
            <a:endParaRPr lang="zh-TW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14988" y="2988454"/>
                <a:ext cx="3309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and state sequence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baseline="-25000" dirty="0">
                    <a:solidFill>
                      <a:srgbClr val="006600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baseline="-25000" dirty="0">
                    <a:solidFill>
                      <a:srgbClr val="006600"/>
                    </a:solidFill>
                  </a:rPr>
                  <a:t>2</a:t>
                </a:r>
                <a:r>
                  <a:rPr lang="en-US" altLang="zh-TW" dirty="0">
                    <a:solidFill>
                      <a:srgbClr val="006600"/>
                    </a:solidFill>
                  </a:rPr>
                  <a:t> …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baseline="-25000" dirty="0">
                    <a:solidFill>
                      <a:srgbClr val="006600"/>
                    </a:solidFill>
                  </a:rPr>
                  <a:t>N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8" y="2988454"/>
                <a:ext cx="3309047" cy="369332"/>
              </a:xfrm>
              <a:prstGeom prst="rect">
                <a:avLst/>
              </a:prstGeom>
              <a:blipFill>
                <a:blip r:embed="rId2"/>
                <a:stretch>
                  <a:fillRect l="-1473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/>
          <p:cNvGrpSpPr/>
          <p:nvPr/>
        </p:nvGrpSpPr>
        <p:grpSpPr>
          <a:xfrm>
            <a:off x="1338917" y="3419519"/>
            <a:ext cx="3062263" cy="981644"/>
            <a:chOff x="559977" y="4535588"/>
            <a:chExt cx="3062263" cy="9816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橢圓 15"/>
                <p:cNvSpPr/>
                <p:nvPr/>
              </p:nvSpPr>
              <p:spPr>
                <a:xfrm>
                  <a:off x="559977" y="4906213"/>
                  <a:ext cx="593514" cy="593514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TW" altLang="en-US" sz="16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a14:m>
                  <a:r>
                    <a:rPr lang="en-US" altLang="zh-TW" sz="1600" b="1" baseline="-25000" dirty="0">
                      <a:solidFill>
                        <a:srgbClr val="006600"/>
                      </a:solidFill>
                    </a:rPr>
                    <a:t>1</a:t>
                  </a:r>
                  <a:endParaRPr lang="zh-TW" altLang="en-US" sz="1600" b="1" dirty="0"/>
                </a:p>
              </p:txBody>
            </p:sp>
          </mc:Choice>
          <mc:Fallback xmlns="">
            <p:sp>
              <p:nvSpPr>
                <p:cNvPr id="16" name="橢圓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977" y="4906213"/>
                  <a:ext cx="593514" cy="59351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橢圓 16"/>
                <p:cNvSpPr/>
                <p:nvPr/>
              </p:nvSpPr>
              <p:spPr>
                <a:xfrm>
                  <a:off x="1475656" y="4906213"/>
                  <a:ext cx="593514" cy="593514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TW" altLang="en-US" sz="16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a14:m>
                  <a:r>
                    <a:rPr lang="en-US" altLang="zh-TW" sz="1600" b="1" baseline="-25000" dirty="0">
                      <a:solidFill>
                        <a:srgbClr val="006600"/>
                      </a:solidFill>
                    </a:rPr>
                    <a:t>2</a:t>
                  </a:r>
                  <a:endParaRPr lang="zh-TW" altLang="en-US" sz="1600" b="1" dirty="0"/>
                </a:p>
              </p:txBody>
            </p:sp>
          </mc:Choice>
          <mc:Fallback xmlns="">
            <p:sp>
              <p:nvSpPr>
                <p:cNvPr id="17" name="橢圓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4906213"/>
                  <a:ext cx="593514" cy="59351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向右箭號 17"/>
            <p:cNvSpPr/>
            <p:nvPr/>
          </p:nvSpPr>
          <p:spPr>
            <a:xfrm>
              <a:off x="1211629" y="5130962"/>
              <a:ext cx="217109" cy="14401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75434" y="4536881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C00000"/>
                  </a:solidFill>
                </a:rPr>
                <a:t>x</a:t>
              </a:r>
              <a:r>
                <a:rPr lang="en-US" altLang="zh-TW" baseline="-25000">
                  <a:solidFill>
                    <a:srgbClr val="C00000"/>
                  </a:solidFill>
                </a:rPr>
                <a:t>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91113" y="4536881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</a:rPr>
                <a:t>x</a:t>
              </a:r>
              <a:r>
                <a:rPr lang="en-US" altLang="zh-TW" baseline="-25000" dirty="0">
                  <a:solidFill>
                    <a:srgbClr val="C00000"/>
                  </a:solidFill>
                </a:rPr>
                <a:t>2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1" name="向右箭號 20"/>
            <p:cNvSpPr/>
            <p:nvPr/>
          </p:nvSpPr>
          <p:spPr>
            <a:xfrm>
              <a:off x="2142856" y="5130962"/>
              <a:ext cx="217109" cy="14401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391335" y="4963773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橢圓 22"/>
                <p:cNvSpPr/>
                <p:nvPr/>
              </p:nvSpPr>
              <p:spPr>
                <a:xfrm>
                  <a:off x="3028726" y="4923718"/>
                  <a:ext cx="593514" cy="593514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TW" altLang="en-US" sz="16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a14:m>
                  <a:r>
                    <a:rPr lang="en-US" altLang="zh-TW" sz="1600" b="1" baseline="-25000" dirty="0">
                      <a:solidFill>
                        <a:srgbClr val="006600"/>
                      </a:solidFill>
                    </a:rPr>
                    <a:t>N</a:t>
                  </a:r>
                  <a:endParaRPr lang="zh-TW" altLang="en-US" sz="1600" b="1" dirty="0"/>
                </a:p>
              </p:txBody>
            </p:sp>
          </mc:Choice>
          <mc:Fallback xmlns=""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726" y="4923718"/>
                  <a:ext cx="593514" cy="59351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向右箭號 23"/>
            <p:cNvSpPr/>
            <p:nvPr/>
          </p:nvSpPr>
          <p:spPr>
            <a:xfrm>
              <a:off x="2764699" y="5148467"/>
              <a:ext cx="217109" cy="14401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133764" y="4536881"/>
              <a:ext cx="383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>
                  <a:solidFill>
                    <a:srgbClr val="C00000"/>
                  </a:solidFill>
                </a:rPr>
                <a:t>x</a:t>
              </a:r>
              <a:r>
                <a:rPr lang="en-US" altLang="zh-TW" baseline="-25000" dirty="0" err="1">
                  <a:solidFill>
                    <a:srgbClr val="C00000"/>
                  </a:solidFill>
                </a:rPr>
                <a:t>N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391335" y="45355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</a:t>
              </a:r>
              <a:endParaRPr lang="zh-TW" altLang="en-US" dirty="0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215981" y="4554899"/>
            <a:ext cx="5312598" cy="963127"/>
            <a:chOff x="109482" y="4514335"/>
            <a:chExt cx="5312598" cy="963127"/>
          </a:xfrm>
        </p:grpSpPr>
        <p:sp>
          <p:nvSpPr>
            <p:cNvPr id="28" name="文字方塊 27"/>
            <p:cNvSpPr txBox="1"/>
            <p:nvPr/>
          </p:nvSpPr>
          <p:spPr>
            <a:xfrm>
              <a:off x="259261" y="4514335"/>
              <a:ext cx="3332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The probability of this scenario is </a:t>
              </a:r>
              <a:endParaRPr lang="en-US" altLang="zh-TW" i="1" dirty="0">
                <a:latin typeface="Cambria Math" panose="02040503050406030204" pitchFamily="18" charset="0"/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109482" y="4807342"/>
                  <a:ext cx="5312598" cy="6701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TW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TW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TW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zh-TW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TW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TW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TW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TW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zh-TW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TW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TW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82" y="4807342"/>
                  <a:ext cx="5312598" cy="67012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群組 29"/>
          <p:cNvGrpSpPr/>
          <p:nvPr/>
        </p:nvGrpSpPr>
        <p:grpSpPr>
          <a:xfrm>
            <a:off x="5409488" y="2836829"/>
            <a:ext cx="3622929" cy="2530941"/>
            <a:chOff x="5354668" y="2307707"/>
            <a:chExt cx="3622929" cy="2530941"/>
          </a:xfrm>
        </p:grpSpPr>
        <p:sp>
          <p:nvSpPr>
            <p:cNvPr id="31" name="矩形 30"/>
            <p:cNvSpPr/>
            <p:nvPr/>
          </p:nvSpPr>
          <p:spPr>
            <a:xfrm>
              <a:off x="5457668" y="2650573"/>
              <a:ext cx="3519929" cy="2188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2" name="群組 31"/>
            <p:cNvGrpSpPr/>
            <p:nvPr/>
          </p:nvGrpSpPr>
          <p:grpSpPr>
            <a:xfrm>
              <a:off x="5468191" y="2770184"/>
              <a:ext cx="3509406" cy="2066344"/>
              <a:chOff x="5620416" y="3156605"/>
              <a:chExt cx="3509406" cy="2066344"/>
            </a:xfrm>
          </p:grpSpPr>
          <p:sp>
            <p:nvSpPr>
              <p:cNvPr id="34" name="橢圓 33"/>
              <p:cNvSpPr/>
              <p:nvPr/>
            </p:nvSpPr>
            <p:spPr>
              <a:xfrm>
                <a:off x="7164288" y="3462916"/>
                <a:ext cx="648072" cy="64807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M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6504418" y="4282573"/>
                <a:ext cx="648072" cy="64807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I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7846061" y="4282573"/>
                <a:ext cx="648072" cy="64807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D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直線單箭頭接點 36"/>
              <p:cNvCxnSpPr/>
              <p:nvPr/>
            </p:nvCxnSpPr>
            <p:spPr>
              <a:xfrm flipV="1">
                <a:off x="7115330" y="4124419"/>
                <a:ext cx="250722" cy="2664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37"/>
              <p:cNvCxnSpPr/>
              <p:nvPr/>
            </p:nvCxnSpPr>
            <p:spPr>
              <a:xfrm>
                <a:off x="7763402" y="4016080"/>
                <a:ext cx="250722" cy="2664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/>
              <p:cNvCxnSpPr/>
              <p:nvPr/>
            </p:nvCxnSpPr>
            <p:spPr>
              <a:xfrm rot="16200000" flipV="1">
                <a:off x="7630155" y="4110768"/>
                <a:ext cx="250722" cy="2664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39"/>
              <p:cNvCxnSpPr/>
              <p:nvPr/>
            </p:nvCxnSpPr>
            <p:spPr>
              <a:xfrm rot="5400000">
                <a:off x="6980969" y="4023966"/>
                <a:ext cx="250722" cy="2664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/>
              <p:cNvCxnSpPr/>
              <p:nvPr/>
            </p:nvCxnSpPr>
            <p:spPr>
              <a:xfrm>
                <a:off x="7159052" y="4743768"/>
                <a:ext cx="68177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弧形接點 41"/>
              <p:cNvCxnSpPr>
                <a:stCxn id="35" idx="1"/>
                <a:endCxn id="35" idx="3"/>
              </p:cNvCxnSpPr>
              <p:nvPr/>
            </p:nvCxnSpPr>
            <p:spPr>
              <a:xfrm rot="16200000" flipH="1">
                <a:off x="6370198" y="4606609"/>
                <a:ext cx="458256" cy="12700"/>
              </a:xfrm>
              <a:prstGeom prst="curvedConnector5">
                <a:avLst>
                  <a:gd name="adj1" fmla="val -4158"/>
                  <a:gd name="adj2" fmla="val -3452693"/>
                  <a:gd name="adj3" fmla="val 102079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弧形接點 42"/>
              <p:cNvCxnSpPr/>
              <p:nvPr/>
            </p:nvCxnSpPr>
            <p:spPr>
              <a:xfrm rot="5400000">
                <a:off x="8165646" y="4610645"/>
                <a:ext cx="458256" cy="12700"/>
              </a:xfrm>
              <a:prstGeom prst="curvedConnector5">
                <a:avLst>
                  <a:gd name="adj1" fmla="val -4158"/>
                  <a:gd name="adj2" fmla="val -3452693"/>
                  <a:gd name="adj3" fmla="val 102079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弧形接點 43"/>
              <p:cNvCxnSpPr/>
              <p:nvPr/>
            </p:nvCxnSpPr>
            <p:spPr>
              <a:xfrm>
                <a:off x="7259196" y="3545582"/>
                <a:ext cx="458256" cy="12700"/>
              </a:xfrm>
              <a:prstGeom prst="curvedConnector5">
                <a:avLst>
                  <a:gd name="adj1" fmla="val -4158"/>
                  <a:gd name="adj2" fmla="val -3452693"/>
                  <a:gd name="adj3" fmla="val 102079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字方塊 44"/>
              <p:cNvSpPr txBox="1"/>
              <p:nvPr/>
            </p:nvSpPr>
            <p:spPr>
              <a:xfrm>
                <a:off x="5620416" y="3433220"/>
                <a:ext cx="16153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Match/Mismatch</a:t>
                </a:r>
                <a:endParaRPr lang="zh-TW" altLang="en-US" sz="1600" dirty="0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6398955" y="4880069"/>
                <a:ext cx="9300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Insertion</a:t>
                </a:r>
                <a:endParaRPr lang="zh-TW" altLang="en-US" sz="1600" dirty="0"/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7763402" y="4884395"/>
                <a:ext cx="8937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Deletion</a:t>
                </a:r>
                <a:endParaRPr lang="zh-TW" alt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字方塊 47"/>
                  <p:cNvSpPr txBox="1"/>
                  <p:nvPr/>
                </p:nvSpPr>
                <p:spPr>
                  <a:xfrm>
                    <a:off x="5875067" y="4437332"/>
                    <a:ext cx="33066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1600" i="1" dirty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zh-TW" altLang="en-US" sz="1600" dirty="0"/>
                  </a:p>
                </p:txBody>
              </p:sp>
            </mc:Choice>
            <mc:Fallback xmlns="">
              <p:sp>
                <p:nvSpPr>
                  <p:cNvPr id="66" name="文字方塊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5067" y="4437332"/>
                    <a:ext cx="330668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字方塊 48"/>
                  <p:cNvSpPr txBox="1"/>
                  <p:nvPr/>
                </p:nvSpPr>
                <p:spPr>
                  <a:xfrm>
                    <a:off x="8799154" y="4412978"/>
                    <a:ext cx="33066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1600" i="1" dirty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zh-TW" altLang="en-US" sz="1600" dirty="0"/>
                  </a:p>
                </p:txBody>
              </p:sp>
            </mc:Choice>
            <mc:Fallback xmlns="">
              <p:sp>
                <p:nvSpPr>
                  <p:cNvPr id="67" name="文字方塊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9154" y="4412978"/>
                    <a:ext cx="330668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字方塊 49"/>
                  <p:cNvSpPr txBox="1"/>
                  <p:nvPr/>
                </p:nvSpPr>
                <p:spPr>
                  <a:xfrm>
                    <a:off x="7112832" y="4269106"/>
                    <a:ext cx="45089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600" dirty="0"/>
                      <a:t>1-</a:t>
                    </a:r>
                    <a14:m>
                      <m:oMath xmlns:m="http://schemas.openxmlformats.org/officeDocument/2006/math">
                        <m:r>
                          <a:rPr lang="zh-TW" altLang="en-US" sz="16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endParaRPr lang="zh-TW" altLang="en-US" sz="1600" dirty="0"/>
                  </a:p>
                </p:txBody>
              </p:sp>
            </mc:Choice>
            <mc:Fallback xmlns="">
              <p:sp>
                <p:nvSpPr>
                  <p:cNvPr id="68" name="文字方塊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2832" y="4269106"/>
                    <a:ext cx="450893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108" t="-5455" b="-2363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字方塊 50"/>
                  <p:cNvSpPr txBox="1"/>
                  <p:nvPr/>
                </p:nvSpPr>
                <p:spPr>
                  <a:xfrm>
                    <a:off x="7468714" y="4269096"/>
                    <a:ext cx="45089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600" dirty="0"/>
                      <a:t>1-</a:t>
                    </a:r>
                    <a14:m>
                      <m:oMath xmlns:m="http://schemas.openxmlformats.org/officeDocument/2006/math">
                        <m:r>
                          <a:rPr lang="zh-TW" altLang="en-US" sz="16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endParaRPr lang="zh-TW" altLang="en-US" sz="1600" dirty="0"/>
                  </a:p>
                </p:txBody>
              </p:sp>
            </mc:Choice>
            <mc:Fallback xmlns="">
              <p:sp>
                <p:nvSpPr>
                  <p:cNvPr id="69" name="文字方塊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8714" y="4269096"/>
                    <a:ext cx="450893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757" t="-5455" b="-2363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字方塊 51"/>
                  <p:cNvSpPr txBox="1"/>
                  <p:nvPr/>
                </p:nvSpPr>
                <p:spPr>
                  <a:xfrm>
                    <a:off x="7696326" y="3156605"/>
                    <a:ext cx="56297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600" dirty="0"/>
                      <a:t>1-2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TW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oMath>
                    </a14:m>
                    <a:endParaRPr lang="zh-TW" altLang="en-US" sz="1600" dirty="0"/>
                  </a:p>
                </p:txBody>
              </p:sp>
            </mc:Choice>
            <mc:Fallback xmlns="">
              <p:sp>
                <p:nvSpPr>
                  <p:cNvPr id="70" name="文字方塊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6326" y="3156605"/>
                    <a:ext cx="562975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6522" t="-5357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字方塊 52"/>
                  <p:cNvSpPr txBox="1"/>
                  <p:nvPr/>
                </p:nvSpPr>
                <p:spPr>
                  <a:xfrm>
                    <a:off x="7812360" y="3842971"/>
                    <a:ext cx="33855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altLang="zh-TW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oMath>
                      </m:oMathPara>
                    </a14:m>
                    <a:endParaRPr lang="zh-TW" altLang="en-US" sz="1600" dirty="0"/>
                  </a:p>
                </p:txBody>
              </p:sp>
            </mc:Choice>
            <mc:Fallback xmlns="">
              <p:sp>
                <p:nvSpPr>
                  <p:cNvPr id="71" name="文字方塊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2360" y="3842971"/>
                    <a:ext cx="338554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字方塊 53"/>
                  <p:cNvSpPr txBox="1"/>
                  <p:nvPr/>
                </p:nvSpPr>
                <p:spPr>
                  <a:xfrm>
                    <a:off x="6856753" y="3842971"/>
                    <a:ext cx="33855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altLang="zh-TW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oMath>
                      </m:oMathPara>
                    </a14:m>
                    <a:endParaRPr lang="zh-TW" altLang="en-US" sz="1600" dirty="0"/>
                  </a:p>
                </p:txBody>
              </p:sp>
            </mc:Choice>
            <mc:Fallback xmlns="">
              <p:sp>
                <p:nvSpPr>
                  <p:cNvPr id="72" name="文字方塊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6753" y="3842971"/>
                    <a:ext cx="338554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文字方塊 32"/>
            <p:cNvSpPr txBox="1"/>
            <p:nvPr/>
          </p:nvSpPr>
          <p:spPr>
            <a:xfrm>
              <a:off x="5354668" y="2307707"/>
              <a:ext cx="2381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006600"/>
                  </a:solidFill>
                </a:rPr>
                <a:t>Transition Probabilities</a:t>
              </a:r>
              <a:endParaRPr lang="zh-TW" altLang="en-US" b="1" dirty="0">
                <a:solidFill>
                  <a:srgbClr val="006600"/>
                </a:solidFill>
              </a:endParaRPr>
            </a:p>
          </p:txBody>
        </p:sp>
      </p:grpSp>
      <p:sp>
        <p:nvSpPr>
          <p:cNvPr id="55" name="文字方塊 54"/>
          <p:cNvSpPr txBox="1"/>
          <p:nvPr/>
        </p:nvSpPr>
        <p:spPr>
          <a:xfrm>
            <a:off x="885886" y="5603047"/>
            <a:ext cx="214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006600"/>
                </a:solidFill>
              </a:rPr>
              <a:t>Transition Probabilities</a:t>
            </a:r>
            <a:endParaRPr lang="zh-TW" altLang="en-US" sz="1600" b="1" dirty="0">
              <a:solidFill>
                <a:srgbClr val="006600"/>
              </a:solidFill>
            </a:endParaRPr>
          </a:p>
        </p:txBody>
      </p:sp>
      <p:cxnSp>
        <p:nvCxnSpPr>
          <p:cNvPr id="56" name="直線接點 55"/>
          <p:cNvCxnSpPr/>
          <p:nvPr/>
        </p:nvCxnSpPr>
        <p:spPr>
          <a:xfrm>
            <a:off x="1366131" y="5518026"/>
            <a:ext cx="1555665" cy="0"/>
          </a:xfrm>
          <a:prstGeom prst="line">
            <a:avLst/>
          </a:prstGeom>
          <a:ln w="1905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2921796" y="5611520"/>
            <a:ext cx="2048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</a:rPr>
              <a:t>Emission Probabilities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58" name="直線接點 57"/>
          <p:cNvCxnSpPr/>
          <p:nvPr/>
        </p:nvCxnSpPr>
        <p:spPr>
          <a:xfrm>
            <a:off x="2987610" y="5526499"/>
            <a:ext cx="183490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9055883" y="3305722"/>
            <a:ext cx="3002895" cy="1453295"/>
            <a:chOff x="5354668" y="4831001"/>
            <a:chExt cx="3002895" cy="1453295"/>
          </a:xfrm>
        </p:grpSpPr>
        <p:sp>
          <p:nvSpPr>
            <p:cNvPr id="60" name="矩形 59"/>
            <p:cNvSpPr/>
            <p:nvPr/>
          </p:nvSpPr>
          <p:spPr>
            <a:xfrm>
              <a:off x="5453862" y="5171675"/>
              <a:ext cx="2903701" cy="11126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354668" y="4831001"/>
              <a:ext cx="2276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Emission Probabilities</a:t>
              </a:r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62" name="左大括弧 61"/>
            <p:cNvSpPr/>
            <p:nvPr/>
          </p:nvSpPr>
          <p:spPr>
            <a:xfrm>
              <a:off x="5663465" y="5349254"/>
              <a:ext cx="249001" cy="81605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/>
                <p:cNvSpPr txBox="1"/>
                <p:nvPr/>
              </p:nvSpPr>
              <p:spPr>
                <a:xfrm>
                  <a:off x="7485208" y="5272649"/>
                  <a:ext cx="872355" cy="358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altLang="zh-TW" sz="1600" dirty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altLang="zh-TW" sz="1600" dirty="0">
                      <a:solidFill>
                        <a:schemeClr val="tx1"/>
                      </a:solidFill>
                    </a:rPr>
                    <a:t>)</a:t>
                  </a:r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5208" y="5272649"/>
                  <a:ext cx="872355" cy="358368"/>
                </a:xfrm>
                <a:prstGeom prst="rect">
                  <a:avLst/>
                </a:prstGeom>
                <a:blipFill>
                  <a:blip r:embed="rId15"/>
                  <a:stretch>
                    <a:fillRect t="-3390" r="-2098" b="-1694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/>
                <p:cNvSpPr txBox="1"/>
                <p:nvPr/>
              </p:nvSpPr>
              <p:spPr>
                <a:xfrm>
                  <a:off x="6786787" y="5589240"/>
                  <a:ext cx="6403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TW" sz="1600" dirty="0">
                      <a:solidFill>
                        <a:schemeClr val="tx1"/>
                      </a:solidFill>
                    </a:rPr>
                    <a:t>)</a:t>
                  </a:r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文字方塊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787" y="5589240"/>
                  <a:ext cx="640368" cy="338554"/>
                </a:xfrm>
                <a:prstGeom prst="rect">
                  <a:avLst/>
                </a:prstGeom>
                <a:blipFill>
                  <a:blip r:embed="rId16"/>
                  <a:stretch>
                    <a:fillRect t="-5455" r="-4762" b="-2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6795033" y="5917890"/>
                  <a:ext cx="648383" cy="358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altLang="zh-TW" sz="1600" dirty="0">
                      <a:solidFill>
                        <a:schemeClr val="tx1"/>
                      </a:solidFill>
                    </a:rPr>
                    <a:t>)</a:t>
                  </a:r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文字方塊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5033" y="5917890"/>
                  <a:ext cx="648383" cy="358368"/>
                </a:xfrm>
                <a:prstGeom prst="rect">
                  <a:avLst/>
                </a:prstGeom>
                <a:blipFill>
                  <a:blip r:embed="rId17"/>
                  <a:stretch>
                    <a:fillRect t="-3390" r="-3774" b="-1694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文字方塊 65"/>
            <p:cNvSpPr txBox="1"/>
            <p:nvPr/>
          </p:nvSpPr>
          <p:spPr>
            <a:xfrm>
              <a:off x="5902957" y="5258134"/>
              <a:ext cx="16698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Match/Mismatch:</a:t>
              </a:r>
              <a:endParaRPr lang="zh-TW" altLang="en-US" sz="1600" dirty="0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912466" y="5594725"/>
              <a:ext cx="9845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Insertion:</a:t>
              </a:r>
              <a:endParaRPr lang="zh-TW" altLang="en-US" sz="16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918220" y="5927797"/>
              <a:ext cx="9482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Deletion:</a:t>
              </a:r>
              <a:endParaRPr lang="zh-TW" altLang="en-US" sz="1600" dirty="0"/>
            </a:p>
          </p:txBody>
        </p:sp>
      </p:grpSp>
      <p:sp>
        <p:nvSpPr>
          <p:cNvPr id="70" name="文字方塊 69"/>
          <p:cNvSpPr txBox="1"/>
          <p:nvPr/>
        </p:nvSpPr>
        <p:spPr>
          <a:xfrm>
            <a:off x="8179144" y="6108968"/>
            <a:ext cx="3997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006600"/>
                </a:solidFill>
              </a:rPr>
              <a:t>[</a:t>
            </a:r>
            <a:r>
              <a:rPr lang="en-US" altLang="zh-TW" sz="1600" b="1" dirty="0"/>
              <a:t>5] Genome Analysis Toolkit, Broad Institute. </a:t>
            </a:r>
          </a:p>
        </p:txBody>
      </p:sp>
    </p:spTree>
    <p:extLst>
      <p:ext uri="{BB962C8B-B14F-4D97-AF65-F5344CB8AC3E}">
        <p14:creationId xmlns:p14="http://schemas.microsoft.com/office/powerpoint/2010/main" val="136669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8729</TotalTime>
  <Words>2357</Words>
  <Application>Microsoft Office PowerPoint</Application>
  <PresentationFormat>寬螢幕</PresentationFormat>
  <Paragraphs>461</Paragraphs>
  <Slides>32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新細明體</vt:lpstr>
      <vt:lpstr>Arial</vt:lpstr>
      <vt:lpstr>Calibri</vt:lpstr>
      <vt:lpstr>Calibri Light</vt:lpstr>
      <vt:lpstr>Cambria Math</vt:lpstr>
      <vt:lpstr>Consolas</vt:lpstr>
      <vt:lpstr>Wingdings</vt:lpstr>
      <vt:lpstr>Office 佈景主題</vt:lpstr>
      <vt:lpstr>High Level Synthesis (HLS) and RTL Implementation in  Pair-HMM Algorithm for Sequencing Data Analysis</vt:lpstr>
      <vt:lpstr>Outline</vt:lpstr>
      <vt:lpstr>Outline</vt:lpstr>
      <vt:lpstr>Introduction: NGS Application</vt:lpstr>
      <vt:lpstr>Introduction: NGS Workflow</vt:lpstr>
      <vt:lpstr>Introduction: NGS Data Analysis Workflow</vt:lpstr>
      <vt:lpstr>Introduction:  Why We Should Accelerate NGS Analysis w/ Hardware?</vt:lpstr>
      <vt:lpstr>Outline</vt:lpstr>
      <vt:lpstr>Pair-HMM Algorithm (1/2)</vt:lpstr>
      <vt:lpstr>Pair-HMM Algorithm (2/2)</vt:lpstr>
      <vt:lpstr>Outline</vt:lpstr>
      <vt:lpstr>Baseline Pairhmm  (without pragma, forward algorithm) </vt:lpstr>
      <vt:lpstr>Baseline Pairhmm  (without pragma, forward algorithm) </vt:lpstr>
      <vt:lpstr>Baseline Pairhmm  (without pragma, forward algorithm) </vt:lpstr>
      <vt:lpstr>Optimized Pairhmm  (without pragma, log domain) </vt:lpstr>
      <vt:lpstr>Optimized Pairhmm (without pragma, log domain)</vt:lpstr>
      <vt:lpstr>Optimized Pairhmm (without pragma, log domain)</vt:lpstr>
      <vt:lpstr>Outline</vt:lpstr>
      <vt:lpstr>HLS Analysis: Baseline</vt:lpstr>
      <vt:lpstr>HLS Optimization: w/ Array Partition (1/2)</vt:lpstr>
      <vt:lpstr>HLS Optimization: w/ Array Partition (2/2)</vt:lpstr>
      <vt:lpstr>HLS Optimization: w/ Array Partition and Pipeline (1/2)</vt:lpstr>
      <vt:lpstr>HLS Optimization: w/ Array Partition and Pipeline (2/2)</vt:lpstr>
      <vt:lpstr>Outline</vt:lpstr>
      <vt:lpstr>Performances Comparison with Customized RTL</vt:lpstr>
      <vt:lpstr>Data Dependency / Hardware Thinking</vt:lpstr>
      <vt:lpstr>Comparison with Customized RTL</vt:lpstr>
      <vt:lpstr>Overall System Architecture</vt:lpstr>
      <vt:lpstr>Outline</vt:lpstr>
      <vt:lpstr>Conclusion</vt:lpstr>
      <vt:lpstr>References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yiyen hsieh</dc:creator>
  <cp:lastModifiedBy>Joeizilla</cp:lastModifiedBy>
  <cp:revision>1303</cp:revision>
  <dcterms:created xsi:type="dcterms:W3CDTF">2020-10-13T04:54:08Z</dcterms:created>
  <dcterms:modified xsi:type="dcterms:W3CDTF">2021-01-21T15:54:49Z</dcterms:modified>
</cp:coreProperties>
</file>