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9" r:id="rId4"/>
    <p:sldId id="258" r:id="rId5"/>
    <p:sldId id="259" r:id="rId6"/>
    <p:sldId id="284" r:id="rId7"/>
    <p:sldId id="260" r:id="rId8"/>
    <p:sldId id="264" r:id="rId9"/>
    <p:sldId id="263" r:id="rId10"/>
    <p:sldId id="261" r:id="rId11"/>
    <p:sldId id="265" r:id="rId12"/>
    <p:sldId id="266" r:id="rId13"/>
    <p:sldId id="275" r:id="rId14"/>
    <p:sldId id="285" r:id="rId15"/>
    <p:sldId id="268" r:id="rId16"/>
    <p:sldId id="276" r:id="rId17"/>
    <p:sldId id="277" r:id="rId18"/>
    <p:sldId id="270" r:id="rId19"/>
    <p:sldId id="267" r:id="rId20"/>
    <p:sldId id="271" r:id="rId21"/>
    <p:sldId id="272" r:id="rId22"/>
    <p:sldId id="273" r:id="rId23"/>
    <p:sldId id="274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93" autoAdjust="0"/>
  </p:normalViewPr>
  <p:slideViewPr>
    <p:cSldViewPr snapToGrid="0">
      <p:cViewPr varScale="1">
        <p:scale>
          <a:sx n="139" d="100"/>
          <a:sy n="139" d="100"/>
        </p:scale>
        <p:origin x="10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67016CA-B260-4414-85A9-39386A6F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C2687E-A18D-4EC5-AA23-03F1B32B87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B25D0-2E75-46B5-A1E9-6DCFBBCED1D4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A6A13E-F42F-461E-91B1-BECE1ED034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22F784-68A3-4B11-9904-5E1BF82671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FFB3C-A1AE-4381-AE9E-31AD6343CE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0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80771-B7D7-4E37-9F84-36BC7C335C1A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619B8-D62E-44F2-996E-02A9540B7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66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19B8-D62E-44F2-996E-02A9540B78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4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https://www.zdnet.com/article/tesla-model-x-hacked-and-stolen-in-minutes-using-new-key-fob-hack/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19B8-D62E-44F2-996E-02A9540B789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96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19B8-D62E-44F2-996E-02A9540B789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42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C28A1-21D5-44C4-96C4-E462E519A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75CCB5-F96F-4B3E-8A0B-8085E9D78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9B325-B358-4B53-8D6A-E498CF93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D1CA-1FB9-495E-AE9A-10F257B24F5A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45469-DCC6-4421-8413-C055F4AA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4215B8-1C2E-45E1-905A-8346B271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5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CF4E2-9255-4D3F-8AA1-9FD57FF0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03FE59-F1CC-4310-B6C3-0EE448F94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8E3AB-C308-42ED-BEA0-635484DB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0B90-3035-4527-B1F0-800E7610A926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2544CE-1015-4C5D-A3BA-B6FC89F3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92FD7-6FA1-4AC6-AE0B-DFEAAC77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1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A79FA8-7158-4BFF-A124-06B2751E1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0709A6-279C-41E0-9D52-AC9EAA56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2D901-B8C3-410C-BC11-09D2107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A3A9-E9BA-4694-B9F2-2D3A8D4AC79C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5718CC-AFB0-4310-B14F-48098EDE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B01EA-1276-4C88-A6E9-8DD0EB3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11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88C9D-BC68-43C4-A822-D12382B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0D35A-574F-497A-80D6-C0F1624B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9546A-083D-4852-8E9A-3CC042F8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1C20-C43A-46EE-8562-F3E55B0148D5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86E60-BDA7-40E7-AE73-DF4337C0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9747A-691D-4275-9F0D-F229A0B4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88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1DF67-8EF0-4235-BAB0-2675D9AA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1A8B8C-0EA8-4699-9ADA-0A45FB0B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EB52A-C1B6-4257-A3E9-DB7B4223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716F-6E4E-4FCA-96F8-E5AF1872EF1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D8EFD1-54A5-4DC8-8467-986FBAA5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947AB-AA49-4D55-8D78-A8F0DF4D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32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219C6-ECF9-4621-9DE7-43D8583B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DC588-6A67-400C-872C-94C3674BF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2DF9FD-BE59-4EDC-9466-F266181B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58DA82-CB93-47D9-AA9F-4FCF3B95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6511-A6FA-4439-8059-3BF96E9D3C39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62267-E343-46AA-A675-A795E754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A25F8D-B61F-418E-9054-C47694CA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E22DC-2A48-46BF-B6F4-0865D940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937FB-241E-4F7F-9B2E-EEA0CA85F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776618-2828-456E-BCBB-222710E8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79BD32-0E44-4B5B-9EE0-0B2A20FEC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FDAF8B-6AB0-4764-81FF-31BD8D975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FEF6A-E13F-429A-8D4D-CF4EF82A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1E8-9AD0-46E2-9DD1-4DAD8CFB5C23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E10F6C-AEC9-415E-BA09-2AA7425B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933E54-0C7F-4A68-8888-3800618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2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DDCC2-90FE-4311-8B96-C5FA7485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2258E07-4A57-4821-83B8-6B622563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71-280C-44AE-BB69-295A2F64CAA9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B750F4-8239-48C4-A402-8DB1AACE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C5DA6E-1B6F-48CA-9A28-49506569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D57F54-B4A0-4EC1-90DA-BA288064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DF9-6145-4D57-AB07-1B0C492B7C26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47B65C-2EA1-45B0-BF4D-2A43EF2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A6F23-081A-40D4-BCD1-49B6D651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74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DDF37-3E22-47E1-A2D6-6E7204B3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7941C-7442-4403-9E10-2DA052875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90241E-99DD-4DEA-AF45-620018D21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B4CB25-8B17-4B61-B7E8-74F83200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DCC8-4770-4C98-B91D-ADF8EEA7A168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566D42-8D8B-4020-BF99-314411C5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6D3E04-2396-4DC5-8B5B-7317C3FE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21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BD6F5-BB3C-4255-AA88-BF11615D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0A3ADE-56E8-4D38-9845-C0082035A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2E428F-88F9-4517-BB8A-97E645A14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865EFB-FFAD-425E-BA2E-CDFD0947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36C5-D922-40A2-842E-4988AB704BB2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B09C07-1B32-481F-9B29-47A72EAE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4EB4D3-EB79-4F1C-AE11-4D74CFFD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5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16F73D-B2C8-4C32-B55F-149DA35A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D10ED0-ACAA-4DEF-9126-7AAA117A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9C505E-6AB3-4D02-ABEF-AB46FB55F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DED1-C99C-43C5-93A4-AC30B7F34F5E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579571-404D-4F28-A1CC-A79A77A0C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A196D3-D4F3-49EF-BD8E-F4E3659B6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CA63A-3B7C-41B0-A99A-6FCBC7D64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-Wei0914/2020_MSOC_FIN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421B-0DCD-45A4-BB14-B7231E14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2374"/>
            <a:ext cx="9144000" cy="3215881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MSoC</a:t>
            </a:r>
            <a:r>
              <a:rPr lang="en-US" altLang="zh-TW" dirty="0"/>
              <a:t> Final Project Report</a:t>
            </a:r>
            <a:br>
              <a:rPr lang="en-US" altLang="zh-TW" dirty="0"/>
            </a:br>
            <a:r>
              <a:rPr lang="en-US" altLang="zh-TW" sz="3100" dirty="0"/>
              <a:t>Key-enabled Secure Access and Execution Environment for Vehicles (KSAE)</a:t>
            </a:r>
            <a:br>
              <a:rPr lang="en-US" altLang="zh-TW" sz="3100" dirty="0"/>
            </a:br>
            <a:endParaRPr lang="zh-TW" altLang="en-US" sz="2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84F25A-102B-401D-8922-3874DB31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Team 16</a:t>
            </a:r>
          </a:p>
          <a:p>
            <a:r>
              <a:rPr lang="en-US" altLang="zh-TW" dirty="0"/>
              <a:t>R08943112 </a:t>
            </a:r>
            <a:r>
              <a:rPr lang="zh-TW" altLang="en-US" dirty="0"/>
              <a:t>王佐育</a:t>
            </a:r>
            <a:endParaRPr lang="en-US" altLang="zh-TW" dirty="0"/>
          </a:p>
          <a:p>
            <a:r>
              <a:rPr lang="en-US" altLang="zh-TW" dirty="0"/>
              <a:t>R08943169</a:t>
            </a:r>
            <a:r>
              <a:rPr lang="zh-TW" altLang="en-US" dirty="0"/>
              <a:t> 葛顯峯</a:t>
            </a:r>
            <a:endParaRPr lang="en-US" altLang="zh-TW" dirty="0"/>
          </a:p>
          <a:p>
            <a:r>
              <a:rPr lang="en-US" altLang="zh-TW" dirty="0"/>
              <a:t>R08943171</a:t>
            </a:r>
            <a:r>
              <a:rPr lang="zh-TW" altLang="en-US" dirty="0"/>
              <a:t> 石文緯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59BC8D-FACE-41DD-8C5E-77816AE48C73}"/>
              </a:ext>
            </a:extLst>
          </p:cNvPr>
          <p:cNvSpPr txBox="1"/>
          <p:nvPr/>
        </p:nvSpPr>
        <p:spPr>
          <a:xfrm>
            <a:off x="3765755" y="6563518"/>
            <a:ext cx="4827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GitHub:</a:t>
            </a:r>
            <a:r>
              <a:rPr lang="zh-TW" altLang="en-US" sz="1400" dirty="0"/>
              <a:t> </a:t>
            </a:r>
            <a:r>
              <a:rPr lang="en-US" altLang="zh-TW" sz="1400" dirty="0">
                <a:hlinkClick r:id="rId2"/>
              </a:rPr>
              <a:t>https://github.com/Wen-Wei0914/2020_MSOC_FINAL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101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CD104-9225-46AC-B76E-2D1A0817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Transition Diagram of KSAE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535A0149-B4A3-4DAD-9A0A-AC76701E012C}"/>
              </a:ext>
            </a:extLst>
          </p:cNvPr>
          <p:cNvGrpSpPr/>
          <p:nvPr/>
        </p:nvGrpSpPr>
        <p:grpSpPr>
          <a:xfrm>
            <a:off x="550757" y="1495534"/>
            <a:ext cx="4805014" cy="5203846"/>
            <a:chOff x="50354" y="1700807"/>
            <a:chExt cx="4346072" cy="475238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004F22-13A1-4250-8389-078CCA459890}"/>
                </a:ext>
              </a:extLst>
            </p:cNvPr>
            <p:cNvSpPr/>
            <p:nvPr/>
          </p:nvSpPr>
          <p:spPr>
            <a:xfrm>
              <a:off x="50354" y="1700807"/>
              <a:ext cx="4346072" cy="47523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FE6798F-731A-4414-8680-BABA863868CC}"/>
                </a:ext>
              </a:extLst>
            </p:cNvPr>
            <p:cNvSpPr/>
            <p:nvPr/>
          </p:nvSpPr>
          <p:spPr>
            <a:xfrm>
              <a:off x="204869" y="1760540"/>
              <a:ext cx="1137280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E7859A53-15E1-472F-A2B4-088AECB4044A}"/>
                </a:ext>
              </a:extLst>
            </p:cNvPr>
            <p:cNvSpPr txBox="1"/>
            <p:nvPr/>
          </p:nvSpPr>
          <p:spPr>
            <a:xfrm>
              <a:off x="350854" y="2152759"/>
              <a:ext cx="884363" cy="252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Sleep Mode</a:t>
              </a:r>
              <a:endParaRPr lang="zh-TW" altLang="en-US" sz="1200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088F767-F33A-4BED-8794-E545ED61EB2E}"/>
                </a:ext>
              </a:extLst>
            </p:cNvPr>
            <p:cNvSpPr/>
            <p:nvPr/>
          </p:nvSpPr>
          <p:spPr>
            <a:xfrm>
              <a:off x="2998333" y="1760540"/>
              <a:ext cx="1137280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BD0A903-6E70-438F-8E68-3D080D8A1505}"/>
                </a:ext>
              </a:extLst>
            </p:cNvPr>
            <p:cNvSpPr txBox="1"/>
            <p:nvPr/>
          </p:nvSpPr>
          <p:spPr>
            <a:xfrm>
              <a:off x="3110405" y="2069766"/>
              <a:ext cx="913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Waiting for</a:t>
              </a:r>
            </a:p>
            <a:p>
              <a:pPr algn="ctr"/>
              <a:r>
                <a:rPr lang="en-US" altLang="zh-TW" sz="1200" dirty="0"/>
                <a:t>Command</a:t>
              </a:r>
              <a:endParaRPr lang="zh-TW" altLang="en-US" sz="1200" dirty="0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1B8E37FA-4F2B-40D6-BFD1-C4F2D901FBFC}"/>
                </a:ext>
              </a:extLst>
            </p:cNvPr>
            <p:cNvSpPr/>
            <p:nvPr/>
          </p:nvSpPr>
          <p:spPr>
            <a:xfrm>
              <a:off x="204869" y="3536937"/>
              <a:ext cx="1137280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BC8A8ED-BE47-40AC-B777-AFD9659E15F4}"/>
                </a:ext>
              </a:extLst>
            </p:cNvPr>
            <p:cNvSpPr txBox="1"/>
            <p:nvPr/>
          </p:nvSpPr>
          <p:spPr>
            <a:xfrm>
              <a:off x="557744" y="3938916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Idle</a:t>
              </a:r>
              <a:endParaRPr lang="zh-TW" altLang="en-US" sz="1200" dirty="0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A3AFE4F-C690-4BCA-9D5E-8C736714BB95}"/>
                </a:ext>
              </a:extLst>
            </p:cNvPr>
            <p:cNvSpPr/>
            <p:nvPr/>
          </p:nvSpPr>
          <p:spPr>
            <a:xfrm>
              <a:off x="1847753" y="4458877"/>
              <a:ext cx="1137280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52C4B5B-6CA3-4D81-9756-4CE15A826BE5}"/>
                </a:ext>
              </a:extLst>
            </p:cNvPr>
            <p:cNvSpPr txBox="1"/>
            <p:nvPr/>
          </p:nvSpPr>
          <p:spPr>
            <a:xfrm>
              <a:off x="1896819" y="4768104"/>
              <a:ext cx="1071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Build &amp; Send</a:t>
              </a:r>
            </a:p>
            <a:p>
              <a:pPr algn="ctr"/>
              <a:r>
                <a:rPr lang="en-US" altLang="zh-TW" sz="1200" dirty="0"/>
                <a:t>Response </a:t>
              </a:r>
              <a:endParaRPr lang="zh-TW" altLang="en-US" sz="1200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7F0D617B-CFC3-4464-BD5E-99F1014B96E9}"/>
                </a:ext>
              </a:extLst>
            </p:cNvPr>
            <p:cNvCxnSpPr>
              <a:cxnSpLocks/>
            </p:cNvCxnSpPr>
            <p:nvPr/>
          </p:nvCxnSpPr>
          <p:spPr>
            <a:xfrm>
              <a:off x="1342149" y="2228701"/>
              <a:ext cx="1656184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D1FDC3C7-613A-49C5-8CA3-AD3BE28F2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225" y="2424559"/>
              <a:ext cx="16560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F35F8F9C-B6A4-4125-AD8E-779608626233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 flipH="1">
              <a:off x="2611131" y="2840660"/>
              <a:ext cx="955842" cy="162921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E9A6D016-3A8A-4547-95E6-6EB2FF2971D6}"/>
                </a:ext>
              </a:extLst>
            </p:cNvPr>
            <p:cNvCxnSpPr>
              <a:cxnSpLocks/>
              <a:stCxn id="34" idx="2"/>
              <a:endCxn id="32" idx="5"/>
            </p:cNvCxnSpPr>
            <p:nvPr/>
          </p:nvCxnSpPr>
          <p:spPr>
            <a:xfrm flipH="1" flipV="1">
              <a:off x="1175598" y="4458877"/>
              <a:ext cx="672155" cy="54006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7998B786-6202-4E11-95F4-653F9CF812F7}"/>
                </a:ext>
              </a:extLst>
            </p:cNvPr>
            <p:cNvCxnSpPr>
              <a:cxnSpLocks/>
              <a:stCxn id="32" idx="7"/>
              <a:endCxn id="30" idx="3"/>
            </p:cNvCxnSpPr>
            <p:nvPr/>
          </p:nvCxnSpPr>
          <p:spPr>
            <a:xfrm flipV="1">
              <a:off x="1175598" y="2682480"/>
              <a:ext cx="1989286" cy="101263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08DF9EC-F172-45A3-9502-AC122AB30519}"/>
                </a:ext>
              </a:extLst>
            </p:cNvPr>
            <p:cNvSpPr txBox="1"/>
            <p:nvPr/>
          </p:nvSpPr>
          <p:spPr>
            <a:xfrm>
              <a:off x="1253428" y="1931266"/>
              <a:ext cx="1864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Motion Sensor Triggered</a:t>
              </a:r>
              <a:endParaRPr lang="zh-TW" altLang="en-US" sz="10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D246B66-F446-4B67-BA04-E3D53E132FDD}"/>
                </a:ext>
              </a:extLst>
            </p:cNvPr>
            <p:cNvSpPr txBox="1"/>
            <p:nvPr/>
          </p:nvSpPr>
          <p:spPr>
            <a:xfrm>
              <a:off x="1320426" y="2429188"/>
              <a:ext cx="1753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No Trigger within 1 min</a:t>
              </a:r>
              <a:endParaRPr lang="zh-TW" altLang="en-US" sz="12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988FF0D7-F8C2-4441-BABC-51F6F58E1B93}"/>
                </a:ext>
              </a:extLst>
            </p:cNvPr>
            <p:cNvSpPr txBox="1"/>
            <p:nvPr/>
          </p:nvSpPr>
          <p:spPr>
            <a:xfrm>
              <a:off x="2239265" y="3516767"/>
              <a:ext cx="87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Challenge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7DC049A1-059D-416E-BF5E-E61194BEF659}"/>
                </a:ext>
              </a:extLst>
            </p:cNvPr>
            <p:cNvSpPr txBox="1"/>
            <p:nvPr/>
          </p:nvSpPr>
          <p:spPr>
            <a:xfrm>
              <a:off x="1030435" y="297991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Idle for 0.5 sec</a:t>
              </a:r>
              <a:endParaRPr lang="zh-TW" altLang="en-US" sz="1200" dirty="0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09BEAA0C-E075-46AD-A7BE-F774A33F7D06}"/>
                </a:ext>
              </a:extLst>
            </p:cNvPr>
            <p:cNvSpPr/>
            <p:nvPr/>
          </p:nvSpPr>
          <p:spPr>
            <a:xfrm>
              <a:off x="2998333" y="5301208"/>
              <a:ext cx="1137280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8DC5E15-5324-473E-AB60-CD1B9C1893FB}"/>
                </a:ext>
              </a:extLst>
            </p:cNvPr>
            <p:cNvSpPr txBox="1"/>
            <p:nvPr/>
          </p:nvSpPr>
          <p:spPr>
            <a:xfrm>
              <a:off x="3052138" y="5615860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Read &amp; Send</a:t>
              </a:r>
            </a:p>
            <a:p>
              <a:pPr algn="ctr"/>
              <a:r>
                <a:rPr lang="en-US" altLang="zh-TW" sz="1200" dirty="0"/>
                <a:t>Digest </a:t>
              </a:r>
              <a:endParaRPr lang="zh-TW" altLang="en-US" sz="1200" dirty="0"/>
            </a:p>
          </p:txBody>
        </p:sp>
        <p:sp>
          <p:nvSpPr>
            <p:cNvPr id="47" name="箭號: 弧形下彎 46">
              <a:extLst>
                <a:ext uri="{FF2B5EF4-FFF2-40B4-BE49-F238E27FC236}">
                  <a16:creationId xmlns:a16="http://schemas.microsoft.com/office/drawing/2014/main" id="{553F0385-DED3-487E-B197-FF2FF77A58B5}"/>
                </a:ext>
              </a:extLst>
            </p:cNvPr>
            <p:cNvSpPr/>
            <p:nvPr/>
          </p:nvSpPr>
          <p:spPr>
            <a:xfrm rot="5400000">
              <a:off x="2755205" y="3911762"/>
              <a:ext cx="2708032" cy="380089"/>
            </a:xfrm>
            <a:prstGeom prst="curvedDownArrow">
              <a:avLst>
                <a:gd name="adj1" fmla="val 1272"/>
                <a:gd name="adj2" fmla="val 30409"/>
                <a:gd name="adj3" fmla="val 213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箭號: 弧形下彎 47">
              <a:extLst>
                <a:ext uri="{FF2B5EF4-FFF2-40B4-BE49-F238E27FC236}">
                  <a16:creationId xmlns:a16="http://schemas.microsoft.com/office/drawing/2014/main" id="{7BCDFB71-EAFD-450D-8E6B-1171F426A4E0}"/>
                </a:ext>
              </a:extLst>
            </p:cNvPr>
            <p:cNvSpPr/>
            <p:nvPr/>
          </p:nvSpPr>
          <p:spPr>
            <a:xfrm rot="12695982">
              <a:off x="326924" y="5302317"/>
              <a:ext cx="2764498" cy="496813"/>
            </a:xfrm>
            <a:prstGeom prst="curvedDownArrow">
              <a:avLst>
                <a:gd name="adj1" fmla="val 1272"/>
                <a:gd name="adj2" fmla="val 30409"/>
                <a:gd name="adj3" fmla="val 2134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61377E00-9626-4D37-A5E3-337CEA353F98}"/>
                </a:ext>
              </a:extLst>
            </p:cNvPr>
            <p:cNvSpPr txBox="1"/>
            <p:nvPr/>
          </p:nvSpPr>
          <p:spPr>
            <a:xfrm>
              <a:off x="3577056" y="3938916"/>
              <a:ext cx="7553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Request</a:t>
              </a:r>
            </a:p>
            <a:p>
              <a:pPr algn="ctr"/>
              <a:r>
                <a:rPr lang="en-US" altLang="zh-TW" sz="1200" dirty="0"/>
                <a:t>Digest</a:t>
              </a:r>
            </a:p>
          </p:txBody>
        </p:sp>
      </p:grpSp>
      <p:sp>
        <p:nvSpPr>
          <p:cNvPr id="51" name="直排文字版面配置區 2">
            <a:extLst>
              <a:ext uri="{FF2B5EF4-FFF2-40B4-BE49-F238E27FC236}">
                <a16:creationId xmlns:a16="http://schemas.microsoft.com/office/drawing/2014/main" id="{B346509C-3B70-4B6A-B6B3-9A295A4383B1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5822708" y="1495533"/>
            <a:ext cx="5531092" cy="499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sz="1800" kern="0" dirty="0"/>
              <a:t>Sleep Mode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TW" sz="1600" kern="0" dirty="0"/>
              <a:t>Not accepting any challenge while running in low power mode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zh-TW" sz="16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kern="0" dirty="0"/>
              <a:t>Waiting for Command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TW" sz="1600" kern="0" dirty="0"/>
              <a:t>The key fob waits for the challenge from the vehicle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zh-TW" sz="16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kern="0" dirty="0"/>
              <a:t>Read &amp; Send Digest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TW" sz="1600" kern="0" dirty="0"/>
              <a:t>The key fob reads the received command and sends back digest accordingly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zh-TW" sz="16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kern="0" dirty="0"/>
              <a:t>Build &amp; Send Response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TW" sz="1600" kern="0" dirty="0"/>
              <a:t>The key fob builds and sends the corresponding response back to the vehicle 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zh-TW" sz="16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800" kern="0" dirty="0"/>
              <a:t>Idle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TW" sz="1600" kern="0" dirty="0"/>
              <a:t>Idle for a short period of  time according to current condition</a:t>
            </a:r>
          </a:p>
          <a:p>
            <a:pPr marL="0" indent="0">
              <a:buNone/>
            </a:pPr>
            <a:endParaRPr lang="en-US" altLang="zh-TW" sz="1600" kern="0" dirty="0"/>
          </a:p>
          <a:p>
            <a:pPr marL="0" indent="0">
              <a:buNone/>
            </a:pPr>
            <a:endParaRPr lang="en-US" altLang="zh-TW" sz="1800" kern="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EEFF3F-264D-4809-A78C-926442D6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1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8C08F-8495-408B-8B2B-2E66979A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Scenario of KSAE</a:t>
            </a:r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F3E6F2E-B296-4FD9-A55C-EC3B8BE65CED}"/>
              </a:ext>
            </a:extLst>
          </p:cNvPr>
          <p:cNvSpPr/>
          <p:nvPr/>
        </p:nvSpPr>
        <p:spPr>
          <a:xfrm>
            <a:off x="3278039" y="1732474"/>
            <a:ext cx="6457227" cy="464414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AutoShape 2" descr="IID Fact Sheet v06">
            <a:extLst>
              <a:ext uri="{FF2B5EF4-FFF2-40B4-BE49-F238E27FC236}">
                <a16:creationId xmlns:a16="http://schemas.microsoft.com/office/drawing/2014/main" id="{4D9D05C5-185F-430C-AE04-45E71B08224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3627" y="6508708"/>
            <a:ext cx="3735476" cy="27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</a:rPr>
              <a:t>Icon resource:</a:t>
            </a:r>
            <a:r>
              <a:rPr lang="zh-TW" altLang="en-US" sz="11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</a:rPr>
              <a:t>https://thenounproject.com/</a:t>
            </a:r>
            <a:endParaRPr lang="en-US" sz="1100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手繪多邊形: 圖案 52">
            <a:extLst>
              <a:ext uri="{FF2B5EF4-FFF2-40B4-BE49-F238E27FC236}">
                <a16:creationId xmlns:a16="http://schemas.microsoft.com/office/drawing/2014/main" id="{8CD0F067-10D7-41E9-8E0D-59939E44D8DF}"/>
              </a:ext>
            </a:extLst>
          </p:cNvPr>
          <p:cNvSpPr/>
          <p:nvPr/>
        </p:nvSpPr>
        <p:spPr>
          <a:xfrm rot="10800000" flipV="1">
            <a:off x="3345482" y="2468038"/>
            <a:ext cx="7730445" cy="45719"/>
          </a:xfrm>
          <a:custGeom>
            <a:avLst/>
            <a:gdLst>
              <a:gd name="connsiteX0" fmla="*/ 0 w 7231380"/>
              <a:gd name="connsiteY0" fmla="*/ 7620 h 7620"/>
              <a:gd name="connsiteX1" fmla="*/ 7231380 w 723138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380" h="7620">
                <a:moveTo>
                  <a:pt x="0" y="7620"/>
                </a:moveTo>
                <a:lnTo>
                  <a:pt x="723138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: 圖案 53">
            <a:extLst>
              <a:ext uri="{FF2B5EF4-FFF2-40B4-BE49-F238E27FC236}">
                <a16:creationId xmlns:a16="http://schemas.microsoft.com/office/drawing/2014/main" id="{D622D1E5-E708-4F63-83EC-36DED8A74998}"/>
              </a:ext>
            </a:extLst>
          </p:cNvPr>
          <p:cNvSpPr/>
          <p:nvPr/>
        </p:nvSpPr>
        <p:spPr>
          <a:xfrm rot="10800000" flipV="1">
            <a:off x="3350045" y="5198773"/>
            <a:ext cx="7725881" cy="45719"/>
          </a:xfrm>
          <a:custGeom>
            <a:avLst/>
            <a:gdLst>
              <a:gd name="connsiteX0" fmla="*/ 0 w 7231380"/>
              <a:gd name="connsiteY0" fmla="*/ 7620 h 7620"/>
              <a:gd name="connsiteX1" fmla="*/ 7231380 w 723138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380" h="7620">
                <a:moveTo>
                  <a:pt x="0" y="7620"/>
                </a:moveTo>
                <a:lnTo>
                  <a:pt x="723138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1B29327-94C0-4EB0-9670-65C7A4D54D7D}"/>
              </a:ext>
            </a:extLst>
          </p:cNvPr>
          <p:cNvSpPr/>
          <p:nvPr/>
        </p:nvSpPr>
        <p:spPr>
          <a:xfrm>
            <a:off x="3691563" y="5140401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BF98F0F-F9A2-47F3-8465-6F8FDD013571}"/>
              </a:ext>
            </a:extLst>
          </p:cNvPr>
          <p:cNvSpPr/>
          <p:nvPr/>
        </p:nvSpPr>
        <p:spPr>
          <a:xfrm>
            <a:off x="3695276" y="2417445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手繪多邊形: 圖案 101">
            <a:extLst>
              <a:ext uri="{FF2B5EF4-FFF2-40B4-BE49-F238E27FC236}">
                <a16:creationId xmlns:a16="http://schemas.microsoft.com/office/drawing/2014/main" id="{2DDA8C65-AF4B-4595-8A09-F8503B3018AD}"/>
              </a:ext>
            </a:extLst>
          </p:cNvPr>
          <p:cNvSpPr/>
          <p:nvPr/>
        </p:nvSpPr>
        <p:spPr>
          <a:xfrm rot="10800000">
            <a:off x="6395858" y="2483926"/>
            <a:ext cx="209932" cy="2736346"/>
          </a:xfrm>
          <a:custGeom>
            <a:avLst/>
            <a:gdLst>
              <a:gd name="connsiteX0" fmla="*/ 0 w 7231380"/>
              <a:gd name="connsiteY0" fmla="*/ 7620 h 7620"/>
              <a:gd name="connsiteX1" fmla="*/ 7231380 w 723138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380" h="7620">
                <a:moveTo>
                  <a:pt x="0" y="7620"/>
                </a:moveTo>
                <a:lnTo>
                  <a:pt x="723138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9A60D524-6F06-4E66-BB59-8E7DB8BC0085}"/>
              </a:ext>
            </a:extLst>
          </p:cNvPr>
          <p:cNvSpPr txBox="1"/>
          <p:nvPr/>
        </p:nvSpPr>
        <p:spPr>
          <a:xfrm>
            <a:off x="3503216" y="2062207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Sleep Mode</a:t>
            </a:r>
            <a:endParaRPr lang="zh-TW" altLang="en-US" sz="12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C9684B7-469D-4399-90E0-7E00AE945DE3}"/>
              </a:ext>
            </a:extLst>
          </p:cNvPr>
          <p:cNvSpPr/>
          <p:nvPr/>
        </p:nvSpPr>
        <p:spPr>
          <a:xfrm>
            <a:off x="5303583" y="2432331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737ECE28-2749-4E90-B749-E7DBFE73BEDD}"/>
              </a:ext>
            </a:extLst>
          </p:cNvPr>
          <p:cNvSpPr txBox="1"/>
          <p:nvPr/>
        </p:nvSpPr>
        <p:spPr>
          <a:xfrm>
            <a:off x="5178264" y="1980753"/>
            <a:ext cx="91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Waiting for</a:t>
            </a:r>
          </a:p>
          <a:p>
            <a:pPr algn="ctr"/>
            <a:r>
              <a:rPr lang="en-US" altLang="zh-TW" sz="1200" dirty="0"/>
              <a:t>Challenge</a:t>
            </a:r>
            <a:endParaRPr lang="zh-TW" altLang="en-US" sz="1200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231686E7-604B-4283-B1C2-425B7D65AE11}"/>
              </a:ext>
            </a:extLst>
          </p:cNvPr>
          <p:cNvCxnSpPr/>
          <p:nvPr/>
        </p:nvCxnSpPr>
        <p:spPr>
          <a:xfrm>
            <a:off x="4471144" y="2670816"/>
            <a:ext cx="6480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54BE663-A9AA-4D6C-8534-E55E36FFC0C8}"/>
              </a:ext>
            </a:extLst>
          </p:cNvPr>
          <p:cNvSpPr txBox="1"/>
          <p:nvPr/>
        </p:nvSpPr>
        <p:spPr>
          <a:xfrm>
            <a:off x="3850694" y="2689515"/>
            <a:ext cx="186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Motion Sensor Triggered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7801388-813E-4223-9488-EBFE722A8EC0}"/>
              </a:ext>
            </a:extLst>
          </p:cNvPr>
          <p:cNvSpPr/>
          <p:nvPr/>
        </p:nvSpPr>
        <p:spPr>
          <a:xfrm>
            <a:off x="5333632" y="5098250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CCE1EE5A-F09A-40B2-A22A-21A6D06E2FBD}"/>
              </a:ext>
            </a:extLst>
          </p:cNvPr>
          <p:cNvCxnSpPr/>
          <p:nvPr/>
        </p:nvCxnSpPr>
        <p:spPr>
          <a:xfrm>
            <a:off x="4461386" y="4931261"/>
            <a:ext cx="6480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0A0794E7-B307-4AD2-A2C2-E75E1616FAE0}"/>
              </a:ext>
            </a:extLst>
          </p:cNvPr>
          <p:cNvSpPr txBox="1"/>
          <p:nvPr/>
        </p:nvSpPr>
        <p:spPr>
          <a:xfrm>
            <a:off x="3931701" y="4636057"/>
            <a:ext cx="1708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Door handle Triggered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E5E7944D-11AE-4D38-BA0D-D6984DBA88F6}"/>
              </a:ext>
            </a:extLst>
          </p:cNvPr>
          <p:cNvSpPr txBox="1"/>
          <p:nvPr/>
        </p:nvSpPr>
        <p:spPr>
          <a:xfrm>
            <a:off x="3478496" y="5356439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Sleep Mode</a:t>
            </a:r>
            <a:endParaRPr lang="zh-TW" altLang="en-US" sz="12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F196B63-89F9-441E-AC5A-46CA5EDCE2C2}"/>
              </a:ext>
            </a:extLst>
          </p:cNvPr>
          <p:cNvSpPr txBox="1"/>
          <p:nvPr/>
        </p:nvSpPr>
        <p:spPr>
          <a:xfrm>
            <a:off x="5089676" y="5236403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Build</a:t>
            </a:r>
          </a:p>
          <a:p>
            <a:pPr algn="ctr"/>
            <a:r>
              <a:rPr lang="en-US" altLang="zh-TW" sz="1200" dirty="0"/>
              <a:t>Challenge</a:t>
            </a:r>
          </a:p>
          <a:p>
            <a:pPr algn="ctr"/>
            <a:r>
              <a:rPr lang="en-US" altLang="zh-TW" sz="1200" dirty="0"/>
              <a:t>(Asymmetric)</a:t>
            </a:r>
            <a:endParaRPr lang="zh-TW" altLang="en-US" sz="12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8AE1EF5-8840-4096-949C-46AA885119F4}"/>
              </a:ext>
            </a:extLst>
          </p:cNvPr>
          <p:cNvSpPr/>
          <p:nvPr/>
        </p:nvSpPr>
        <p:spPr>
          <a:xfrm>
            <a:off x="6888198" y="2439698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27006642-309F-4533-A845-D001E2B25575}"/>
              </a:ext>
            </a:extLst>
          </p:cNvPr>
          <p:cNvSpPr txBox="1"/>
          <p:nvPr/>
        </p:nvSpPr>
        <p:spPr>
          <a:xfrm>
            <a:off x="5609246" y="3437935"/>
            <a:ext cx="87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Send</a:t>
            </a:r>
          </a:p>
          <a:p>
            <a:pPr algn="ctr"/>
            <a:r>
              <a:rPr lang="en-US" altLang="zh-TW" sz="1200" dirty="0"/>
              <a:t>Challenge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4D18860-0699-44B2-B5C2-D0C50C9D80C6}"/>
              </a:ext>
            </a:extLst>
          </p:cNvPr>
          <p:cNvSpPr/>
          <p:nvPr/>
        </p:nvSpPr>
        <p:spPr>
          <a:xfrm>
            <a:off x="8686800" y="5168329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791596F-3562-4B2D-A01B-A99CCFCDF34A}"/>
              </a:ext>
            </a:extLst>
          </p:cNvPr>
          <p:cNvSpPr txBox="1"/>
          <p:nvPr/>
        </p:nvSpPr>
        <p:spPr>
          <a:xfrm>
            <a:off x="6630298" y="1811112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Build</a:t>
            </a:r>
          </a:p>
          <a:p>
            <a:pPr algn="ctr"/>
            <a:r>
              <a:rPr lang="en-US" altLang="zh-TW" sz="1200" dirty="0"/>
              <a:t>Response</a:t>
            </a:r>
          </a:p>
          <a:p>
            <a:pPr algn="ctr"/>
            <a:r>
              <a:rPr lang="en-US" altLang="zh-TW" sz="1200" dirty="0"/>
              <a:t>(Asymmetric)</a:t>
            </a:r>
            <a:endParaRPr lang="zh-TW" altLang="en-US" sz="1200" dirty="0"/>
          </a:p>
        </p:txBody>
      </p:sp>
      <p:sp>
        <p:nvSpPr>
          <p:cNvPr id="119" name="手繪多邊形: 圖案 118">
            <a:extLst>
              <a:ext uri="{FF2B5EF4-FFF2-40B4-BE49-F238E27FC236}">
                <a16:creationId xmlns:a16="http://schemas.microsoft.com/office/drawing/2014/main" id="{22A90DDF-3589-47C9-BDAD-55C8AB80683A}"/>
              </a:ext>
            </a:extLst>
          </p:cNvPr>
          <p:cNvSpPr/>
          <p:nvPr/>
        </p:nvSpPr>
        <p:spPr>
          <a:xfrm rot="21105500">
            <a:off x="7762316" y="2491814"/>
            <a:ext cx="209932" cy="2736346"/>
          </a:xfrm>
          <a:custGeom>
            <a:avLst/>
            <a:gdLst>
              <a:gd name="connsiteX0" fmla="*/ 0 w 7231380"/>
              <a:gd name="connsiteY0" fmla="*/ 7620 h 7620"/>
              <a:gd name="connsiteX1" fmla="*/ 7231380 w 723138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380" h="7620">
                <a:moveTo>
                  <a:pt x="0" y="7620"/>
                </a:moveTo>
                <a:lnTo>
                  <a:pt x="723138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3FF75FFE-383F-4953-AE11-8C1F14E45000}"/>
              </a:ext>
            </a:extLst>
          </p:cNvPr>
          <p:cNvSpPr txBox="1"/>
          <p:nvPr/>
        </p:nvSpPr>
        <p:spPr>
          <a:xfrm>
            <a:off x="7980353" y="3499506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Send</a:t>
            </a:r>
          </a:p>
          <a:p>
            <a:pPr algn="ctr"/>
            <a:r>
              <a:rPr lang="en-US" altLang="zh-TW" sz="1200" dirty="0"/>
              <a:t>Response</a:t>
            </a:r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456C5279-EE7D-42DA-89E0-14934454B547}"/>
              </a:ext>
            </a:extLst>
          </p:cNvPr>
          <p:cNvCxnSpPr/>
          <p:nvPr/>
        </p:nvCxnSpPr>
        <p:spPr>
          <a:xfrm>
            <a:off x="8665666" y="5023977"/>
            <a:ext cx="6480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C09C02E-DFB9-47C8-A224-CC3EBAED3C46}"/>
              </a:ext>
            </a:extLst>
          </p:cNvPr>
          <p:cNvSpPr txBox="1"/>
          <p:nvPr/>
        </p:nvSpPr>
        <p:spPr>
          <a:xfrm>
            <a:off x="5478564" y="1399714"/>
            <a:ext cx="1402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0070C0"/>
                </a:solidFill>
              </a:rPr>
              <a:t>Door Unlock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422ECC80-0899-4709-8699-8FEB62EF8902}"/>
              </a:ext>
            </a:extLst>
          </p:cNvPr>
          <p:cNvSpPr txBox="1"/>
          <p:nvPr/>
        </p:nvSpPr>
        <p:spPr>
          <a:xfrm>
            <a:off x="8418710" y="445502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</a:rPr>
              <a:t>Secure Execution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8BF29696-024C-44F7-AA50-8EEF94C022C9}"/>
              </a:ext>
            </a:extLst>
          </p:cNvPr>
          <p:cNvSpPr/>
          <p:nvPr/>
        </p:nvSpPr>
        <p:spPr>
          <a:xfrm>
            <a:off x="8913962" y="1745325"/>
            <a:ext cx="247376" cy="238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424F232-1FF8-402F-AEC6-2B92A6495605}"/>
              </a:ext>
            </a:extLst>
          </p:cNvPr>
          <p:cNvSpPr/>
          <p:nvPr/>
        </p:nvSpPr>
        <p:spPr>
          <a:xfrm>
            <a:off x="9066362" y="1897725"/>
            <a:ext cx="247376" cy="238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440BBDB-3C39-4DE0-A3B4-6129A4FD5010}"/>
              </a:ext>
            </a:extLst>
          </p:cNvPr>
          <p:cNvSpPr/>
          <p:nvPr/>
        </p:nvSpPr>
        <p:spPr>
          <a:xfrm>
            <a:off x="7013874" y="5612540"/>
            <a:ext cx="300658" cy="200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39EE0A11-01EE-4A90-8177-434222E6FD18}"/>
              </a:ext>
            </a:extLst>
          </p:cNvPr>
          <p:cNvSpPr txBox="1"/>
          <p:nvPr/>
        </p:nvSpPr>
        <p:spPr>
          <a:xfrm>
            <a:off x="8418710" y="5360729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Verify </a:t>
            </a:r>
          </a:p>
          <a:p>
            <a:pPr algn="ctr"/>
            <a:r>
              <a:rPr lang="en-US" altLang="zh-TW" sz="1200" dirty="0"/>
              <a:t>Response</a:t>
            </a:r>
          </a:p>
          <a:p>
            <a:pPr algn="ctr"/>
            <a:r>
              <a:rPr lang="en-US" altLang="zh-TW" sz="1200" dirty="0"/>
              <a:t>(Asymmetric)</a:t>
            </a:r>
            <a:endParaRPr lang="zh-TW" altLang="en-US" sz="12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0E5B915-43A4-45F1-B177-2478C57B5D89}"/>
              </a:ext>
            </a:extLst>
          </p:cNvPr>
          <p:cNvSpPr/>
          <p:nvPr/>
        </p:nvSpPr>
        <p:spPr>
          <a:xfrm>
            <a:off x="7129443" y="5981015"/>
            <a:ext cx="247376" cy="362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pic>
        <p:nvPicPr>
          <p:cNvPr id="143" name="圖片 142">
            <a:extLst>
              <a:ext uri="{FF2B5EF4-FFF2-40B4-BE49-F238E27FC236}">
                <a16:creationId xmlns:a16="http://schemas.microsoft.com/office/drawing/2014/main" id="{23DDB7A4-FCDE-4635-BAA2-0868DDA211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0"/>
          <a:stretch/>
        </p:blipFill>
        <p:spPr>
          <a:xfrm>
            <a:off x="1658648" y="4463772"/>
            <a:ext cx="1649089" cy="13192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4F8910-E37C-42A7-97F2-743B970ED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44" y="1680136"/>
            <a:ext cx="1263096" cy="1504389"/>
          </a:xfrm>
          <a:prstGeom prst="rect">
            <a:avLst/>
          </a:prstGeom>
        </p:spPr>
      </p:pic>
      <p:sp>
        <p:nvSpPr>
          <p:cNvPr id="144" name="矩形 143">
            <a:extLst>
              <a:ext uri="{FF2B5EF4-FFF2-40B4-BE49-F238E27FC236}">
                <a16:creationId xmlns:a16="http://schemas.microsoft.com/office/drawing/2014/main" id="{2019A282-8146-42E3-BDEB-96AB97E6FB84}"/>
              </a:ext>
            </a:extLst>
          </p:cNvPr>
          <p:cNvSpPr/>
          <p:nvPr/>
        </p:nvSpPr>
        <p:spPr>
          <a:xfrm>
            <a:off x="10017674" y="1736912"/>
            <a:ext cx="3447388" cy="464414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D906DC26-058B-44B7-BF57-C32D41484A93}"/>
              </a:ext>
            </a:extLst>
          </p:cNvPr>
          <p:cNvSpPr txBox="1"/>
          <p:nvPr/>
        </p:nvSpPr>
        <p:spPr>
          <a:xfrm>
            <a:off x="9923643" y="1452657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</a:rPr>
              <a:t>Secure Execution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5EE90E0-F857-48B4-A18A-0B1C2050B83A}"/>
              </a:ext>
            </a:extLst>
          </p:cNvPr>
          <p:cNvSpPr/>
          <p:nvPr/>
        </p:nvSpPr>
        <p:spPr>
          <a:xfrm>
            <a:off x="11658821" y="1589901"/>
            <a:ext cx="527084" cy="238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75FEB46-E889-410B-BD66-94415EB08128}"/>
              </a:ext>
            </a:extLst>
          </p:cNvPr>
          <p:cNvSpPr/>
          <p:nvPr/>
        </p:nvSpPr>
        <p:spPr>
          <a:xfrm>
            <a:off x="11658821" y="6257387"/>
            <a:ext cx="527084" cy="238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B58A5CC0-CE76-4D6D-AB60-214136621DF6}"/>
              </a:ext>
            </a:extLst>
          </p:cNvPr>
          <p:cNvSpPr txBox="1"/>
          <p:nvPr/>
        </p:nvSpPr>
        <p:spPr>
          <a:xfrm>
            <a:off x="8533025" y="4569449"/>
            <a:ext cx="89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Verification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passed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C70DDC-AAA4-46F6-A333-8257C83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5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8C08F-8495-408B-8B2B-2E66979A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Scenario of KSAE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61B983-9686-44C4-BC82-414CF44757D3}"/>
              </a:ext>
            </a:extLst>
          </p:cNvPr>
          <p:cNvSpPr/>
          <p:nvPr/>
        </p:nvSpPr>
        <p:spPr>
          <a:xfrm>
            <a:off x="1842346" y="1635960"/>
            <a:ext cx="9212956" cy="464414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015A698-2CBE-4469-960B-5E8DF29D6C8F}"/>
              </a:ext>
            </a:extLst>
          </p:cNvPr>
          <p:cNvSpPr/>
          <p:nvPr/>
        </p:nvSpPr>
        <p:spPr>
          <a:xfrm>
            <a:off x="2155568" y="5001431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EBB00F15-B588-42B6-9F3B-71400892F548}"/>
              </a:ext>
            </a:extLst>
          </p:cNvPr>
          <p:cNvSpPr/>
          <p:nvPr/>
        </p:nvSpPr>
        <p:spPr>
          <a:xfrm rot="10800000">
            <a:off x="3241362" y="2376716"/>
            <a:ext cx="209932" cy="2678424"/>
          </a:xfrm>
          <a:custGeom>
            <a:avLst/>
            <a:gdLst>
              <a:gd name="connsiteX0" fmla="*/ 0 w 7231380"/>
              <a:gd name="connsiteY0" fmla="*/ 7620 h 7620"/>
              <a:gd name="connsiteX1" fmla="*/ 7231380 w 723138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380" h="7620">
                <a:moveTo>
                  <a:pt x="0" y="7620"/>
                </a:moveTo>
                <a:lnTo>
                  <a:pt x="723138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5006A0F-4CF2-44A7-BD8C-E1F06CD24D44}"/>
              </a:ext>
            </a:extLst>
          </p:cNvPr>
          <p:cNvGrpSpPr/>
          <p:nvPr/>
        </p:nvGrpSpPr>
        <p:grpSpPr>
          <a:xfrm>
            <a:off x="3416924" y="1643366"/>
            <a:ext cx="1013419" cy="748603"/>
            <a:chOff x="2650549" y="1635960"/>
            <a:chExt cx="1013419" cy="74860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DF95B0D-61EF-4231-9FC2-38669470D9F4}"/>
                </a:ext>
              </a:extLst>
            </p:cNvPr>
            <p:cNvSpPr/>
            <p:nvPr/>
          </p:nvSpPr>
          <p:spPr>
            <a:xfrm>
              <a:off x="2869227" y="2259710"/>
              <a:ext cx="576064" cy="12485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F03C04B8-2152-410C-9B4C-990E2218AC1A}"/>
                </a:ext>
              </a:extLst>
            </p:cNvPr>
            <p:cNvSpPr txBox="1"/>
            <p:nvPr/>
          </p:nvSpPr>
          <p:spPr>
            <a:xfrm>
              <a:off x="2650549" y="1635960"/>
              <a:ext cx="10134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Build</a:t>
              </a:r>
            </a:p>
            <a:p>
              <a:pPr algn="ctr"/>
              <a:r>
                <a:rPr lang="en-US" altLang="zh-TW" sz="1200" dirty="0"/>
                <a:t>Response</a:t>
              </a:r>
            </a:p>
            <a:p>
              <a:pPr algn="ctr"/>
              <a:r>
                <a:rPr lang="en-US" altLang="zh-TW" sz="1200" dirty="0"/>
                <a:t>(Symmetric)</a:t>
              </a:r>
              <a:endParaRPr lang="zh-TW" altLang="en-US" sz="1200" dirty="0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C3910179-C2EF-4C01-B202-D485B9CD0B21}"/>
              </a:ext>
            </a:extLst>
          </p:cNvPr>
          <p:cNvSpPr/>
          <p:nvPr/>
        </p:nvSpPr>
        <p:spPr>
          <a:xfrm>
            <a:off x="5080765" y="4978854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74522D8-7DCC-4CE8-A171-59A2FCE9B4C1}"/>
              </a:ext>
            </a:extLst>
          </p:cNvPr>
          <p:cNvSpPr txBox="1"/>
          <p:nvPr/>
        </p:nvSpPr>
        <p:spPr>
          <a:xfrm>
            <a:off x="4862087" y="5103939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Verify </a:t>
            </a:r>
          </a:p>
          <a:p>
            <a:pPr algn="ctr"/>
            <a:r>
              <a:rPr lang="en-US" altLang="zh-TW" sz="1200" dirty="0"/>
              <a:t>Response</a:t>
            </a:r>
          </a:p>
          <a:p>
            <a:pPr algn="ctr"/>
            <a:r>
              <a:rPr lang="en-US" altLang="zh-TW" sz="1200" dirty="0"/>
              <a:t>(Symmetric)</a:t>
            </a:r>
            <a:endParaRPr lang="zh-TW" altLang="en-US" sz="1200" dirty="0"/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50004D95-7699-4F00-BC17-3A36895BCB1F}"/>
              </a:ext>
            </a:extLst>
          </p:cNvPr>
          <p:cNvSpPr/>
          <p:nvPr/>
        </p:nvSpPr>
        <p:spPr>
          <a:xfrm rot="21105500">
            <a:off x="4476342" y="2317877"/>
            <a:ext cx="209932" cy="2736346"/>
          </a:xfrm>
          <a:custGeom>
            <a:avLst/>
            <a:gdLst>
              <a:gd name="connsiteX0" fmla="*/ 0 w 7231380"/>
              <a:gd name="connsiteY0" fmla="*/ 7620 h 7620"/>
              <a:gd name="connsiteX1" fmla="*/ 7231380 w 723138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380" h="7620">
                <a:moveTo>
                  <a:pt x="0" y="7620"/>
                </a:moveTo>
                <a:lnTo>
                  <a:pt x="723138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B4F7531-CCAE-4CEB-8553-1B8D70B97684}"/>
              </a:ext>
            </a:extLst>
          </p:cNvPr>
          <p:cNvCxnSpPr/>
          <p:nvPr/>
        </p:nvCxnSpPr>
        <p:spPr>
          <a:xfrm>
            <a:off x="5685693" y="4810530"/>
            <a:ext cx="6480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318401A-BA84-4CCC-86D1-C80E2CC79934}"/>
              </a:ext>
            </a:extLst>
          </p:cNvPr>
          <p:cNvSpPr txBox="1"/>
          <p:nvPr/>
        </p:nvSpPr>
        <p:spPr>
          <a:xfrm>
            <a:off x="5544098" y="4385415"/>
            <a:ext cx="89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Verification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passed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F7C1114-A90F-4758-9697-7EC4DAF48279}"/>
              </a:ext>
            </a:extLst>
          </p:cNvPr>
          <p:cNvSpPr txBox="1"/>
          <p:nvPr/>
        </p:nvSpPr>
        <p:spPr>
          <a:xfrm>
            <a:off x="2517525" y="334488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Send</a:t>
            </a:r>
          </a:p>
          <a:p>
            <a:pPr algn="ctr"/>
            <a:r>
              <a:rPr lang="en-US" altLang="zh-TW" sz="1200" dirty="0"/>
              <a:t>Challenge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2DB95A8-1956-4369-A869-D909BCD85D4F}"/>
              </a:ext>
            </a:extLst>
          </p:cNvPr>
          <p:cNvSpPr txBox="1"/>
          <p:nvPr/>
        </p:nvSpPr>
        <p:spPr>
          <a:xfrm>
            <a:off x="4494839" y="335824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Send</a:t>
            </a:r>
          </a:p>
          <a:p>
            <a:pPr algn="ctr"/>
            <a:r>
              <a:rPr lang="en-US" altLang="zh-TW" sz="1200" dirty="0"/>
              <a:t>Response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447D4C1-71B7-42EC-871F-5FFE5E8197AB}"/>
              </a:ext>
            </a:extLst>
          </p:cNvPr>
          <p:cNvSpPr txBox="1"/>
          <p:nvPr/>
        </p:nvSpPr>
        <p:spPr>
          <a:xfrm>
            <a:off x="5544098" y="1319964"/>
            <a:ext cx="1904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7030A0"/>
                </a:solidFill>
              </a:rPr>
              <a:t>Secure Execution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9AD631F6-695F-44CE-89DE-F9A2C6EA8E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0"/>
          <a:stretch/>
        </p:blipFill>
        <p:spPr>
          <a:xfrm>
            <a:off x="66687" y="4341800"/>
            <a:ext cx="1649089" cy="1319262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57ADD37C-97CA-41C3-AE5F-9113E4A7171A}"/>
              </a:ext>
            </a:extLst>
          </p:cNvPr>
          <p:cNvSpPr/>
          <p:nvPr/>
        </p:nvSpPr>
        <p:spPr>
          <a:xfrm>
            <a:off x="6410725" y="4992713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手繪多邊形: 圖案 74">
            <a:extLst>
              <a:ext uri="{FF2B5EF4-FFF2-40B4-BE49-F238E27FC236}">
                <a16:creationId xmlns:a16="http://schemas.microsoft.com/office/drawing/2014/main" id="{3FEF6A82-EB48-440E-997B-7B522465AFF2}"/>
              </a:ext>
            </a:extLst>
          </p:cNvPr>
          <p:cNvSpPr/>
          <p:nvPr/>
        </p:nvSpPr>
        <p:spPr>
          <a:xfrm rot="10800000">
            <a:off x="7871997" y="2331339"/>
            <a:ext cx="209932" cy="2686530"/>
          </a:xfrm>
          <a:custGeom>
            <a:avLst/>
            <a:gdLst>
              <a:gd name="connsiteX0" fmla="*/ 0 w 7231380"/>
              <a:gd name="connsiteY0" fmla="*/ 7620 h 7620"/>
              <a:gd name="connsiteX1" fmla="*/ 7231380 w 723138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380" h="7620">
                <a:moveTo>
                  <a:pt x="0" y="7620"/>
                </a:moveTo>
                <a:lnTo>
                  <a:pt x="723138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3D33124-476F-40FA-B24D-E9CF9318F1B6}"/>
              </a:ext>
            </a:extLst>
          </p:cNvPr>
          <p:cNvSpPr/>
          <p:nvPr/>
        </p:nvSpPr>
        <p:spPr>
          <a:xfrm>
            <a:off x="8422094" y="2271821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67AA075-7A81-4C48-B274-A82594F8BE94}"/>
              </a:ext>
            </a:extLst>
          </p:cNvPr>
          <p:cNvSpPr txBox="1"/>
          <p:nvPr/>
        </p:nvSpPr>
        <p:spPr>
          <a:xfrm>
            <a:off x="8371732" y="1809446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Read</a:t>
            </a:r>
          </a:p>
          <a:p>
            <a:pPr algn="ctr"/>
            <a:r>
              <a:rPr lang="en-US" altLang="zh-TW" sz="1200" dirty="0" err="1"/>
              <a:t>Dig</a:t>
            </a:r>
            <a:r>
              <a:rPr lang="en-US" altLang="zh-TW" sz="1200" baseline="-25000" dirty="0" err="1"/>
              <a:t>Motor</a:t>
            </a:r>
            <a:endParaRPr lang="zh-TW" altLang="en-US" sz="1200" baseline="-250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9E7B78B-1178-4D51-9908-D6500780CBEC}"/>
              </a:ext>
            </a:extLst>
          </p:cNvPr>
          <p:cNvSpPr txBox="1"/>
          <p:nvPr/>
        </p:nvSpPr>
        <p:spPr>
          <a:xfrm>
            <a:off x="7268999" y="3322263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Request</a:t>
            </a:r>
          </a:p>
          <a:p>
            <a:pPr algn="ctr"/>
            <a:r>
              <a:rPr lang="en-US" altLang="zh-TW" sz="1200" dirty="0" err="1"/>
              <a:t>Dig</a:t>
            </a:r>
            <a:r>
              <a:rPr lang="en-US" altLang="zh-TW" sz="1200" baseline="-25000" dirty="0" err="1"/>
              <a:t>Motor</a:t>
            </a:r>
            <a:endParaRPr lang="zh-TW" altLang="en-US" sz="1200" baseline="-250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C179CB4-FA61-4658-8CF0-8DC623E58465}"/>
              </a:ext>
            </a:extLst>
          </p:cNvPr>
          <p:cNvSpPr/>
          <p:nvPr/>
        </p:nvSpPr>
        <p:spPr>
          <a:xfrm>
            <a:off x="9552644" y="4966462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D4B69F7-7539-42F5-AB95-FC280F7D47CA}"/>
              </a:ext>
            </a:extLst>
          </p:cNvPr>
          <p:cNvSpPr/>
          <p:nvPr/>
        </p:nvSpPr>
        <p:spPr>
          <a:xfrm>
            <a:off x="10392547" y="4955442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64769D1-5510-4A32-AF12-AF64EA5D3734}"/>
              </a:ext>
            </a:extLst>
          </p:cNvPr>
          <p:cNvSpPr txBox="1"/>
          <p:nvPr/>
        </p:nvSpPr>
        <p:spPr>
          <a:xfrm>
            <a:off x="9501477" y="5088708"/>
            <a:ext cx="688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Match?</a:t>
            </a:r>
          </a:p>
        </p:txBody>
      </p:sp>
      <p:sp>
        <p:nvSpPr>
          <p:cNvPr id="82" name="手繪多邊形: 圖案 81">
            <a:extLst>
              <a:ext uri="{FF2B5EF4-FFF2-40B4-BE49-F238E27FC236}">
                <a16:creationId xmlns:a16="http://schemas.microsoft.com/office/drawing/2014/main" id="{10CE0902-3D9F-4740-85B6-499AE6111B03}"/>
              </a:ext>
            </a:extLst>
          </p:cNvPr>
          <p:cNvSpPr/>
          <p:nvPr/>
        </p:nvSpPr>
        <p:spPr>
          <a:xfrm rot="21105500">
            <a:off x="9238292" y="2378162"/>
            <a:ext cx="209932" cy="2662815"/>
          </a:xfrm>
          <a:custGeom>
            <a:avLst/>
            <a:gdLst>
              <a:gd name="connsiteX0" fmla="*/ 0 w 7231380"/>
              <a:gd name="connsiteY0" fmla="*/ 7620 h 7620"/>
              <a:gd name="connsiteX1" fmla="*/ 7231380 w 723138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380" h="7620">
                <a:moveTo>
                  <a:pt x="0" y="7620"/>
                </a:moveTo>
                <a:lnTo>
                  <a:pt x="723138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3DB563C-65E3-4E93-8E43-5C62677BB49A}"/>
              </a:ext>
            </a:extLst>
          </p:cNvPr>
          <p:cNvSpPr txBox="1"/>
          <p:nvPr/>
        </p:nvSpPr>
        <p:spPr>
          <a:xfrm>
            <a:off x="10391878" y="50865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Motor</a:t>
            </a:r>
          </a:p>
          <a:p>
            <a:pPr algn="ctr"/>
            <a:r>
              <a:rPr lang="en-US" altLang="zh-TW" sz="1200" dirty="0"/>
              <a:t>on</a:t>
            </a:r>
            <a:endParaRPr lang="zh-TW" altLang="en-US" sz="1200" dirty="0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DA70BB7-4361-460F-B601-086A76B6215B}"/>
              </a:ext>
            </a:extLst>
          </p:cNvPr>
          <p:cNvCxnSpPr/>
          <p:nvPr/>
        </p:nvCxnSpPr>
        <p:spPr>
          <a:xfrm>
            <a:off x="9879141" y="4889077"/>
            <a:ext cx="6480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0E8A6C7-24DF-4F6B-9458-F1F1F34B9D54}"/>
              </a:ext>
            </a:extLst>
          </p:cNvPr>
          <p:cNvSpPr txBox="1"/>
          <p:nvPr/>
        </p:nvSpPr>
        <p:spPr>
          <a:xfrm>
            <a:off x="6272819" y="5088708"/>
            <a:ext cx="93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Integrity</a:t>
            </a:r>
          </a:p>
          <a:p>
            <a:pPr algn="ctr"/>
            <a:r>
              <a:rPr lang="en-US" altLang="zh-TW" sz="1200" dirty="0"/>
              <a:t>Verification</a:t>
            </a:r>
          </a:p>
          <a:p>
            <a:pPr algn="ctr"/>
            <a:r>
              <a:rPr lang="en-US" altLang="zh-TW" sz="1200" dirty="0"/>
              <a:t>(Motor</a:t>
            </a:r>
          </a:p>
          <a:p>
            <a:pPr algn="ctr"/>
            <a:r>
              <a:rPr lang="en-US" altLang="zh-TW" sz="1200" dirty="0"/>
              <a:t>Control</a:t>
            </a:r>
          </a:p>
          <a:p>
            <a:pPr algn="ctr"/>
            <a:r>
              <a:rPr lang="en-US" altLang="zh-TW" sz="1200" dirty="0"/>
              <a:t>Program)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98D02D5-7DF8-40CF-9D30-ECCB4627A8E9}"/>
              </a:ext>
            </a:extLst>
          </p:cNvPr>
          <p:cNvSpPr/>
          <p:nvPr/>
        </p:nvSpPr>
        <p:spPr>
          <a:xfrm>
            <a:off x="8396330" y="4955442"/>
            <a:ext cx="576064" cy="1248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120A12F-C0FB-490D-BE6A-244EB500CD7D}"/>
              </a:ext>
            </a:extLst>
          </p:cNvPr>
          <p:cNvSpPr txBox="1"/>
          <p:nvPr/>
        </p:nvSpPr>
        <p:spPr>
          <a:xfrm>
            <a:off x="8292282" y="5077688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Calculate</a:t>
            </a:r>
          </a:p>
          <a:p>
            <a:pPr algn="ctr"/>
            <a:r>
              <a:rPr lang="en-US" altLang="zh-TW" sz="1200" dirty="0" err="1"/>
              <a:t>Dig</a:t>
            </a:r>
            <a:r>
              <a:rPr lang="en-US" altLang="zh-TW" sz="1200" baseline="-25000" dirty="0" err="1"/>
              <a:t>Motor</a:t>
            </a:r>
            <a:endParaRPr lang="zh-TW" altLang="en-US" sz="1200" baseline="-25000" dirty="0"/>
          </a:p>
          <a:p>
            <a:pPr algn="ctr"/>
            <a:endParaRPr lang="en-US" altLang="zh-TW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68D6437-8662-4637-8773-6430789F2C0A}"/>
              </a:ext>
            </a:extLst>
          </p:cNvPr>
          <p:cNvSpPr txBox="1"/>
          <p:nvPr/>
        </p:nvSpPr>
        <p:spPr>
          <a:xfrm>
            <a:off x="9375767" y="3370122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Return</a:t>
            </a:r>
          </a:p>
          <a:p>
            <a:pPr algn="ctr"/>
            <a:r>
              <a:rPr lang="en-US" altLang="zh-TW" sz="1200" dirty="0" err="1"/>
              <a:t>Dig</a:t>
            </a:r>
            <a:r>
              <a:rPr lang="en-US" altLang="zh-TW" sz="1200" baseline="-25000" dirty="0" err="1"/>
              <a:t>Motor</a:t>
            </a:r>
            <a:endParaRPr lang="zh-TW" altLang="en-US" sz="1200" baseline="-25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CEB92C6-B7E2-4C07-99FE-1B8B0B2104D6}"/>
              </a:ext>
            </a:extLst>
          </p:cNvPr>
          <p:cNvSpPr/>
          <p:nvPr/>
        </p:nvSpPr>
        <p:spPr>
          <a:xfrm>
            <a:off x="10858185" y="2362337"/>
            <a:ext cx="247376" cy="47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8B35B1C-E7A8-4C81-AA3D-F71A32FFF99B}"/>
              </a:ext>
            </a:extLst>
          </p:cNvPr>
          <p:cNvSpPr txBox="1"/>
          <p:nvPr/>
        </p:nvSpPr>
        <p:spPr>
          <a:xfrm>
            <a:off x="7300818" y="6361717"/>
            <a:ext cx="3667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Dig</a:t>
            </a:r>
            <a:r>
              <a:rPr lang="en-US" altLang="zh-TW" sz="1200" baseline="-25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Motor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HMAC (Keyed-hash message authentication code)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Digest of Motor Control Program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3EB7E942-A7D5-407B-80E4-6919AC265242}"/>
              </a:ext>
            </a:extLst>
          </p:cNvPr>
          <p:cNvSpPr/>
          <p:nvPr/>
        </p:nvSpPr>
        <p:spPr>
          <a:xfrm rot="10800000">
            <a:off x="1832732" y="5020075"/>
            <a:ext cx="9688281" cy="45719"/>
          </a:xfrm>
          <a:custGeom>
            <a:avLst/>
            <a:gdLst>
              <a:gd name="connsiteX0" fmla="*/ 0 w 7231380"/>
              <a:gd name="connsiteY0" fmla="*/ 7620 h 7620"/>
              <a:gd name="connsiteX1" fmla="*/ 7231380 w 723138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31380" h="7620">
                <a:moveTo>
                  <a:pt x="0" y="7620"/>
                </a:moveTo>
                <a:lnTo>
                  <a:pt x="723138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A56887C-77FC-4354-8F92-B94BD4814878}"/>
              </a:ext>
            </a:extLst>
          </p:cNvPr>
          <p:cNvCxnSpPr>
            <a:cxnSpLocks/>
          </p:cNvCxnSpPr>
          <p:nvPr/>
        </p:nvCxnSpPr>
        <p:spPr>
          <a:xfrm flipV="1">
            <a:off x="1842346" y="2331339"/>
            <a:ext cx="9559315" cy="3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6" name="圖片 95">
            <a:extLst>
              <a:ext uri="{FF2B5EF4-FFF2-40B4-BE49-F238E27FC236}">
                <a16:creationId xmlns:a16="http://schemas.microsoft.com/office/drawing/2014/main" id="{795ACD4B-6957-478C-B9C1-B2AEDC6E6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" y="1560646"/>
            <a:ext cx="1263096" cy="1504389"/>
          </a:xfrm>
          <a:prstGeom prst="rect">
            <a:avLst/>
          </a:prstGeom>
        </p:spPr>
      </p:pic>
      <p:sp>
        <p:nvSpPr>
          <p:cNvPr id="97" name="文字方塊 96">
            <a:extLst>
              <a:ext uri="{FF2B5EF4-FFF2-40B4-BE49-F238E27FC236}">
                <a16:creationId xmlns:a16="http://schemas.microsoft.com/office/drawing/2014/main" id="{23326AEA-28D3-4E45-829E-6A5DB0936028}"/>
              </a:ext>
            </a:extLst>
          </p:cNvPr>
          <p:cNvSpPr txBox="1"/>
          <p:nvPr/>
        </p:nvSpPr>
        <p:spPr>
          <a:xfrm>
            <a:off x="1932324" y="5094629"/>
            <a:ext cx="1013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Open</a:t>
            </a:r>
          </a:p>
          <a:p>
            <a:pPr algn="ctr"/>
            <a:r>
              <a:rPr lang="en-US" altLang="zh-TW" sz="1200" dirty="0"/>
              <a:t>Door</a:t>
            </a:r>
            <a:endParaRPr lang="zh-TW" altLang="en-US" sz="1200" dirty="0"/>
          </a:p>
          <a:p>
            <a:pPr algn="ctr"/>
            <a:r>
              <a:rPr lang="en-US" altLang="zh-TW" sz="1200" dirty="0"/>
              <a:t>&amp;</a:t>
            </a:r>
          </a:p>
          <a:p>
            <a:pPr algn="ctr"/>
            <a:r>
              <a:rPr lang="en-US" altLang="zh-TW" sz="1200" dirty="0"/>
              <a:t>Build</a:t>
            </a:r>
          </a:p>
          <a:p>
            <a:pPr algn="ctr"/>
            <a:r>
              <a:rPr lang="en-US" altLang="zh-TW" sz="1200" dirty="0"/>
              <a:t>Challenge</a:t>
            </a:r>
          </a:p>
          <a:p>
            <a:pPr algn="ctr"/>
            <a:r>
              <a:rPr lang="en-US" altLang="zh-TW" sz="1200" dirty="0"/>
              <a:t>(Symmetric)</a:t>
            </a:r>
            <a:endParaRPr lang="zh-TW" altLang="en-US" sz="12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06DDC1E-3D5E-4153-B998-8FCED89BC0E0}"/>
              </a:ext>
            </a:extLst>
          </p:cNvPr>
          <p:cNvSpPr txBox="1"/>
          <p:nvPr/>
        </p:nvSpPr>
        <p:spPr>
          <a:xfrm>
            <a:off x="9775183" y="4436808"/>
            <a:ext cx="89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Verification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passed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D835A36-7875-46F9-857B-3722C8E8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0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421B-0DCD-45A4-BB14-B7231E14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0550"/>
            <a:ext cx="9144000" cy="5969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HLS Optimization of KSAE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B43AD5-EB10-4574-9380-B1DD75BD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5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2128C-8B6D-4399-8A21-0DFF7678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Optimization of KSAE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D242984-282E-4E80-9553-FB5B87776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6" y="1906022"/>
            <a:ext cx="10515600" cy="423499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5923B4-5DCA-4202-BB07-A4093D62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8905CE-82B1-4E1C-B49C-160F8BD9440D}"/>
              </a:ext>
            </a:extLst>
          </p:cNvPr>
          <p:cNvSpPr txBox="1"/>
          <p:nvPr/>
        </p:nvSpPr>
        <p:spPr>
          <a:xfrm>
            <a:off x="6450378" y="6538912"/>
            <a:ext cx="460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Source: https://en.wikipedia.org/wiki/Block_cipher_mode_of_operation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3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2CC3C-7FD9-4AC1-A34A-863AA29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Optimization of KSAE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5B891-FCA1-4ACF-805B-24F46FFE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03382" cy="4351338"/>
          </a:xfrm>
        </p:spPr>
        <p:txBody>
          <a:bodyPr/>
          <a:lstStyle/>
          <a:p>
            <a:r>
              <a:rPr lang="en-US" altLang="zh-TW" dirty="0"/>
              <a:t>Example 1. SHA-256 (Secure Hash Algorithm)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E6216E-64F3-4518-B074-FA7F7484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4" y="2297878"/>
            <a:ext cx="9761979" cy="19919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08ABC1-1985-4634-8408-EB3182EF8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4" y="4657311"/>
            <a:ext cx="9761979" cy="1963997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42D117F-4332-453D-A935-CBCDDAB12452}"/>
              </a:ext>
            </a:extLst>
          </p:cNvPr>
          <p:cNvCxnSpPr>
            <a:cxnSpLocks/>
          </p:cNvCxnSpPr>
          <p:nvPr/>
        </p:nvCxnSpPr>
        <p:spPr>
          <a:xfrm>
            <a:off x="3251964" y="3781354"/>
            <a:ext cx="7287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43ACA0F-6CDE-44A6-B39C-16532D11695F}"/>
              </a:ext>
            </a:extLst>
          </p:cNvPr>
          <p:cNvCxnSpPr>
            <a:cxnSpLocks/>
          </p:cNvCxnSpPr>
          <p:nvPr/>
        </p:nvCxnSpPr>
        <p:spPr>
          <a:xfrm>
            <a:off x="3251964" y="6120064"/>
            <a:ext cx="7287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8EE62DF-8BE9-4FD2-9CE8-8D586AD17D9E}"/>
              </a:ext>
            </a:extLst>
          </p:cNvPr>
          <p:cNvSpPr txBox="1"/>
          <p:nvPr/>
        </p:nvSpPr>
        <p:spPr>
          <a:xfrm>
            <a:off x="7645208" y="1877086"/>
            <a:ext cx="397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-&gt; approx. 26% time reduction</a:t>
            </a:r>
            <a:endParaRPr lang="zh-TW" altLang="en-US" sz="2400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1D3349F4-E3E4-4C29-98D1-BCD4192C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37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2CC3C-7FD9-4AC1-A34A-863AA29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Optimization of KSAE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5B891-FCA1-4ACF-805B-24F46FFE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2. ECC (Elliptic Curve Cryptography) encryption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4A4CDE-437D-4CC7-B925-D3538660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0" y="2377267"/>
            <a:ext cx="4628829" cy="36628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9F0CD26-C756-464E-B120-47B4EAC3E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8227"/>
            <a:ext cx="4628829" cy="3662880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5FE9485-6143-444D-A083-5E5968E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11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2CC3C-7FD9-4AC1-A34A-863AA29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Optimization of KSAE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5B891-FCA1-4ACF-805B-24F46FFE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Overall timing improvement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C04943-A013-4086-B4C0-334BA8760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2" y="2264700"/>
            <a:ext cx="6439974" cy="20310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7DA499-1023-452F-B74F-62562C44F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26" y="4336210"/>
            <a:ext cx="7230082" cy="2279828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750E782-737D-4563-BE04-4701ED49A0DD}"/>
              </a:ext>
            </a:extLst>
          </p:cNvPr>
          <p:cNvCxnSpPr>
            <a:cxnSpLocks/>
          </p:cNvCxnSpPr>
          <p:nvPr/>
        </p:nvCxnSpPr>
        <p:spPr>
          <a:xfrm>
            <a:off x="3025083" y="3177484"/>
            <a:ext cx="17806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41EEBD7-CA83-4DF1-A63B-418A3E3F88AD}"/>
              </a:ext>
            </a:extLst>
          </p:cNvPr>
          <p:cNvCxnSpPr>
            <a:cxnSpLocks/>
          </p:cNvCxnSpPr>
          <p:nvPr/>
        </p:nvCxnSpPr>
        <p:spPr>
          <a:xfrm>
            <a:off x="6223191" y="5316813"/>
            <a:ext cx="18207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6511A8-578F-42A3-AC2E-C5B1E57F9B15}"/>
              </a:ext>
            </a:extLst>
          </p:cNvPr>
          <p:cNvSpPr txBox="1"/>
          <p:nvPr/>
        </p:nvSpPr>
        <p:spPr>
          <a:xfrm>
            <a:off x="5211393" y="1814330"/>
            <a:ext cx="415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-&gt; approx. 27% time reduction</a:t>
            </a:r>
            <a:endParaRPr lang="zh-TW" altLang="en-US" sz="2400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1A5B34DE-C16E-43CA-951C-2BD6079C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6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421B-0DCD-45A4-BB14-B7231E14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0550"/>
            <a:ext cx="9144000" cy="5969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Security Analysis of KSAE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66D8E42-465A-4829-80A6-99920B2B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39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A905C-B413-4770-B3A1-A5065938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Attacks for Keyless Entry Systems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7D74C-6672-4D8E-B850-AB201DAF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i="1" dirty="0"/>
              <a:t>Scan attack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r>
              <a:rPr lang="en-US" altLang="zh-TW" dirty="0"/>
              <a:t>	Scans for information stored on embedded systems</a:t>
            </a:r>
          </a:p>
          <a:p>
            <a:r>
              <a:rPr lang="en-US" altLang="zh-TW" b="1" i="1" dirty="0"/>
              <a:t>Replay attack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Replays previous valid response for trespassing verification</a:t>
            </a:r>
          </a:p>
          <a:p>
            <a:r>
              <a:rPr lang="en-US" altLang="zh-TW" b="1" i="1" dirty="0"/>
              <a:t>Challenge forward prediction attack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Observes sent challenges and predicts possible challenges</a:t>
            </a:r>
          </a:p>
          <a:p>
            <a:r>
              <a:rPr lang="en-US" altLang="zh-TW" b="1" i="1" dirty="0"/>
              <a:t>Dictionary attack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Stores challenge-response pairs and responds accordingly</a:t>
            </a:r>
          </a:p>
          <a:p>
            <a:r>
              <a:rPr lang="en-US" altLang="zh-TW" b="1" i="1" dirty="0"/>
              <a:t>Relay attack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Intercepts transmission between devices and tricks the receiver </a:t>
            </a:r>
          </a:p>
          <a:p>
            <a:pPr marL="0" indent="0">
              <a:buNone/>
            </a:pPr>
            <a:r>
              <a:rPr lang="en-US" altLang="zh-TW" dirty="0"/>
              <a:t>            with intercepted signal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1290EE-29E5-4254-B3CA-F0019F5E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1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1DEC2-BC6D-4DC0-9EF3-3A35EB60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3DCD0-9CD0-40EB-9FDC-2FA8501C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to keyless entry systems</a:t>
            </a:r>
          </a:p>
          <a:p>
            <a:pPr lvl="1"/>
            <a:r>
              <a:rPr lang="en-US" altLang="zh-TW" dirty="0"/>
              <a:t>Security concerns of keyless entry systems</a:t>
            </a:r>
          </a:p>
          <a:p>
            <a:r>
              <a:rPr lang="en-US" altLang="zh-TW" dirty="0"/>
              <a:t>Why using high level synthesis (HLS)</a:t>
            </a:r>
          </a:p>
          <a:p>
            <a:r>
              <a:rPr lang="en-US" altLang="zh-TW" dirty="0"/>
              <a:t>Introduction of Key-enabled Secure Access and Execution Environment for Vehicles (KSAE)</a:t>
            </a:r>
          </a:p>
          <a:p>
            <a:r>
              <a:rPr lang="en-US" altLang="zh-TW" dirty="0"/>
              <a:t>HLS optimizations</a:t>
            </a:r>
          </a:p>
          <a:p>
            <a:r>
              <a:rPr lang="en-US" altLang="zh-TW" dirty="0"/>
              <a:t>Security analysis of KSAE 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32C028-68B7-42FA-8DCB-68A923B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25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23120-F604-450B-81F8-CD0228BC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DD685-FE3E-40FE-8CBE-EF9E4B9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Claim 1. </a:t>
            </a:r>
          </a:p>
          <a:p>
            <a:pPr marL="0" indent="0">
              <a:buNone/>
            </a:pPr>
            <a:r>
              <a:rPr lang="en-US" altLang="zh-TW" dirty="0"/>
              <a:t>	The proposed KSAE prevents challenge forward prediction attack. </a:t>
            </a:r>
          </a:p>
          <a:p>
            <a:endParaRPr lang="en-US" altLang="zh-TW" dirty="0"/>
          </a:p>
          <a:p>
            <a:r>
              <a:rPr lang="en-US" altLang="zh-TW" dirty="0"/>
              <a:t>Proof.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sz="2600" dirty="0"/>
              <a:t>The challenges in our protocol is generated through PUF, whose randomness passes the Cryptographic Validation</a:t>
            </a:r>
            <a:r>
              <a:rPr lang="zh-TW" altLang="en-US" sz="2600" dirty="0"/>
              <a:t> </a:t>
            </a:r>
            <a:r>
              <a:rPr lang="en-US" altLang="zh-TW" sz="2600" dirty="0"/>
              <a:t>Program (CAVP) of National Institute of Standards and Technology (NIST). </a:t>
            </a:r>
          </a:p>
          <a:p>
            <a:pPr marL="457200" lvl="1" indent="0">
              <a:buNone/>
            </a:pPr>
            <a:r>
              <a:rPr lang="en-US" altLang="zh-TW" sz="2600" dirty="0"/>
              <a:t>	The challenges are therefore unpredictable and the seed value is renewed whenever the system enters sleep mode.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9A049D-55F9-4E27-B2B7-4C527F07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91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23120-F604-450B-81F8-CD0228BC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DD685-FE3E-40FE-8CBE-EF9E4B9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Claim 2.</a:t>
            </a:r>
          </a:p>
          <a:p>
            <a:pPr marL="0" indent="0">
              <a:buNone/>
            </a:pPr>
            <a:r>
              <a:rPr lang="en-US" altLang="zh-TW" dirty="0"/>
              <a:t>	The proposed KSAE raises the difficulty of scan attack.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Proof.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600" dirty="0"/>
              <a:t>The KSAE idles for 0.5 seconds whenever a faulty response is received, making the scan attack a rather time-consuming process which greatly raises the computing time of scan attack, disregard of computing capacity of the attacker’s equipment.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F912FB-D56B-41B5-85D4-4D9A3656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8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23120-F604-450B-81F8-CD0228BC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DD685-FE3E-40FE-8CBE-EF9E4B9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Claim 3.</a:t>
            </a:r>
          </a:p>
          <a:p>
            <a:pPr marL="0" indent="0">
              <a:buNone/>
            </a:pPr>
            <a:r>
              <a:rPr lang="en-US" altLang="zh-TW" dirty="0"/>
              <a:t>	The secret keys are not revealed to the attackers.</a:t>
            </a:r>
          </a:p>
          <a:p>
            <a:endParaRPr lang="en-US" altLang="zh-TW" dirty="0"/>
          </a:p>
          <a:p>
            <a:r>
              <a:rPr lang="en-US" altLang="zh-TW" dirty="0"/>
              <a:t>Proof.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2600" dirty="0"/>
              <a:t>The secret keys used during the operation is stored within the Zynq-7000 SoC of </a:t>
            </a:r>
            <a:r>
              <a:rPr lang="en-US" altLang="zh-TW" sz="2600" dirty="0" err="1"/>
              <a:t>ZedBoard</a:t>
            </a:r>
            <a:r>
              <a:rPr lang="en-US" altLang="zh-TW" sz="2600" dirty="0"/>
              <a:t> and not transferred outside of the chip, making it impossible to probe the secret unless by de-capping the chip, which will possibly sabotage the chip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5BA8BB-7B17-47A0-8F77-A0C92AC8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9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FD28E-3530-4F29-AB6B-477915DC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EF6E5-2E2C-41EB-8CE7-CF70B192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HLS tremendously reduces the design time for secure embedded systems</a:t>
            </a:r>
          </a:p>
          <a:p>
            <a:endParaRPr lang="en-US" altLang="zh-TW" dirty="0"/>
          </a:p>
          <a:p>
            <a:r>
              <a:rPr lang="en-US" altLang="zh-TW" dirty="0"/>
              <a:t>HLS also provides a quick and neat design flow for systems that require frequent change in architecture during design</a:t>
            </a:r>
          </a:p>
          <a:p>
            <a:endParaRPr lang="en-US" altLang="zh-TW" dirty="0"/>
          </a:p>
          <a:p>
            <a:r>
              <a:rPr lang="en-US" altLang="zh-TW" dirty="0"/>
              <a:t>Several different solutions are tried and an qualified final version was built with the time reduction of 27% 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400046-5523-4E5C-BFFF-49FBB1C8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98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421B-0DCD-45A4-BB14-B7231E14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0550"/>
            <a:ext cx="9144000" cy="5969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Thank You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ECBB9D-7E49-4113-ADEC-5919F367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165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421B-0DCD-45A4-BB14-B7231E14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0550"/>
            <a:ext cx="9144000" cy="5969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Appendix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D990CE-232F-4A32-A13B-5D23A080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13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02E67-7329-480D-8186-11C6EAE0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9626" cy="1325563"/>
          </a:xfrm>
        </p:spPr>
        <p:txBody>
          <a:bodyPr/>
          <a:lstStyle/>
          <a:p>
            <a:r>
              <a:rPr lang="en-US" altLang="zh-TW" dirty="0"/>
              <a:t>Appendix A.1 Public Key Certificate Verification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5E4E-D0E7-4EED-8D48-927DBDFE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046E5C-BDE9-45F8-BED7-3CCF282D6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07" y="1825625"/>
            <a:ext cx="6357497" cy="4877141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5FFE24-4683-4812-AAB0-61ADB2D4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02E67-7329-480D-8186-11C6EAE0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1" y="365125"/>
            <a:ext cx="11648860" cy="1325563"/>
          </a:xfrm>
        </p:spPr>
        <p:txBody>
          <a:bodyPr/>
          <a:lstStyle/>
          <a:p>
            <a:r>
              <a:rPr lang="en-US" altLang="zh-TW" dirty="0"/>
              <a:t>Appendix A.2 Key Fob Asymmetric Authentication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5E4E-D0E7-4EED-8D48-927DBDFE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7991B0-0746-4667-8F48-ACB4990E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12" y="1574161"/>
            <a:ext cx="8927976" cy="50651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A3885B6-85E8-489E-A700-1E2479F37188}"/>
              </a:ext>
            </a:extLst>
          </p:cNvPr>
          <p:cNvSpPr txBox="1"/>
          <p:nvPr/>
        </p:nvSpPr>
        <p:spPr>
          <a:xfrm>
            <a:off x="8164820" y="4639619"/>
            <a:ext cx="353622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n-ea"/>
                <a:ea typeface="+mn-ea"/>
              </a:rPr>
              <a:t>*</a:t>
            </a:r>
            <a:r>
              <a:rPr lang="en-US" altLang="zh-TW" sz="1400" dirty="0" err="1">
                <a:latin typeface="+mn-ea"/>
                <a:ea typeface="+mn-ea"/>
              </a:rPr>
              <a:t>privKey</a:t>
            </a:r>
            <a:r>
              <a:rPr lang="en-US" altLang="zh-TW" sz="1400" baseline="-25000" dirty="0" err="1">
                <a:latin typeface="+mn-ea"/>
                <a:ea typeface="+mn-ea"/>
              </a:rPr>
              <a:t>KF</a:t>
            </a:r>
            <a:r>
              <a:rPr lang="en-US" altLang="zh-TW" sz="1400" dirty="0">
                <a:latin typeface="+mn-ea"/>
                <a:ea typeface="+mn-ea"/>
              </a:rPr>
              <a:t>: Private Key of Key Fob</a:t>
            </a:r>
          </a:p>
          <a:p>
            <a:r>
              <a:rPr lang="en-US" altLang="zh-TW" sz="1400" dirty="0">
                <a:latin typeface="+mn-ea"/>
                <a:ea typeface="+mn-ea"/>
              </a:rPr>
              <a:t>*</a:t>
            </a:r>
            <a:r>
              <a:rPr lang="en-US" altLang="zh-TW" sz="1400" dirty="0" err="1">
                <a:latin typeface="+mn-ea"/>
                <a:ea typeface="+mn-ea"/>
              </a:rPr>
              <a:t>pubKey</a:t>
            </a:r>
            <a:r>
              <a:rPr lang="en-US" altLang="zh-TW" sz="1400" baseline="-25000" dirty="0" err="1">
                <a:latin typeface="+mn-ea"/>
                <a:ea typeface="+mn-ea"/>
              </a:rPr>
              <a:t>KF</a:t>
            </a:r>
            <a:r>
              <a:rPr lang="en-US" altLang="zh-TW" sz="1400" dirty="0">
                <a:latin typeface="+mn-ea"/>
                <a:ea typeface="+mn-ea"/>
              </a:rPr>
              <a:t>: Public Key of Key Fob</a:t>
            </a:r>
            <a:endParaRPr lang="zh-TW" altLang="en-US" sz="1400" dirty="0">
              <a:latin typeface="+mn-ea"/>
              <a:ea typeface="+mn-ea"/>
            </a:endParaRPr>
          </a:p>
          <a:p>
            <a:r>
              <a:rPr lang="en-US" altLang="zh-TW" sz="1400" dirty="0">
                <a:latin typeface="+mn-ea"/>
                <a:ea typeface="+mn-ea"/>
              </a:rPr>
              <a:t>*TRNG: True Random Number Generator</a:t>
            </a:r>
          </a:p>
          <a:p>
            <a:r>
              <a:rPr lang="en-US" altLang="zh-TW" sz="1400" dirty="0">
                <a:latin typeface="+mn-ea"/>
                <a:ea typeface="+mn-ea"/>
              </a:rPr>
              <a:t>*SHA(C): SHA-256(Challenge)</a:t>
            </a:r>
          </a:p>
          <a:p>
            <a:r>
              <a:rPr lang="en-US" altLang="zh-TW" sz="1400" dirty="0">
                <a:latin typeface="+mn-ea"/>
                <a:ea typeface="+mn-ea"/>
              </a:rPr>
              <a:t>*</a:t>
            </a:r>
            <a:r>
              <a:rPr lang="en-US" altLang="zh-TW" sz="1400" dirty="0" err="1">
                <a:latin typeface="+mn-ea"/>
                <a:ea typeface="+mn-ea"/>
              </a:rPr>
              <a:t>Sig</a:t>
            </a:r>
            <a:r>
              <a:rPr lang="en-US" altLang="zh-TW" sz="1400" baseline="-25000" dirty="0" err="1">
                <a:latin typeface="+mn-ea"/>
                <a:ea typeface="+mn-ea"/>
              </a:rPr>
              <a:t>KF</a:t>
            </a:r>
            <a:r>
              <a:rPr lang="en-US" altLang="zh-TW" sz="1400" dirty="0">
                <a:latin typeface="+mn-ea"/>
                <a:ea typeface="+mn-ea"/>
              </a:rPr>
              <a:t>: Digital Signature of </a:t>
            </a:r>
            <a:r>
              <a:rPr lang="en-US" altLang="zh-TW" sz="1400" dirty="0" err="1">
                <a:latin typeface="+mn-ea"/>
                <a:ea typeface="+mn-ea"/>
              </a:rPr>
              <a:t>ECDSA_Sign</a:t>
            </a:r>
            <a:endParaRPr lang="en-US" altLang="zh-TW" sz="1400" dirty="0">
              <a:latin typeface="+mn-ea"/>
              <a:ea typeface="+mn-ea"/>
            </a:endParaRPr>
          </a:p>
          <a:p>
            <a:r>
              <a:rPr lang="en-US" altLang="zh-TW" sz="1400" dirty="0">
                <a:latin typeface="+mn-ea"/>
                <a:ea typeface="+mn-ea"/>
              </a:rPr>
              <a:t>*RN</a:t>
            </a:r>
            <a:r>
              <a:rPr lang="en-US" altLang="zh-TW" sz="1400" baseline="-25000" dirty="0">
                <a:latin typeface="+mn-ea"/>
                <a:ea typeface="+mn-ea"/>
              </a:rPr>
              <a:t>KF</a:t>
            </a:r>
            <a:r>
              <a:rPr lang="en-US" altLang="zh-TW" sz="1400" dirty="0">
                <a:latin typeface="+mn-ea"/>
                <a:ea typeface="+mn-ea"/>
              </a:rPr>
              <a:t>: Random Number generated by </a:t>
            </a:r>
          </a:p>
          <a:p>
            <a:r>
              <a:rPr lang="en-US" altLang="zh-TW" sz="1400" dirty="0">
                <a:latin typeface="+mn-ea"/>
                <a:ea typeface="+mn-ea"/>
              </a:rPr>
              <a:t>           Key Fob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637B34-5ECF-4966-A395-15C49126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28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02E67-7329-480D-8186-11C6EAE0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1" y="365125"/>
            <a:ext cx="11648860" cy="1325563"/>
          </a:xfrm>
        </p:spPr>
        <p:txBody>
          <a:bodyPr/>
          <a:lstStyle/>
          <a:p>
            <a:r>
              <a:rPr lang="en-US" altLang="zh-TW" dirty="0"/>
              <a:t>Appendix B.1 Key Fob Asymmetric Authentication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5E4E-D0E7-4EED-8D48-927DBDFE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B02AFA-0DDE-4AD1-A78C-8F37BF4C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72" y="1412776"/>
            <a:ext cx="7330256" cy="537121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332896-D4CA-41C2-A8E8-41424089C5FC}"/>
              </a:ext>
            </a:extLst>
          </p:cNvPr>
          <p:cNvSpPr txBox="1"/>
          <p:nvPr/>
        </p:nvSpPr>
        <p:spPr>
          <a:xfrm>
            <a:off x="8133473" y="5656345"/>
            <a:ext cx="35153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n-ea"/>
              </a:rPr>
              <a:t>*TRNG: True Random Number Generator</a:t>
            </a:r>
          </a:p>
          <a:p>
            <a:r>
              <a:rPr lang="en-US" altLang="zh-TW" sz="1400" dirty="0">
                <a:latin typeface="+mn-ea"/>
              </a:rPr>
              <a:t>*SN</a:t>
            </a:r>
            <a:r>
              <a:rPr lang="en-US" altLang="zh-TW" sz="1400" baseline="-25000" dirty="0">
                <a:latin typeface="+mn-ea"/>
              </a:rPr>
              <a:t>KF</a:t>
            </a:r>
            <a:r>
              <a:rPr lang="en-US" altLang="zh-TW" sz="1400" dirty="0">
                <a:latin typeface="+mn-ea"/>
              </a:rPr>
              <a:t>: Serial Number of Key Fob </a:t>
            </a:r>
          </a:p>
          <a:p>
            <a:r>
              <a:rPr lang="en-US" altLang="zh-TW" sz="1400" dirty="0">
                <a:latin typeface="+mn-ea"/>
              </a:rPr>
              <a:t>*</a:t>
            </a:r>
            <a:r>
              <a:rPr lang="en-US" altLang="zh-TW" sz="1400" dirty="0" err="1">
                <a:latin typeface="+mn-ea"/>
              </a:rPr>
              <a:t>pufKey</a:t>
            </a:r>
            <a:r>
              <a:rPr lang="en-US" altLang="zh-TW" sz="1400" dirty="0">
                <a:latin typeface="+mn-ea"/>
              </a:rPr>
              <a:t>: SRAM PUF Key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*</a:t>
            </a:r>
            <a:r>
              <a:rPr lang="en-US" altLang="zh-TW" sz="1400" dirty="0" err="1">
                <a:latin typeface="+mn-ea"/>
              </a:rPr>
              <a:t>deKey</a:t>
            </a:r>
            <a:r>
              <a:rPr lang="en-US" altLang="zh-TW" sz="1400" baseline="-25000" dirty="0" err="1">
                <a:latin typeface="+mn-ea"/>
              </a:rPr>
              <a:t>KF</a:t>
            </a:r>
            <a:r>
              <a:rPr lang="en-US" altLang="zh-TW" sz="1400" dirty="0">
                <a:latin typeface="+mn-ea"/>
              </a:rPr>
              <a:t>: Derived Key of Key Fob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69FBB-B1AB-43C0-A804-11A14CE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50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02E67-7329-480D-8186-11C6EAE0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1" y="365125"/>
            <a:ext cx="11648860" cy="1325563"/>
          </a:xfrm>
        </p:spPr>
        <p:txBody>
          <a:bodyPr/>
          <a:lstStyle/>
          <a:p>
            <a:r>
              <a:rPr lang="en-US" altLang="zh-TW" dirty="0"/>
              <a:t>Appendix B.2 Software Integrity Verification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9C549A8-BA23-43CF-8A9A-E28B9DE12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815" y="1690688"/>
            <a:ext cx="7049915" cy="457846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46CFD88-9359-4DBF-9F0B-47D52DEE594D}"/>
              </a:ext>
            </a:extLst>
          </p:cNvPr>
          <p:cNvSpPr txBox="1"/>
          <p:nvPr/>
        </p:nvSpPr>
        <p:spPr>
          <a:xfrm>
            <a:off x="9058231" y="5745937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*</a:t>
            </a:r>
            <a:r>
              <a:rPr lang="en-US" altLang="zh-TW" sz="1400" dirty="0" err="1">
                <a:solidFill>
                  <a:srgbClr val="000000"/>
                </a:solidFill>
                <a:latin typeface="+mn-ea"/>
              </a:rPr>
              <a:t>Prog</a:t>
            </a:r>
            <a:r>
              <a:rPr lang="en-US" altLang="zh-TW" sz="1400" baseline="-25000" dirty="0" err="1">
                <a:solidFill>
                  <a:srgbClr val="000000"/>
                </a:solidFill>
                <a:latin typeface="+mn-ea"/>
              </a:rPr>
              <a:t>Motor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: Motor Control Program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*</a:t>
            </a:r>
            <a:r>
              <a:rPr lang="en-US" altLang="zh-TW" sz="1400" dirty="0" err="1">
                <a:solidFill>
                  <a:srgbClr val="000000"/>
                </a:solidFill>
                <a:latin typeface="+mn-ea"/>
              </a:rPr>
              <a:t>Dig</a:t>
            </a:r>
            <a:r>
              <a:rPr lang="en-US" altLang="zh-TW" sz="1400" baseline="-25000" dirty="0" err="1">
                <a:solidFill>
                  <a:srgbClr val="000000"/>
                </a:solidFill>
                <a:latin typeface="+mn-ea"/>
              </a:rPr>
              <a:t>Motor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: HMAC Digest of </a:t>
            </a:r>
            <a:r>
              <a:rPr lang="en-US" altLang="zh-TW" sz="1400" dirty="0" err="1">
                <a:solidFill>
                  <a:srgbClr val="000000"/>
                </a:solidFill>
                <a:latin typeface="+mn-ea"/>
              </a:rPr>
              <a:t>Prog</a:t>
            </a:r>
            <a:r>
              <a:rPr lang="en-US" altLang="zh-TW" sz="1400" baseline="-25000" dirty="0" err="1">
                <a:solidFill>
                  <a:srgbClr val="000000"/>
                </a:solidFill>
                <a:latin typeface="+mn-ea"/>
              </a:rPr>
              <a:t>Motor</a:t>
            </a:r>
            <a:endParaRPr lang="zh-TW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4DCD69-A62A-482B-9C27-A5DD6475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53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421B-0DCD-45A4-BB14-B7231E14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8217"/>
            <a:ext cx="9144000" cy="60156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Introduction to Keyless Entry System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9FA1FB-D1D1-4640-AE91-8FFA01B2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7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039BD-BC9D-4754-8B67-CF9936A4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Keyless Entry System</a:t>
            </a:r>
            <a:endParaRPr lang="zh-TW" altLang="en-US" dirty="0"/>
          </a:p>
        </p:txBody>
      </p:sp>
      <p:sp>
        <p:nvSpPr>
          <p:cNvPr id="4" name="直排文字版面配置區 2">
            <a:extLst>
              <a:ext uri="{FF2B5EF4-FFF2-40B4-BE49-F238E27FC236}">
                <a16:creationId xmlns:a16="http://schemas.microsoft.com/office/drawing/2014/main" id="{DDED06F2-B1FB-45DF-9635-365F9D2EAA90}"/>
              </a:ext>
            </a:extLst>
          </p:cNvPr>
          <p:cNvSpPr txBox="1">
            <a:spLocks/>
          </p:cNvSpPr>
          <p:nvPr/>
        </p:nvSpPr>
        <p:spPr bwMode="auto">
          <a:xfrm>
            <a:off x="1064482" y="1542238"/>
            <a:ext cx="2841491" cy="49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Carry the Key Fob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CD4DD23-15CA-4D3D-BFE4-8C63C7A0B2DE}"/>
              </a:ext>
            </a:extLst>
          </p:cNvPr>
          <p:cNvCxnSpPr>
            <a:cxnSpLocks/>
          </p:cNvCxnSpPr>
          <p:nvPr/>
        </p:nvCxnSpPr>
        <p:spPr>
          <a:xfrm flipH="1">
            <a:off x="4092377" y="1513974"/>
            <a:ext cx="34212" cy="4960932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B7462815-3117-4298-8FD8-8B215607917F}"/>
              </a:ext>
            </a:extLst>
          </p:cNvPr>
          <p:cNvGrpSpPr/>
          <p:nvPr/>
        </p:nvGrpSpPr>
        <p:grpSpPr>
          <a:xfrm>
            <a:off x="8092553" y="2087115"/>
            <a:ext cx="2683769" cy="2683769"/>
            <a:chOff x="3050096" y="2087115"/>
            <a:chExt cx="2683769" cy="268376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CE20A09-0152-431B-BF44-0D5DD8FE9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096" y="2087115"/>
              <a:ext cx="2683769" cy="2683769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B5D41A0-8329-462F-A48E-FFBA1A2CC04F}"/>
                </a:ext>
              </a:extLst>
            </p:cNvPr>
            <p:cNvSpPr/>
            <p:nvPr/>
          </p:nvSpPr>
          <p:spPr>
            <a:xfrm>
              <a:off x="3132435" y="4382436"/>
              <a:ext cx="993925" cy="30089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</a:t>
              </a:r>
              <a:endPara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直排文字版面配置區 2">
            <a:extLst>
              <a:ext uri="{FF2B5EF4-FFF2-40B4-BE49-F238E27FC236}">
                <a16:creationId xmlns:a16="http://schemas.microsoft.com/office/drawing/2014/main" id="{BEB5A42D-D051-4913-8D8A-539E7D28F85F}"/>
              </a:ext>
            </a:extLst>
          </p:cNvPr>
          <p:cNvSpPr txBox="1">
            <a:spLocks/>
          </p:cNvSpPr>
          <p:nvPr/>
        </p:nvSpPr>
        <p:spPr bwMode="auto">
          <a:xfrm>
            <a:off x="4455985" y="1525481"/>
            <a:ext cx="2909856" cy="49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Unlock the Vehicle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直排文字版面配置區 2">
            <a:extLst>
              <a:ext uri="{FF2B5EF4-FFF2-40B4-BE49-F238E27FC236}">
                <a16:creationId xmlns:a16="http://schemas.microsoft.com/office/drawing/2014/main" id="{69D4B786-3CD9-4A70-AB96-DC2417B62F14}"/>
              </a:ext>
            </a:extLst>
          </p:cNvPr>
          <p:cNvSpPr txBox="1">
            <a:spLocks/>
          </p:cNvSpPr>
          <p:nvPr/>
        </p:nvSpPr>
        <p:spPr bwMode="auto">
          <a:xfrm>
            <a:off x="8112462" y="1525481"/>
            <a:ext cx="2643952" cy="49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Lock the Vehicle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直排文字版面配置區 2">
            <a:extLst>
              <a:ext uri="{FF2B5EF4-FFF2-40B4-BE49-F238E27FC236}">
                <a16:creationId xmlns:a16="http://schemas.microsoft.com/office/drawing/2014/main" id="{014B652A-1685-405D-8DBD-064E5C16385F}"/>
              </a:ext>
            </a:extLst>
          </p:cNvPr>
          <p:cNvSpPr txBox="1">
            <a:spLocks/>
          </p:cNvSpPr>
          <p:nvPr/>
        </p:nvSpPr>
        <p:spPr bwMode="auto">
          <a:xfrm>
            <a:off x="1270452" y="4931067"/>
            <a:ext cx="2635521" cy="190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user carries the key fob and approaches the vehicle.</a:t>
            </a:r>
          </a:p>
        </p:txBody>
      </p:sp>
      <p:sp>
        <p:nvSpPr>
          <p:cNvPr id="13" name="直排文字版面配置區 2">
            <a:extLst>
              <a:ext uri="{FF2B5EF4-FFF2-40B4-BE49-F238E27FC236}">
                <a16:creationId xmlns:a16="http://schemas.microsoft.com/office/drawing/2014/main" id="{B1A1EA03-4F55-4236-8632-FB214A75F679}"/>
              </a:ext>
            </a:extLst>
          </p:cNvPr>
          <p:cNvSpPr txBox="1">
            <a:spLocks/>
          </p:cNvSpPr>
          <p:nvPr/>
        </p:nvSpPr>
        <p:spPr bwMode="auto">
          <a:xfrm>
            <a:off x="4585974" y="4924581"/>
            <a:ext cx="2741803" cy="102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When the user/key fob is within certain range to the </a:t>
            </a:r>
            <a:r>
              <a:rPr lang="en-US" altLang="zh-TW" sz="1800" kern="0" dirty="0">
                <a:solidFill>
                  <a:srgbClr val="000000"/>
                </a:solidFill>
              </a:rPr>
              <a:t>v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ehicle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the doors automatically unlock themselves. </a:t>
            </a:r>
          </a:p>
        </p:txBody>
      </p:sp>
      <p:sp>
        <p:nvSpPr>
          <p:cNvPr id="14" name="直排文字版面配置區 2">
            <a:extLst>
              <a:ext uri="{FF2B5EF4-FFF2-40B4-BE49-F238E27FC236}">
                <a16:creationId xmlns:a16="http://schemas.microsoft.com/office/drawing/2014/main" id="{8B284A1E-B8AA-47DF-85A0-3B34DA343741}"/>
              </a:ext>
            </a:extLst>
          </p:cNvPr>
          <p:cNvSpPr txBox="1">
            <a:spLocks/>
          </p:cNvSpPr>
          <p:nvPr/>
        </p:nvSpPr>
        <p:spPr bwMode="auto">
          <a:xfrm>
            <a:off x="8232395" y="4924581"/>
            <a:ext cx="2741803" cy="1314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doors lock themselves again on the leaving of the user/key fob. 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769CA56-D03E-46D1-A6C2-A34495ECA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37" y="1966035"/>
            <a:ext cx="2376295" cy="272581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F3A2103-FBD6-4E2F-B36E-2DF31C35CDCF}"/>
              </a:ext>
            </a:extLst>
          </p:cNvPr>
          <p:cNvSpPr/>
          <p:nvPr/>
        </p:nvSpPr>
        <p:spPr>
          <a:xfrm>
            <a:off x="4523391" y="4345503"/>
            <a:ext cx="993925" cy="30089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endParaRPr kumimoji="1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88F9F2C-81B8-4FB1-914B-000858F379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457" y="2362979"/>
            <a:ext cx="1936916" cy="217161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A68D7C6-260F-4328-8D63-78AF8A1894DA}"/>
              </a:ext>
            </a:extLst>
          </p:cNvPr>
          <p:cNvSpPr/>
          <p:nvPr/>
        </p:nvSpPr>
        <p:spPr>
          <a:xfrm flipV="1">
            <a:off x="6600631" y="4217597"/>
            <a:ext cx="1122654" cy="22505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endParaRPr kumimoji="1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AutoShape 2" descr="IID Fact Sheet v06">
            <a:extLst>
              <a:ext uri="{FF2B5EF4-FFF2-40B4-BE49-F238E27FC236}">
                <a16:creationId xmlns:a16="http://schemas.microsoft.com/office/drawing/2014/main" id="{B1AA13E6-9A00-4C42-BF33-732CCDF28F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249" y="6534510"/>
            <a:ext cx="3735476" cy="27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kern="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kumimoji="1" lang="en-US" altLang="zh-TW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 source:</a:t>
            </a: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1" lang="en-US" altLang="zh-TW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https://thenounproject.com/</a:t>
            </a:r>
            <a:endParaRPr kumimoji="1" lang="en-US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CCC6BFE-402D-41F2-AE87-2791BDF38923}"/>
              </a:ext>
            </a:extLst>
          </p:cNvPr>
          <p:cNvCxnSpPr>
            <a:cxnSpLocks/>
          </p:cNvCxnSpPr>
          <p:nvPr/>
        </p:nvCxnSpPr>
        <p:spPr>
          <a:xfrm flipH="1">
            <a:off x="7655150" y="1508673"/>
            <a:ext cx="34212" cy="4960932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09BB7E36-0A29-4714-B2E7-2DF28760A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919" y="2090498"/>
            <a:ext cx="1859977" cy="2176441"/>
          </a:xfrm>
          <a:prstGeom prst="rect">
            <a:avLst/>
          </a:prstGeom>
        </p:spPr>
      </p:pic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C5312-CC06-4E15-94EA-4915A82E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57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C86FD-60CF-4957-B2AD-29791932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 Concerns of Keyless Entry Systems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7A1A8DC-9747-405A-82E1-1FD0A8891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5753" y="1385126"/>
            <a:ext cx="8520494" cy="5205248"/>
          </a:xfrm>
          <a:prstGeom prst="rect">
            <a:avLst/>
          </a:prstGeom>
        </p:spPr>
      </p:pic>
      <p:sp>
        <p:nvSpPr>
          <p:cNvPr id="5" name="AutoShape 2" descr="IID Fact Sheet v06">
            <a:extLst>
              <a:ext uri="{FF2B5EF4-FFF2-40B4-BE49-F238E27FC236}">
                <a16:creationId xmlns:a16="http://schemas.microsoft.com/office/drawing/2014/main" id="{213859FD-8E13-4291-905C-D4A88BEB0F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9248" y="6534510"/>
            <a:ext cx="8095349" cy="27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lang="zh-TW" altLang="en-US" sz="28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TW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News source:</a:t>
            </a: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</a:rPr>
              <a:t>https://www.zdnet.com/article/tesla-model-x-hacked-and-stolen-in-minutes-using-new-key-fob-hack/</a:t>
            </a:r>
            <a:endParaRPr lang="zh-TW" alt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1113B76-FE0B-4BE5-A636-9ABAB2D2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1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421B-0DCD-45A4-BB14-B7231E14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8217"/>
            <a:ext cx="9144000" cy="60156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Why Using High-Level Synthesis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A29AC5-D33E-4BFB-9BD0-C401C4BE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2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9DD07-8278-4575-AA01-2024CDFE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Using High-Level Synthesis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EF42B7-F821-4DAA-A83C-7A5217A8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Advanced cryptography algorithms are mostly implemented in the form of software, HLS provides a quick and neat design methodology for converting such algorithms into hardware implementation</a:t>
            </a:r>
          </a:p>
          <a:p>
            <a:endParaRPr lang="en-US" altLang="zh-TW" dirty="0"/>
          </a:p>
          <a:p>
            <a:r>
              <a:rPr lang="en-US" altLang="zh-TW" dirty="0"/>
              <a:t>Frequent changes in the design of secure architecture for embedded systems are time-consuming yet desperately needed, HLS design flow reduces a marvelous amount of time whenever the architecture requires a modification</a:t>
            </a:r>
          </a:p>
          <a:p>
            <a:endParaRPr lang="en-US" altLang="zh-TW" dirty="0"/>
          </a:p>
          <a:p>
            <a:r>
              <a:rPr lang="en-US" altLang="zh-TW" dirty="0"/>
              <a:t>HLS also provides a rather simple approach for the integration between different algorithms at the early age of design flow, making changing design according to specification modification much feasible and effortless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2A114D-F25D-4C60-B179-0F8ED3DC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3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421B-0DCD-45A4-BB14-B7231E14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Introduction of Key-enabled Secure Access and Execution Environment for Vehicles (KSAE)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D5DCA16-F0BF-4B45-9215-32D44999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2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F9A5D-0D49-406E-A3F6-11645EB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 of the System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E7DF80E-B935-4A1A-8FBF-501B10BFE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3180"/>
            <a:ext cx="12192000" cy="3630098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CAFBF-DD7B-4822-9E07-E66C6C16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A63A-3B7C-41B0-A99A-6FCBC7D64C8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0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1075</Words>
  <Application>Microsoft Office PowerPoint</Application>
  <PresentationFormat>寬螢幕</PresentationFormat>
  <Paragraphs>231</Paragraphs>
  <Slides>29</Slides>
  <Notes>3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佈景主題</vt:lpstr>
      <vt:lpstr>MSoC Final Project Report Key-enabled Secure Access and Execution Environment for Vehicles (KSAE) </vt:lpstr>
      <vt:lpstr>Outline</vt:lpstr>
      <vt:lpstr>Introduction to Keyless Entry System</vt:lpstr>
      <vt:lpstr>Introduction to Keyless Entry System</vt:lpstr>
      <vt:lpstr>Security Concerns of Keyless Entry Systems</vt:lpstr>
      <vt:lpstr>Why Using High-Level Synthesis</vt:lpstr>
      <vt:lpstr>Why Using High-Level Synthesis</vt:lpstr>
      <vt:lpstr>Introduction of Key-enabled Secure Access and Execution Environment for Vehicles (KSAE)</vt:lpstr>
      <vt:lpstr>Block Design of the System</vt:lpstr>
      <vt:lpstr>State Transition Diagram of KSAE</vt:lpstr>
      <vt:lpstr>Operation Scenario of KSAE</vt:lpstr>
      <vt:lpstr>Operation Scenario of KSAE</vt:lpstr>
      <vt:lpstr>HLS Optimization of KSAE</vt:lpstr>
      <vt:lpstr>HLS Optimization of KSAE</vt:lpstr>
      <vt:lpstr>HLS Optimization of KSAE</vt:lpstr>
      <vt:lpstr>HLS Optimization of KSAE</vt:lpstr>
      <vt:lpstr>HLS Optimization of KSAE</vt:lpstr>
      <vt:lpstr>Security Analysis of KSAE</vt:lpstr>
      <vt:lpstr>Common Attacks for Keyless Entry Systems</vt:lpstr>
      <vt:lpstr>Security Analysis</vt:lpstr>
      <vt:lpstr>Security Analysis</vt:lpstr>
      <vt:lpstr>Security Analysis</vt:lpstr>
      <vt:lpstr>Conclusion</vt:lpstr>
      <vt:lpstr>Thank You</vt:lpstr>
      <vt:lpstr>Appendix</vt:lpstr>
      <vt:lpstr>Appendix A.1 Public Key Certificate Verification</vt:lpstr>
      <vt:lpstr>Appendix A.2 Key Fob Asymmetric Authentication</vt:lpstr>
      <vt:lpstr>Appendix B.1 Key Fob Asymmetric Authentication</vt:lpstr>
      <vt:lpstr>Appendix B.2 Software Integrity 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Gary Ko</dc:creator>
  <cp:lastModifiedBy>Gary Ko</cp:lastModifiedBy>
  <cp:revision>64</cp:revision>
  <dcterms:created xsi:type="dcterms:W3CDTF">2021-01-13T07:06:50Z</dcterms:created>
  <dcterms:modified xsi:type="dcterms:W3CDTF">2021-01-21T15:23:35Z</dcterms:modified>
</cp:coreProperties>
</file>