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307" r:id="rId4"/>
    <p:sldId id="260" r:id="rId5"/>
    <p:sldId id="278" r:id="rId6"/>
    <p:sldId id="300" r:id="rId7"/>
    <p:sldId id="301" r:id="rId8"/>
    <p:sldId id="306" r:id="rId9"/>
    <p:sldId id="302" r:id="rId10"/>
    <p:sldId id="303" r:id="rId11"/>
    <p:sldId id="304" r:id="rId12"/>
    <p:sldId id="310" r:id="rId13"/>
    <p:sldId id="308" r:id="rId14"/>
    <p:sldId id="305" r:id="rId15"/>
    <p:sldId id="311" r:id="rId16"/>
    <p:sldId id="312" r:id="rId17"/>
    <p:sldId id="313" r:id="rId18"/>
    <p:sldId id="323" r:id="rId19"/>
    <p:sldId id="314" r:id="rId20"/>
    <p:sldId id="315" r:id="rId21"/>
    <p:sldId id="316" r:id="rId22"/>
    <p:sldId id="309" r:id="rId23"/>
    <p:sldId id="261" r:id="rId24"/>
    <p:sldId id="295" r:id="rId25"/>
    <p:sldId id="318" r:id="rId26"/>
    <p:sldId id="319" r:id="rId27"/>
    <p:sldId id="320" r:id="rId28"/>
    <p:sldId id="321" r:id="rId29"/>
    <p:sldId id="322" r:id="rId30"/>
  </p:sldIdLst>
  <p:sldSz cx="12192000" cy="6858000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alibri Light" panose="020F0302020204030204" pitchFamily="34" charset="0"/>
      <p:regular r:id="rId36"/>
      <p:italic r:id="rId37"/>
    </p:embeddedFont>
    <p:embeddedFont>
      <p:font typeface="Cambria Math" panose="02040503050406030204" pitchFamily="18" charset="0"/>
      <p:regular r:id="rId38"/>
    </p:embeddedFont>
    <p:embeddedFont>
      <p:font typeface="Consolas" panose="020B0609020204030204" pitchFamily="49" charset="0"/>
      <p:regular r:id="rId39"/>
      <p:bold r:id="rId40"/>
      <p:italic r:id="rId41"/>
      <p:boldItalic r:id="rId42"/>
    </p:embeddedFont>
    <p:embeddedFont>
      <p:font typeface="Yu Mincho Demibold" panose="02020600000000000000" pitchFamily="18" charset="-128"/>
      <p:bold r:id="rId43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C3E6"/>
    <a:srgbClr val="FFFFFF"/>
    <a:srgbClr val="FFF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3148" autoAdjust="0"/>
  </p:normalViewPr>
  <p:slideViewPr>
    <p:cSldViewPr snapToGrid="0" snapToObjects="1">
      <p:cViewPr>
        <p:scale>
          <a:sx n="75" d="100"/>
          <a:sy n="75" d="100"/>
        </p:scale>
        <p:origin x="191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3BD0C9-A2E7-429E-B585-2F2E9466177D}" type="datetimeFigureOut">
              <a:rPr lang="zh-TW" altLang="en-US" smtClean="0"/>
              <a:t>2022/8/1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53935-BAE5-479C-A720-F786BC67CE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186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53935-BAE5-479C-A720-F786BC67CE3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9483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53935-BAE5-479C-A720-F786BC67CE3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7086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53935-BAE5-479C-A720-F786BC67CE3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8266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53935-BAE5-479C-A720-F786BC67CE3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74765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53935-BAE5-479C-A720-F786BC67CE3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3965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53935-BAE5-479C-A720-F786BC67CE39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44408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53935-BAE5-479C-A720-F786BC67CE3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7164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53935-BAE5-479C-A720-F786BC67CE39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46719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53935-BAE5-479C-A720-F786BC67CE39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05209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53935-BAE5-479C-A720-F786BC67CE39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5365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53935-BAE5-479C-A720-F786BC67CE39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299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53935-BAE5-479C-A720-F786BC67CE3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68364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53935-BAE5-479C-A720-F786BC67CE39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0149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53935-BAE5-479C-A720-F786BC67CE39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94539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53935-BAE5-479C-A720-F786BC67CE39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60239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53935-BAE5-479C-A720-F786BC67CE39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44136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53935-BAE5-479C-A720-F786BC67CE39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69787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53935-BAE5-479C-A720-F786BC67CE39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80060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53935-BAE5-479C-A720-F786BC67CE39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7396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53935-BAE5-479C-A720-F786BC67CE39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27686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53935-BAE5-479C-A720-F786BC67CE39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97987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53935-BAE5-479C-A720-F786BC67CE39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820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53935-BAE5-479C-A720-F786BC67CE3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081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53935-BAE5-479C-A720-F786BC67CE3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0417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53935-BAE5-479C-A720-F786BC67CE3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9674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53935-BAE5-479C-A720-F786BC67CE3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7925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53935-BAE5-479C-A720-F786BC67CE3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4907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53935-BAE5-479C-A720-F786BC67CE3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6857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53935-BAE5-479C-A720-F786BC67CE3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740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C2302A-E696-3242-9A35-3FDBF34BB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E6CBF4E-035B-5348-8EFD-BDB27638C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661106-25FB-184D-BF22-CDB7D35B6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7C5572-616B-FF45-83A4-EEA604199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Media IC and System Lab</a:t>
            </a:r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1D98E0-6385-1D4E-84FA-85EE44887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E2FC-B45C-4F47-BA09-DD2FC6FC3BE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9586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BEC0F8-D048-DB47-A0B5-8FD709A60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85535D6-D629-9E4E-9D69-C689BD69A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644785-749B-4347-89EF-5E686CA36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9A02F6-DB35-E94B-ACEE-431BB4521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Media IC and System Lab</a:t>
            </a:r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8D1057-6391-E84B-8AB0-A779D7867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E2FC-B45C-4F47-BA09-DD2FC6FC3BE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2977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4F20508-BAFA-3F41-9F12-B4CC8AFFFC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0BB2D28-8C97-9D4E-A4DC-544FAE8FF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BDA011-D4DD-F941-B12F-B4EDAFD4A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9F0530-634D-A64B-8A26-3C85FACD7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Media IC and System Lab</a:t>
            </a:r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09FCEF-A900-9F45-829E-35F0CDBA3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E2FC-B45C-4F47-BA09-DD2FC6FC3BE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89234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D8B19E-CA65-5F4B-834B-9FA2C97FD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7B368D-816E-874C-B4AE-631B79AF1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AF372D-DE4C-B840-AADD-C856154FB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AFF10C-607E-DA44-B53F-B40E021E2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Media IC and System Lab</a:t>
            </a:r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429558-8B64-8744-8F11-3AC439830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E2FC-B45C-4F47-BA09-DD2FC6FC3BE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13092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7EDBD4-9BD5-B941-84D8-F0E8CF827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5447ECD-4DFB-014D-9C15-B74DDC83D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F6CEE6-21C9-2B4E-9C62-2B6D5DBF3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C50CC4-1CBA-C044-98F0-517B8B26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Media IC and System Lab</a:t>
            </a:r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484926-6879-D441-839C-D1C938A4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E2FC-B45C-4F47-BA09-DD2FC6FC3BE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50805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84993A-133D-244C-A718-CF63DD16F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F7B990-A642-5445-834B-C48A23A56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CC88C2A-B2A5-0740-B72C-B57AE985B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7A0857B-A3B2-694D-B635-B43DD218A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0EBA3EE-5444-4F4D-BA0B-F0DD9F9C9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Media IC and System Lab</a:t>
            </a:r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0257E76-7485-5C4F-97B6-09FF0E09F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E2FC-B45C-4F47-BA09-DD2FC6FC3BE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49385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2073CB-3454-A043-9FF5-2330FDE05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A8F0732-D731-6C45-8390-34748DB4E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AC010EB-7450-FE43-940B-318719738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06FCA0D-77B5-E949-BE96-0685D57C3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9BDC204-5436-4541-9F98-136E17529F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97AE831-E494-3D4C-A61A-BD49DA94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1DD5450-47A9-F249-A83E-A81DA8AAA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Media IC and System Lab</a:t>
            </a:r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DA09B6B-B54A-E847-BB24-71F7D1770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E2FC-B45C-4F47-BA09-DD2FC6FC3BE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59530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0E7065-6ED6-9D43-BD20-31C1101FC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E214303-A7D9-3F4D-B598-74CA0B7FD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2937208-23D4-404F-9B03-71D67A1F5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Media IC and System Lab</a:t>
            </a:r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42B4285-ACA6-C045-A30C-4933FF268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E2FC-B45C-4F47-BA09-DD2FC6FC3BE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04790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0A6B136-8DD8-1B45-AFDB-69AA1D22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F4BAE7B-69E2-0449-9600-75A62A726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Media IC and System Lab</a:t>
            </a:r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E454C18-C526-7142-AE88-236B1556D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E2FC-B45C-4F47-BA09-DD2FC6FC3BE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85698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33E22E-62C5-C341-A7A1-24F3807A9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042259-C9BF-AF4B-B2E6-2B1208AE8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53023AC-3127-B544-BAFF-D0D070F9D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F548411-C929-EB46-8B5E-F1C1D68D2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FAE105C-375F-0542-A3E7-802F5D88C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Media IC and System Lab</a:t>
            </a:r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892CB74-E3F9-0F44-852E-8790ACCF5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E2FC-B45C-4F47-BA09-DD2FC6FC3BE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51534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074216-7C13-FE48-B987-0E8DC1DD1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AA6424C-8CA1-A742-AC39-3F1084EC4D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DE8D473-ADB4-4843-BA41-E8ADBA5E8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B68C460-5C61-E542-BF34-516910BE5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B2BAD2A-3B84-7043-9DCC-B6FE6BA06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Media IC and System Lab</a:t>
            </a:r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50AAA13-42A8-0A44-9295-4F7611982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E2FC-B45C-4F47-BA09-DD2FC6FC3BE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01274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0A5EEDF-9E0C-B148-804A-FE79725E2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A27D0AC-79CC-CD4A-93DB-1D3BF3A0B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691B56-FA1B-7644-ABD2-7B14A352E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63AA66-1DC3-8743-AD3E-6405264074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zh-TW"/>
              <a:t>Media IC and System Lab</a:t>
            </a:r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E6B399-2E6C-9846-B612-116433CD9F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DE2FC-B45C-4F47-BA09-DD2FC6FC3BE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3994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s231n.github.io/python-numpy-tutorial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4.5.2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0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0.png"/><Relationship Id="rId10" Type="http://schemas.openxmlformats.org/officeDocument/2006/relationships/image" Target="../media/image21.png"/><Relationship Id="rId4" Type="http://schemas.openxmlformats.org/officeDocument/2006/relationships/image" Target="../media/image150.png"/><Relationship Id="rId9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obaxterm.mobatek.net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google.com/document/d/1Jc2aHNo8Z4boSdJPUsE-hiap2TX2hGcszdfceRAVxMU/edit#heading=h.e1n8d0bjlzp6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techbridge.cc/2017/12/23/linux-commnd-line-tutorial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s231n.github.io/python-numpy-tutorial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CBF7A530-7F53-E04D-8A0B-5C6EAF420FDD}"/>
              </a:ext>
            </a:extLst>
          </p:cNvPr>
          <p:cNvCxnSpPr>
            <a:cxnSpLocks/>
          </p:cNvCxnSpPr>
          <p:nvPr/>
        </p:nvCxnSpPr>
        <p:spPr>
          <a:xfrm>
            <a:off x="4695567" y="4114731"/>
            <a:ext cx="28008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11992819-5E42-3843-A0C3-92059F221522}"/>
              </a:ext>
            </a:extLst>
          </p:cNvPr>
          <p:cNvSpPr txBox="1"/>
          <p:nvPr/>
        </p:nvSpPr>
        <p:spPr>
          <a:xfrm>
            <a:off x="3854822" y="4389528"/>
            <a:ext cx="44823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NTU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 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GIEE</a:t>
            </a:r>
          </a:p>
          <a:p>
            <a:pPr algn="ctr"/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Media IC &amp; System Lab</a:t>
            </a:r>
          </a:p>
          <a:p>
            <a:pPr algn="ctr"/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楊凱翔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pPr algn="ctr"/>
            <a:r>
              <a:rPr lang="en-US" altLang="zh-TW" sz="200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2022/08/01</a:t>
            </a:r>
            <a:endParaRPr lang="zh-TW" altLang="en-US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BFC3CAF-B4F4-C84B-AE20-6A01E539D9CA}"/>
              </a:ext>
            </a:extLst>
          </p:cNvPr>
          <p:cNvSpPr txBox="1"/>
          <p:nvPr/>
        </p:nvSpPr>
        <p:spPr>
          <a:xfrm>
            <a:off x="1870708" y="2331312"/>
            <a:ext cx="84505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Python OpenCV Lab</a:t>
            </a:r>
          </a:p>
          <a:p>
            <a:pPr algn="ctr"/>
            <a:r>
              <a:rPr lang="en-US" altLang="zh-TW" sz="36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2022</a:t>
            </a:r>
            <a:r>
              <a:rPr lang="zh-TW" altLang="en-US" sz="36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 </a:t>
            </a:r>
            <a:r>
              <a:rPr lang="en-US" altLang="zh-TW" sz="36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Crash Course</a:t>
            </a:r>
            <a:endParaRPr lang="zh-TW" altLang="en-US" sz="36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7442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1AECD6-17E1-452B-B82C-5C5BD708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8295A-237B-44E3-94E9-A1DD57C9818E}" type="slidenum">
              <a:rPr lang="zh-TW" altLang="en-US" smtClean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10</a:t>
            </a:fld>
            <a:endParaRPr lang="zh-TW" altLang="en-US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81063A-C7AD-4C7C-8FEC-AD8DCB348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Media IC and System Lab</a:t>
            </a:r>
            <a:endParaRPr lang="zh-TW" altLang="en-US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72B52E9-3FB6-47B5-82C8-692ED4023570}"/>
              </a:ext>
            </a:extLst>
          </p:cNvPr>
          <p:cNvSpPr txBox="1"/>
          <p:nvPr/>
        </p:nvSpPr>
        <p:spPr>
          <a:xfrm>
            <a:off x="477794" y="430257"/>
            <a:ext cx="3039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NumPy</a:t>
            </a:r>
            <a:endParaRPr lang="zh-TW" altLang="en-US" sz="3600" b="1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EF302C92-5B7B-42E1-A0D7-E23B28809848}"/>
              </a:ext>
            </a:extLst>
          </p:cNvPr>
          <p:cNvCxnSpPr>
            <a:cxnSpLocks/>
          </p:cNvCxnSpPr>
          <p:nvPr/>
        </p:nvCxnSpPr>
        <p:spPr>
          <a:xfrm>
            <a:off x="939113" y="1084825"/>
            <a:ext cx="150690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F93048D-4FCB-4E82-9FBD-FFDC88670773}"/>
              </a:ext>
            </a:extLst>
          </p:cNvPr>
          <p:cNvSpPr txBox="1"/>
          <p:nvPr/>
        </p:nvSpPr>
        <p:spPr>
          <a:xfrm>
            <a:off x="731295" y="1341525"/>
            <a:ext cx="9418545" cy="328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Tutorial: </a:t>
            </a:r>
            <a:r>
              <a:rPr kumimoji="1"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  <a:hlinkClick r:id="rId3"/>
              </a:rPr>
              <a:t>http://cs231n.github.io/python-numpy-tutorial/</a:t>
            </a:r>
            <a:r>
              <a:rPr kumimoji="1"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, Google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Import library: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import </a:t>
            </a:r>
            <a:r>
              <a:rPr kumimoji="1" lang="en-US" altLang="zh-TW" sz="2000" dirty="0" err="1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numpy</a:t>
            </a:r>
            <a:r>
              <a:rPr kumimoji="1"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 as np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Basic: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Array initialization, basic property (shape, data type), indexing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Useful: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Build-in function for array operation: </a:t>
            </a:r>
            <a:r>
              <a:rPr kumimoji="1" lang="en-US" altLang="zh-TW" sz="2000" dirty="0" err="1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argmin</a:t>
            </a:r>
            <a:r>
              <a:rPr kumimoji="1"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, </a:t>
            </a:r>
            <a:r>
              <a:rPr kumimoji="1" lang="en-US" altLang="zh-TW" sz="2000" dirty="0" err="1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matmul</a:t>
            </a:r>
            <a:endParaRPr kumimoji="1"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7937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1AECD6-17E1-452B-B82C-5C5BD708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8295A-237B-44E3-94E9-A1DD57C9818E}" type="slidenum">
              <a:rPr lang="zh-TW" altLang="en-US" smtClean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11</a:t>
            </a:fld>
            <a:endParaRPr lang="zh-TW" altLang="en-US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81063A-C7AD-4C7C-8FEC-AD8DCB348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Media IC and System Lab</a:t>
            </a:r>
            <a:endParaRPr lang="zh-TW" altLang="en-US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72B52E9-3FB6-47B5-82C8-692ED4023570}"/>
              </a:ext>
            </a:extLst>
          </p:cNvPr>
          <p:cNvSpPr txBox="1"/>
          <p:nvPr/>
        </p:nvSpPr>
        <p:spPr>
          <a:xfrm>
            <a:off x="477794" y="430257"/>
            <a:ext cx="3039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OpenCV</a:t>
            </a:r>
            <a:endParaRPr lang="zh-TW" altLang="en-US" sz="3600" b="1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EF302C92-5B7B-42E1-A0D7-E23B28809848}"/>
              </a:ext>
            </a:extLst>
          </p:cNvPr>
          <p:cNvCxnSpPr>
            <a:cxnSpLocks/>
          </p:cNvCxnSpPr>
          <p:nvPr/>
        </p:nvCxnSpPr>
        <p:spPr>
          <a:xfrm>
            <a:off x="939113" y="1084825"/>
            <a:ext cx="16669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B2C206F-E5D5-479C-BA91-C565B25F4C2D}"/>
              </a:ext>
            </a:extLst>
          </p:cNvPr>
          <p:cNvSpPr txBox="1"/>
          <p:nvPr/>
        </p:nvSpPr>
        <p:spPr>
          <a:xfrm>
            <a:off x="731295" y="1341525"/>
            <a:ext cx="9532845" cy="2358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Tutorial: </a:t>
            </a:r>
            <a:r>
              <a:rPr kumimoji="1"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  <a:hlinkClick r:id="rId3"/>
              </a:rPr>
              <a:t>https://docs.opencv.org/4.5.2/</a:t>
            </a:r>
            <a:r>
              <a:rPr kumimoji="1"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, Google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Basic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Image read, write, resize, color conversion, …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Useful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Padding, filtering, other CV tasks</a:t>
            </a:r>
          </a:p>
        </p:txBody>
      </p:sp>
    </p:spTree>
    <p:extLst>
      <p:ext uri="{BB962C8B-B14F-4D97-AF65-F5344CB8AC3E}">
        <p14:creationId xmlns:p14="http://schemas.microsoft.com/office/powerpoint/2010/main" val="3025754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1AECD6-17E1-452B-B82C-5C5BD708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8295A-237B-44E3-94E9-A1DD57C9818E}" type="slidenum">
              <a:rPr lang="zh-TW" altLang="en-US" smtClean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12</a:t>
            </a:fld>
            <a:endParaRPr lang="zh-TW" altLang="en-US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81063A-C7AD-4C7C-8FEC-AD8DCB348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Media IC and System Lab</a:t>
            </a:r>
            <a:endParaRPr lang="zh-TW" altLang="en-US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72B52E9-3FB6-47B5-82C8-692ED4023570}"/>
              </a:ext>
            </a:extLst>
          </p:cNvPr>
          <p:cNvSpPr txBox="1"/>
          <p:nvPr/>
        </p:nvSpPr>
        <p:spPr>
          <a:xfrm>
            <a:off x="477794" y="430257"/>
            <a:ext cx="10106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[Supplement]</a:t>
            </a:r>
            <a:r>
              <a:rPr lang="zh-TW" altLang="en-US" sz="3600" b="1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 </a:t>
            </a:r>
            <a:r>
              <a:rPr lang="en-US" altLang="zh-TW" sz="3600" b="1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some tips for image read/write</a:t>
            </a:r>
            <a:endParaRPr lang="zh-TW" altLang="en-US" sz="3600" b="1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EF302C92-5B7B-42E1-A0D7-E23B28809848}"/>
              </a:ext>
            </a:extLst>
          </p:cNvPr>
          <p:cNvCxnSpPr>
            <a:cxnSpLocks/>
          </p:cNvCxnSpPr>
          <p:nvPr/>
        </p:nvCxnSpPr>
        <p:spPr>
          <a:xfrm>
            <a:off x="939113" y="1084825"/>
            <a:ext cx="96450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B2C206F-E5D5-479C-BA91-C565B25F4C2D}"/>
              </a:ext>
            </a:extLst>
          </p:cNvPr>
          <p:cNvSpPr txBox="1"/>
          <p:nvPr/>
        </p:nvSpPr>
        <p:spPr>
          <a:xfrm>
            <a:off x="731295" y="1341525"/>
            <a:ext cx="953284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All image read method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OpenCV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Pillow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Matplotlib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TW" sz="2000" dirty="0" err="1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Scikit</a:t>
            </a:r>
            <a:r>
              <a:rPr kumimoji="1"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-image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TW" sz="2000" dirty="0" err="1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Imageio</a:t>
            </a:r>
            <a:endParaRPr kumimoji="1"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TW" sz="2000" dirty="0" err="1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Scipy.misc</a:t>
            </a:r>
            <a:r>
              <a:rPr kumimoji="1"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 (unavailable after 1.1.0)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Shape: (H, W, 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In OpenCV, the default color order is BGR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Change to </a:t>
            </a:r>
            <a:r>
              <a:rPr kumimoji="1" lang="en-US" altLang="zh-TW" sz="2000" dirty="0" err="1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np.array</a:t>
            </a:r>
            <a:r>
              <a:rPr kumimoji="1"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 and change </a:t>
            </a:r>
            <a:r>
              <a:rPr kumimoji="1" lang="en-US" altLang="zh-TW" sz="2000" dirty="0" err="1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dtype</a:t>
            </a:r>
            <a:r>
              <a:rPr kumimoji="1"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 from uint8 to </a:t>
            </a:r>
            <a:r>
              <a:rPr kumimoji="1" lang="en-US" altLang="zh-TW" sz="2000" dirty="0" err="1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floatXX</a:t>
            </a:r>
            <a:r>
              <a:rPr kumimoji="1"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 before some operations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More examples in </a:t>
            </a:r>
            <a:r>
              <a:rPr kumimoji="1" lang="en-US" altLang="zh-TW" sz="2000" dirty="0" err="1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ImageRead.ipynb</a:t>
            </a:r>
            <a:endParaRPr kumimoji="1"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2829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1AECD6-17E1-452B-B82C-5C5BD708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8295A-237B-44E3-94E9-A1DD57C9818E}" type="slidenum">
              <a:rPr lang="zh-TW" altLang="en-US" smtClean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13</a:t>
            </a:fld>
            <a:endParaRPr lang="zh-TW" altLang="en-US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81063A-C7AD-4C7C-8FEC-AD8DCB348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Media IC and System Lab</a:t>
            </a:r>
            <a:endParaRPr lang="zh-TW" altLang="en-US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72B52E9-3FB6-47B5-82C8-692ED4023570}"/>
              </a:ext>
            </a:extLst>
          </p:cNvPr>
          <p:cNvSpPr txBox="1"/>
          <p:nvPr/>
        </p:nvSpPr>
        <p:spPr>
          <a:xfrm>
            <a:off x="477795" y="430257"/>
            <a:ext cx="1804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Outline</a:t>
            </a:r>
            <a:endParaRPr lang="zh-TW" altLang="en-US" sz="3600" b="1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EF302C92-5B7B-42E1-A0D7-E23B28809848}"/>
              </a:ext>
            </a:extLst>
          </p:cNvPr>
          <p:cNvCxnSpPr>
            <a:cxnSpLocks/>
          </p:cNvCxnSpPr>
          <p:nvPr/>
        </p:nvCxnSpPr>
        <p:spPr>
          <a:xfrm>
            <a:off x="939113" y="1084825"/>
            <a:ext cx="12028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7BA4527A-F0CC-4C73-93B0-569FBFF481A3}"/>
              </a:ext>
            </a:extLst>
          </p:cNvPr>
          <p:cNvSpPr/>
          <p:nvPr/>
        </p:nvSpPr>
        <p:spPr>
          <a:xfrm>
            <a:off x="1993556" y="2174273"/>
            <a:ext cx="749110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Prerequisite</a:t>
            </a:r>
          </a:p>
          <a:p>
            <a:endParaRPr lang="en-US" altLang="zh-TW" sz="2400" b="1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en-US" altLang="zh-TW" sz="2400" b="1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Lab1: basic image processing</a:t>
            </a:r>
          </a:p>
          <a:p>
            <a:r>
              <a:rPr lang="en-US" altLang="zh-TW" sz="2400" b="1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	- Image Filtering</a:t>
            </a:r>
          </a:p>
          <a:p>
            <a:r>
              <a:rPr lang="en-US" altLang="zh-TW" sz="2400" b="1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	- Image PCA Analysis</a:t>
            </a:r>
          </a:p>
          <a:p>
            <a:endParaRPr lang="en-US" altLang="zh-TW" sz="2400" b="1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en-US" altLang="zh-TW" sz="2400" b="1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Lab2: </a:t>
            </a:r>
            <a:r>
              <a:rPr lang="en-US" altLang="zh-TW" sz="2400" b="1" dirty="0" err="1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Homography</a:t>
            </a:r>
            <a:endParaRPr lang="en-US" altLang="zh-TW" sz="2400" b="1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49DB7DE1-02AD-4A94-91F9-68B11CB29FB0}"/>
              </a:ext>
            </a:extLst>
          </p:cNvPr>
          <p:cNvCxnSpPr>
            <a:cxnSpLocks/>
            <a:endCxn id="15" idx="4"/>
          </p:cNvCxnSpPr>
          <p:nvPr/>
        </p:nvCxnSpPr>
        <p:spPr>
          <a:xfrm>
            <a:off x="1655805" y="2338859"/>
            <a:ext cx="0" cy="229399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A169A0D8-F15A-4FAD-9332-AA5A2C84B3B5}"/>
              </a:ext>
            </a:extLst>
          </p:cNvPr>
          <p:cNvSpPr/>
          <p:nvPr/>
        </p:nvSpPr>
        <p:spPr>
          <a:xfrm>
            <a:off x="1606634" y="4534511"/>
            <a:ext cx="98342" cy="983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6B67C0DA-63B2-4343-A4D5-47E30943BA66}"/>
              </a:ext>
            </a:extLst>
          </p:cNvPr>
          <p:cNvSpPr/>
          <p:nvPr/>
        </p:nvSpPr>
        <p:spPr>
          <a:xfrm>
            <a:off x="1606634" y="3067685"/>
            <a:ext cx="98342" cy="983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4556A746-420A-4F52-A888-FB5AE777DBDE}"/>
              </a:ext>
            </a:extLst>
          </p:cNvPr>
          <p:cNvSpPr/>
          <p:nvPr/>
        </p:nvSpPr>
        <p:spPr>
          <a:xfrm>
            <a:off x="1606634" y="2338859"/>
            <a:ext cx="98342" cy="983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2CB9864-7A78-422C-861C-9B2E2C5F2BF0}"/>
              </a:ext>
            </a:extLst>
          </p:cNvPr>
          <p:cNvSpPr/>
          <p:nvPr/>
        </p:nvSpPr>
        <p:spPr>
          <a:xfrm>
            <a:off x="1394460" y="4102946"/>
            <a:ext cx="5063490" cy="97648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1B6BD6F-F042-4CD8-86BA-94AEE0727FCE}"/>
              </a:ext>
            </a:extLst>
          </p:cNvPr>
          <p:cNvSpPr/>
          <p:nvPr/>
        </p:nvSpPr>
        <p:spPr>
          <a:xfrm>
            <a:off x="1394460" y="2045123"/>
            <a:ext cx="5063490" cy="7099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186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1AECD6-17E1-452B-B82C-5C5BD708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8295A-237B-44E3-94E9-A1DD57C9818E}" type="slidenum">
              <a:rPr lang="zh-TW" altLang="en-US" smtClean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14</a:t>
            </a:fld>
            <a:endParaRPr lang="zh-TW" altLang="en-US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81063A-C7AD-4C7C-8FEC-AD8DCB348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Media IC and System Lab</a:t>
            </a:r>
            <a:endParaRPr lang="zh-TW" altLang="en-US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72B52E9-3FB6-47B5-82C8-692ED4023570}"/>
              </a:ext>
            </a:extLst>
          </p:cNvPr>
          <p:cNvSpPr txBox="1"/>
          <p:nvPr/>
        </p:nvSpPr>
        <p:spPr>
          <a:xfrm>
            <a:off x="477794" y="430257"/>
            <a:ext cx="3560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Image Filtering</a:t>
            </a:r>
            <a:endParaRPr lang="zh-TW" altLang="en-US" sz="3600" b="1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EF302C92-5B7B-42E1-A0D7-E23B28809848}"/>
              </a:ext>
            </a:extLst>
          </p:cNvPr>
          <p:cNvCxnSpPr>
            <a:cxnSpLocks/>
          </p:cNvCxnSpPr>
          <p:nvPr/>
        </p:nvCxnSpPr>
        <p:spPr>
          <a:xfrm>
            <a:off x="939113" y="1084825"/>
            <a:ext cx="30994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B2C206F-E5D5-479C-BA91-C565B25F4C2D}"/>
              </a:ext>
            </a:extLst>
          </p:cNvPr>
          <p:cNvSpPr txBox="1"/>
          <p:nvPr/>
        </p:nvSpPr>
        <p:spPr>
          <a:xfrm>
            <a:off x="731295" y="1341525"/>
            <a:ext cx="6232213" cy="512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Weighted sum of the region of the input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865A516-004C-471D-A4E6-2A7D0F082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876" y="1853780"/>
            <a:ext cx="8520248" cy="450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166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1AECD6-17E1-452B-B82C-5C5BD708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8295A-237B-44E3-94E9-A1DD57C9818E}" type="slidenum">
              <a:rPr lang="zh-TW" altLang="en-US" smtClean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15</a:t>
            </a:fld>
            <a:endParaRPr lang="zh-TW" altLang="en-US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81063A-C7AD-4C7C-8FEC-AD8DCB348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Media IC and System Lab</a:t>
            </a:r>
            <a:endParaRPr lang="zh-TW" altLang="en-US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72B52E9-3FB6-47B5-82C8-692ED4023570}"/>
              </a:ext>
            </a:extLst>
          </p:cNvPr>
          <p:cNvSpPr txBox="1"/>
          <p:nvPr/>
        </p:nvSpPr>
        <p:spPr>
          <a:xfrm>
            <a:off x="477794" y="430257"/>
            <a:ext cx="4825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Lab1: Image Filtering</a:t>
            </a:r>
            <a:endParaRPr lang="zh-TW" altLang="en-US" sz="3600" b="1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EF302C92-5B7B-42E1-A0D7-E23B28809848}"/>
              </a:ext>
            </a:extLst>
          </p:cNvPr>
          <p:cNvCxnSpPr>
            <a:cxnSpLocks/>
          </p:cNvCxnSpPr>
          <p:nvPr/>
        </p:nvCxnSpPr>
        <p:spPr>
          <a:xfrm>
            <a:off x="939113" y="1084825"/>
            <a:ext cx="446727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B2C206F-E5D5-479C-BA91-C565B25F4C2D}"/>
              </a:ext>
            </a:extLst>
          </p:cNvPr>
          <p:cNvSpPr txBox="1"/>
          <p:nvPr/>
        </p:nvSpPr>
        <p:spPr>
          <a:xfrm>
            <a:off x="731295" y="1341525"/>
            <a:ext cx="6232213" cy="512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Sobel filter: used in edge detection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277C301-0BCA-4968-974B-343BD5813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895" y="1782388"/>
            <a:ext cx="8592210" cy="4573962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1454C9AF-94D2-4AC0-B2F9-117089067CC3}"/>
              </a:ext>
            </a:extLst>
          </p:cNvPr>
          <p:cNvSpPr txBox="1"/>
          <p:nvPr/>
        </p:nvSpPr>
        <p:spPr>
          <a:xfrm>
            <a:off x="1799895" y="3235838"/>
            <a:ext cx="2238705" cy="386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14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Input Gray-scale image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DA91C4B-C118-49B5-A1BA-1ABD0C617A4B}"/>
              </a:ext>
            </a:extLst>
          </p:cNvPr>
          <p:cNvSpPr txBox="1"/>
          <p:nvPr/>
        </p:nvSpPr>
        <p:spPr>
          <a:xfrm>
            <a:off x="7995390" y="3235838"/>
            <a:ext cx="2396715" cy="386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kumimoji="1" lang="en-US" altLang="zh-TW" sz="14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Output Gray-scale image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61745AFF-3908-4CE1-9687-DAA3348EA2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41978" r="58957"/>
          <a:stretch/>
        </p:blipFill>
        <p:spPr>
          <a:xfrm>
            <a:off x="1845615" y="3700134"/>
            <a:ext cx="3526485" cy="265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83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1AECD6-17E1-452B-B82C-5C5BD708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8295A-237B-44E3-94E9-A1DD57C9818E}" type="slidenum">
              <a:rPr lang="zh-TW" altLang="en-US" smtClean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16</a:t>
            </a:fld>
            <a:endParaRPr lang="zh-TW" altLang="en-US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81063A-C7AD-4C7C-8FEC-AD8DCB348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Media IC and System Lab</a:t>
            </a:r>
            <a:endParaRPr lang="zh-TW" altLang="en-US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72B52E9-3FB6-47B5-82C8-692ED4023570}"/>
              </a:ext>
            </a:extLst>
          </p:cNvPr>
          <p:cNvSpPr txBox="1"/>
          <p:nvPr/>
        </p:nvSpPr>
        <p:spPr>
          <a:xfrm>
            <a:off x="477794" y="430257"/>
            <a:ext cx="8026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Principal Component Analysis (PCA)</a:t>
            </a:r>
            <a:endParaRPr lang="zh-TW" altLang="en-US" sz="3600" b="1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EF302C92-5B7B-42E1-A0D7-E23B28809848}"/>
              </a:ext>
            </a:extLst>
          </p:cNvPr>
          <p:cNvCxnSpPr>
            <a:cxnSpLocks/>
          </p:cNvCxnSpPr>
          <p:nvPr/>
        </p:nvCxnSpPr>
        <p:spPr>
          <a:xfrm>
            <a:off x="939113" y="1084825"/>
            <a:ext cx="756480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B2C206F-E5D5-479C-BA91-C565B25F4C2D}"/>
              </a:ext>
            </a:extLst>
          </p:cNvPr>
          <p:cNvSpPr txBox="1"/>
          <p:nvPr/>
        </p:nvSpPr>
        <p:spPr>
          <a:xfrm>
            <a:off x="731295" y="1341525"/>
            <a:ext cx="9429975" cy="143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Goal : determine the projection to maximize the variance of the</a:t>
            </a:r>
            <a:r>
              <a:rPr kumimoji="1"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 </a:t>
            </a:r>
            <a:r>
              <a:rPr kumimoji="1"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projected data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Linear dimension reduction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4E96F5D-5617-4CF5-B461-DB80EACD0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650" y="2190550"/>
            <a:ext cx="4593934" cy="397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646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1AECD6-17E1-452B-B82C-5C5BD708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8295A-237B-44E3-94E9-A1DD57C9818E}" type="slidenum">
              <a:rPr lang="zh-TW" altLang="en-US" smtClean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17</a:t>
            </a:fld>
            <a:endParaRPr lang="zh-TW" altLang="en-US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81063A-C7AD-4C7C-8FEC-AD8DCB348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Media IC and System Lab</a:t>
            </a:r>
            <a:endParaRPr lang="zh-TW" altLang="en-US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72B52E9-3FB6-47B5-82C8-692ED4023570}"/>
              </a:ext>
            </a:extLst>
          </p:cNvPr>
          <p:cNvSpPr txBox="1"/>
          <p:nvPr/>
        </p:nvSpPr>
        <p:spPr>
          <a:xfrm>
            <a:off x="477794" y="430257"/>
            <a:ext cx="8026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Principal Component Analysis (PCA)</a:t>
            </a:r>
            <a:endParaRPr lang="zh-TW" altLang="en-US" sz="3600" b="1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EF302C92-5B7B-42E1-A0D7-E23B28809848}"/>
              </a:ext>
            </a:extLst>
          </p:cNvPr>
          <p:cNvCxnSpPr>
            <a:cxnSpLocks/>
          </p:cNvCxnSpPr>
          <p:nvPr/>
        </p:nvCxnSpPr>
        <p:spPr>
          <a:xfrm>
            <a:off x="939113" y="1084825"/>
            <a:ext cx="756480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2B2C206F-E5D5-479C-BA91-C565B25F4C2D}"/>
                  </a:ext>
                </a:extLst>
              </p:cNvPr>
              <p:cNvSpPr txBox="1"/>
              <p:nvPr/>
            </p:nvSpPr>
            <p:spPr>
              <a:xfrm>
                <a:off x="731295" y="1341525"/>
                <a:ext cx="9429975" cy="49417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TW" sz="2000" dirty="0">
                    <a:latin typeface="Yu Mincho Demibold" panose="02020600000000000000" pitchFamily="18" charset="-128"/>
                    <a:ea typeface="Yu Mincho Demibold" panose="02020600000000000000" pitchFamily="18" charset="-128"/>
                  </a:rPr>
                  <a:t>Input: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TW" sz="2000" dirty="0">
                    <a:latin typeface="Yu Mincho Demibold" panose="02020600000000000000" pitchFamily="18" charset="-128"/>
                    <a:ea typeface="Yu Mincho Demibold" panose="02020600000000000000" pitchFamily="18" charset="-128"/>
                  </a:rPr>
                  <a:t>A set of instances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TW" sz="2000" b="0" i="1" smtClean="0">
                            <a:latin typeface="Cambria Math" panose="02040503050406030204" pitchFamily="18" charset="0"/>
                            <a:ea typeface="Yu Mincho Demibold" panose="02020600000000000000" pitchFamily="18" charset="-128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TW" sz="2000" b="0" i="1" smtClean="0">
                                <a:latin typeface="Cambria Math" panose="02040503050406030204" pitchFamily="18" charset="0"/>
                                <a:ea typeface="Yu Mincho Demibold" panose="02020600000000000000" pitchFamily="18" charset="-128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zh-TW" sz="2000" b="0" i="1" smtClean="0">
                                    <a:latin typeface="Cambria Math" panose="02040503050406030204" pitchFamily="18" charset="0"/>
                                    <a:ea typeface="Yu Mincho Demibold" panose="02020600000000000000" pitchFamily="18" charset="-128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TW" sz="2000" b="0" i="1" smtClean="0">
                                    <a:latin typeface="Cambria Math" panose="02040503050406030204" pitchFamily="18" charset="0"/>
                                    <a:ea typeface="Yu Mincho Demibold" panose="02020600000000000000" pitchFamily="18" charset="-128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kumimoji="1" lang="en-US" altLang="zh-TW" sz="2000" b="0" i="1" smtClean="0">
                            <a:latin typeface="Cambria Math" panose="02040503050406030204" pitchFamily="18" charset="0"/>
                            <a:ea typeface="Yu Mincho Demibold" panose="02020600000000000000" pitchFamily="18" charset="-128"/>
                          </a:rPr>
                          <m:t>𝑖</m:t>
                        </m:r>
                        <m:r>
                          <a:rPr kumimoji="1" lang="en-US" altLang="zh-TW" sz="2000" b="0" i="1" smtClean="0">
                            <a:latin typeface="Cambria Math" panose="02040503050406030204" pitchFamily="18" charset="0"/>
                            <a:ea typeface="Yu Mincho Demibold" panose="02020600000000000000" pitchFamily="18" charset="-128"/>
                          </a:rPr>
                          <m:t>=1</m:t>
                        </m:r>
                      </m:sub>
                      <m:sup>
                        <m:r>
                          <a:rPr kumimoji="1" lang="en-US" altLang="zh-TW" sz="2000" b="0" i="1" smtClean="0">
                            <a:latin typeface="Cambria Math" panose="02040503050406030204" pitchFamily="18" charset="0"/>
                            <a:ea typeface="Yu Mincho Demibold" panose="02020600000000000000" pitchFamily="18" charset="-128"/>
                          </a:rPr>
                          <m:t>𝑁</m:t>
                        </m:r>
                      </m:sup>
                    </m:sSubSup>
                    <m:r>
                      <a:rPr kumimoji="1" lang="en-US" altLang="zh-TW" sz="2000" b="0" i="1" smtClean="0">
                        <a:latin typeface="Cambria Math" panose="02040503050406030204" pitchFamily="18" charset="0"/>
                        <a:ea typeface="Yu Mincho Demibold" panose="02020600000000000000" pitchFamily="18" charset="-128"/>
                      </a:rPr>
                      <m:t>, </m:t>
                    </m:r>
                    <m:sSub>
                      <m:sSubPr>
                        <m:ctrlPr>
                          <a:rPr kumimoji="1" lang="en-US" altLang="zh-TW" sz="2000" b="0" i="1" smtClean="0">
                            <a:latin typeface="Cambria Math" panose="02040503050406030204" pitchFamily="18" charset="0"/>
                            <a:ea typeface="Yu Mincho Demibold" panose="02020600000000000000" pitchFamily="18" charset="-128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TW" sz="2000" b="0" i="1" smtClean="0">
                                <a:latin typeface="Cambria Math" panose="02040503050406030204" pitchFamily="18" charset="0"/>
                                <a:ea typeface="Yu Mincho Demibold" panose="02020600000000000000" pitchFamily="18" charset="-128"/>
                              </a:rPr>
                            </m:ctrlPr>
                          </m:accPr>
                          <m:e>
                            <m:r>
                              <a:rPr kumimoji="1" lang="en-US" altLang="zh-TW" sz="2000" b="0" i="1" smtClean="0">
                                <a:latin typeface="Cambria Math" panose="02040503050406030204" pitchFamily="18" charset="0"/>
                                <a:ea typeface="Yu Mincho Demibold" panose="02020600000000000000" pitchFamily="18" charset="-128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kumimoji="1" lang="en-US" altLang="zh-TW" sz="2000" b="0" i="1" smtClean="0">
                            <a:latin typeface="Cambria Math" panose="02040503050406030204" pitchFamily="18" charset="0"/>
                            <a:ea typeface="Yu Mincho Demibold" panose="02020600000000000000" pitchFamily="18" charset="-128"/>
                          </a:rPr>
                          <m:t>𝑖</m:t>
                        </m:r>
                      </m:sub>
                    </m:sSub>
                    <m:r>
                      <a:rPr kumimoji="1" lang="zh-TW" altLang="en-US" sz="2000" b="0" i="1" smtClean="0">
                        <a:latin typeface="Cambria Math" panose="02040503050406030204" pitchFamily="18" charset="0"/>
                        <a:ea typeface="Yu Mincho Demibold" panose="02020600000000000000" pitchFamily="18" charset="-128"/>
                      </a:rPr>
                      <m:t>∈</m:t>
                    </m:r>
                    <m:sSup>
                      <m:sSupPr>
                        <m:ctrlPr>
                          <a:rPr kumimoji="1" lang="en-US" altLang="zh-TW" sz="2000" b="0" i="1" smtClean="0">
                            <a:latin typeface="Cambria Math" panose="02040503050406030204" pitchFamily="18" charset="0"/>
                            <a:ea typeface="Yu Mincho Demibold" panose="02020600000000000000" pitchFamily="18" charset="-128"/>
                          </a:rPr>
                        </m:ctrlPr>
                      </m:sSupPr>
                      <m:e>
                        <m:r>
                          <a:rPr kumimoji="1" lang="en-US" altLang="zh-TW" sz="2000" i="1">
                            <a:latin typeface="Cambria Math" panose="02040503050406030204" pitchFamily="18" charset="0"/>
                            <a:ea typeface="Yu Mincho Demibold" panose="02020600000000000000" pitchFamily="18" charset="-128"/>
                          </a:rPr>
                          <m:t>ℝ</m:t>
                        </m:r>
                      </m:e>
                      <m:sup>
                        <m:r>
                          <a:rPr kumimoji="1" lang="en-US" altLang="zh-TW" sz="2000" b="0" i="1" smtClean="0">
                            <a:latin typeface="Cambria Math" panose="02040503050406030204" pitchFamily="18" charset="0"/>
                            <a:ea typeface="Yu Mincho Demibold" panose="02020600000000000000" pitchFamily="18" charset="-128"/>
                          </a:rPr>
                          <m:t>𝑑</m:t>
                        </m:r>
                      </m:sup>
                    </m:sSup>
                  </m:oMath>
                </a14:m>
                <a:endParaRPr kumimoji="1" lang="az-Cyrl-AZ" altLang="zh-TW" sz="2000" dirty="0">
                  <a:latin typeface="Yu Mincho Demibold" panose="02020600000000000000" pitchFamily="18" charset="-128"/>
                  <a:ea typeface="Yu Mincho Demibold" panose="02020600000000000000" pitchFamily="18" charset="-128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TW" sz="2000" dirty="0">
                    <a:latin typeface="Yu Mincho Demibold" panose="02020600000000000000" pitchFamily="18" charset="-128"/>
                    <a:ea typeface="Yu Mincho Demibold" panose="02020600000000000000" pitchFamily="18" charset="-128"/>
                  </a:rPr>
                  <a:t>Zero mean: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sz="2000" b="0" i="1" smtClean="0">
                            <a:latin typeface="Cambria Math" panose="02040503050406030204" pitchFamily="18" charset="0"/>
                            <a:ea typeface="Yu Mincho Demibold" panose="02020600000000000000" pitchFamily="18" charset="-128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kumimoji="1" lang="en-US" altLang="zh-TW" sz="2000" i="1">
                                <a:latin typeface="Cambria Math" panose="02040503050406030204" pitchFamily="18" charset="0"/>
                                <a:ea typeface="Yu Mincho Demibold" panose="02020600000000000000" pitchFamily="18" charset="-128"/>
                              </a:rPr>
                            </m:ctrlPr>
                          </m:accPr>
                          <m:e>
                            <m:r>
                              <a:rPr kumimoji="1" lang="en-US" altLang="zh-TW" sz="2000" b="0" i="1" smtClean="0">
                                <a:latin typeface="Cambria Math" panose="02040503050406030204" pitchFamily="18" charset="0"/>
                                <a:ea typeface="Yu Mincho Demibold" panose="02020600000000000000" pitchFamily="18" charset="-128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kumimoji="1" lang="en-US" altLang="zh-TW" sz="2000" b="0" i="1" smtClean="0">
                            <a:latin typeface="Cambria Math" panose="02040503050406030204" pitchFamily="18" charset="0"/>
                            <a:ea typeface="Yu Mincho Demibold" panose="02020600000000000000" pitchFamily="18" charset="-128"/>
                          </a:rPr>
                          <m:t>′</m:t>
                        </m:r>
                      </m:sup>
                    </m:sSup>
                    <m:r>
                      <a:rPr kumimoji="1" lang="en-US" altLang="zh-TW" sz="2000" b="0" i="1" smtClean="0">
                        <a:latin typeface="Cambria Math" panose="02040503050406030204" pitchFamily="18" charset="0"/>
                        <a:ea typeface="Yu Mincho Demibold" panose="02020600000000000000" pitchFamily="18" charset="-128"/>
                      </a:rPr>
                      <m:t>=</m:t>
                    </m:r>
                    <m:acc>
                      <m:accPr>
                        <m:chr m:val="⃗"/>
                        <m:ctrlPr>
                          <a:rPr kumimoji="1" lang="en-US" altLang="zh-TW" sz="2000" i="1">
                            <a:latin typeface="Cambria Math" panose="02040503050406030204" pitchFamily="18" charset="0"/>
                            <a:ea typeface="Yu Mincho Demibold" panose="02020600000000000000" pitchFamily="18" charset="-128"/>
                          </a:rPr>
                        </m:ctrlPr>
                      </m:accPr>
                      <m:e>
                        <m:r>
                          <a:rPr kumimoji="1" lang="en-US" altLang="zh-TW" sz="2000" i="1">
                            <a:latin typeface="Cambria Math" panose="02040503050406030204" pitchFamily="18" charset="0"/>
                            <a:ea typeface="Yu Mincho Demibold" panose="02020600000000000000" pitchFamily="18" charset="-128"/>
                          </a:rPr>
                          <m:t>𝑥</m:t>
                        </m:r>
                      </m:e>
                    </m:acc>
                    <m:r>
                      <a:rPr kumimoji="1" lang="en-US" altLang="zh-TW" sz="2000" b="0" i="1" smtClean="0">
                        <a:latin typeface="Cambria Math" panose="02040503050406030204" pitchFamily="18" charset="0"/>
                        <a:ea typeface="Yu Mincho Demibold" panose="02020600000000000000" pitchFamily="18" charset="-128"/>
                      </a:rPr>
                      <m:t> − </m:t>
                    </m:r>
                    <m:acc>
                      <m:accPr>
                        <m:chr m:val="⃗"/>
                        <m:ctrlPr>
                          <a:rPr kumimoji="1" lang="en-US" altLang="zh-TW" sz="2000" b="0" i="1" smtClean="0">
                            <a:latin typeface="Cambria Math" panose="02040503050406030204" pitchFamily="18" charset="0"/>
                            <a:ea typeface="Yu Mincho Demibold" panose="02020600000000000000" pitchFamily="18" charset="-128"/>
                          </a:rPr>
                        </m:ctrlPr>
                      </m:accPr>
                      <m:e>
                        <m:r>
                          <a:rPr kumimoji="1" lang="zh-TW" altLang="en-US" sz="2000" i="1">
                            <a:latin typeface="Cambria Math" panose="02040503050406030204" pitchFamily="18" charset="0"/>
                            <a:ea typeface="Yu Mincho Demibold" panose="02020600000000000000" pitchFamily="18" charset="-128"/>
                          </a:rPr>
                          <m:t>𝜇</m:t>
                        </m:r>
                      </m:e>
                    </m:acc>
                  </m:oMath>
                </a14:m>
                <a:r>
                  <a:rPr kumimoji="1" lang="az-Cyrl-AZ" altLang="zh-TW" sz="2000" dirty="0">
                    <a:latin typeface="Yu Mincho Demibold" panose="02020600000000000000" pitchFamily="18" charset="-128"/>
                    <a:ea typeface="Yu Mincho Demibold" panose="02020600000000000000" pitchFamily="18" charset="-128"/>
                  </a:rPr>
                  <a:t>, </a:t>
                </a:r>
                <a:r>
                  <a:rPr kumimoji="1" lang="en-US" altLang="zh-TW" sz="2000" dirty="0">
                    <a:latin typeface="Yu Mincho Demibold" panose="02020600000000000000" pitchFamily="18" charset="-128"/>
                    <a:ea typeface="Yu Mincho Demibold" panose="02020600000000000000" pitchFamily="18" charset="-128"/>
                  </a:rPr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zh-TW" sz="2000" i="1">
                            <a:latin typeface="Cambria Math" panose="02040503050406030204" pitchFamily="18" charset="0"/>
                            <a:ea typeface="Yu Mincho Demibold" panose="02020600000000000000" pitchFamily="18" charset="-128"/>
                          </a:rPr>
                        </m:ctrlPr>
                      </m:accPr>
                      <m:e>
                        <m:r>
                          <a:rPr kumimoji="1" lang="zh-TW" altLang="en-US" sz="2000" i="1">
                            <a:latin typeface="Cambria Math" panose="02040503050406030204" pitchFamily="18" charset="0"/>
                            <a:ea typeface="Yu Mincho Demibold" panose="02020600000000000000" pitchFamily="18" charset="-128"/>
                          </a:rPr>
                          <m:t>𝜇</m:t>
                        </m:r>
                      </m:e>
                    </m:acc>
                    <m:r>
                      <a:rPr kumimoji="1" lang="en-US" altLang="zh-TW" sz="2000" b="0" i="1" smtClean="0">
                        <a:latin typeface="Cambria Math" panose="02040503050406030204" pitchFamily="18" charset="0"/>
                        <a:ea typeface="Yu Mincho Demibold" panose="02020600000000000000" pitchFamily="18" charset="-128"/>
                      </a:rPr>
                      <m:t>=</m:t>
                    </m:r>
                    <m:f>
                      <m:fPr>
                        <m:ctrlPr>
                          <a:rPr kumimoji="1" lang="en-US" altLang="zh-TW" sz="2000" b="0" i="1" smtClean="0">
                            <a:latin typeface="Cambria Math" panose="02040503050406030204" pitchFamily="18" charset="0"/>
                            <a:ea typeface="Yu Mincho Demibold" panose="02020600000000000000" pitchFamily="18" charset="-128"/>
                          </a:rPr>
                        </m:ctrlPr>
                      </m:fPr>
                      <m:num>
                        <m:r>
                          <a:rPr kumimoji="1" lang="en-US" altLang="zh-TW" sz="2000" b="0" i="1" smtClean="0">
                            <a:latin typeface="Cambria Math" panose="02040503050406030204" pitchFamily="18" charset="0"/>
                            <a:ea typeface="Yu Mincho Demibold" panose="02020600000000000000" pitchFamily="18" charset="-128"/>
                          </a:rPr>
                          <m:t>1</m:t>
                        </m:r>
                      </m:num>
                      <m:den>
                        <m:r>
                          <a:rPr kumimoji="1" lang="en-US" altLang="zh-TW" sz="2000" b="0" i="1" smtClean="0">
                            <a:latin typeface="Cambria Math" panose="02040503050406030204" pitchFamily="18" charset="0"/>
                            <a:ea typeface="Yu Mincho Demibold" panose="02020600000000000000" pitchFamily="18" charset="-128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kumimoji="1" lang="en-US" altLang="zh-TW" sz="2000" b="0" i="1" smtClean="0">
                            <a:latin typeface="Cambria Math" panose="02040503050406030204" pitchFamily="18" charset="0"/>
                            <a:ea typeface="Yu Mincho Demibold" panose="02020600000000000000" pitchFamily="18" charset="-128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kumimoji="1" lang="en-US" altLang="zh-TW" sz="2000" b="0" i="1" smtClean="0">
                            <a:latin typeface="Cambria Math" panose="02040503050406030204" pitchFamily="18" charset="0"/>
                            <a:ea typeface="Yu Mincho Demibold" panose="02020600000000000000" pitchFamily="18" charset="-128"/>
                          </a:rPr>
                          <m:t>𝑖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kumimoji="1" lang="en-US" altLang="zh-TW" sz="2000" b="0" i="1" smtClean="0">
                                <a:latin typeface="Cambria Math" panose="02040503050406030204" pitchFamily="18" charset="0"/>
                                <a:ea typeface="Yu Mincho Demibold" panose="02020600000000000000" pitchFamily="18" charset="-128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1" lang="en-US" altLang="zh-TW" sz="2000" b="0" i="1" smtClean="0">
                                    <a:latin typeface="Cambria Math" panose="02040503050406030204" pitchFamily="18" charset="0"/>
                                    <a:ea typeface="Yu Mincho Demibold" panose="02020600000000000000" pitchFamily="18" charset="-128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2000" b="0" i="1" smtClean="0">
                                    <a:latin typeface="Cambria Math" panose="02040503050406030204" pitchFamily="18" charset="0"/>
                                    <a:ea typeface="Yu Mincho Demibold" panose="02020600000000000000" pitchFamily="18" charset="-128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TW" sz="2000" b="0" i="1" smtClean="0">
                                    <a:latin typeface="Cambria Math" panose="02040503050406030204" pitchFamily="18" charset="0"/>
                                    <a:ea typeface="Yu Mincho Demibold" panose="02020600000000000000" pitchFamily="18" charset="-128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nary>
                  </m:oMath>
                </a14:m>
                <a:endParaRPr kumimoji="1" lang="az-Cyrl-AZ" altLang="zh-TW" sz="2000" dirty="0">
                  <a:latin typeface="Yu Mincho Demibold" panose="02020600000000000000" pitchFamily="18" charset="-128"/>
                  <a:ea typeface="Yu Mincho Demibold" panose="02020600000000000000" pitchFamily="18" charset="-128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TW" sz="2000" dirty="0">
                    <a:latin typeface="Yu Mincho Demibold" panose="02020600000000000000" pitchFamily="18" charset="-128"/>
                    <a:ea typeface="Yu Mincho Demibold" panose="02020600000000000000" pitchFamily="18" charset="-128"/>
                  </a:rPr>
                  <a:t>First component: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TW" sz="2000" dirty="0">
                    <a:latin typeface="Yu Mincho Demibold" panose="02020600000000000000" pitchFamily="18" charset="-128"/>
                    <a:ea typeface="Yu Mincho Demibold" panose="02020600000000000000" pitchFamily="18" charset="-128"/>
                  </a:rPr>
                  <a:t>A unit vector</a:t>
                </a:r>
                <a:r>
                  <a:rPr kumimoji="1" lang="zh-TW" altLang="en-US" sz="2000" dirty="0">
                    <a:latin typeface="Yu Mincho Demibold" panose="02020600000000000000" pitchFamily="18" charset="-128"/>
                    <a:ea typeface="Yu Mincho Demibold" panose="02020600000000000000" pitchFamily="18" charset="-128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zh-TW" sz="2000" i="1">
                            <a:latin typeface="Cambria Math" panose="02040503050406030204" pitchFamily="18" charset="0"/>
                            <a:ea typeface="Yu Mincho Demibold" panose="02020600000000000000" pitchFamily="18" charset="-128"/>
                          </a:rPr>
                        </m:ctrlPr>
                      </m:accPr>
                      <m:e>
                        <m:r>
                          <a:rPr kumimoji="1" lang="en-US" altLang="zh-TW" sz="2000" i="1">
                            <a:latin typeface="Cambria Math" panose="02040503050406030204" pitchFamily="18" charset="0"/>
                            <a:ea typeface="Yu Mincho Demibold" panose="02020600000000000000" pitchFamily="18" charset="-128"/>
                          </a:rPr>
                          <m:t>𝑤</m:t>
                        </m:r>
                      </m:e>
                    </m:acc>
                    <m:r>
                      <a:rPr kumimoji="1" lang="zh-TW" altLang="en-US" sz="2000" i="1">
                        <a:latin typeface="Cambria Math" panose="02040503050406030204" pitchFamily="18" charset="0"/>
                        <a:ea typeface="Yu Mincho Demibold" panose="02020600000000000000" pitchFamily="18" charset="-128"/>
                      </a:rPr>
                      <m:t>∈</m:t>
                    </m:r>
                    <m:sSup>
                      <m:sSupPr>
                        <m:ctrlPr>
                          <a:rPr kumimoji="1" lang="en-US" altLang="zh-TW" sz="2000" i="1">
                            <a:latin typeface="Cambria Math" panose="02040503050406030204" pitchFamily="18" charset="0"/>
                            <a:ea typeface="Yu Mincho Demibold" panose="02020600000000000000" pitchFamily="18" charset="-128"/>
                          </a:rPr>
                        </m:ctrlPr>
                      </m:sSupPr>
                      <m:e>
                        <m:r>
                          <a:rPr kumimoji="1" lang="en-US" altLang="zh-TW" sz="2000" i="1">
                            <a:latin typeface="Cambria Math" panose="02040503050406030204" pitchFamily="18" charset="0"/>
                            <a:ea typeface="Yu Mincho Demibold" panose="02020600000000000000" pitchFamily="18" charset="-128"/>
                          </a:rPr>
                          <m:t>ℝ</m:t>
                        </m:r>
                      </m:e>
                      <m:sup>
                        <m:r>
                          <a:rPr kumimoji="1" lang="en-US" altLang="zh-TW" sz="2000" i="1">
                            <a:latin typeface="Cambria Math" panose="02040503050406030204" pitchFamily="18" charset="0"/>
                            <a:ea typeface="Yu Mincho Demibold" panose="02020600000000000000" pitchFamily="18" charset="-128"/>
                          </a:rPr>
                          <m:t>𝑑</m:t>
                        </m:r>
                      </m:sup>
                    </m:sSup>
                  </m:oMath>
                </a14:m>
                <a:r>
                  <a:rPr kumimoji="1" lang="en-US" altLang="zh-TW" sz="2000" dirty="0">
                    <a:latin typeface="Yu Mincho Demibold" panose="02020600000000000000" pitchFamily="18" charset="-128"/>
                    <a:ea typeface="Yu Mincho Demibold" panose="02020600000000000000" pitchFamily="18" charset="-128"/>
                  </a:rPr>
                  <a:t> that maximize the variance of the projected data</a:t>
                </a:r>
                <a:r>
                  <a:rPr kumimoji="1" lang="en-US" altLang="zh-TW" sz="2000" dirty="0">
                    <a:ea typeface="Yu Mincho Demibold" panose="02020600000000000000" pitchFamily="18" charset="-128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TW" sz="2000" i="1">
                            <a:latin typeface="Cambria Math" panose="02040503050406030204" pitchFamily="18" charset="0"/>
                            <a:ea typeface="Yu Mincho Demibold" panose="02020600000000000000" pitchFamily="18" charset="-128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TW" sz="2000" i="1">
                                <a:latin typeface="Cambria Math" panose="02040503050406030204" pitchFamily="18" charset="0"/>
                                <a:ea typeface="Yu Mincho Demibold" panose="02020600000000000000" pitchFamily="18" charset="-128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zh-TW" sz="2000" i="1">
                                    <a:latin typeface="Cambria Math" panose="02040503050406030204" pitchFamily="18" charset="0"/>
                                    <a:ea typeface="Yu Mincho Demibold" panose="02020600000000000000" pitchFamily="18" charset="-128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TW" sz="2000" b="0" i="1" smtClean="0">
                                    <a:latin typeface="Cambria Math" panose="02040503050406030204" pitchFamily="18" charset="0"/>
                                    <a:ea typeface="Yu Mincho Demibold" panose="02020600000000000000" pitchFamily="18" charset="-128"/>
                                  </a:rPr>
                                  <m:t>𝑤</m:t>
                                </m:r>
                              </m:e>
                            </m:acc>
                            <m:r>
                              <a:rPr kumimoji="1" lang="en-US" altLang="zh-TW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kumimoji="1" lang="en-US" altLang="zh-TW" sz="2000" b="0" i="1" smtClean="0">
                                    <a:latin typeface="Cambria Math" panose="02040503050406030204" pitchFamily="18" charset="0"/>
                                    <a:ea typeface="Yu Mincho Demibold" panose="02020600000000000000" pitchFamily="18" charset="-128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kumimoji="1" lang="en-US" altLang="zh-TW" sz="2000" i="1">
                                        <a:latin typeface="Cambria Math" panose="02040503050406030204" pitchFamily="18" charset="0"/>
                                        <a:ea typeface="Yu Mincho Demibold" panose="02020600000000000000" pitchFamily="18" charset="-128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TW" sz="2000" b="0" i="1" smtClean="0">
                                        <a:latin typeface="Cambria Math" panose="02040503050406030204" pitchFamily="18" charset="0"/>
                                        <a:ea typeface="Yu Mincho Demibold" panose="02020600000000000000" pitchFamily="18" charset="-128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1" lang="en-US" altLang="zh-TW" sz="2000" b="0" i="1" smtClean="0">
                                    <a:latin typeface="Cambria Math" panose="02040503050406030204" pitchFamily="18" charset="0"/>
                                    <a:ea typeface="Yu Mincho Demibold" panose="02020600000000000000" pitchFamily="18" charset="-128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TW" sz="2000" b="0" i="1" smtClean="0">
                                <a:latin typeface="Cambria Math" panose="02040503050406030204" pitchFamily="18" charset="0"/>
                                <a:ea typeface="Yu Mincho Demibold" panose="02020600000000000000" pitchFamily="18" charset="-128"/>
                              </a:rPr>
                              <m:t>′</m:t>
                            </m:r>
                          </m:e>
                        </m:d>
                      </m:e>
                      <m:sub>
                        <m:r>
                          <a:rPr kumimoji="1" lang="en-US" altLang="zh-TW" sz="2000" i="1">
                            <a:latin typeface="Cambria Math" panose="02040503050406030204" pitchFamily="18" charset="0"/>
                            <a:ea typeface="Yu Mincho Demibold" panose="02020600000000000000" pitchFamily="18" charset="-128"/>
                          </a:rPr>
                          <m:t>𝑖</m:t>
                        </m:r>
                        <m:r>
                          <a:rPr kumimoji="1" lang="en-US" altLang="zh-TW" sz="2000" i="1">
                            <a:latin typeface="Cambria Math" panose="02040503050406030204" pitchFamily="18" charset="0"/>
                            <a:ea typeface="Yu Mincho Demibold" panose="02020600000000000000" pitchFamily="18" charset="-128"/>
                          </a:rPr>
                          <m:t>=1</m:t>
                        </m:r>
                      </m:sub>
                      <m:sup>
                        <m:r>
                          <a:rPr kumimoji="1" lang="en-US" altLang="zh-TW" sz="2000" i="1">
                            <a:latin typeface="Cambria Math" panose="02040503050406030204" pitchFamily="18" charset="0"/>
                            <a:ea typeface="Yu Mincho Demibold" panose="02020600000000000000" pitchFamily="18" charset="-128"/>
                          </a:rPr>
                          <m:t>𝑁</m:t>
                        </m:r>
                      </m:sup>
                    </m:sSubSup>
                  </m:oMath>
                </a14:m>
                <a:endParaRPr kumimoji="1" lang="az-Cyrl-AZ" altLang="zh-TW" sz="2000" dirty="0">
                  <a:latin typeface="Yu Mincho Demibold" panose="02020600000000000000" pitchFamily="18" charset="-128"/>
                  <a:ea typeface="Yu Mincho Demibold" panose="02020600000000000000" pitchFamily="18" charset="-128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TW" sz="2000" dirty="0">
                    <a:latin typeface="Yu Mincho Demibold" panose="02020600000000000000" pitchFamily="18" charset="-128"/>
                    <a:ea typeface="Yu Mincho Demibold" panose="02020600000000000000" pitchFamily="18" charset="-128"/>
                  </a:rPr>
                  <a:t>Further components: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TW" sz="2000" dirty="0">
                    <a:latin typeface="Yu Mincho Demibold" panose="02020600000000000000" pitchFamily="18" charset="-128"/>
                    <a:ea typeface="Yu Mincho Demibold" panose="02020600000000000000" pitchFamily="18" charset="-128"/>
                  </a:rPr>
                  <a:t>Derived from the data without the first component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TW" sz="2000" i="1">
                              <a:latin typeface="Cambria Math" panose="02040503050406030204" pitchFamily="18" charset="0"/>
                              <a:ea typeface="Yu Mincho Demibold" panose="02020600000000000000" pitchFamily="18" charset="-128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TW" sz="2000" i="1">
                                  <a:latin typeface="Cambria Math" panose="02040503050406030204" pitchFamily="18" charset="0"/>
                                  <a:ea typeface="Yu Mincho Demibold" panose="02020600000000000000" pitchFamily="18" charset="-128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TW" sz="2000" i="1">
                                      <a:latin typeface="Cambria Math" panose="02040503050406030204" pitchFamily="18" charset="0"/>
                                      <a:ea typeface="Yu Mincho Demibold" panose="02020600000000000000" pitchFamily="18" charset="-128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kumimoji="1" lang="en-US" altLang="zh-TW" sz="2000" i="1">
                                          <a:latin typeface="Cambria Math" panose="02040503050406030204" pitchFamily="18" charset="0"/>
                                          <a:ea typeface="Yu Mincho Demibold" panose="02020600000000000000" pitchFamily="18" charset="-128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TW" sz="2000" i="1">
                                          <a:latin typeface="Cambria Math" panose="02040503050406030204" pitchFamily="18" charset="0"/>
                                          <a:ea typeface="Yu Mincho Demibold" panose="02020600000000000000" pitchFamily="18" charset="-128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TW" sz="2000" i="1">
                                      <a:latin typeface="Cambria Math" panose="02040503050406030204" pitchFamily="18" charset="0"/>
                                      <a:ea typeface="Yu Mincho Demibold" panose="02020600000000000000" pitchFamily="18" charset="-128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TW" sz="2000" i="1">
                                  <a:latin typeface="Cambria Math" panose="02040503050406030204" pitchFamily="18" charset="0"/>
                                  <a:ea typeface="Yu Mincho Demibold" panose="02020600000000000000" pitchFamily="18" charset="-128"/>
                                </a:rPr>
                                <m:t>′</m:t>
                              </m:r>
                            </m:e>
                          </m:d>
                        </m:e>
                        <m:sub>
                          <m:r>
                            <a:rPr kumimoji="1" lang="en-US" altLang="zh-TW" sz="2000" i="1">
                              <a:latin typeface="Cambria Math" panose="02040503050406030204" pitchFamily="18" charset="0"/>
                              <a:ea typeface="Yu Mincho Demibold" panose="02020600000000000000" pitchFamily="18" charset="-128"/>
                            </a:rPr>
                            <m:t>𝑖</m:t>
                          </m:r>
                          <m:r>
                            <a:rPr kumimoji="1" lang="en-US" altLang="zh-TW" sz="2000" i="1">
                              <a:latin typeface="Cambria Math" panose="02040503050406030204" pitchFamily="18" charset="0"/>
                              <a:ea typeface="Yu Mincho Demibold" panose="02020600000000000000" pitchFamily="18" charset="-128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TW" sz="2000" i="1">
                              <a:latin typeface="Cambria Math" panose="02040503050406030204" pitchFamily="18" charset="0"/>
                              <a:ea typeface="Yu Mincho Demibold" panose="02020600000000000000" pitchFamily="18" charset="-128"/>
                            </a:rPr>
                            <m:t>𝑁</m:t>
                          </m:r>
                        </m:sup>
                      </m:sSubSup>
                      <m:r>
                        <a:rPr kumimoji="1" lang="en-US" altLang="zh-TW" sz="2000" i="1">
                          <a:latin typeface="Cambria Math" panose="02040503050406030204" pitchFamily="18" charset="0"/>
                          <a:ea typeface="Yu Mincho Demibold" panose="02020600000000000000" pitchFamily="18" charset="-128"/>
                        </a:rPr>
                        <m:t>→</m:t>
                      </m:r>
                      <m:sSubSup>
                        <m:sSubSupPr>
                          <m:ctrlPr>
                            <a:rPr kumimoji="1" lang="en-US" altLang="zh-TW" sz="2000" i="1">
                              <a:latin typeface="Cambria Math" panose="02040503050406030204" pitchFamily="18" charset="0"/>
                              <a:ea typeface="Yu Mincho Demibold" panose="02020600000000000000" pitchFamily="18" charset="-128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TW" sz="2000" i="1">
                                  <a:latin typeface="Cambria Math" panose="02040503050406030204" pitchFamily="18" charset="0"/>
                                  <a:ea typeface="Yu Mincho Demibold" panose="02020600000000000000" pitchFamily="18" charset="-128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TW" sz="2000" i="1" smtClean="0">
                                      <a:latin typeface="Cambria Math" panose="02040503050406030204" pitchFamily="18" charset="0"/>
                                      <a:ea typeface="Yu Mincho Demibold" panose="02020600000000000000" pitchFamily="18" charset="-128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kumimoji="1" lang="en-US" altLang="zh-TW" sz="2000" i="1">
                                          <a:latin typeface="Cambria Math" panose="02040503050406030204" pitchFamily="18" charset="0"/>
                                          <a:ea typeface="Yu Mincho Demibold" panose="02020600000000000000" pitchFamily="18" charset="-128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TW" sz="2000" i="1">
                                          <a:latin typeface="Cambria Math" panose="02040503050406030204" pitchFamily="18" charset="0"/>
                                          <a:ea typeface="Yu Mincho Demibold" panose="02020600000000000000" pitchFamily="18" charset="-128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TW" sz="2000" i="1">
                                      <a:latin typeface="Cambria Math" panose="02040503050406030204" pitchFamily="18" charset="0"/>
                                      <a:ea typeface="Yu Mincho Demibold" panose="02020600000000000000" pitchFamily="18" charset="-128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TW" sz="2000" b="0" i="1" smtClean="0">
                                  <a:latin typeface="Cambria Math" panose="02040503050406030204" pitchFamily="18" charset="0"/>
                                  <a:ea typeface="Yu Mincho Demibold" panose="02020600000000000000" pitchFamily="18" charset="-128"/>
                                </a:rPr>
                                <m:t>−</m:t>
                              </m:r>
                              <m:r>
                                <a:rPr kumimoji="1" lang="en-US" altLang="zh-TW" sz="2000" i="1">
                                  <a:latin typeface="Cambria Math" panose="02040503050406030204" pitchFamily="18" charset="0"/>
                                  <a:ea typeface="Yu Mincho Demibold" panose="02020600000000000000" pitchFamily="18" charset="-128"/>
                                </a:rPr>
                                <m:t>(</m:t>
                              </m:r>
                              <m:acc>
                                <m:accPr>
                                  <m:chr m:val="⃗"/>
                                  <m:ctrlPr>
                                    <a:rPr kumimoji="1" lang="en-US" altLang="zh-TW" sz="2000" i="1">
                                      <a:latin typeface="Cambria Math" panose="02040503050406030204" pitchFamily="18" charset="0"/>
                                      <a:ea typeface="Yu Mincho Demibold" panose="02020600000000000000" pitchFamily="18" charset="-128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TW" sz="2000" i="1">
                                      <a:latin typeface="Cambria Math" panose="02040503050406030204" pitchFamily="18" charset="0"/>
                                      <a:ea typeface="Yu Mincho Demibold" panose="02020600000000000000" pitchFamily="18" charset="-128"/>
                                    </a:rPr>
                                    <m:t>𝑤</m:t>
                                  </m:r>
                                </m:e>
                              </m:acc>
                              <m:r>
                                <a:rPr kumimoji="1" lang="en-US" altLang="zh-TW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kumimoji="1" lang="en-US" altLang="zh-TW" sz="2000" i="1">
                                      <a:latin typeface="Cambria Math" panose="02040503050406030204" pitchFamily="18" charset="0"/>
                                      <a:ea typeface="Yu Mincho Demibold" panose="02020600000000000000" pitchFamily="18" charset="-128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kumimoji="1" lang="en-US" altLang="zh-TW" sz="2000" i="1">
                                          <a:latin typeface="Cambria Math" panose="02040503050406030204" pitchFamily="18" charset="0"/>
                                          <a:ea typeface="Yu Mincho Demibold" panose="02020600000000000000" pitchFamily="18" charset="-128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TW" sz="2000" i="1">
                                          <a:latin typeface="Cambria Math" panose="02040503050406030204" pitchFamily="18" charset="0"/>
                                          <a:ea typeface="Yu Mincho Demibold" panose="02020600000000000000" pitchFamily="18" charset="-128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TW" sz="2000" i="1">
                                      <a:latin typeface="Cambria Math" panose="02040503050406030204" pitchFamily="18" charset="0"/>
                                      <a:ea typeface="Yu Mincho Demibold" panose="02020600000000000000" pitchFamily="18" charset="-128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TW" sz="2000" i="1">
                                  <a:latin typeface="Cambria Math" panose="02040503050406030204" pitchFamily="18" charset="0"/>
                                  <a:ea typeface="Yu Mincho Demibold" panose="02020600000000000000" pitchFamily="18" charset="-128"/>
                                </a:rPr>
                                <m:t>′</m:t>
                              </m:r>
                              <m:r>
                                <a:rPr kumimoji="1" lang="en-US" altLang="zh-TW" sz="2000" i="1" smtClean="0">
                                  <a:latin typeface="Cambria Math" panose="02040503050406030204" pitchFamily="18" charset="0"/>
                                  <a:ea typeface="Yu Mincho Demibold" panose="02020600000000000000" pitchFamily="18" charset="-128"/>
                                </a:rPr>
                                <m:t>)</m:t>
                              </m:r>
                              <m:acc>
                                <m:accPr>
                                  <m:chr m:val="⃗"/>
                                  <m:ctrlPr>
                                    <a:rPr kumimoji="1" lang="en-US" altLang="zh-TW" sz="2000" i="1">
                                      <a:latin typeface="Cambria Math" panose="02040503050406030204" pitchFamily="18" charset="0"/>
                                      <a:ea typeface="Yu Mincho Demibold" panose="02020600000000000000" pitchFamily="18" charset="-128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TW" sz="2000" i="1">
                                      <a:latin typeface="Cambria Math" panose="02040503050406030204" pitchFamily="18" charset="0"/>
                                      <a:ea typeface="Yu Mincho Demibold" panose="02020600000000000000" pitchFamily="18" charset="-128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kumimoji="1" lang="en-US" altLang="zh-TW" sz="2000" i="1">
                              <a:latin typeface="Cambria Math" panose="02040503050406030204" pitchFamily="18" charset="0"/>
                              <a:ea typeface="Yu Mincho Demibold" panose="02020600000000000000" pitchFamily="18" charset="-128"/>
                            </a:rPr>
                            <m:t>𝑖</m:t>
                          </m:r>
                          <m:r>
                            <a:rPr kumimoji="1" lang="en-US" altLang="zh-TW" sz="2000" i="1">
                              <a:latin typeface="Cambria Math" panose="02040503050406030204" pitchFamily="18" charset="0"/>
                              <a:ea typeface="Yu Mincho Demibold" panose="02020600000000000000" pitchFamily="18" charset="-128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TW" sz="2000" i="1">
                              <a:latin typeface="Cambria Math" panose="02040503050406030204" pitchFamily="18" charset="0"/>
                              <a:ea typeface="Yu Mincho Demibold" panose="02020600000000000000" pitchFamily="18" charset="-128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kumimoji="1" lang="en-US" altLang="zh-TW" sz="2000" dirty="0">
                  <a:latin typeface="Yu Mincho Demibold" panose="02020600000000000000" pitchFamily="18" charset="-128"/>
                  <a:ea typeface="Yu Mincho Demibold" panose="02020600000000000000" pitchFamily="18" charset="-128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TW" sz="2000" dirty="0">
                    <a:latin typeface="Yu Mincho Demibold" panose="02020600000000000000" pitchFamily="18" charset="-128"/>
                    <a:ea typeface="Yu Mincho Demibold" panose="02020600000000000000" pitchFamily="18" charset="-128"/>
                  </a:rPr>
                  <a:t>Mutually orthogonal</a:t>
                </a: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2B2C206F-E5D5-479C-BA91-C565B25F4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95" y="1341525"/>
                <a:ext cx="9429975" cy="4941737"/>
              </a:xfrm>
              <a:prstGeom prst="rect">
                <a:avLst/>
              </a:prstGeom>
              <a:blipFill>
                <a:blip r:embed="rId3"/>
                <a:stretch>
                  <a:fillRect l="-582" b="-12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2360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1AECD6-17E1-452B-B82C-5C5BD708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8295A-237B-44E3-94E9-A1DD57C9818E}" type="slidenum">
              <a:rPr lang="zh-TW" altLang="en-US" smtClean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18</a:t>
            </a:fld>
            <a:endParaRPr lang="zh-TW" altLang="en-US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81063A-C7AD-4C7C-8FEC-AD8DCB348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Media IC and System Lab</a:t>
            </a:r>
            <a:endParaRPr lang="zh-TW" altLang="en-US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72B52E9-3FB6-47B5-82C8-692ED4023570}"/>
              </a:ext>
            </a:extLst>
          </p:cNvPr>
          <p:cNvSpPr txBox="1"/>
          <p:nvPr/>
        </p:nvSpPr>
        <p:spPr>
          <a:xfrm>
            <a:off x="477794" y="430257"/>
            <a:ext cx="8026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Principal Component Analysis (PCA)</a:t>
            </a:r>
            <a:endParaRPr lang="zh-TW" altLang="en-US" sz="3600" b="1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EF302C92-5B7B-42E1-A0D7-E23B28809848}"/>
              </a:ext>
            </a:extLst>
          </p:cNvPr>
          <p:cNvCxnSpPr>
            <a:cxnSpLocks/>
          </p:cNvCxnSpPr>
          <p:nvPr/>
        </p:nvCxnSpPr>
        <p:spPr>
          <a:xfrm>
            <a:off x="939113" y="1084825"/>
            <a:ext cx="756480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BD942FD6-C7F7-4735-A0A5-605CD42C0784}"/>
                  </a:ext>
                </a:extLst>
              </p:cNvPr>
              <p:cNvSpPr txBox="1"/>
              <p:nvPr/>
            </p:nvSpPr>
            <p:spPr>
              <a:xfrm>
                <a:off x="939113" y="1630916"/>
                <a:ext cx="92468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BD942FD6-C7F7-4735-A0A5-605CD42C0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113" y="1630916"/>
                <a:ext cx="9246870" cy="369332"/>
              </a:xfrm>
              <a:prstGeom prst="rect">
                <a:avLst/>
              </a:prstGeom>
              <a:blipFill>
                <a:blip r:embed="rId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E3863A66-CF48-4AB0-B1E7-14D10881985F}"/>
              </a:ext>
            </a:extLst>
          </p:cNvPr>
          <p:cNvCxnSpPr/>
          <p:nvPr/>
        </p:nvCxnSpPr>
        <p:spPr>
          <a:xfrm>
            <a:off x="6130290" y="2000248"/>
            <a:ext cx="202311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BD2BBE73-2D6C-44C6-8300-71ABC989AD31}"/>
                  </a:ext>
                </a:extLst>
              </p:cNvPr>
              <p:cNvSpPr txBox="1"/>
              <p:nvPr/>
            </p:nvSpPr>
            <p:spPr>
              <a:xfrm>
                <a:off x="939113" y="2572768"/>
                <a:ext cx="9246870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latin typeface="Yu Mincho Demibold" panose="02020600000000000000" pitchFamily="18" charset="-128"/>
                    <a:ea typeface="Yu Mincho Demibold" panose="02020600000000000000" pitchFamily="18" charset="-128"/>
                  </a:rPr>
                  <a:t>We need to maximize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𝑣𝑎𝑟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>
                    <a:latin typeface="Yu Mincho Demibold" panose="02020600000000000000" pitchFamily="18" charset="-128"/>
                    <a:ea typeface="Yu Mincho Demibold" panose="02020600000000000000" pitchFamily="18" charset="-128"/>
                  </a:rPr>
                  <a:t>with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zh-TW" altLang="en-US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⁡(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l-GR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BD2BBE73-2D6C-44C6-8300-71ABC989A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113" y="2572768"/>
                <a:ext cx="9246870" cy="669992"/>
              </a:xfrm>
              <a:prstGeom prst="rect">
                <a:avLst/>
              </a:prstGeom>
              <a:blipFill>
                <a:blip r:embed="rId4"/>
                <a:stretch>
                  <a:fillRect l="-527" t="-3636" b="-36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9BCA5524-91CD-40C1-9399-6AEB0235978C}"/>
                  </a:ext>
                </a:extLst>
              </p:cNvPr>
              <p:cNvSpPr txBox="1"/>
              <p:nvPr/>
            </p:nvSpPr>
            <p:spPr>
              <a:xfrm>
                <a:off x="6971321" y="2000248"/>
                <a:ext cx="3410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9BCA5524-91CD-40C1-9399-6AEB02359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1321" y="2000248"/>
                <a:ext cx="34104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1E864529-E747-45F5-8818-22A355C06F7E}"/>
                  </a:ext>
                </a:extLst>
              </p:cNvPr>
              <p:cNvSpPr txBox="1"/>
              <p:nvPr/>
            </p:nvSpPr>
            <p:spPr>
              <a:xfrm>
                <a:off x="939113" y="3591379"/>
                <a:ext cx="9246870" cy="1737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i="1" smtClean="0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l-GR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altLang="zh-TW" dirty="0"/>
              </a:p>
              <a:p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L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num>
                        <m:den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  <m:r>
                        <a:rPr lang="en-US" altLang="zh-TW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l-GR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l-GR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=0 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𝑝𝑒𝑒𝑘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dirty="0"/>
              </a:p>
              <a:p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l-GR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fName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func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l-GR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l-GR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l-GR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l-GR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l-GR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1E864529-E747-45F5-8818-22A355C06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113" y="3591379"/>
                <a:ext cx="9246870" cy="17378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5773FB45-D737-4721-AB63-A760ED7EBEE5}"/>
              </a:ext>
            </a:extLst>
          </p:cNvPr>
          <p:cNvSpPr/>
          <p:nvPr/>
        </p:nvSpPr>
        <p:spPr>
          <a:xfrm>
            <a:off x="4432300" y="4926330"/>
            <a:ext cx="2025650" cy="4028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9DDDE5A1-DCD4-4A57-8D61-AAC12C3A1EB5}"/>
                  </a:ext>
                </a:extLst>
              </p:cNvPr>
              <p:cNvSpPr txBox="1"/>
              <p:nvPr/>
            </p:nvSpPr>
            <p:spPr>
              <a:xfrm>
                <a:off x="4694846" y="5403843"/>
                <a:ext cx="15805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𝑠𝑜𝑙𝑣𝑒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𝑆𝑉𝐷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altLang="zh-TW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9DDDE5A1-DCD4-4A57-8D61-AAC12C3A1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846" y="5403843"/>
                <a:ext cx="1580567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5189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1AECD6-17E1-452B-B82C-5C5BD708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8295A-237B-44E3-94E9-A1DD57C9818E}" type="slidenum">
              <a:rPr lang="zh-TW" altLang="en-US" smtClean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19</a:t>
            </a:fld>
            <a:endParaRPr lang="zh-TW" altLang="en-US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81063A-C7AD-4C7C-8FEC-AD8DCB348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Media IC and System Lab</a:t>
            </a:r>
            <a:endParaRPr lang="zh-TW" altLang="en-US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72B52E9-3FB6-47B5-82C8-692ED4023570}"/>
              </a:ext>
            </a:extLst>
          </p:cNvPr>
          <p:cNvSpPr txBox="1"/>
          <p:nvPr/>
        </p:nvSpPr>
        <p:spPr>
          <a:xfrm>
            <a:off x="477794" y="430257"/>
            <a:ext cx="8026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Principal Component Analysis (PCA)</a:t>
            </a:r>
            <a:endParaRPr lang="zh-TW" altLang="en-US" sz="3600" b="1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EF302C92-5B7B-42E1-A0D7-E23B28809848}"/>
              </a:ext>
            </a:extLst>
          </p:cNvPr>
          <p:cNvCxnSpPr>
            <a:cxnSpLocks/>
          </p:cNvCxnSpPr>
          <p:nvPr/>
        </p:nvCxnSpPr>
        <p:spPr>
          <a:xfrm>
            <a:off x="939113" y="1084825"/>
            <a:ext cx="756480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2B2C206F-E5D5-479C-BA91-C565B25F4C2D}"/>
                  </a:ext>
                </a:extLst>
              </p:cNvPr>
              <p:cNvSpPr txBox="1"/>
              <p:nvPr/>
            </p:nvSpPr>
            <p:spPr>
              <a:xfrm>
                <a:off x="731295" y="1341525"/>
                <a:ext cx="10127205" cy="3392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TW" sz="2000" dirty="0">
                    <a:latin typeface="Yu Mincho Demibold" panose="02020600000000000000" pitchFamily="18" charset="-128"/>
                    <a:ea typeface="Yu Mincho Demibold" panose="02020600000000000000" pitchFamily="18" charset="-128"/>
                  </a:rPr>
                  <a:t>Principal components (PCA Eigen-basis)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TW" sz="2000" i="1">
                            <a:latin typeface="Cambria Math" panose="02040503050406030204" pitchFamily="18" charset="0"/>
                            <a:ea typeface="Yu Mincho Demibold" panose="02020600000000000000" pitchFamily="18" charset="-128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TW" sz="2000" i="1">
                                <a:latin typeface="Cambria Math" panose="02040503050406030204" pitchFamily="18" charset="0"/>
                                <a:ea typeface="Yu Mincho Demibold" panose="02020600000000000000" pitchFamily="18" charset="-128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TW" sz="2000" b="0" i="1" smtClean="0">
                                    <a:latin typeface="Cambria Math" panose="02040503050406030204" pitchFamily="18" charset="0"/>
                                    <a:ea typeface="Yu Mincho Demibold" panose="02020600000000000000" pitchFamily="18" charset="-128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kumimoji="1" lang="en-US" altLang="zh-TW" sz="2000" i="1">
                                        <a:latin typeface="Cambria Math" panose="02040503050406030204" pitchFamily="18" charset="0"/>
                                        <a:ea typeface="Yu Mincho Demibold" panose="02020600000000000000" pitchFamily="18" charset="-128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TW" sz="2000" i="1">
                                        <a:latin typeface="Cambria Math" panose="02040503050406030204" pitchFamily="18" charset="0"/>
                                        <a:ea typeface="Yu Mincho Demibold" panose="02020600000000000000" pitchFamily="18" charset="-128"/>
                                      </a:rPr>
                                      <m:t>𝑤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1" lang="en-US" altLang="zh-TW" sz="2000" b="0" i="1" smtClean="0">
                                    <a:latin typeface="Cambria Math" panose="02040503050406030204" pitchFamily="18" charset="0"/>
                                    <a:ea typeface="Yu Mincho Demibold" panose="02020600000000000000" pitchFamily="18" charset="-128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kumimoji="1" lang="en-US" altLang="zh-TW" sz="2000" i="1">
                            <a:latin typeface="Cambria Math" panose="02040503050406030204" pitchFamily="18" charset="0"/>
                            <a:ea typeface="Yu Mincho Demibold" panose="02020600000000000000" pitchFamily="18" charset="-128"/>
                          </a:rPr>
                          <m:t>𝑖</m:t>
                        </m:r>
                        <m:r>
                          <a:rPr kumimoji="1" lang="en-US" altLang="zh-TW" sz="2000" i="1">
                            <a:latin typeface="Cambria Math" panose="02040503050406030204" pitchFamily="18" charset="0"/>
                            <a:ea typeface="Yu Mincho Demibold" panose="02020600000000000000" pitchFamily="18" charset="-128"/>
                          </a:rPr>
                          <m:t>=1</m:t>
                        </m:r>
                      </m:sub>
                      <m:sup>
                        <m:r>
                          <a:rPr kumimoji="1" lang="en-US" altLang="zh-TW" sz="2000" i="1">
                            <a:latin typeface="Cambria Math" panose="02040503050406030204" pitchFamily="18" charset="0"/>
                            <a:ea typeface="Yu Mincho Demibold" panose="02020600000000000000" pitchFamily="18" charset="-128"/>
                          </a:rPr>
                          <m:t>𝑁</m:t>
                        </m:r>
                      </m:sup>
                    </m:sSubSup>
                  </m:oMath>
                </a14:m>
                <a:r>
                  <a:rPr kumimoji="1" lang="en-US" altLang="zh-TW" sz="2000" dirty="0">
                    <a:latin typeface="Yu Mincho Demibold" panose="02020600000000000000" pitchFamily="18" charset="-128"/>
                    <a:ea typeface="Yu Mincho Demibold" panose="02020600000000000000" pitchFamily="18" charset="-128"/>
                  </a:rPr>
                  <a:t>(usually </a:t>
                </a:r>
                <a14:m>
                  <m:oMath xmlns:m="http://schemas.openxmlformats.org/officeDocument/2006/math">
                    <m:r>
                      <a:rPr kumimoji="1" lang="en-US" altLang="zh-TW" sz="2000" i="1" dirty="0" smtClean="0">
                        <a:latin typeface="Cambria Math" panose="02040503050406030204" pitchFamily="18" charset="0"/>
                        <a:ea typeface="Yu Mincho Demibold" panose="02020600000000000000" pitchFamily="18" charset="-128"/>
                      </a:rPr>
                      <m:t>𝑁</m:t>
                    </m:r>
                    <m:r>
                      <a:rPr kumimoji="1" lang="en-US" altLang="zh-TW" sz="2000" i="1" dirty="0" smtClean="0">
                        <a:latin typeface="Cambria Math" panose="02040503050406030204" pitchFamily="18" charset="0"/>
                        <a:ea typeface="Yu Mincho Demibold" panose="02020600000000000000" pitchFamily="18" charset="-128"/>
                      </a:rPr>
                      <m:t>&lt;</m:t>
                    </m:r>
                    <m:r>
                      <a:rPr kumimoji="1" lang="en-US" altLang="zh-TW" sz="2000" i="1" dirty="0" smtClean="0">
                        <a:latin typeface="Cambria Math" panose="02040503050406030204" pitchFamily="18" charset="0"/>
                        <a:ea typeface="Yu Mincho Demibold" panose="02020600000000000000" pitchFamily="18" charset="-128"/>
                      </a:rPr>
                      <m:t>𝑑</m:t>
                    </m:r>
                    <m:r>
                      <a:rPr kumimoji="1" lang="en-US" altLang="zh-TW" sz="2000" i="1" dirty="0" smtClean="0">
                        <a:latin typeface="Cambria Math" panose="02040503050406030204" pitchFamily="18" charset="0"/>
                        <a:ea typeface="Yu Mincho Demibold" panose="02020600000000000000" pitchFamily="18" charset="-128"/>
                      </a:rPr>
                      <m:t> </m:t>
                    </m:r>
                  </m:oMath>
                </a14:m>
                <a:r>
                  <a:rPr kumimoji="1" lang="en-US" altLang="zh-TW" sz="2000" dirty="0">
                    <a:latin typeface="Yu Mincho Demibold" panose="02020600000000000000" pitchFamily="18" charset="-128"/>
                    <a:ea typeface="Yu Mincho Demibold" panose="02020600000000000000" pitchFamily="18" charset="-128"/>
                  </a:rPr>
                  <a:t>→ </a:t>
                </a:r>
                <a14:m>
                  <m:oMath xmlns:m="http://schemas.openxmlformats.org/officeDocument/2006/math">
                    <m:r>
                      <a:rPr kumimoji="1" lang="en-US" altLang="zh-TW" sz="2000" i="1" dirty="0" smtClean="0">
                        <a:latin typeface="Cambria Math" panose="02040503050406030204" pitchFamily="18" charset="0"/>
                        <a:ea typeface="Yu Mincho Demibold" panose="02020600000000000000" pitchFamily="18" charset="-128"/>
                      </a:rPr>
                      <m:t>𝐾</m:t>
                    </m:r>
                    <m:r>
                      <a:rPr kumimoji="1" lang="en-US" altLang="zh-TW" sz="2000" i="1" dirty="0">
                        <a:latin typeface="Cambria Math" panose="02040503050406030204" pitchFamily="18" charset="0"/>
                        <a:ea typeface="Yu Mincho Demibold" panose="02020600000000000000" pitchFamily="18" charset="-128"/>
                      </a:rPr>
                      <m:t>=</m:t>
                    </m:r>
                    <m:r>
                      <a:rPr kumimoji="1" lang="en-US" altLang="zh-TW" sz="2000" i="1" dirty="0" smtClean="0">
                        <a:latin typeface="Cambria Math" panose="02040503050406030204" pitchFamily="18" charset="0"/>
                        <a:ea typeface="Yu Mincho Demibold" panose="02020600000000000000" pitchFamily="18" charset="-128"/>
                      </a:rPr>
                      <m:t>𝑁</m:t>
                    </m:r>
                    <m:r>
                      <a:rPr kumimoji="1" lang="en-US" altLang="zh-TW" sz="2000" i="1" dirty="0" smtClean="0">
                        <a:latin typeface="Cambria Math" panose="02040503050406030204" pitchFamily="18" charset="0"/>
                        <a:ea typeface="Yu Mincho Demibold" panose="02020600000000000000" pitchFamily="18" charset="-128"/>
                      </a:rPr>
                      <m:t>−1</m:t>
                    </m:r>
                  </m:oMath>
                </a14:m>
                <a:r>
                  <a:rPr kumimoji="1" lang="en-US" altLang="zh-TW" sz="2000" dirty="0">
                    <a:latin typeface="Yu Mincho Demibold" panose="02020600000000000000" pitchFamily="18" charset="-128"/>
                    <a:ea typeface="Yu Mincho Demibold" panose="02020600000000000000" pitchFamily="18" charset="-128"/>
                  </a:rPr>
                  <a:t>)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TW" sz="2000" dirty="0">
                    <a:latin typeface="Yu Mincho Demibold" panose="02020600000000000000" pitchFamily="18" charset="-128"/>
                    <a:ea typeface="Yu Mincho Demibold" panose="02020600000000000000" pitchFamily="18" charset="-128"/>
                  </a:rPr>
                  <a:t>Vector representation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2000" i="1">
                              <a:latin typeface="Cambria Math" panose="02040503050406030204" pitchFamily="18" charset="0"/>
                              <a:ea typeface="Yu Mincho Demibold" panose="02020600000000000000" pitchFamily="18" charset="-128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TW" sz="2000" i="1">
                                  <a:latin typeface="Cambria Math" panose="02040503050406030204" pitchFamily="18" charset="0"/>
                                  <a:ea typeface="Yu Mincho Demibold" panose="02020600000000000000" pitchFamily="18" charset="-128"/>
                                </a:rPr>
                              </m:ctrlPr>
                            </m:accPr>
                            <m:e>
                              <m:r>
                                <a:rPr kumimoji="1" lang="en-US" altLang="zh-TW" sz="2000" i="1">
                                  <a:latin typeface="Cambria Math" panose="02040503050406030204" pitchFamily="18" charset="0"/>
                                  <a:ea typeface="Yu Mincho Demibold" panose="02020600000000000000" pitchFamily="18" charset="-128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TW" sz="2000" i="1">
                              <a:latin typeface="Cambria Math" panose="02040503050406030204" pitchFamily="18" charset="0"/>
                              <a:ea typeface="Yu Mincho Demibold" panose="02020600000000000000" pitchFamily="18" charset="-128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TW" sz="2000" i="1">
                          <a:latin typeface="Cambria Math" panose="02040503050406030204" pitchFamily="18" charset="0"/>
                          <a:ea typeface="Yu Mincho Demibold" panose="02020600000000000000" pitchFamily="18" charset="-128"/>
                        </a:rPr>
                        <m:t> =</m:t>
                      </m:r>
                      <m:acc>
                        <m:accPr>
                          <m:chr m:val="⃗"/>
                          <m:ctrlPr>
                            <a:rPr kumimoji="1" lang="en-US" altLang="zh-TW" sz="2000" i="1">
                              <a:latin typeface="Cambria Math" panose="02040503050406030204" pitchFamily="18" charset="0"/>
                              <a:ea typeface="Yu Mincho Demibold" panose="02020600000000000000" pitchFamily="18" charset="-128"/>
                            </a:rPr>
                          </m:ctrlPr>
                        </m:accPr>
                        <m:e>
                          <m:r>
                            <a:rPr kumimoji="1" lang="zh-TW" altLang="en-US" sz="2000" i="1">
                              <a:latin typeface="Cambria Math" panose="02040503050406030204" pitchFamily="18" charset="0"/>
                              <a:ea typeface="Yu Mincho Demibold" panose="02020600000000000000" pitchFamily="18" charset="-128"/>
                            </a:rPr>
                            <m:t>𝜇</m:t>
                          </m:r>
                        </m:e>
                      </m:acc>
                      <m:r>
                        <a:rPr kumimoji="1" lang="en-US" altLang="zh-TW" sz="2000" b="0" i="1" smtClean="0">
                          <a:latin typeface="Cambria Math" panose="02040503050406030204" pitchFamily="18" charset="0"/>
                          <a:ea typeface="Yu Mincho Demibold" panose="02020600000000000000" pitchFamily="18" charset="-128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kumimoji="1" lang="en-US" altLang="zh-TW" sz="2000" b="0" i="1" smtClean="0">
                              <a:latin typeface="Cambria Math" panose="02040503050406030204" pitchFamily="18" charset="0"/>
                              <a:ea typeface="Yu Mincho Demibold" panose="02020600000000000000" pitchFamily="18" charset="-128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kumimoji="1" lang="en-US" altLang="zh-TW" sz="2000" b="0" i="1" smtClean="0">
                              <a:latin typeface="Cambria Math" panose="02040503050406030204" pitchFamily="18" charset="0"/>
                              <a:ea typeface="Yu Mincho Demibold" panose="02020600000000000000" pitchFamily="18" charset="-128"/>
                            </a:rPr>
                            <m:t>𝑖</m:t>
                          </m:r>
                          <m:r>
                            <a:rPr kumimoji="1" lang="en-US" altLang="zh-TW" sz="2000" b="0" i="1" smtClean="0">
                              <a:latin typeface="Cambria Math" panose="02040503050406030204" pitchFamily="18" charset="0"/>
                              <a:ea typeface="Yu Mincho Demibold" panose="02020600000000000000" pitchFamily="18" charset="-128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TW" sz="2000" b="0" i="1" smtClean="0">
                              <a:latin typeface="Cambria Math" panose="02040503050406030204" pitchFamily="18" charset="0"/>
                              <a:ea typeface="Yu Mincho Demibold" panose="02020600000000000000" pitchFamily="18" charset="-128"/>
                            </a:rPr>
                            <m:t>𝑁</m:t>
                          </m:r>
                          <m:r>
                            <a:rPr kumimoji="1" lang="en-US" altLang="zh-TW" sz="2000" b="0" i="1" smtClean="0">
                              <a:latin typeface="Cambria Math" panose="02040503050406030204" pitchFamily="18" charset="0"/>
                              <a:ea typeface="Yu Mincho Demibold" panose="02020600000000000000" pitchFamily="18" charset="-128"/>
                            </a:rPr>
                            <m:t>−1</m:t>
                          </m:r>
                        </m:sup>
                        <m:e>
                          <m:r>
                            <a:rPr kumimoji="1" lang="en-US" altLang="zh-TW" sz="2000" b="0" i="1" smtClean="0">
                              <a:latin typeface="Cambria Math" panose="02040503050406030204" pitchFamily="18" charset="0"/>
                              <a:ea typeface="Yu Mincho Demibold" panose="02020600000000000000" pitchFamily="18" charset="-128"/>
                            </a:rPr>
                            <m:t>(</m:t>
                          </m:r>
                        </m:e>
                      </m:nary>
                      <m:sSub>
                        <m:sSubPr>
                          <m:ctrlPr>
                            <a:rPr kumimoji="1" lang="en-US" altLang="zh-TW" sz="2000" i="1">
                              <a:latin typeface="Cambria Math" panose="02040503050406030204" pitchFamily="18" charset="0"/>
                              <a:ea typeface="Yu Mincho Demibold" panose="02020600000000000000" pitchFamily="18" charset="-128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TW" sz="2000" i="1">
                                  <a:latin typeface="Cambria Math" panose="02040503050406030204" pitchFamily="18" charset="0"/>
                                  <a:ea typeface="Yu Mincho Demibold" panose="02020600000000000000" pitchFamily="18" charset="-128"/>
                                </a:rPr>
                              </m:ctrlPr>
                            </m:accPr>
                            <m:e>
                              <m:r>
                                <a:rPr kumimoji="1" lang="en-US" altLang="zh-TW" sz="2000" i="1">
                                  <a:latin typeface="Cambria Math" panose="02040503050406030204" pitchFamily="18" charset="0"/>
                                  <a:ea typeface="Yu Mincho Demibold" panose="02020600000000000000" pitchFamily="18" charset="-128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TW" sz="2000" i="1">
                              <a:latin typeface="Cambria Math" panose="02040503050406030204" pitchFamily="18" charset="0"/>
                              <a:ea typeface="Yu Mincho Demibold" panose="02020600000000000000" pitchFamily="18" charset="-128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TW" sz="2000" i="1">
                          <a:latin typeface="Cambria Math" panose="02040503050406030204" pitchFamily="18" charset="0"/>
                          <a:ea typeface="Yu Mincho Demibold" panose="02020600000000000000" pitchFamily="18" charset="-128"/>
                        </a:rPr>
                        <m:t>∙</m:t>
                      </m:r>
                      <m:r>
                        <a:rPr kumimoji="1" lang="en-US" altLang="zh-TW" sz="2000" b="0" i="1" smtClean="0">
                          <a:latin typeface="Cambria Math" panose="02040503050406030204" pitchFamily="18" charset="0"/>
                          <a:ea typeface="Yu Mincho Demibold" panose="02020600000000000000" pitchFamily="18" charset="-128"/>
                        </a:rPr>
                        <m:t>(</m:t>
                      </m:r>
                      <m:sSub>
                        <m:sSubPr>
                          <m:ctrlPr>
                            <a:rPr kumimoji="1" lang="en-US" altLang="zh-TW" sz="2000" i="1">
                              <a:latin typeface="Cambria Math" panose="02040503050406030204" pitchFamily="18" charset="0"/>
                              <a:ea typeface="Yu Mincho Demibold" panose="02020600000000000000" pitchFamily="18" charset="-128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TW" sz="2000" i="1">
                                  <a:latin typeface="Cambria Math" panose="02040503050406030204" pitchFamily="18" charset="0"/>
                                  <a:ea typeface="Yu Mincho Demibold" panose="02020600000000000000" pitchFamily="18" charset="-128"/>
                                </a:rPr>
                              </m:ctrlPr>
                            </m:accPr>
                            <m:e>
                              <m:r>
                                <a:rPr kumimoji="1" lang="en-US" altLang="zh-TW" sz="2000" i="1">
                                  <a:latin typeface="Cambria Math" panose="02040503050406030204" pitchFamily="18" charset="0"/>
                                  <a:ea typeface="Yu Mincho Demibold" panose="02020600000000000000" pitchFamily="18" charset="-128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TW" sz="2000" i="1">
                              <a:latin typeface="Cambria Math" panose="02040503050406030204" pitchFamily="18" charset="0"/>
                              <a:ea typeface="Yu Mincho Demibold" panose="02020600000000000000" pitchFamily="18" charset="-128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TW" sz="2000" b="0" i="1" smtClean="0">
                          <a:latin typeface="Cambria Math" panose="02040503050406030204" pitchFamily="18" charset="0"/>
                          <a:ea typeface="Yu Mincho Demibold" panose="02020600000000000000" pitchFamily="18" charset="-128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kumimoji="1" lang="en-US" altLang="zh-TW" sz="2000" i="1">
                              <a:latin typeface="Cambria Math" panose="02040503050406030204" pitchFamily="18" charset="0"/>
                              <a:ea typeface="Yu Mincho Demibold" panose="02020600000000000000" pitchFamily="18" charset="-128"/>
                            </a:rPr>
                          </m:ctrlPr>
                        </m:accPr>
                        <m:e>
                          <m:r>
                            <a:rPr kumimoji="1" lang="zh-TW" altLang="en-US" sz="2000" i="1">
                              <a:latin typeface="Cambria Math" panose="02040503050406030204" pitchFamily="18" charset="0"/>
                              <a:ea typeface="Yu Mincho Demibold" panose="02020600000000000000" pitchFamily="18" charset="-128"/>
                            </a:rPr>
                            <m:t>𝜇</m:t>
                          </m:r>
                        </m:e>
                      </m:acc>
                      <m:r>
                        <a:rPr kumimoji="1" lang="en-US" altLang="zh-TW" sz="2000" b="0" i="1" smtClean="0">
                          <a:latin typeface="Cambria Math" panose="02040503050406030204" pitchFamily="18" charset="0"/>
                          <a:ea typeface="Yu Mincho Demibold" panose="02020600000000000000" pitchFamily="18" charset="-128"/>
                        </a:rPr>
                        <m:t>))</m:t>
                      </m:r>
                      <m:sSub>
                        <m:sSubPr>
                          <m:ctrlPr>
                            <a:rPr kumimoji="1" lang="en-US" altLang="zh-TW" sz="2000" i="1">
                              <a:latin typeface="Cambria Math" panose="02040503050406030204" pitchFamily="18" charset="0"/>
                              <a:ea typeface="Yu Mincho Demibold" panose="02020600000000000000" pitchFamily="18" charset="-128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TW" sz="2000" i="1">
                                  <a:latin typeface="Cambria Math" panose="02040503050406030204" pitchFamily="18" charset="0"/>
                                  <a:ea typeface="Yu Mincho Demibold" panose="02020600000000000000" pitchFamily="18" charset="-128"/>
                                </a:rPr>
                              </m:ctrlPr>
                            </m:accPr>
                            <m:e>
                              <m:r>
                                <a:rPr kumimoji="1" lang="en-US" altLang="zh-TW" sz="2000" i="1">
                                  <a:latin typeface="Cambria Math" panose="02040503050406030204" pitchFamily="18" charset="0"/>
                                  <a:ea typeface="Yu Mincho Demibold" panose="02020600000000000000" pitchFamily="18" charset="-128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TW" sz="2000" i="1">
                              <a:latin typeface="Cambria Math" panose="02040503050406030204" pitchFamily="18" charset="0"/>
                              <a:ea typeface="Yu Mincho Demibold" panose="02020600000000000000" pitchFamily="18" charset="-128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az-Cyrl-AZ" altLang="zh-TW" sz="2000" dirty="0">
                  <a:latin typeface="Yu Mincho Demibold" panose="02020600000000000000" pitchFamily="18" charset="-128"/>
                  <a:ea typeface="Yu Mincho Demibold" panose="02020600000000000000" pitchFamily="18" charset="-128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TW" sz="2000" dirty="0">
                    <a:latin typeface="Yu Mincho Demibold" panose="02020600000000000000" pitchFamily="18" charset="-128"/>
                    <a:ea typeface="Yu Mincho Demibold" panose="02020600000000000000" pitchFamily="18" charset="-128"/>
                  </a:rPr>
                  <a:t>Vector approximation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2000" i="1">
                              <a:latin typeface="Cambria Math" panose="02040503050406030204" pitchFamily="18" charset="0"/>
                              <a:ea typeface="Yu Mincho Demibold" panose="02020600000000000000" pitchFamily="18" charset="-128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TW" sz="2000" i="1">
                                  <a:latin typeface="Cambria Math" panose="02040503050406030204" pitchFamily="18" charset="0"/>
                                  <a:ea typeface="Yu Mincho Demibold" panose="02020600000000000000" pitchFamily="18" charset="-128"/>
                                </a:rPr>
                              </m:ctrlPr>
                            </m:accPr>
                            <m:e>
                              <m:r>
                                <a:rPr kumimoji="1" lang="en-US" altLang="zh-TW" sz="2000" i="1">
                                  <a:latin typeface="Cambria Math" panose="02040503050406030204" pitchFamily="18" charset="0"/>
                                  <a:ea typeface="Yu Mincho Demibold" panose="02020600000000000000" pitchFamily="18" charset="-128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TW" sz="2000" i="1">
                              <a:latin typeface="Cambria Math" panose="02040503050406030204" pitchFamily="18" charset="0"/>
                              <a:ea typeface="Yu Mincho Demibold" panose="02020600000000000000" pitchFamily="18" charset="-128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TW" sz="2000" i="1">
                          <a:latin typeface="Cambria Math" panose="02040503050406030204" pitchFamily="18" charset="0"/>
                          <a:ea typeface="Yu Mincho Demibold" panose="02020600000000000000" pitchFamily="18" charset="-128"/>
                        </a:rPr>
                        <m:t> </m:t>
                      </m:r>
                      <m:r>
                        <a:rPr kumimoji="1" lang="en-US" altLang="zh-TW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acc>
                        <m:accPr>
                          <m:chr m:val="⃗"/>
                          <m:ctrlPr>
                            <a:rPr kumimoji="1" lang="en-US" altLang="zh-TW" sz="2000" i="1">
                              <a:latin typeface="Cambria Math" panose="02040503050406030204" pitchFamily="18" charset="0"/>
                              <a:ea typeface="Yu Mincho Demibold" panose="02020600000000000000" pitchFamily="18" charset="-128"/>
                            </a:rPr>
                          </m:ctrlPr>
                        </m:accPr>
                        <m:e>
                          <m:r>
                            <a:rPr kumimoji="1" lang="zh-TW" altLang="en-US" sz="2000" i="1">
                              <a:latin typeface="Cambria Math" panose="02040503050406030204" pitchFamily="18" charset="0"/>
                              <a:ea typeface="Yu Mincho Demibold" panose="02020600000000000000" pitchFamily="18" charset="-128"/>
                            </a:rPr>
                            <m:t>𝜇</m:t>
                          </m:r>
                        </m:e>
                      </m:acc>
                      <m:r>
                        <a:rPr kumimoji="1" lang="en-US" altLang="zh-TW" sz="2000" i="1">
                          <a:latin typeface="Cambria Math" panose="02040503050406030204" pitchFamily="18" charset="0"/>
                          <a:ea typeface="Yu Mincho Demibold" panose="02020600000000000000" pitchFamily="18" charset="-128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kumimoji="1" lang="en-US" altLang="zh-TW" sz="2000" i="1">
                              <a:latin typeface="Cambria Math" panose="02040503050406030204" pitchFamily="18" charset="0"/>
                              <a:ea typeface="Yu Mincho Demibold" panose="02020600000000000000" pitchFamily="18" charset="-128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kumimoji="1" lang="en-US" altLang="zh-TW" sz="2000" i="1">
                              <a:latin typeface="Cambria Math" panose="02040503050406030204" pitchFamily="18" charset="0"/>
                              <a:ea typeface="Yu Mincho Demibold" panose="02020600000000000000" pitchFamily="18" charset="-128"/>
                            </a:rPr>
                            <m:t>𝑖</m:t>
                          </m:r>
                          <m:r>
                            <a:rPr kumimoji="1" lang="en-US" altLang="zh-TW" sz="2000" i="1">
                              <a:latin typeface="Cambria Math" panose="02040503050406030204" pitchFamily="18" charset="0"/>
                              <a:ea typeface="Yu Mincho Demibold" panose="02020600000000000000" pitchFamily="18" charset="-128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TW" sz="2000" b="0" i="1" smtClean="0">
                              <a:latin typeface="Cambria Math" panose="02040503050406030204" pitchFamily="18" charset="0"/>
                              <a:ea typeface="Yu Mincho Demibold" panose="02020600000000000000" pitchFamily="18" charset="-128"/>
                            </a:rPr>
                            <m:t>𝑘</m:t>
                          </m:r>
                        </m:sup>
                        <m:e>
                          <m:r>
                            <a:rPr kumimoji="1" lang="en-US" altLang="zh-TW" sz="2000" i="1">
                              <a:latin typeface="Cambria Math" panose="02040503050406030204" pitchFamily="18" charset="0"/>
                              <a:ea typeface="Yu Mincho Demibold" panose="02020600000000000000" pitchFamily="18" charset="-128"/>
                            </a:rPr>
                            <m:t>(</m:t>
                          </m:r>
                        </m:e>
                      </m:nary>
                      <m:sSub>
                        <m:sSubPr>
                          <m:ctrlPr>
                            <a:rPr kumimoji="1" lang="en-US" altLang="zh-TW" sz="2000" i="1">
                              <a:latin typeface="Cambria Math" panose="02040503050406030204" pitchFamily="18" charset="0"/>
                              <a:ea typeface="Yu Mincho Demibold" panose="02020600000000000000" pitchFamily="18" charset="-128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TW" sz="2000" i="1">
                                  <a:latin typeface="Cambria Math" panose="02040503050406030204" pitchFamily="18" charset="0"/>
                                  <a:ea typeface="Yu Mincho Demibold" panose="02020600000000000000" pitchFamily="18" charset="-128"/>
                                </a:rPr>
                              </m:ctrlPr>
                            </m:accPr>
                            <m:e>
                              <m:r>
                                <a:rPr kumimoji="1" lang="en-US" altLang="zh-TW" sz="2000" i="1">
                                  <a:latin typeface="Cambria Math" panose="02040503050406030204" pitchFamily="18" charset="0"/>
                                  <a:ea typeface="Yu Mincho Demibold" panose="02020600000000000000" pitchFamily="18" charset="-128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TW" sz="2000" i="1">
                              <a:latin typeface="Cambria Math" panose="02040503050406030204" pitchFamily="18" charset="0"/>
                              <a:ea typeface="Yu Mincho Demibold" panose="02020600000000000000" pitchFamily="18" charset="-128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TW" sz="2000" i="1">
                          <a:latin typeface="Cambria Math" panose="02040503050406030204" pitchFamily="18" charset="0"/>
                          <a:ea typeface="Yu Mincho Demibold" panose="02020600000000000000" pitchFamily="18" charset="-128"/>
                        </a:rPr>
                        <m:t>∙(</m:t>
                      </m:r>
                      <m:sSub>
                        <m:sSubPr>
                          <m:ctrlPr>
                            <a:rPr kumimoji="1" lang="en-US" altLang="zh-TW" sz="2000" i="1">
                              <a:latin typeface="Cambria Math" panose="02040503050406030204" pitchFamily="18" charset="0"/>
                              <a:ea typeface="Yu Mincho Demibold" panose="02020600000000000000" pitchFamily="18" charset="-128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TW" sz="2000" i="1">
                                  <a:latin typeface="Cambria Math" panose="02040503050406030204" pitchFamily="18" charset="0"/>
                                  <a:ea typeface="Yu Mincho Demibold" panose="02020600000000000000" pitchFamily="18" charset="-128"/>
                                </a:rPr>
                              </m:ctrlPr>
                            </m:accPr>
                            <m:e>
                              <m:r>
                                <a:rPr kumimoji="1" lang="en-US" altLang="zh-TW" sz="2000" i="1">
                                  <a:latin typeface="Cambria Math" panose="02040503050406030204" pitchFamily="18" charset="0"/>
                                  <a:ea typeface="Yu Mincho Demibold" panose="02020600000000000000" pitchFamily="18" charset="-128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TW" sz="2000" i="1">
                              <a:latin typeface="Cambria Math" panose="02040503050406030204" pitchFamily="18" charset="0"/>
                              <a:ea typeface="Yu Mincho Demibold" panose="02020600000000000000" pitchFamily="18" charset="-128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TW" sz="2000" i="1">
                          <a:latin typeface="Cambria Math" panose="02040503050406030204" pitchFamily="18" charset="0"/>
                          <a:ea typeface="Yu Mincho Demibold" panose="02020600000000000000" pitchFamily="18" charset="-128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kumimoji="1" lang="en-US" altLang="zh-TW" sz="2000" i="1">
                              <a:latin typeface="Cambria Math" panose="02040503050406030204" pitchFamily="18" charset="0"/>
                              <a:ea typeface="Yu Mincho Demibold" panose="02020600000000000000" pitchFamily="18" charset="-128"/>
                            </a:rPr>
                          </m:ctrlPr>
                        </m:accPr>
                        <m:e>
                          <m:r>
                            <a:rPr kumimoji="1" lang="zh-TW" altLang="en-US" sz="2000" i="1">
                              <a:latin typeface="Cambria Math" panose="02040503050406030204" pitchFamily="18" charset="0"/>
                              <a:ea typeface="Yu Mincho Demibold" panose="02020600000000000000" pitchFamily="18" charset="-128"/>
                            </a:rPr>
                            <m:t>𝜇</m:t>
                          </m:r>
                        </m:e>
                      </m:acc>
                      <m:r>
                        <a:rPr kumimoji="1" lang="en-US" altLang="zh-TW" sz="2000" i="1">
                          <a:latin typeface="Cambria Math" panose="02040503050406030204" pitchFamily="18" charset="0"/>
                          <a:ea typeface="Yu Mincho Demibold" panose="02020600000000000000" pitchFamily="18" charset="-128"/>
                        </a:rPr>
                        <m:t>))</m:t>
                      </m:r>
                      <m:sSub>
                        <m:sSubPr>
                          <m:ctrlPr>
                            <a:rPr kumimoji="1" lang="en-US" altLang="zh-TW" sz="2000" i="1">
                              <a:latin typeface="Cambria Math" panose="02040503050406030204" pitchFamily="18" charset="0"/>
                              <a:ea typeface="Yu Mincho Demibold" panose="02020600000000000000" pitchFamily="18" charset="-128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TW" sz="2000" i="1">
                                  <a:latin typeface="Cambria Math" panose="02040503050406030204" pitchFamily="18" charset="0"/>
                                  <a:ea typeface="Yu Mincho Demibold" panose="02020600000000000000" pitchFamily="18" charset="-128"/>
                                </a:rPr>
                              </m:ctrlPr>
                            </m:accPr>
                            <m:e>
                              <m:r>
                                <a:rPr kumimoji="1" lang="en-US" altLang="zh-TW" sz="2000" i="1">
                                  <a:latin typeface="Cambria Math" panose="02040503050406030204" pitchFamily="18" charset="0"/>
                                  <a:ea typeface="Yu Mincho Demibold" panose="02020600000000000000" pitchFamily="18" charset="-128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TW" sz="2000" i="1">
                              <a:latin typeface="Cambria Math" panose="02040503050406030204" pitchFamily="18" charset="0"/>
                              <a:ea typeface="Yu Mincho Demibold" panose="02020600000000000000" pitchFamily="18" charset="-128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az-Cyrl-AZ" altLang="zh-TW" sz="2000" dirty="0">
                  <a:latin typeface="Yu Mincho Demibold" panose="02020600000000000000" pitchFamily="18" charset="-128"/>
                  <a:ea typeface="Yu Mincho Demibold" panose="02020600000000000000" pitchFamily="18" charset="-128"/>
                </a:endParaRP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2B2C206F-E5D5-479C-BA91-C565B25F4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95" y="1341525"/>
                <a:ext cx="10127205" cy="3392660"/>
              </a:xfrm>
              <a:prstGeom prst="rect">
                <a:avLst/>
              </a:prstGeom>
              <a:blipFill>
                <a:blip r:embed="rId3"/>
                <a:stretch>
                  <a:fillRect l="-5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6019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1AECD6-17E1-452B-B82C-5C5BD708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8295A-237B-44E3-94E9-A1DD57C9818E}" type="slidenum">
              <a:rPr lang="zh-TW" altLang="en-US" smtClean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2</a:t>
            </a:fld>
            <a:endParaRPr lang="zh-TW" altLang="en-US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81063A-C7AD-4C7C-8FEC-AD8DCB348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Media IC and System Lab</a:t>
            </a:r>
            <a:endParaRPr lang="zh-TW" altLang="en-US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72B52E9-3FB6-47B5-82C8-692ED4023570}"/>
              </a:ext>
            </a:extLst>
          </p:cNvPr>
          <p:cNvSpPr txBox="1"/>
          <p:nvPr/>
        </p:nvSpPr>
        <p:spPr>
          <a:xfrm>
            <a:off x="477795" y="430257"/>
            <a:ext cx="1804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Outline</a:t>
            </a:r>
            <a:endParaRPr lang="zh-TW" altLang="en-US" sz="3600" b="1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EF302C92-5B7B-42E1-A0D7-E23B28809848}"/>
              </a:ext>
            </a:extLst>
          </p:cNvPr>
          <p:cNvCxnSpPr>
            <a:cxnSpLocks/>
          </p:cNvCxnSpPr>
          <p:nvPr/>
        </p:nvCxnSpPr>
        <p:spPr>
          <a:xfrm>
            <a:off x="939113" y="1084825"/>
            <a:ext cx="12028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7BA4527A-F0CC-4C73-93B0-569FBFF481A3}"/>
              </a:ext>
            </a:extLst>
          </p:cNvPr>
          <p:cNvSpPr/>
          <p:nvPr/>
        </p:nvSpPr>
        <p:spPr>
          <a:xfrm>
            <a:off x="1993556" y="2174273"/>
            <a:ext cx="749110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Prerequisite</a:t>
            </a:r>
          </a:p>
          <a:p>
            <a:endParaRPr lang="en-US" altLang="zh-TW" sz="2400" b="1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en-US" altLang="zh-TW" sz="2400" b="1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Lab1: basic image processing</a:t>
            </a:r>
          </a:p>
          <a:p>
            <a:r>
              <a:rPr lang="en-US" altLang="zh-TW" sz="2400" b="1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	- Image Filtering</a:t>
            </a:r>
          </a:p>
          <a:p>
            <a:r>
              <a:rPr lang="en-US" altLang="zh-TW" sz="2400" b="1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	- Image PCA Analysis</a:t>
            </a:r>
          </a:p>
          <a:p>
            <a:endParaRPr lang="en-US" altLang="zh-TW" sz="2400" b="1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en-US" altLang="zh-TW" sz="2400" b="1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Lab2: </a:t>
            </a:r>
            <a:r>
              <a:rPr lang="en-US" altLang="zh-TW" sz="2400" b="1" dirty="0" err="1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Homography</a:t>
            </a:r>
            <a:endParaRPr lang="en-US" altLang="zh-TW" sz="2400" b="1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49DB7DE1-02AD-4A94-91F9-68B11CB29FB0}"/>
              </a:ext>
            </a:extLst>
          </p:cNvPr>
          <p:cNvCxnSpPr>
            <a:cxnSpLocks/>
            <a:endCxn id="15" idx="4"/>
          </p:cNvCxnSpPr>
          <p:nvPr/>
        </p:nvCxnSpPr>
        <p:spPr>
          <a:xfrm>
            <a:off x="1655805" y="2338859"/>
            <a:ext cx="0" cy="229399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A169A0D8-F15A-4FAD-9332-AA5A2C84B3B5}"/>
              </a:ext>
            </a:extLst>
          </p:cNvPr>
          <p:cNvSpPr/>
          <p:nvPr/>
        </p:nvSpPr>
        <p:spPr>
          <a:xfrm>
            <a:off x="1606634" y="4534511"/>
            <a:ext cx="98342" cy="983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6B67C0DA-63B2-4343-A4D5-47E30943BA66}"/>
              </a:ext>
            </a:extLst>
          </p:cNvPr>
          <p:cNvSpPr/>
          <p:nvPr/>
        </p:nvSpPr>
        <p:spPr>
          <a:xfrm>
            <a:off x="1606634" y="3067685"/>
            <a:ext cx="98342" cy="983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4556A746-420A-4F52-A888-FB5AE777DBDE}"/>
              </a:ext>
            </a:extLst>
          </p:cNvPr>
          <p:cNvSpPr/>
          <p:nvPr/>
        </p:nvSpPr>
        <p:spPr>
          <a:xfrm>
            <a:off x="1606634" y="2338859"/>
            <a:ext cx="98342" cy="983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1245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1AECD6-17E1-452B-B82C-5C5BD708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8295A-237B-44E3-94E9-A1DD57C9818E}" type="slidenum">
              <a:rPr lang="zh-TW" altLang="en-US" smtClean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20</a:t>
            </a:fld>
            <a:endParaRPr lang="zh-TW" altLang="en-US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81063A-C7AD-4C7C-8FEC-AD8DCB348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Media IC and System Lab</a:t>
            </a:r>
            <a:endParaRPr lang="zh-TW" altLang="en-US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72B52E9-3FB6-47B5-82C8-692ED4023570}"/>
              </a:ext>
            </a:extLst>
          </p:cNvPr>
          <p:cNvSpPr txBox="1"/>
          <p:nvPr/>
        </p:nvSpPr>
        <p:spPr>
          <a:xfrm>
            <a:off x="477794" y="430257"/>
            <a:ext cx="8026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KNN Classifier</a:t>
            </a:r>
            <a:endParaRPr lang="zh-TW" altLang="en-US" sz="3600" b="1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EF302C92-5B7B-42E1-A0D7-E23B28809848}"/>
              </a:ext>
            </a:extLst>
          </p:cNvPr>
          <p:cNvCxnSpPr>
            <a:cxnSpLocks/>
          </p:cNvCxnSpPr>
          <p:nvPr/>
        </p:nvCxnSpPr>
        <p:spPr>
          <a:xfrm>
            <a:off x="939113" y="1084825"/>
            <a:ext cx="30994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B2C206F-E5D5-479C-BA91-C565B25F4C2D}"/>
              </a:ext>
            </a:extLst>
          </p:cNvPr>
          <p:cNvSpPr txBox="1"/>
          <p:nvPr/>
        </p:nvSpPr>
        <p:spPr>
          <a:xfrm>
            <a:off x="731295" y="1341525"/>
            <a:ext cx="10127205" cy="512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k nearest neighbors classifier</a:t>
            </a:r>
          </a:p>
        </p:txBody>
      </p:sp>
      <p:pic>
        <p:nvPicPr>
          <p:cNvPr id="1028" name="Picture 4" descr="iT 邦幫忙::一起幫忙解決難題，拯救IT 人的一天">
            <a:extLst>
              <a:ext uri="{FF2B5EF4-FFF2-40B4-BE49-F238E27FC236}">
                <a16:creationId xmlns:a16="http://schemas.microsoft.com/office/drawing/2014/main" id="{F57C014B-43D2-48DA-BD02-9DB4372ED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764" y="2261234"/>
            <a:ext cx="4542472" cy="388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327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1AECD6-17E1-452B-B82C-5C5BD708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8295A-237B-44E3-94E9-A1DD57C9818E}" type="slidenum">
              <a:rPr lang="zh-TW" altLang="en-US" smtClean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21</a:t>
            </a:fld>
            <a:endParaRPr lang="zh-TW" altLang="en-US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81063A-C7AD-4C7C-8FEC-AD8DCB348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Media IC and System Lab</a:t>
            </a:r>
            <a:endParaRPr lang="zh-TW" altLang="en-US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72B52E9-3FB6-47B5-82C8-692ED4023570}"/>
              </a:ext>
            </a:extLst>
          </p:cNvPr>
          <p:cNvSpPr txBox="1"/>
          <p:nvPr/>
        </p:nvSpPr>
        <p:spPr>
          <a:xfrm>
            <a:off x="477794" y="430257"/>
            <a:ext cx="8026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Lab1: Image PCA Analysis</a:t>
            </a:r>
            <a:endParaRPr lang="zh-TW" altLang="en-US" sz="3600" b="1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EF302C92-5B7B-42E1-A0D7-E23B28809848}"/>
              </a:ext>
            </a:extLst>
          </p:cNvPr>
          <p:cNvCxnSpPr>
            <a:cxnSpLocks/>
          </p:cNvCxnSpPr>
          <p:nvPr/>
        </p:nvCxnSpPr>
        <p:spPr>
          <a:xfrm>
            <a:off x="939113" y="1084825"/>
            <a:ext cx="54616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2B2C206F-E5D5-479C-BA91-C565B25F4C2D}"/>
                  </a:ext>
                </a:extLst>
              </p:cNvPr>
              <p:cNvSpPr txBox="1"/>
              <p:nvPr/>
            </p:nvSpPr>
            <p:spPr>
              <a:xfrm>
                <a:off x="731295" y="1341525"/>
                <a:ext cx="10127205" cy="2358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TW" sz="2000" dirty="0">
                    <a:latin typeface="Yu Mincho Demibold" panose="02020600000000000000" pitchFamily="18" charset="-128"/>
                    <a:ea typeface="Yu Mincho Demibold" panose="02020600000000000000" pitchFamily="18" charset="-128"/>
                  </a:rPr>
                  <a:t>Given face images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000" i="1" smtClean="0">
                            <a:latin typeface="Cambria Math" panose="02040503050406030204" pitchFamily="18" charset="0"/>
                            <a:ea typeface="Yu Mincho Demibold" panose="02020600000000000000" pitchFamily="18" charset="-128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TW" sz="2000" i="1">
                                <a:latin typeface="Cambria Math" panose="02040503050406030204" pitchFamily="18" charset="0"/>
                                <a:ea typeface="Yu Mincho Demibold" panose="02020600000000000000" pitchFamily="18" charset="-128"/>
                              </a:rPr>
                            </m:ctrlPr>
                          </m:accPr>
                          <m:e>
                            <m:r>
                              <a:rPr kumimoji="1" lang="en-US" altLang="zh-TW" sz="2000" i="1">
                                <a:latin typeface="Cambria Math" panose="02040503050406030204" pitchFamily="18" charset="0"/>
                                <a:ea typeface="Yu Mincho Demibold" panose="02020600000000000000" pitchFamily="18" charset="-128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kumimoji="1" lang="en-US" altLang="zh-TW" sz="2000" i="1">
                            <a:latin typeface="Cambria Math" panose="02040503050406030204" pitchFamily="18" charset="0"/>
                            <a:ea typeface="Yu Mincho Demibold" panose="02020600000000000000" pitchFamily="18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TW" altLang="en-US" sz="2000" dirty="0">
                    <a:latin typeface="Yu Mincho Demibold" panose="02020600000000000000" pitchFamily="18" charset="-128"/>
                    <a:ea typeface="Yu Mincho Demibold" panose="02020600000000000000" pitchFamily="18" charset="-128"/>
                  </a:rPr>
                  <a:t> </a:t>
                </a:r>
                <a:r>
                  <a:rPr kumimoji="1" lang="en-US" altLang="zh-TW" sz="2000" dirty="0">
                    <a:latin typeface="Yu Mincho Demibold" panose="02020600000000000000" pitchFamily="18" charset="-128"/>
                    <a:ea typeface="Yu Mincho Demibold" panose="02020600000000000000" pitchFamily="18" charset="-128"/>
                  </a:rPr>
                  <a:t>with 40 classes, 10 images for each class (6</a:t>
                </a:r>
                <a:r>
                  <a:rPr kumimoji="1" lang="zh-TW" altLang="en-US" sz="2000" dirty="0">
                    <a:latin typeface="Yu Mincho Demibold" panose="02020600000000000000" pitchFamily="18" charset="-128"/>
                    <a:ea typeface="Yu Mincho Demibold" panose="02020600000000000000" pitchFamily="18" charset="-128"/>
                  </a:rPr>
                  <a:t> </a:t>
                </a:r>
                <a:r>
                  <a:rPr kumimoji="1" lang="en-US" altLang="zh-TW" sz="2000" dirty="0">
                    <a:latin typeface="Yu Mincho Demibold" panose="02020600000000000000" pitchFamily="18" charset="-128"/>
                    <a:ea typeface="Yu Mincho Demibold" panose="02020600000000000000" pitchFamily="18" charset="-128"/>
                  </a:rPr>
                  <a:t>train, 4 test)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TW" sz="2000" dirty="0">
                    <a:latin typeface="Yu Mincho Demibold" panose="02020600000000000000" pitchFamily="18" charset="-128"/>
                    <a:ea typeface="Yu Mincho Demibold" panose="02020600000000000000" pitchFamily="18" charset="-128"/>
                  </a:rPr>
                  <a:t>Perform PCA on training set → get the eigenfaces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000" i="1">
                            <a:latin typeface="Cambria Math" panose="02040503050406030204" pitchFamily="18" charset="0"/>
                            <a:ea typeface="Yu Mincho Demibold" panose="02020600000000000000" pitchFamily="18" charset="-128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TW" sz="2000" i="1" smtClean="0">
                                <a:latin typeface="Cambria Math" panose="02040503050406030204" pitchFamily="18" charset="0"/>
                                <a:ea typeface="Yu Mincho Demibold" panose="02020600000000000000" pitchFamily="18" charset="-128"/>
                              </a:rPr>
                            </m:ctrlPr>
                          </m:accPr>
                          <m:e>
                            <m:r>
                              <a:rPr kumimoji="1" lang="en-US" altLang="zh-TW" sz="2000" b="0" i="1" smtClean="0">
                                <a:latin typeface="Cambria Math" panose="02040503050406030204" pitchFamily="18" charset="0"/>
                                <a:ea typeface="Yu Mincho Demibold" panose="02020600000000000000" pitchFamily="18" charset="-128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kumimoji="1" lang="en-US" altLang="zh-TW" sz="2000" i="1">
                            <a:latin typeface="Cambria Math" panose="02040503050406030204" pitchFamily="18" charset="0"/>
                            <a:ea typeface="Yu Mincho Demibold" panose="02020600000000000000" pitchFamily="18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TW" altLang="en-US" sz="2000" dirty="0">
                    <a:latin typeface="Yu Mincho Demibold" panose="02020600000000000000" pitchFamily="18" charset="-128"/>
                    <a:ea typeface="Yu Mincho Demibold" panose="02020600000000000000" pitchFamily="18" charset="-128"/>
                  </a:rPr>
                  <a:t> </a:t>
                </a:r>
                <a:endParaRPr kumimoji="1" lang="en-US" altLang="zh-TW" sz="2000" dirty="0">
                  <a:latin typeface="Yu Mincho Demibold" panose="02020600000000000000" pitchFamily="18" charset="-128"/>
                  <a:ea typeface="Yu Mincho Demibold" panose="02020600000000000000" pitchFamily="18" charset="-128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TW" sz="2000" dirty="0">
                    <a:latin typeface="Yu Mincho Demibold" panose="02020600000000000000" pitchFamily="18" charset="-128"/>
                    <a:ea typeface="Yu Mincho Demibold" panose="02020600000000000000" pitchFamily="18" charset="-128"/>
                  </a:rPr>
                  <a:t>Reconstructed an image with 3 or 100 eigenfaces and compute</a:t>
                </a:r>
                <a:r>
                  <a:rPr kumimoji="1" lang="zh-TW" altLang="en-US" sz="2000" dirty="0">
                    <a:latin typeface="Yu Mincho Demibold" panose="02020600000000000000" pitchFamily="18" charset="-128"/>
                    <a:ea typeface="Yu Mincho Demibold" panose="02020600000000000000" pitchFamily="18" charset="-128"/>
                  </a:rPr>
                  <a:t> </a:t>
                </a:r>
                <a:r>
                  <a:rPr kumimoji="1" lang="en-US" altLang="zh-TW" sz="2000" dirty="0">
                    <a:latin typeface="Yu Mincho Demibold" panose="02020600000000000000" pitchFamily="18" charset="-128"/>
                    <a:ea typeface="Yu Mincho Demibold" panose="02020600000000000000" pitchFamily="18" charset="-128"/>
                  </a:rPr>
                  <a:t>mean square error (MSE)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TW" sz="2000" dirty="0">
                    <a:latin typeface="Yu Mincho Demibold" panose="02020600000000000000" pitchFamily="18" charset="-128"/>
                    <a:ea typeface="Yu Mincho Demibold" panose="02020600000000000000" pitchFamily="18" charset="-128"/>
                  </a:rPr>
                  <a:t>Apply KNN classifier on test set</a:t>
                </a: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2B2C206F-E5D5-479C-BA91-C565B25F4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95" y="1341525"/>
                <a:ext cx="10127205" cy="2358915"/>
              </a:xfrm>
              <a:prstGeom prst="rect">
                <a:avLst/>
              </a:prstGeom>
              <a:blipFill>
                <a:blip r:embed="rId3"/>
                <a:stretch>
                  <a:fillRect l="-542" b="-36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5332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1AECD6-17E1-452B-B82C-5C5BD708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8295A-237B-44E3-94E9-A1DD57C9818E}" type="slidenum">
              <a:rPr lang="zh-TW" altLang="en-US" smtClean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22</a:t>
            </a:fld>
            <a:endParaRPr lang="zh-TW" altLang="en-US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81063A-C7AD-4C7C-8FEC-AD8DCB348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Media IC and System Lab</a:t>
            </a:r>
            <a:endParaRPr lang="zh-TW" altLang="en-US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72B52E9-3FB6-47B5-82C8-692ED4023570}"/>
              </a:ext>
            </a:extLst>
          </p:cNvPr>
          <p:cNvSpPr txBox="1"/>
          <p:nvPr/>
        </p:nvSpPr>
        <p:spPr>
          <a:xfrm>
            <a:off x="477795" y="430257"/>
            <a:ext cx="1804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Outline</a:t>
            </a:r>
            <a:endParaRPr lang="zh-TW" altLang="en-US" sz="3600" b="1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EF302C92-5B7B-42E1-A0D7-E23B28809848}"/>
              </a:ext>
            </a:extLst>
          </p:cNvPr>
          <p:cNvCxnSpPr>
            <a:cxnSpLocks/>
          </p:cNvCxnSpPr>
          <p:nvPr/>
        </p:nvCxnSpPr>
        <p:spPr>
          <a:xfrm>
            <a:off x="939113" y="1084825"/>
            <a:ext cx="12028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7BA4527A-F0CC-4C73-93B0-569FBFF481A3}"/>
              </a:ext>
            </a:extLst>
          </p:cNvPr>
          <p:cNvSpPr/>
          <p:nvPr/>
        </p:nvSpPr>
        <p:spPr>
          <a:xfrm>
            <a:off x="1993556" y="2174273"/>
            <a:ext cx="749110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Prerequisite</a:t>
            </a:r>
          </a:p>
          <a:p>
            <a:endParaRPr lang="en-US" altLang="zh-TW" sz="2400" b="1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en-US" altLang="zh-TW" sz="2400" b="1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Lab1: basic image processing</a:t>
            </a:r>
          </a:p>
          <a:p>
            <a:r>
              <a:rPr lang="en-US" altLang="zh-TW" sz="2400" b="1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	- Image Filtering</a:t>
            </a:r>
          </a:p>
          <a:p>
            <a:r>
              <a:rPr lang="en-US" altLang="zh-TW" sz="2400" b="1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	- Image PCA Analysis</a:t>
            </a:r>
          </a:p>
          <a:p>
            <a:endParaRPr lang="en-US" altLang="zh-TW" sz="2400" b="1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en-US" altLang="zh-TW" sz="2400" b="1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Lab2: </a:t>
            </a:r>
            <a:r>
              <a:rPr lang="en-US" altLang="zh-TW" sz="2400" b="1" dirty="0" err="1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Homography</a:t>
            </a:r>
            <a:endParaRPr lang="en-US" altLang="zh-TW" sz="2400" b="1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49DB7DE1-02AD-4A94-91F9-68B11CB29FB0}"/>
              </a:ext>
            </a:extLst>
          </p:cNvPr>
          <p:cNvCxnSpPr>
            <a:cxnSpLocks/>
            <a:endCxn id="15" idx="4"/>
          </p:cNvCxnSpPr>
          <p:nvPr/>
        </p:nvCxnSpPr>
        <p:spPr>
          <a:xfrm>
            <a:off x="1655805" y="2338859"/>
            <a:ext cx="0" cy="229399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A169A0D8-F15A-4FAD-9332-AA5A2C84B3B5}"/>
              </a:ext>
            </a:extLst>
          </p:cNvPr>
          <p:cNvSpPr/>
          <p:nvPr/>
        </p:nvSpPr>
        <p:spPr>
          <a:xfrm>
            <a:off x="1606634" y="4534511"/>
            <a:ext cx="98342" cy="983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6B67C0DA-63B2-4343-A4D5-47E30943BA66}"/>
              </a:ext>
            </a:extLst>
          </p:cNvPr>
          <p:cNvSpPr/>
          <p:nvPr/>
        </p:nvSpPr>
        <p:spPr>
          <a:xfrm>
            <a:off x="1606634" y="3067685"/>
            <a:ext cx="98342" cy="983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4556A746-420A-4F52-A888-FB5AE777DBDE}"/>
              </a:ext>
            </a:extLst>
          </p:cNvPr>
          <p:cNvSpPr/>
          <p:nvPr/>
        </p:nvSpPr>
        <p:spPr>
          <a:xfrm>
            <a:off x="1606634" y="2338859"/>
            <a:ext cx="98342" cy="983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1B6BD6F-F042-4CD8-86BA-94AEE0727FCE}"/>
              </a:ext>
            </a:extLst>
          </p:cNvPr>
          <p:cNvSpPr/>
          <p:nvPr/>
        </p:nvSpPr>
        <p:spPr>
          <a:xfrm>
            <a:off x="1394460" y="2045122"/>
            <a:ext cx="5063490" cy="214967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3017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1AECD6-17E1-452B-B82C-5C5BD708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8295A-237B-44E3-94E9-A1DD57C9818E}" type="slidenum">
              <a:rPr lang="zh-TW" altLang="en-US" smtClean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23</a:t>
            </a:fld>
            <a:endParaRPr lang="zh-TW" altLang="en-US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81063A-C7AD-4C7C-8FEC-AD8DCB348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Media IC and System Lab</a:t>
            </a:r>
            <a:endParaRPr lang="zh-TW" altLang="en-US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72B52E9-3FB6-47B5-82C8-692ED4023570}"/>
              </a:ext>
            </a:extLst>
          </p:cNvPr>
          <p:cNvSpPr txBox="1"/>
          <p:nvPr/>
        </p:nvSpPr>
        <p:spPr>
          <a:xfrm>
            <a:off x="477794" y="430257"/>
            <a:ext cx="4414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Lab2: </a:t>
            </a:r>
            <a:r>
              <a:rPr lang="en-US" altLang="zh-TW" sz="3600" b="1" dirty="0" err="1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Homography</a:t>
            </a:r>
            <a:endParaRPr lang="zh-TW" altLang="en-US" sz="3600" b="1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5A26037-E61D-CF43-9F14-6AE836DA484F}"/>
              </a:ext>
            </a:extLst>
          </p:cNvPr>
          <p:cNvSpPr/>
          <p:nvPr/>
        </p:nvSpPr>
        <p:spPr>
          <a:xfrm>
            <a:off x="10276609" y="5122718"/>
            <a:ext cx="1422140" cy="9061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674AF57F-06A2-4747-8403-5905D290EA71}"/>
              </a:ext>
            </a:extLst>
          </p:cNvPr>
          <p:cNvCxnSpPr>
            <a:cxnSpLocks/>
          </p:cNvCxnSpPr>
          <p:nvPr/>
        </p:nvCxnSpPr>
        <p:spPr>
          <a:xfrm>
            <a:off x="939113" y="1084825"/>
            <a:ext cx="38729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平行四邊形 6">
            <a:extLst>
              <a:ext uri="{FF2B5EF4-FFF2-40B4-BE49-F238E27FC236}">
                <a16:creationId xmlns:a16="http://schemas.microsoft.com/office/drawing/2014/main" id="{2B50B4FF-618F-433D-9B22-48B413833340}"/>
              </a:ext>
            </a:extLst>
          </p:cNvPr>
          <p:cNvSpPr/>
          <p:nvPr/>
        </p:nvSpPr>
        <p:spPr>
          <a:xfrm rot="20503862">
            <a:off x="1458250" y="2817496"/>
            <a:ext cx="2834640" cy="2160264"/>
          </a:xfrm>
          <a:prstGeom prst="parallelogram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741FCBB8-34AF-4ADF-AB53-E7384A663A4F}"/>
              </a:ext>
            </a:extLst>
          </p:cNvPr>
          <p:cNvCxnSpPr>
            <a:cxnSpLocks/>
          </p:cNvCxnSpPr>
          <p:nvPr/>
        </p:nvCxnSpPr>
        <p:spPr>
          <a:xfrm>
            <a:off x="5233035" y="3897628"/>
            <a:ext cx="1725930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4F8834FB-4D83-4C44-8309-18BA1CAB0569}"/>
              </a:ext>
            </a:extLst>
          </p:cNvPr>
          <p:cNvSpPr/>
          <p:nvPr/>
        </p:nvSpPr>
        <p:spPr>
          <a:xfrm>
            <a:off x="4572000" y="3105835"/>
            <a:ext cx="304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>
                <a:solidFill>
                  <a:srgbClr val="000000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Homography</a:t>
            </a:r>
            <a:endParaRPr lang="en-US" altLang="zh-TW" dirty="0">
              <a:solidFill>
                <a:srgbClr val="000000"/>
              </a:solidFill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pPr algn="ctr"/>
            <a:r>
              <a:rPr lang="en-US" altLang="zh-TW" dirty="0">
                <a:solidFill>
                  <a:srgbClr val="000000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(projective transformation)</a:t>
            </a:r>
            <a:endParaRPr lang="zh-TW" altLang="en-US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685D331-1929-4350-BE92-67A8F6D0C69E}"/>
              </a:ext>
            </a:extLst>
          </p:cNvPr>
          <p:cNvSpPr/>
          <p:nvPr/>
        </p:nvSpPr>
        <p:spPr>
          <a:xfrm>
            <a:off x="5391150" y="4240032"/>
            <a:ext cx="14097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5400" dirty="0">
                <a:solidFill>
                  <a:srgbClr val="000000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H</a:t>
            </a:r>
            <a:endParaRPr lang="zh-TW" altLang="en-US" sz="54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4D3368AC-D3CA-4EFE-93A6-D4C63A4063E0}"/>
                  </a:ext>
                </a:extLst>
              </p:cNvPr>
              <p:cNvSpPr/>
              <p:nvPr/>
            </p:nvSpPr>
            <p:spPr>
              <a:xfrm>
                <a:off x="1045790" y="2731077"/>
                <a:ext cx="831101" cy="5886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  <a:ea typeface="Yu Mincho Demibold" panose="02020600000000000000" pitchFamily="18" charset="-128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  <a:ea typeface="Yu Mincho Demibold" panose="02020600000000000000" pitchFamily="18" charset="-128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  <a:ea typeface="Yu Mincho Demibold" panose="02020600000000000000" pitchFamily="18" charset="-128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3200" dirty="0">
                  <a:latin typeface="Yu Mincho Demibold" panose="02020600000000000000" pitchFamily="18" charset="-128"/>
                  <a:ea typeface="Yu Mincho Demibold" panose="02020600000000000000" pitchFamily="18" charset="-128"/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4D3368AC-D3CA-4EFE-93A6-D4C63A4063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790" y="2731077"/>
                <a:ext cx="831101" cy="5886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4AB6B27A-0A5F-46F3-8036-0A3ECA755C10}"/>
                  </a:ext>
                </a:extLst>
              </p:cNvPr>
              <p:cNvSpPr/>
              <p:nvPr/>
            </p:nvSpPr>
            <p:spPr>
              <a:xfrm>
                <a:off x="3728948" y="1838953"/>
                <a:ext cx="831101" cy="5886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  <a:ea typeface="Yu Mincho Demibold" panose="02020600000000000000" pitchFamily="18" charset="-128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  <a:ea typeface="Yu Mincho Demibold" panose="02020600000000000000" pitchFamily="18" charset="-128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  <a:ea typeface="Yu Mincho Demibold" panose="02020600000000000000" pitchFamily="18" charset="-128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3200" dirty="0">
                  <a:latin typeface="Yu Mincho Demibold" panose="02020600000000000000" pitchFamily="18" charset="-128"/>
                  <a:ea typeface="Yu Mincho Demibold" panose="02020600000000000000" pitchFamily="18" charset="-128"/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4AB6B27A-0A5F-46F3-8036-0A3ECA755C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948" y="1838953"/>
                <a:ext cx="831101" cy="5886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B99ED20F-4F56-4109-BDD1-710130DD0F36}"/>
                  </a:ext>
                </a:extLst>
              </p:cNvPr>
              <p:cNvSpPr/>
              <p:nvPr/>
            </p:nvSpPr>
            <p:spPr>
              <a:xfrm>
                <a:off x="1191091" y="5367616"/>
                <a:ext cx="831101" cy="5886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  <a:ea typeface="Yu Mincho Demibold" panose="02020600000000000000" pitchFamily="18" charset="-128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  <a:ea typeface="Yu Mincho Demibold" panose="02020600000000000000" pitchFamily="18" charset="-128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3200" i="1">
                              <a:latin typeface="Cambria Math" panose="02040503050406030204" pitchFamily="18" charset="0"/>
                              <a:ea typeface="Yu Mincho Demibold" panose="02020600000000000000" pitchFamily="18" charset="-128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3200" dirty="0">
                  <a:latin typeface="Yu Mincho Demibold" panose="02020600000000000000" pitchFamily="18" charset="-128"/>
                  <a:ea typeface="Yu Mincho Demibold" panose="02020600000000000000" pitchFamily="18" charset="-128"/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B99ED20F-4F56-4109-BDD1-710130DD0F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091" y="5367616"/>
                <a:ext cx="831101" cy="5886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56E878E3-9887-4AF6-A686-5C4E6A57169E}"/>
                  </a:ext>
                </a:extLst>
              </p:cNvPr>
              <p:cNvSpPr/>
              <p:nvPr/>
            </p:nvSpPr>
            <p:spPr>
              <a:xfrm>
                <a:off x="4038600" y="4632843"/>
                <a:ext cx="831101" cy="5886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  <a:ea typeface="Yu Mincho Demibold" panose="02020600000000000000" pitchFamily="18" charset="-128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  <a:ea typeface="Yu Mincho Demibold" panose="02020600000000000000" pitchFamily="18" charset="-128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3200" i="1">
                              <a:latin typeface="Cambria Math" panose="02040503050406030204" pitchFamily="18" charset="0"/>
                              <a:ea typeface="Yu Mincho Demibold" panose="02020600000000000000" pitchFamily="18" charset="-128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3200" dirty="0">
                  <a:latin typeface="Yu Mincho Demibold" panose="02020600000000000000" pitchFamily="18" charset="-128"/>
                  <a:ea typeface="Yu Mincho Demibold" panose="02020600000000000000" pitchFamily="18" charset="-128"/>
                </a:endParaRPr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56E878E3-9887-4AF6-A686-5C4E6A5716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632843"/>
                <a:ext cx="831101" cy="5886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>
            <a:extLst>
              <a:ext uri="{FF2B5EF4-FFF2-40B4-BE49-F238E27FC236}">
                <a16:creationId xmlns:a16="http://schemas.microsoft.com/office/drawing/2014/main" id="{D8B2A01E-9BA0-4F1E-B7A3-BCDCF7945080}"/>
              </a:ext>
            </a:extLst>
          </p:cNvPr>
          <p:cNvSpPr/>
          <p:nvPr/>
        </p:nvSpPr>
        <p:spPr>
          <a:xfrm>
            <a:off x="8292986" y="2514600"/>
            <a:ext cx="2475132" cy="2475132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67212200-347F-4DB8-AA61-FE84CC277C7B}"/>
                  </a:ext>
                </a:extLst>
              </p:cNvPr>
              <p:cNvSpPr/>
              <p:nvPr/>
            </p:nvSpPr>
            <p:spPr>
              <a:xfrm>
                <a:off x="7620000" y="2087270"/>
                <a:ext cx="831101" cy="5886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  <a:ea typeface="Yu Mincho Demibold" panose="02020600000000000000" pitchFamily="18" charset="-128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  <a:ea typeface="Yu Mincho Demibold" panose="02020600000000000000" pitchFamily="18" charset="-128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  <a:ea typeface="Yu Mincho Demibold" panose="02020600000000000000" pitchFamily="18" charset="-128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3200" dirty="0">
                  <a:latin typeface="Yu Mincho Demibold" panose="02020600000000000000" pitchFamily="18" charset="-128"/>
                  <a:ea typeface="Yu Mincho Demibold" panose="02020600000000000000" pitchFamily="18" charset="-128"/>
                </a:endParaRP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67212200-347F-4DB8-AA61-FE84CC277C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2087270"/>
                <a:ext cx="831101" cy="5886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5A46D234-D3FD-43EA-98B0-FF84A9A55A2A}"/>
                  </a:ext>
                </a:extLst>
              </p:cNvPr>
              <p:cNvSpPr/>
              <p:nvPr/>
            </p:nvSpPr>
            <p:spPr>
              <a:xfrm>
                <a:off x="10867648" y="2087270"/>
                <a:ext cx="831101" cy="5886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  <a:ea typeface="Yu Mincho Demibold" panose="02020600000000000000" pitchFamily="18" charset="-128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  <a:ea typeface="Yu Mincho Demibold" panose="02020600000000000000" pitchFamily="18" charset="-128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  <a:ea typeface="Yu Mincho Demibold" panose="02020600000000000000" pitchFamily="18" charset="-128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3200" dirty="0">
                  <a:latin typeface="Yu Mincho Demibold" panose="02020600000000000000" pitchFamily="18" charset="-128"/>
                  <a:ea typeface="Yu Mincho Demibold" panose="02020600000000000000" pitchFamily="18" charset="-128"/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5A46D234-D3FD-43EA-98B0-FF84A9A55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7648" y="2087270"/>
                <a:ext cx="831101" cy="5886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072614FE-1737-4B99-B633-66C8075316CD}"/>
                  </a:ext>
                </a:extLst>
              </p:cNvPr>
              <p:cNvSpPr/>
              <p:nvPr/>
            </p:nvSpPr>
            <p:spPr>
              <a:xfrm>
                <a:off x="7620000" y="4774509"/>
                <a:ext cx="831101" cy="5886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  <a:ea typeface="Yu Mincho Demibold" panose="02020600000000000000" pitchFamily="18" charset="-128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  <a:ea typeface="Yu Mincho Demibold" panose="02020600000000000000" pitchFamily="18" charset="-128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3200" i="1">
                              <a:latin typeface="Cambria Math" panose="02040503050406030204" pitchFamily="18" charset="0"/>
                              <a:ea typeface="Yu Mincho Demibold" panose="02020600000000000000" pitchFamily="18" charset="-128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3200" dirty="0">
                  <a:latin typeface="Yu Mincho Demibold" panose="02020600000000000000" pitchFamily="18" charset="-128"/>
                  <a:ea typeface="Yu Mincho Demibold" panose="02020600000000000000" pitchFamily="18" charset="-128"/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072614FE-1737-4B99-B633-66C8075316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4774509"/>
                <a:ext cx="831101" cy="5886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331DD24B-A6E9-48B3-BD21-CC03229B37A0}"/>
                  </a:ext>
                </a:extLst>
              </p:cNvPr>
              <p:cNvSpPr/>
              <p:nvPr/>
            </p:nvSpPr>
            <p:spPr>
              <a:xfrm>
                <a:off x="10867648" y="4774509"/>
                <a:ext cx="831101" cy="5886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  <a:ea typeface="Yu Mincho Demibold" panose="02020600000000000000" pitchFamily="18" charset="-128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  <a:ea typeface="Yu Mincho Demibold" panose="02020600000000000000" pitchFamily="18" charset="-128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3200" i="1">
                              <a:latin typeface="Cambria Math" panose="02040503050406030204" pitchFamily="18" charset="0"/>
                              <a:ea typeface="Yu Mincho Demibold" panose="02020600000000000000" pitchFamily="18" charset="-128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3200" dirty="0">
                  <a:latin typeface="Yu Mincho Demibold" panose="02020600000000000000" pitchFamily="18" charset="-128"/>
                  <a:ea typeface="Yu Mincho Demibold" panose="02020600000000000000" pitchFamily="18" charset="-128"/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331DD24B-A6E9-48B3-BD21-CC03229B37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7648" y="4774509"/>
                <a:ext cx="831101" cy="5886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7772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1AECD6-17E1-452B-B82C-5C5BD708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8295A-237B-44E3-94E9-A1DD57C9818E}" type="slidenum">
              <a:rPr lang="zh-TW" altLang="en-US" smtClean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24</a:t>
            </a:fld>
            <a:endParaRPr lang="zh-TW" altLang="en-US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81063A-C7AD-4C7C-8FEC-AD8DCB348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Media IC and System Lab</a:t>
            </a:r>
            <a:endParaRPr lang="zh-TW" altLang="en-US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72B52E9-3FB6-47B5-82C8-692ED4023570}"/>
              </a:ext>
            </a:extLst>
          </p:cNvPr>
          <p:cNvSpPr txBox="1"/>
          <p:nvPr/>
        </p:nvSpPr>
        <p:spPr>
          <a:xfrm>
            <a:off x="477794" y="430257"/>
            <a:ext cx="5223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Recap of </a:t>
            </a:r>
            <a:r>
              <a:rPr lang="en-US" altLang="zh-TW" sz="3600" b="1" dirty="0" err="1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Homography</a:t>
            </a:r>
            <a:endParaRPr lang="zh-TW" altLang="en-US" sz="3600" b="1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5A26037-E61D-CF43-9F14-6AE836DA484F}"/>
              </a:ext>
            </a:extLst>
          </p:cNvPr>
          <p:cNvSpPr/>
          <p:nvPr/>
        </p:nvSpPr>
        <p:spPr>
          <a:xfrm>
            <a:off x="10276609" y="5122718"/>
            <a:ext cx="1422140" cy="9061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674AF57F-06A2-4747-8403-5905D290EA71}"/>
              </a:ext>
            </a:extLst>
          </p:cNvPr>
          <p:cNvCxnSpPr>
            <a:cxnSpLocks/>
          </p:cNvCxnSpPr>
          <p:nvPr/>
        </p:nvCxnSpPr>
        <p:spPr>
          <a:xfrm>
            <a:off x="939113" y="1084825"/>
            <a:ext cx="456067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38BF1B7-B40F-4DA8-864D-57EB748BF7A6}"/>
              </a:ext>
            </a:extLst>
          </p:cNvPr>
          <p:cNvSpPr txBox="1"/>
          <p:nvPr/>
        </p:nvSpPr>
        <p:spPr>
          <a:xfrm>
            <a:off x="2125206" y="1518736"/>
            <a:ext cx="6232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Matrix form: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54E65894-9C33-4B4B-930A-81443F133701}"/>
              </a:ext>
            </a:extLst>
          </p:cNvPr>
          <p:cNvSpPr txBox="1"/>
          <p:nvPr/>
        </p:nvSpPr>
        <p:spPr>
          <a:xfrm>
            <a:off x="2125206" y="3741145"/>
            <a:ext cx="6232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Equations: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922AA49-B514-48D2-8186-316B3500A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580" y="2004020"/>
            <a:ext cx="4522839" cy="137651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48EE6EA-0A42-417B-95F4-4D3D4F8195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0219" y="4052402"/>
            <a:ext cx="4011561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267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1AECD6-17E1-452B-B82C-5C5BD708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8295A-237B-44E3-94E9-A1DD57C9818E}" type="slidenum">
              <a:rPr lang="zh-TW" altLang="en-US" smtClean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25</a:t>
            </a:fld>
            <a:endParaRPr lang="zh-TW" altLang="en-US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81063A-C7AD-4C7C-8FEC-AD8DCB348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Media IC and System Lab</a:t>
            </a:r>
            <a:endParaRPr lang="zh-TW" altLang="en-US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72B52E9-3FB6-47B5-82C8-692ED4023570}"/>
              </a:ext>
            </a:extLst>
          </p:cNvPr>
          <p:cNvSpPr txBox="1"/>
          <p:nvPr/>
        </p:nvSpPr>
        <p:spPr>
          <a:xfrm>
            <a:off x="477794" y="430257"/>
            <a:ext cx="5223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Recap of </a:t>
            </a:r>
            <a:r>
              <a:rPr lang="en-US" altLang="zh-TW" sz="3600" b="1" dirty="0" err="1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Homography</a:t>
            </a:r>
            <a:endParaRPr lang="zh-TW" altLang="en-US" sz="3600" b="1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674AF57F-06A2-4747-8403-5905D290EA71}"/>
              </a:ext>
            </a:extLst>
          </p:cNvPr>
          <p:cNvCxnSpPr>
            <a:cxnSpLocks/>
          </p:cNvCxnSpPr>
          <p:nvPr/>
        </p:nvCxnSpPr>
        <p:spPr>
          <a:xfrm>
            <a:off x="939113" y="1084825"/>
            <a:ext cx="456067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38BF1B7-B40F-4DA8-864D-57EB748BF7A6}"/>
              </a:ext>
            </a:extLst>
          </p:cNvPr>
          <p:cNvSpPr txBox="1"/>
          <p:nvPr/>
        </p:nvSpPr>
        <p:spPr>
          <a:xfrm>
            <a:off x="650736" y="1518736"/>
            <a:ext cx="6232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Degree of freedom: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9 - 1 = 8 </a:t>
            </a:r>
            <a:r>
              <a:rPr kumimoji="1" lang="en-US" altLang="zh-TW" sz="2000" dirty="0" err="1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DoF</a:t>
            </a:r>
            <a:endParaRPr kumimoji="1"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54E65894-9C33-4B4B-930A-81443F133701}"/>
              </a:ext>
            </a:extLst>
          </p:cNvPr>
          <p:cNvSpPr txBox="1"/>
          <p:nvPr/>
        </p:nvSpPr>
        <p:spPr>
          <a:xfrm>
            <a:off x="665457" y="4335505"/>
            <a:ext cx="6232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Constraint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450C997-F559-4FE7-8C31-1D12B641C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208" y="2287554"/>
            <a:ext cx="9593582" cy="194156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23D99F1-25D9-4401-8D51-1A40AA492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4468" y="4871995"/>
            <a:ext cx="2713703" cy="50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757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1AECD6-17E1-452B-B82C-5C5BD708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8295A-237B-44E3-94E9-A1DD57C9818E}" type="slidenum">
              <a:rPr lang="zh-TW" altLang="en-US" smtClean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26</a:t>
            </a:fld>
            <a:endParaRPr lang="zh-TW" altLang="en-US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81063A-C7AD-4C7C-8FEC-AD8DCB348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Media IC and System Lab</a:t>
            </a:r>
            <a:endParaRPr lang="zh-TW" altLang="en-US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72B52E9-3FB6-47B5-82C8-692ED4023570}"/>
              </a:ext>
            </a:extLst>
          </p:cNvPr>
          <p:cNvSpPr txBox="1"/>
          <p:nvPr/>
        </p:nvSpPr>
        <p:spPr>
          <a:xfrm>
            <a:off x="477794" y="430257"/>
            <a:ext cx="5223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Solution</a:t>
            </a:r>
            <a:endParaRPr lang="zh-TW" altLang="en-US" sz="3600" b="1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4F0A9D8-72C0-4D68-9FD8-368630E3B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994" y="1639528"/>
            <a:ext cx="3814916" cy="178947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55E17DF-8070-4F93-A4E3-4CEB4C66DA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5380" y="3686728"/>
            <a:ext cx="6961239" cy="106188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3C73772-C172-4FA4-947F-DE4E72542A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5380" y="5075578"/>
            <a:ext cx="7905135" cy="963561"/>
          </a:xfrm>
          <a:prstGeom prst="rect">
            <a:avLst/>
          </a:prstGeom>
        </p:spPr>
      </p:pic>
      <p:sp>
        <p:nvSpPr>
          <p:cNvPr id="10" name="箭號: 向右 9">
            <a:extLst>
              <a:ext uri="{FF2B5EF4-FFF2-40B4-BE49-F238E27FC236}">
                <a16:creationId xmlns:a16="http://schemas.microsoft.com/office/drawing/2014/main" id="{6BBA900D-7A53-4271-A705-469AB8711CF6}"/>
              </a:ext>
            </a:extLst>
          </p:cNvPr>
          <p:cNvSpPr/>
          <p:nvPr/>
        </p:nvSpPr>
        <p:spPr>
          <a:xfrm>
            <a:off x="1311994" y="3971925"/>
            <a:ext cx="745406" cy="49149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3B706DAC-F8C8-4402-9486-14EB5AC430B9}"/>
              </a:ext>
            </a:extLst>
          </p:cNvPr>
          <p:cNvSpPr/>
          <p:nvPr/>
        </p:nvSpPr>
        <p:spPr>
          <a:xfrm>
            <a:off x="1311994" y="5311613"/>
            <a:ext cx="745406" cy="49149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A1174DB3-F9CD-436F-86EE-4C387B45669D}"/>
              </a:ext>
            </a:extLst>
          </p:cNvPr>
          <p:cNvCxnSpPr>
            <a:cxnSpLocks/>
          </p:cNvCxnSpPr>
          <p:nvPr/>
        </p:nvCxnSpPr>
        <p:spPr>
          <a:xfrm>
            <a:off x="939113" y="1084825"/>
            <a:ext cx="16762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731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1AECD6-17E1-452B-B82C-5C5BD708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8295A-237B-44E3-94E9-A1DD57C9818E}" type="slidenum">
              <a:rPr lang="zh-TW" altLang="en-US" smtClean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27</a:t>
            </a:fld>
            <a:endParaRPr lang="zh-TW" altLang="en-US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81063A-C7AD-4C7C-8FEC-AD8DCB348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Media IC and System Lab</a:t>
            </a:r>
            <a:endParaRPr lang="zh-TW" altLang="en-US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72B52E9-3FB6-47B5-82C8-692ED4023570}"/>
              </a:ext>
            </a:extLst>
          </p:cNvPr>
          <p:cNvSpPr txBox="1"/>
          <p:nvPr/>
        </p:nvSpPr>
        <p:spPr>
          <a:xfrm>
            <a:off x="477794" y="430257"/>
            <a:ext cx="5223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Solution</a:t>
            </a:r>
            <a:endParaRPr lang="zh-TW" altLang="en-US" sz="3600" b="1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674AF57F-06A2-4747-8403-5905D290EA71}"/>
              </a:ext>
            </a:extLst>
          </p:cNvPr>
          <p:cNvCxnSpPr>
            <a:cxnSpLocks/>
          </p:cNvCxnSpPr>
          <p:nvPr/>
        </p:nvCxnSpPr>
        <p:spPr>
          <a:xfrm>
            <a:off x="939113" y="1084825"/>
            <a:ext cx="16762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E5AA231-3603-4BA2-A0DA-8C750CA8A620}"/>
              </a:ext>
            </a:extLst>
          </p:cNvPr>
          <p:cNvSpPr txBox="1"/>
          <p:nvPr/>
        </p:nvSpPr>
        <p:spPr>
          <a:xfrm>
            <a:off x="650736" y="1518736"/>
            <a:ext cx="6232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Construct a linear system using N vertices: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D50B946-1729-466B-A076-198AFBA65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2018808"/>
            <a:ext cx="3657600" cy="14945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1CFFEA8A-090B-4BBC-B84D-9823D5B4B94C}"/>
                  </a:ext>
                </a:extLst>
              </p:cNvPr>
              <p:cNvSpPr txBox="1"/>
              <p:nvPr/>
            </p:nvSpPr>
            <p:spPr>
              <a:xfrm>
                <a:off x="939113" y="3792389"/>
                <a:ext cx="11122165" cy="2257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TW" sz="2000" b="1" i="1" dirty="0" smtClean="0">
                        <a:latin typeface="Cambria Math" panose="02040503050406030204" pitchFamily="18" charset="0"/>
                        <a:ea typeface="Yu Mincho Demibold" panose="02020600000000000000" pitchFamily="18" charset="-128"/>
                      </a:rPr>
                      <m:t>𝒃</m:t>
                    </m:r>
                  </m:oMath>
                </a14:m>
                <a:r>
                  <a:rPr kumimoji="1" lang="en-US" altLang="zh-TW" sz="2000" dirty="0">
                    <a:latin typeface="Yu Mincho Demibold" panose="02020600000000000000" pitchFamily="18" charset="-128"/>
                    <a:ea typeface="Yu Mincho Demibold" panose="02020600000000000000" pitchFamily="18" charset="-128"/>
                  </a:rPr>
                  <a:t> is all zero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TW" sz="2000" dirty="0">
                    <a:latin typeface="Yu Mincho Demibold" panose="02020600000000000000" pitchFamily="18" charset="-128"/>
                    <a:ea typeface="Yu Mincho Demibold" panose="02020600000000000000" pitchFamily="18" charset="-128"/>
                  </a:rPr>
                  <a:t>Solve </a:t>
                </a:r>
                <a14:m>
                  <m:oMath xmlns:m="http://schemas.openxmlformats.org/officeDocument/2006/math">
                    <m:r>
                      <a:rPr kumimoji="1" lang="en-US" altLang="zh-TW" sz="2000" b="1" i="1" dirty="0" smtClean="0">
                        <a:latin typeface="Cambria Math" panose="02040503050406030204" pitchFamily="18" charset="0"/>
                        <a:ea typeface="Yu Mincho Demibold" panose="02020600000000000000" pitchFamily="18" charset="-128"/>
                      </a:rPr>
                      <m:t>𝒉</m:t>
                    </m:r>
                  </m:oMath>
                </a14:m>
                <a:endParaRPr kumimoji="1" lang="en-US" altLang="zh-TW" sz="2000" b="1" dirty="0">
                  <a:latin typeface="Yu Mincho Demibold" panose="02020600000000000000" pitchFamily="18" charset="-128"/>
                  <a:ea typeface="Yu Mincho Demibold" panose="02020600000000000000" pitchFamily="18" charset="-128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TW" sz="2000" b="1" i="1" dirty="0" smtClean="0">
                        <a:latin typeface="Cambria Math" panose="02040503050406030204" pitchFamily="18" charset="0"/>
                        <a:ea typeface="Yu Mincho Demibold" panose="02020600000000000000" pitchFamily="18" charset="-128"/>
                      </a:rPr>
                      <m:t>𝑨𝒉</m:t>
                    </m:r>
                  </m:oMath>
                </a14:m>
                <a:r>
                  <a:rPr kumimoji="1" lang="en-US" altLang="zh-TW" sz="2000" dirty="0">
                    <a:latin typeface="Yu Mincho Demibold" panose="02020600000000000000" pitchFamily="18" charset="-128"/>
                    <a:ea typeface="Yu Mincho Demibold" panose="02020600000000000000" pitchFamily="18" charset="-128"/>
                  </a:rPr>
                  <a:t> = 0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sz="2000" b="1" i="1" dirty="0" smtClean="0">
                            <a:latin typeface="Cambria Math" panose="02040503050406030204" pitchFamily="18" charset="0"/>
                            <a:ea typeface="Yu Mincho Demibold" panose="02020600000000000000" pitchFamily="18" charset="-128"/>
                          </a:rPr>
                        </m:ctrlPr>
                      </m:sSupPr>
                      <m:e>
                        <m:r>
                          <a:rPr kumimoji="1" lang="en-US" altLang="zh-TW" sz="2000" b="1" i="1" dirty="0" smtClean="0">
                            <a:latin typeface="Cambria Math" panose="02040503050406030204" pitchFamily="18" charset="0"/>
                            <a:ea typeface="Yu Mincho Demibold" panose="02020600000000000000" pitchFamily="18" charset="-128"/>
                          </a:rPr>
                          <m:t>𝑨</m:t>
                        </m:r>
                      </m:e>
                      <m:sup>
                        <m:r>
                          <a:rPr kumimoji="1" lang="en-US" altLang="zh-TW" sz="2000" b="1" i="1" dirty="0" smtClean="0">
                            <a:latin typeface="Cambria Math" panose="02040503050406030204" pitchFamily="18" charset="0"/>
                            <a:ea typeface="Yu Mincho Demibold" panose="02020600000000000000" pitchFamily="18" charset="-128"/>
                          </a:rPr>
                          <m:t>𝑻</m:t>
                        </m:r>
                      </m:sup>
                    </m:sSup>
                    <m:r>
                      <a:rPr kumimoji="1" lang="en-US" altLang="zh-TW" sz="2000" b="1" i="1" dirty="0" smtClean="0">
                        <a:latin typeface="Cambria Math" panose="02040503050406030204" pitchFamily="18" charset="0"/>
                        <a:ea typeface="Yu Mincho Demibold" panose="02020600000000000000" pitchFamily="18" charset="-128"/>
                      </a:rPr>
                      <m:t>𝑨𝒉</m:t>
                    </m:r>
                    <m:r>
                      <a:rPr kumimoji="1" lang="en-US" altLang="zh-TW" sz="2000" b="1" i="1" dirty="0" smtClean="0">
                        <a:latin typeface="Cambria Math" panose="02040503050406030204" pitchFamily="18" charset="0"/>
                        <a:ea typeface="Yu Mincho Demibold" panose="02020600000000000000" pitchFamily="18" charset="-128"/>
                      </a:rPr>
                      <m:t> </m:t>
                    </m:r>
                  </m:oMath>
                </a14:m>
                <a:r>
                  <a:rPr kumimoji="1" lang="en-US" altLang="zh-TW" sz="2000" dirty="0">
                    <a:latin typeface="Yu Mincho Demibold" panose="02020600000000000000" pitchFamily="18" charset="-128"/>
                    <a:ea typeface="Yu Mincho Demibold" panose="02020600000000000000" pitchFamily="18" charset="-128"/>
                  </a:rPr>
                  <a:t>= 0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zh-TW" sz="2000" dirty="0">
                    <a:latin typeface="Yu Mincho Demibold" panose="02020600000000000000" pitchFamily="18" charset="-128"/>
                    <a:ea typeface="Yu Mincho Demibold" panose="02020600000000000000" pitchFamily="18" charset="-128"/>
                  </a:rPr>
                  <a:t>SVD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sz="2000" b="1" i="1" dirty="0">
                            <a:latin typeface="Cambria Math" panose="02040503050406030204" pitchFamily="18" charset="0"/>
                            <a:ea typeface="Yu Mincho Demibold" panose="02020600000000000000" pitchFamily="18" charset="-128"/>
                          </a:rPr>
                        </m:ctrlPr>
                      </m:sSupPr>
                      <m:e>
                        <m:r>
                          <a:rPr kumimoji="1" lang="en-US" altLang="zh-TW" sz="2000" b="1" i="1" dirty="0">
                            <a:latin typeface="Cambria Math" panose="02040503050406030204" pitchFamily="18" charset="0"/>
                            <a:ea typeface="Yu Mincho Demibold" panose="02020600000000000000" pitchFamily="18" charset="-128"/>
                          </a:rPr>
                          <m:t>𝑨</m:t>
                        </m:r>
                      </m:e>
                      <m:sup>
                        <m:r>
                          <a:rPr kumimoji="1" lang="en-US" altLang="zh-TW" sz="2000" b="1" i="1" dirty="0">
                            <a:latin typeface="Cambria Math" panose="02040503050406030204" pitchFamily="18" charset="0"/>
                            <a:ea typeface="Yu Mincho Demibold" panose="02020600000000000000" pitchFamily="18" charset="-128"/>
                          </a:rPr>
                          <m:t>𝑻</m:t>
                        </m:r>
                      </m:sup>
                    </m:sSup>
                    <m:r>
                      <a:rPr kumimoji="1" lang="en-US" altLang="zh-TW" sz="2000" b="1" i="1" dirty="0" smtClean="0">
                        <a:latin typeface="Cambria Math" panose="02040503050406030204" pitchFamily="18" charset="0"/>
                        <a:ea typeface="Yu Mincho Demibold" panose="02020600000000000000" pitchFamily="18" charset="-128"/>
                      </a:rPr>
                      <m:t>𝑨</m:t>
                    </m:r>
                    <m:r>
                      <a:rPr kumimoji="1" lang="en-US" altLang="zh-TW" sz="2000" b="1" i="1" dirty="0" smtClean="0">
                        <a:latin typeface="Cambria Math" panose="02040503050406030204" pitchFamily="18" charset="0"/>
                        <a:ea typeface="Yu Mincho Demibold" panose="02020600000000000000" pitchFamily="18" charset="-128"/>
                      </a:rPr>
                      <m:t> </m:t>
                    </m:r>
                  </m:oMath>
                </a14:m>
                <a:r>
                  <a:rPr kumimoji="1" lang="en-US" altLang="zh-TW" sz="2000" dirty="0">
                    <a:latin typeface="Yu Mincho Demibold" panose="02020600000000000000" pitchFamily="18" charset="-128"/>
                    <a:ea typeface="Yu Mincho Demibold" panose="02020600000000000000" pitchFamily="18" charset="-128"/>
                  </a:rPr>
                  <a:t>= </a:t>
                </a:r>
                <a14:m>
                  <m:oMath xmlns:m="http://schemas.openxmlformats.org/officeDocument/2006/math">
                    <m:r>
                      <a:rPr kumimoji="1" lang="en-US" altLang="zh-TW" sz="2000" b="1" i="1" dirty="0" smtClean="0">
                        <a:latin typeface="Cambria Math" panose="02040503050406030204" pitchFamily="18" charset="0"/>
                        <a:ea typeface="Yu Mincho Demibold" panose="02020600000000000000" pitchFamily="18" charset="-128"/>
                      </a:rPr>
                      <m:t>𝑼</m:t>
                    </m:r>
                    <m:r>
                      <a:rPr kumimoji="1" lang="en-US" altLang="zh-TW" sz="2000" b="1" i="0" dirty="0" smtClean="0">
                        <a:latin typeface="Cambria Math" panose="02040503050406030204" pitchFamily="18" charset="0"/>
                        <a:ea typeface="Yu Mincho Demibold" panose="02020600000000000000" pitchFamily="18" charset="-128"/>
                      </a:rPr>
                      <m:t>𝚺</m:t>
                    </m:r>
                    <m:sSup>
                      <m:sSupPr>
                        <m:ctrlPr>
                          <a:rPr kumimoji="1" lang="en-US" altLang="zh-TW" sz="2000" b="1" i="1" dirty="0" smtClean="0">
                            <a:latin typeface="Cambria Math" panose="02040503050406030204" pitchFamily="18" charset="0"/>
                            <a:ea typeface="Yu Mincho Demibold" panose="02020600000000000000" pitchFamily="18" charset="-128"/>
                          </a:rPr>
                        </m:ctrlPr>
                      </m:sSupPr>
                      <m:e>
                        <m:r>
                          <a:rPr kumimoji="1" lang="en-US" altLang="zh-TW" sz="2000" b="1" i="1" dirty="0" smtClean="0">
                            <a:latin typeface="Cambria Math" panose="02040503050406030204" pitchFamily="18" charset="0"/>
                            <a:ea typeface="Yu Mincho Demibold" panose="02020600000000000000" pitchFamily="18" charset="-128"/>
                          </a:rPr>
                          <m:t>𝑽</m:t>
                        </m:r>
                      </m:e>
                      <m:sup>
                        <m:r>
                          <a:rPr kumimoji="1" lang="en-US" altLang="zh-TW" sz="2000" b="1" i="1" dirty="0" smtClean="0">
                            <a:latin typeface="Cambria Math" panose="02040503050406030204" pitchFamily="18" charset="0"/>
                            <a:ea typeface="Yu Mincho Demibold" panose="02020600000000000000" pitchFamily="18" charset="-128"/>
                          </a:rPr>
                          <m:t>𝑻</m:t>
                        </m:r>
                      </m:sup>
                    </m:sSup>
                  </m:oMath>
                </a14:m>
                <a:endParaRPr kumimoji="1" lang="en-US" altLang="zh-TW" sz="2000" b="1" dirty="0">
                  <a:latin typeface="Yu Mincho Demibold" panose="02020600000000000000" pitchFamily="18" charset="-128"/>
                  <a:ea typeface="Yu Mincho Demibold" panose="02020600000000000000" pitchFamily="18" charset="-128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zh-TW" sz="2000" dirty="0">
                    <a:latin typeface="Yu Mincho Demibold" panose="02020600000000000000" pitchFamily="18" charset="-128"/>
                    <a:ea typeface="Yu Mincho Demibold" panose="02020600000000000000" pitchFamily="18" charset="-128"/>
                  </a:rPr>
                  <a:t>Let </a:t>
                </a:r>
                <a14:m>
                  <m:oMath xmlns:m="http://schemas.openxmlformats.org/officeDocument/2006/math">
                    <m:r>
                      <a:rPr kumimoji="1" lang="en-US" altLang="zh-TW" sz="2000" b="1" i="1" dirty="0" smtClean="0">
                        <a:latin typeface="Cambria Math" panose="02040503050406030204" pitchFamily="18" charset="0"/>
                        <a:ea typeface="Yu Mincho Demibold" panose="02020600000000000000" pitchFamily="18" charset="-128"/>
                      </a:rPr>
                      <m:t>𝒉</m:t>
                    </m:r>
                  </m:oMath>
                </a14:m>
                <a:r>
                  <a:rPr kumimoji="1" lang="en-US" altLang="zh-TW" sz="2000" dirty="0">
                    <a:latin typeface="Yu Mincho Demibold" panose="02020600000000000000" pitchFamily="18" charset="-128"/>
                    <a:ea typeface="Yu Mincho Demibold" panose="02020600000000000000" pitchFamily="18" charset="-128"/>
                  </a:rPr>
                  <a:t> be the last column of </a:t>
                </a:r>
                <a14:m>
                  <m:oMath xmlns:m="http://schemas.openxmlformats.org/officeDocument/2006/math">
                    <m:r>
                      <a:rPr kumimoji="1" lang="en-US" altLang="zh-TW" sz="2000" b="1" i="1" dirty="0" smtClean="0">
                        <a:latin typeface="Cambria Math" panose="02040503050406030204" pitchFamily="18" charset="0"/>
                        <a:ea typeface="Yu Mincho Demibold" panose="02020600000000000000" pitchFamily="18" charset="-128"/>
                      </a:rPr>
                      <m:t>𝑼</m:t>
                    </m:r>
                  </m:oMath>
                </a14:m>
                <a:r>
                  <a:rPr kumimoji="1" lang="en-US" altLang="zh-TW" sz="2000" dirty="0">
                    <a:latin typeface="Yu Mincho Demibold" panose="02020600000000000000" pitchFamily="18" charset="-128"/>
                    <a:ea typeface="Yu Mincho Demibold" panose="02020600000000000000" pitchFamily="18" charset="-128"/>
                  </a:rPr>
                  <a:t> (unit eigenvector) associated with the smallest eigenvalue</a:t>
                </a:r>
                <a:r>
                  <a:rPr kumimoji="1" lang="zh-TW" altLang="en-US" sz="2000" dirty="0">
                    <a:latin typeface="Yu Mincho Demibold" panose="02020600000000000000" pitchFamily="18" charset="-128"/>
                    <a:ea typeface="Yu Mincho Demibold" panose="02020600000000000000" pitchFamily="18" charset="-128"/>
                  </a:rPr>
                  <a:t> </a:t>
                </a:r>
                <a:r>
                  <a:rPr kumimoji="1" lang="en-US" altLang="zh-TW" sz="2000" dirty="0">
                    <a:latin typeface="Yu Mincho Demibold" panose="02020600000000000000" pitchFamily="18" charset="-128"/>
                    <a:ea typeface="Yu Mincho Demibold" panose="02020600000000000000" pitchFamily="18" charset="-128"/>
                  </a:rPr>
                  <a:t>in </a:t>
                </a:r>
                <a14:m>
                  <m:oMath xmlns:m="http://schemas.openxmlformats.org/officeDocument/2006/math">
                    <m:r>
                      <a:rPr kumimoji="1" lang="en-US" altLang="zh-TW" sz="2000" b="1" i="0" dirty="0" smtClean="0">
                        <a:latin typeface="Cambria Math" panose="02040503050406030204" pitchFamily="18" charset="0"/>
                        <a:ea typeface="Yu Mincho Demibold" panose="02020600000000000000" pitchFamily="18" charset="-128"/>
                      </a:rPr>
                      <m:t>𝚺</m:t>
                    </m:r>
                  </m:oMath>
                </a14:m>
                <a:endParaRPr kumimoji="1" lang="en-US" altLang="zh-TW" sz="2000" b="1" dirty="0">
                  <a:latin typeface="Yu Mincho Demibold" panose="02020600000000000000" pitchFamily="18" charset="-128"/>
                  <a:ea typeface="Yu Mincho Demibold" panose="02020600000000000000" pitchFamily="18" charset="-128"/>
                </a:endParaRPr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1CFFEA8A-090B-4BBC-B84D-9823D5B4B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113" y="3792389"/>
                <a:ext cx="11122165" cy="2257798"/>
              </a:xfrm>
              <a:prstGeom prst="rect">
                <a:avLst/>
              </a:prstGeom>
              <a:blipFill>
                <a:blip r:embed="rId4"/>
                <a:stretch>
                  <a:fillRect l="-493" t="-1351" b="-40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41025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7DB2A0D-99ED-4C60-A82F-B0E5BE76B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800" y="1634067"/>
            <a:ext cx="2692400" cy="3589866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1AECD6-17E1-452B-B82C-5C5BD708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8295A-237B-44E3-94E9-A1DD57C9818E}" type="slidenum">
              <a:rPr lang="zh-TW" altLang="en-US" smtClean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28</a:t>
            </a:fld>
            <a:endParaRPr lang="zh-TW" altLang="en-US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81063A-C7AD-4C7C-8FEC-AD8DCB348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Media IC and System Lab</a:t>
            </a:r>
            <a:endParaRPr lang="zh-TW" altLang="en-US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72B52E9-3FB6-47B5-82C8-692ED4023570}"/>
              </a:ext>
            </a:extLst>
          </p:cNvPr>
          <p:cNvSpPr txBox="1"/>
          <p:nvPr/>
        </p:nvSpPr>
        <p:spPr>
          <a:xfrm>
            <a:off x="477794" y="430257"/>
            <a:ext cx="5223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Lab2 Problem</a:t>
            </a:r>
            <a:endParaRPr lang="zh-TW" altLang="en-US" sz="3600" b="1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674AF57F-06A2-4747-8403-5905D290EA71}"/>
              </a:ext>
            </a:extLst>
          </p:cNvPr>
          <p:cNvCxnSpPr>
            <a:cxnSpLocks/>
          </p:cNvCxnSpPr>
          <p:nvPr/>
        </p:nvCxnSpPr>
        <p:spPr>
          <a:xfrm>
            <a:off x="939113" y="1084825"/>
            <a:ext cx="28442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DD880E4-3F94-4B3B-8628-5A7F32F72CB6}"/>
              </a:ext>
            </a:extLst>
          </p:cNvPr>
          <p:cNvSpPr txBox="1"/>
          <p:nvPr/>
        </p:nvSpPr>
        <p:spPr>
          <a:xfrm>
            <a:off x="7565799" y="843567"/>
            <a:ext cx="4149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>
                <a:solidFill>
                  <a:srgbClr val="FF0000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Make the QR code frontal parallel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FCFDA4E-C6CC-4E06-AD2D-B6D3EE80C6B6}"/>
              </a:ext>
            </a:extLst>
          </p:cNvPr>
          <p:cNvCxnSpPr/>
          <p:nvPr/>
        </p:nvCxnSpPr>
        <p:spPr>
          <a:xfrm flipH="1">
            <a:off x="6515100" y="1336039"/>
            <a:ext cx="1531620" cy="13500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017C2838-4AEB-47C7-9E46-672FAFC74350}"/>
              </a:ext>
            </a:extLst>
          </p:cNvPr>
          <p:cNvSpPr txBox="1"/>
          <p:nvPr/>
        </p:nvSpPr>
        <p:spPr>
          <a:xfrm>
            <a:off x="1424938" y="5905479"/>
            <a:ext cx="9342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dirty="0">
                <a:solidFill>
                  <a:srgbClr val="FF0000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Calling function cv2.findHomography</a:t>
            </a:r>
            <a:r>
              <a:rPr kumimoji="1" lang="zh-TW" altLang="en-US" sz="2000" dirty="0">
                <a:solidFill>
                  <a:srgbClr val="FF0000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 </a:t>
            </a:r>
            <a:r>
              <a:rPr kumimoji="1" lang="en-US" altLang="zh-TW" sz="2000" dirty="0">
                <a:solidFill>
                  <a:srgbClr val="FF0000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is FORBIDDEN!!!</a:t>
            </a:r>
          </a:p>
        </p:txBody>
      </p:sp>
    </p:spTree>
    <p:extLst>
      <p:ext uri="{BB962C8B-B14F-4D97-AF65-F5344CB8AC3E}">
        <p14:creationId xmlns:p14="http://schemas.microsoft.com/office/powerpoint/2010/main" val="26526897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1AECD6-17E1-452B-B82C-5C5BD708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8295A-237B-44E3-94E9-A1DD57C9818E}" type="slidenum">
              <a:rPr lang="zh-TW" altLang="en-US" smtClean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29</a:t>
            </a:fld>
            <a:endParaRPr lang="zh-TW" altLang="en-US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81063A-C7AD-4C7C-8FEC-AD8DCB348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Media IC and System Lab</a:t>
            </a:r>
            <a:endParaRPr lang="zh-TW" altLang="en-US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72B52E9-3FB6-47B5-82C8-692ED4023570}"/>
              </a:ext>
            </a:extLst>
          </p:cNvPr>
          <p:cNvSpPr txBox="1"/>
          <p:nvPr/>
        </p:nvSpPr>
        <p:spPr>
          <a:xfrm>
            <a:off x="477794" y="430257"/>
            <a:ext cx="5223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Backward Warping</a:t>
            </a:r>
            <a:endParaRPr lang="zh-TW" altLang="en-US" sz="3600" b="1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674AF57F-06A2-4747-8403-5905D290EA71}"/>
              </a:ext>
            </a:extLst>
          </p:cNvPr>
          <p:cNvCxnSpPr>
            <a:cxnSpLocks/>
          </p:cNvCxnSpPr>
          <p:nvPr/>
        </p:nvCxnSpPr>
        <p:spPr>
          <a:xfrm>
            <a:off x="939113" y="1084825"/>
            <a:ext cx="389577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DD880E4-3F94-4B3B-8628-5A7F32F72CB6}"/>
              </a:ext>
            </a:extLst>
          </p:cNvPr>
          <p:cNvSpPr txBox="1"/>
          <p:nvPr/>
        </p:nvSpPr>
        <p:spPr>
          <a:xfrm>
            <a:off x="939113" y="1437927"/>
            <a:ext cx="86735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TW" sz="200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Prevent holes in output 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TW" sz="200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Pixel value at sub pixel location like (30.21, 22.74)?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TW" sz="200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Bilinear interpolation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TW" sz="200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Nearest neighbor</a:t>
            </a:r>
            <a:endParaRPr kumimoji="1"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pic>
        <p:nvPicPr>
          <p:cNvPr id="2050" name="Picture 2" descr="2.: Forward and backward image warping. In the case of foward warping... |  Download Scientific Diagram">
            <a:extLst>
              <a:ext uri="{FF2B5EF4-FFF2-40B4-BE49-F238E27FC236}">
                <a16:creationId xmlns:a16="http://schemas.microsoft.com/office/drawing/2014/main" id="{6B11EDEF-7CF2-49FB-9F29-54B3ECD5B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479" y="3202022"/>
            <a:ext cx="9571042" cy="2713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E708E63D-450E-4A88-80ED-A1DF7DFE0B02}"/>
              </a:ext>
            </a:extLst>
          </p:cNvPr>
          <p:cNvSpPr/>
          <p:nvPr/>
        </p:nvSpPr>
        <p:spPr>
          <a:xfrm>
            <a:off x="6096000" y="2832690"/>
            <a:ext cx="2153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Backward Warping</a:t>
            </a:r>
            <a:endParaRPr lang="zh-TW" altLang="en-US" b="1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B414819-86E6-45CF-B209-D025FAC10838}"/>
              </a:ext>
            </a:extLst>
          </p:cNvPr>
          <p:cNvSpPr/>
          <p:nvPr/>
        </p:nvSpPr>
        <p:spPr>
          <a:xfrm>
            <a:off x="1310479" y="2832690"/>
            <a:ext cx="2012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Forward Warping</a:t>
            </a:r>
            <a:endParaRPr lang="zh-TW" altLang="en-US" b="1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675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1AECD6-17E1-452B-B82C-5C5BD708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8295A-237B-44E3-94E9-A1DD57C9818E}" type="slidenum">
              <a:rPr lang="zh-TW" altLang="en-US" smtClean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3</a:t>
            </a:fld>
            <a:endParaRPr lang="zh-TW" altLang="en-US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81063A-C7AD-4C7C-8FEC-AD8DCB348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Media IC and System Lab</a:t>
            </a:r>
            <a:endParaRPr lang="zh-TW" altLang="en-US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72B52E9-3FB6-47B5-82C8-692ED4023570}"/>
              </a:ext>
            </a:extLst>
          </p:cNvPr>
          <p:cNvSpPr txBox="1"/>
          <p:nvPr/>
        </p:nvSpPr>
        <p:spPr>
          <a:xfrm>
            <a:off x="477795" y="430257"/>
            <a:ext cx="1804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Outline</a:t>
            </a:r>
            <a:endParaRPr lang="zh-TW" altLang="en-US" sz="3600" b="1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EF302C92-5B7B-42E1-A0D7-E23B28809848}"/>
              </a:ext>
            </a:extLst>
          </p:cNvPr>
          <p:cNvCxnSpPr>
            <a:cxnSpLocks/>
          </p:cNvCxnSpPr>
          <p:nvPr/>
        </p:nvCxnSpPr>
        <p:spPr>
          <a:xfrm>
            <a:off x="939113" y="1084825"/>
            <a:ext cx="12028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7BA4527A-F0CC-4C73-93B0-569FBFF481A3}"/>
              </a:ext>
            </a:extLst>
          </p:cNvPr>
          <p:cNvSpPr/>
          <p:nvPr/>
        </p:nvSpPr>
        <p:spPr>
          <a:xfrm>
            <a:off x="1993556" y="2174273"/>
            <a:ext cx="749110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Prerequisite</a:t>
            </a:r>
          </a:p>
          <a:p>
            <a:endParaRPr lang="en-US" altLang="zh-TW" sz="2400" b="1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en-US" altLang="zh-TW" sz="2400" b="1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Lab1: basic image processing</a:t>
            </a:r>
          </a:p>
          <a:p>
            <a:r>
              <a:rPr lang="en-US" altLang="zh-TW" sz="2400" b="1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	- Image Filtering</a:t>
            </a:r>
          </a:p>
          <a:p>
            <a:r>
              <a:rPr lang="en-US" altLang="zh-TW" sz="2400" b="1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	- Image PCA Analysis</a:t>
            </a:r>
          </a:p>
          <a:p>
            <a:endParaRPr lang="en-US" altLang="zh-TW" sz="2400" b="1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en-US" altLang="zh-TW" sz="2400" b="1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Lab2: </a:t>
            </a:r>
            <a:r>
              <a:rPr lang="en-US" altLang="zh-TW" sz="2400" b="1" dirty="0" err="1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Homography</a:t>
            </a:r>
            <a:endParaRPr lang="en-US" altLang="zh-TW" sz="2400" b="1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49DB7DE1-02AD-4A94-91F9-68B11CB29FB0}"/>
              </a:ext>
            </a:extLst>
          </p:cNvPr>
          <p:cNvCxnSpPr>
            <a:cxnSpLocks/>
            <a:endCxn id="15" idx="4"/>
          </p:cNvCxnSpPr>
          <p:nvPr/>
        </p:nvCxnSpPr>
        <p:spPr>
          <a:xfrm>
            <a:off x="1655805" y="2338859"/>
            <a:ext cx="0" cy="229399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A169A0D8-F15A-4FAD-9332-AA5A2C84B3B5}"/>
              </a:ext>
            </a:extLst>
          </p:cNvPr>
          <p:cNvSpPr/>
          <p:nvPr/>
        </p:nvSpPr>
        <p:spPr>
          <a:xfrm>
            <a:off x="1606634" y="4534511"/>
            <a:ext cx="98342" cy="983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6B67C0DA-63B2-4343-A4D5-47E30943BA66}"/>
              </a:ext>
            </a:extLst>
          </p:cNvPr>
          <p:cNvSpPr/>
          <p:nvPr/>
        </p:nvSpPr>
        <p:spPr>
          <a:xfrm>
            <a:off x="1606634" y="3067685"/>
            <a:ext cx="98342" cy="983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4556A746-420A-4F52-A888-FB5AE777DBDE}"/>
              </a:ext>
            </a:extLst>
          </p:cNvPr>
          <p:cNvSpPr/>
          <p:nvPr/>
        </p:nvSpPr>
        <p:spPr>
          <a:xfrm>
            <a:off x="1606634" y="2338859"/>
            <a:ext cx="98342" cy="983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2CB9864-7A78-422C-861C-9B2E2C5F2BF0}"/>
              </a:ext>
            </a:extLst>
          </p:cNvPr>
          <p:cNvSpPr/>
          <p:nvPr/>
        </p:nvSpPr>
        <p:spPr>
          <a:xfrm>
            <a:off x="1394460" y="2754630"/>
            <a:ext cx="5063490" cy="232479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4310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1AECD6-17E1-452B-B82C-5C5BD708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8295A-237B-44E3-94E9-A1DD57C9818E}" type="slidenum">
              <a:rPr lang="zh-TW" altLang="en-US" smtClean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4</a:t>
            </a:fld>
            <a:endParaRPr lang="zh-TW" altLang="en-US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81063A-C7AD-4C7C-8FEC-AD8DCB348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Media IC and System Lab</a:t>
            </a:r>
            <a:endParaRPr lang="zh-TW" altLang="en-US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72B52E9-3FB6-47B5-82C8-692ED4023570}"/>
              </a:ext>
            </a:extLst>
          </p:cNvPr>
          <p:cNvSpPr txBox="1"/>
          <p:nvPr/>
        </p:nvSpPr>
        <p:spPr>
          <a:xfrm>
            <a:off x="477794" y="430257"/>
            <a:ext cx="3039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Prerequisite</a:t>
            </a:r>
            <a:endParaRPr lang="zh-TW" altLang="en-US" sz="3600" b="1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EF302C92-5B7B-42E1-A0D7-E23B28809848}"/>
              </a:ext>
            </a:extLst>
          </p:cNvPr>
          <p:cNvCxnSpPr>
            <a:cxnSpLocks/>
          </p:cNvCxnSpPr>
          <p:nvPr/>
        </p:nvCxnSpPr>
        <p:spPr>
          <a:xfrm>
            <a:off x="939113" y="1084825"/>
            <a:ext cx="24019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0CE1CEC0-E252-E44B-82F5-F4D6BB485FE0}"/>
              </a:ext>
            </a:extLst>
          </p:cNvPr>
          <p:cNvSpPr txBox="1"/>
          <p:nvPr/>
        </p:nvSpPr>
        <p:spPr>
          <a:xfrm>
            <a:off x="731295" y="1341525"/>
            <a:ext cx="6232213" cy="328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SSH Client: </a:t>
            </a:r>
            <a:r>
              <a:rPr kumimoji="1" lang="en-US" altLang="zh-TW" sz="2000" dirty="0" err="1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MobaXterm</a:t>
            </a:r>
            <a:endParaRPr kumimoji="1"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Code editor: VS Code, Notepad++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Language: Python3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Library: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NumPy: array operation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OpenCV: computer vision task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Matplotlib: visualization in python</a:t>
            </a:r>
          </a:p>
        </p:txBody>
      </p:sp>
    </p:spTree>
    <p:extLst>
      <p:ext uri="{BB962C8B-B14F-4D97-AF65-F5344CB8AC3E}">
        <p14:creationId xmlns:p14="http://schemas.microsoft.com/office/powerpoint/2010/main" val="1634817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1AECD6-17E1-452B-B82C-5C5BD708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8295A-237B-44E3-94E9-A1DD57C9818E}" type="slidenum">
              <a:rPr lang="zh-TW" altLang="en-US" smtClean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5</a:t>
            </a:fld>
            <a:endParaRPr lang="zh-TW" altLang="en-US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81063A-C7AD-4C7C-8FEC-AD8DCB348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Media IC and System Lab</a:t>
            </a:r>
            <a:endParaRPr lang="zh-TW" altLang="en-US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72B52E9-3FB6-47B5-82C8-692ED4023570}"/>
              </a:ext>
            </a:extLst>
          </p:cNvPr>
          <p:cNvSpPr txBox="1"/>
          <p:nvPr/>
        </p:nvSpPr>
        <p:spPr>
          <a:xfrm>
            <a:off x="477794" y="430257"/>
            <a:ext cx="3039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err="1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MobaXterm</a:t>
            </a:r>
            <a:endParaRPr lang="zh-TW" altLang="en-US" sz="3600" b="1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EF302C92-5B7B-42E1-A0D7-E23B28809848}"/>
              </a:ext>
            </a:extLst>
          </p:cNvPr>
          <p:cNvCxnSpPr>
            <a:cxnSpLocks/>
          </p:cNvCxnSpPr>
          <p:nvPr/>
        </p:nvCxnSpPr>
        <p:spPr>
          <a:xfrm>
            <a:off x="939113" y="1084825"/>
            <a:ext cx="24019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>
            <a:extLst>
              <a:ext uri="{FF2B5EF4-FFF2-40B4-BE49-F238E27FC236}">
                <a16:creationId xmlns:a16="http://schemas.microsoft.com/office/drawing/2014/main" id="{14537A08-A067-4980-B598-5BFF38848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067" y="1853781"/>
            <a:ext cx="6683865" cy="4513131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38F3754C-90E5-476F-948C-468C6E992019}"/>
              </a:ext>
            </a:extLst>
          </p:cNvPr>
          <p:cNvSpPr txBox="1"/>
          <p:nvPr/>
        </p:nvSpPr>
        <p:spPr>
          <a:xfrm>
            <a:off x="731295" y="1341525"/>
            <a:ext cx="6232213" cy="512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Download from </a:t>
            </a:r>
            <a:r>
              <a:rPr kumimoji="1"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  <a:hlinkClick r:id="rId4"/>
              </a:rPr>
              <a:t>https://mobaxterm.mobatek.net/</a:t>
            </a:r>
            <a:r>
              <a:rPr kumimoji="1"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2749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1AECD6-17E1-452B-B82C-5C5BD708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8295A-237B-44E3-94E9-A1DD57C9818E}" type="slidenum">
              <a:rPr lang="zh-TW" altLang="en-US" smtClean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6</a:t>
            </a:fld>
            <a:endParaRPr lang="zh-TW" altLang="en-US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81063A-C7AD-4C7C-8FEC-AD8DCB348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Media IC and System Lab</a:t>
            </a:r>
            <a:endParaRPr lang="zh-TW" altLang="en-US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72B52E9-3FB6-47B5-82C8-692ED4023570}"/>
              </a:ext>
            </a:extLst>
          </p:cNvPr>
          <p:cNvSpPr txBox="1"/>
          <p:nvPr/>
        </p:nvSpPr>
        <p:spPr>
          <a:xfrm>
            <a:off x="477794" y="430257"/>
            <a:ext cx="3039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err="1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MobaXterm</a:t>
            </a:r>
            <a:endParaRPr lang="zh-TW" altLang="en-US" sz="3600" b="1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EF302C92-5B7B-42E1-A0D7-E23B28809848}"/>
              </a:ext>
            </a:extLst>
          </p:cNvPr>
          <p:cNvCxnSpPr>
            <a:cxnSpLocks/>
          </p:cNvCxnSpPr>
          <p:nvPr/>
        </p:nvCxnSpPr>
        <p:spPr>
          <a:xfrm>
            <a:off x="939113" y="1084825"/>
            <a:ext cx="24019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圖片 1">
            <a:extLst>
              <a:ext uri="{FF2B5EF4-FFF2-40B4-BE49-F238E27FC236}">
                <a16:creationId xmlns:a16="http://schemas.microsoft.com/office/drawing/2014/main" id="{AB851BA5-A090-4159-BD54-B7FEFC382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354" y="1530159"/>
            <a:ext cx="4114796" cy="123071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B8EB0FB-302F-4628-B54A-C190C885F3A3}"/>
              </a:ext>
            </a:extLst>
          </p:cNvPr>
          <p:cNvSpPr/>
          <p:nvPr/>
        </p:nvSpPr>
        <p:spPr>
          <a:xfrm>
            <a:off x="954354" y="2023110"/>
            <a:ext cx="734430" cy="7377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6176FB2-A0F9-4172-9D2B-A9B4F57E03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9791" y="1756302"/>
            <a:ext cx="6741617" cy="454964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70D4564-6D0F-4EFC-8A97-2211FF0ED557}"/>
              </a:ext>
            </a:extLst>
          </p:cNvPr>
          <p:cNvSpPr/>
          <p:nvPr/>
        </p:nvSpPr>
        <p:spPr>
          <a:xfrm>
            <a:off x="5361570" y="2106033"/>
            <a:ext cx="410580" cy="4428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83EFF99-446E-4B26-AB3D-5627CADE9707}"/>
              </a:ext>
            </a:extLst>
          </p:cNvPr>
          <p:cNvSpPr txBox="1"/>
          <p:nvPr/>
        </p:nvSpPr>
        <p:spPr>
          <a:xfrm>
            <a:off x="616995" y="3474627"/>
            <a:ext cx="4452155" cy="190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16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Refer to </a:t>
            </a:r>
            <a:r>
              <a:rPr kumimoji="1" lang="en-US" altLang="zh-TW" sz="1600" dirty="0">
                <a:latin typeface="Yu Mincho Demibold" panose="02020600000000000000" pitchFamily="18" charset="-128"/>
                <a:ea typeface="Yu Mincho Demibold" panose="02020600000000000000" pitchFamily="18" charset="-128"/>
                <a:hlinkClick r:id="rId5"/>
              </a:rPr>
              <a:t>421 wiki</a:t>
            </a:r>
            <a:r>
              <a:rPr kumimoji="1" lang="en-US" altLang="zh-TW" sz="16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 to get remote host and port.</a:t>
            </a:r>
          </a:p>
          <a:p>
            <a:pPr>
              <a:lnSpc>
                <a:spcPct val="150000"/>
              </a:lnSpc>
            </a:pPr>
            <a:endParaRPr kumimoji="1" lang="en-US" altLang="zh-TW" sz="16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zh-TW" sz="1600" dirty="0" err="1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MediaGTi</a:t>
            </a:r>
            <a:r>
              <a:rPr kumimoji="1" lang="en-US" altLang="zh-TW" sz="16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 :</a:t>
            </a:r>
          </a:p>
          <a:p>
            <a:pPr>
              <a:lnSpc>
                <a:spcPct val="150000"/>
              </a:lnSpc>
            </a:pPr>
            <a:r>
              <a:rPr kumimoji="1" lang="en-US" altLang="zh-TW" sz="16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	remote host: 140.112.48.127</a:t>
            </a:r>
          </a:p>
          <a:p>
            <a:pPr>
              <a:lnSpc>
                <a:spcPct val="150000"/>
              </a:lnSpc>
            </a:pPr>
            <a:r>
              <a:rPr kumimoji="1" lang="en-US" altLang="zh-TW" sz="16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	port: 10800</a:t>
            </a:r>
          </a:p>
        </p:txBody>
      </p:sp>
    </p:spTree>
    <p:extLst>
      <p:ext uri="{BB962C8B-B14F-4D97-AF65-F5344CB8AC3E}">
        <p14:creationId xmlns:p14="http://schemas.microsoft.com/office/powerpoint/2010/main" val="3158487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1AECD6-17E1-452B-B82C-5C5BD708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8295A-237B-44E3-94E9-A1DD57C9818E}" type="slidenum">
              <a:rPr lang="zh-TW" altLang="en-US" smtClean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7</a:t>
            </a:fld>
            <a:endParaRPr lang="zh-TW" altLang="en-US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81063A-C7AD-4C7C-8FEC-AD8DCB348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Media IC and System Lab</a:t>
            </a:r>
            <a:endParaRPr lang="zh-TW" altLang="en-US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72B52E9-3FB6-47B5-82C8-692ED4023570}"/>
              </a:ext>
            </a:extLst>
          </p:cNvPr>
          <p:cNvSpPr txBox="1"/>
          <p:nvPr/>
        </p:nvSpPr>
        <p:spPr>
          <a:xfrm>
            <a:off x="477794" y="430257"/>
            <a:ext cx="3039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err="1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MobaXterm</a:t>
            </a:r>
            <a:endParaRPr lang="zh-TW" altLang="en-US" sz="3600" b="1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EF302C92-5B7B-42E1-A0D7-E23B28809848}"/>
              </a:ext>
            </a:extLst>
          </p:cNvPr>
          <p:cNvCxnSpPr>
            <a:cxnSpLocks/>
          </p:cNvCxnSpPr>
          <p:nvPr/>
        </p:nvCxnSpPr>
        <p:spPr>
          <a:xfrm>
            <a:off x="939113" y="1084825"/>
            <a:ext cx="24019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>
            <a:extLst>
              <a:ext uri="{FF2B5EF4-FFF2-40B4-BE49-F238E27FC236}">
                <a16:creationId xmlns:a16="http://schemas.microsoft.com/office/drawing/2014/main" id="{3428556D-001C-475E-B93D-2014B8394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283" y="1932094"/>
            <a:ext cx="3693016" cy="551021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2B2C206F-E5D5-479C-BA91-C565B25F4C2D}"/>
              </a:ext>
            </a:extLst>
          </p:cNvPr>
          <p:cNvSpPr txBox="1"/>
          <p:nvPr/>
        </p:nvSpPr>
        <p:spPr>
          <a:xfrm>
            <a:off x="731295" y="1341525"/>
            <a:ext cx="6232213" cy="512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Type </a:t>
            </a:r>
            <a:r>
              <a:rPr kumimoji="1" lang="en-US" altLang="zh-TW" sz="2000" dirty="0">
                <a:highlight>
                  <a:srgbClr val="C0C0C0"/>
                </a:highlight>
                <a:latin typeface="Consolas" panose="020B0609020204030204" pitchFamily="49" charset="0"/>
                <a:ea typeface="Yu Mincho Demibold" panose="02020600000000000000" pitchFamily="18" charset="-128"/>
              </a:rPr>
              <a:t>$ passwd</a:t>
            </a:r>
            <a:r>
              <a:rPr kumimoji="1"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 to change password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7865F6BD-7CF2-43DD-97ED-BCAC088B49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282" y="2985124"/>
            <a:ext cx="6376088" cy="929846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F5622667-36E1-4914-8C79-8BED1698AC09}"/>
              </a:ext>
            </a:extLst>
          </p:cNvPr>
          <p:cNvSpPr txBox="1"/>
          <p:nvPr/>
        </p:nvSpPr>
        <p:spPr>
          <a:xfrm>
            <a:off x="731295" y="2464194"/>
            <a:ext cx="6232213" cy="512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Change default text editor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F773A32-3CFE-4CE9-8FC4-ADF916B40D82}"/>
              </a:ext>
            </a:extLst>
          </p:cNvPr>
          <p:cNvSpPr/>
          <p:nvPr/>
        </p:nvSpPr>
        <p:spPr>
          <a:xfrm>
            <a:off x="6486474" y="3387176"/>
            <a:ext cx="477034" cy="5277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964587CE-9EB0-4191-8194-C676A8B51C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6283" y="3993820"/>
            <a:ext cx="6535062" cy="236253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8B603CDC-3424-42E5-A4F8-268E0CAF72B9}"/>
              </a:ext>
            </a:extLst>
          </p:cNvPr>
          <p:cNvSpPr/>
          <p:nvPr/>
        </p:nvSpPr>
        <p:spPr>
          <a:xfrm>
            <a:off x="1520324" y="5810619"/>
            <a:ext cx="5634856" cy="5277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5059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1AECD6-17E1-452B-B82C-5C5BD708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8295A-237B-44E3-94E9-A1DD57C9818E}" type="slidenum">
              <a:rPr lang="zh-TW" altLang="en-US" smtClean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8</a:t>
            </a:fld>
            <a:endParaRPr lang="zh-TW" altLang="en-US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81063A-C7AD-4C7C-8FEC-AD8DCB348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Media IC and System Lab</a:t>
            </a:r>
            <a:endParaRPr lang="zh-TW" altLang="en-US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72B52E9-3FB6-47B5-82C8-692ED4023570}"/>
              </a:ext>
            </a:extLst>
          </p:cNvPr>
          <p:cNvSpPr txBox="1"/>
          <p:nvPr/>
        </p:nvSpPr>
        <p:spPr>
          <a:xfrm>
            <a:off x="477794" y="430257"/>
            <a:ext cx="3922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Linux Commend</a:t>
            </a:r>
            <a:endParaRPr lang="zh-TW" altLang="en-US" sz="3600" b="1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EF302C92-5B7B-42E1-A0D7-E23B28809848}"/>
              </a:ext>
            </a:extLst>
          </p:cNvPr>
          <p:cNvCxnSpPr>
            <a:cxnSpLocks/>
          </p:cNvCxnSpPr>
          <p:nvPr/>
        </p:nvCxnSpPr>
        <p:spPr>
          <a:xfrm>
            <a:off x="939113" y="1084825"/>
            <a:ext cx="34614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C2564ED-A8FC-40F9-867F-BFAEBAD67738}"/>
              </a:ext>
            </a:extLst>
          </p:cNvPr>
          <p:cNvSpPr txBox="1"/>
          <p:nvPr/>
        </p:nvSpPr>
        <p:spPr>
          <a:xfrm>
            <a:off x="731295" y="1341525"/>
            <a:ext cx="10538685" cy="2358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Tutorial: </a:t>
            </a:r>
            <a:r>
              <a:rPr kumimoji="1"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  <a:hlinkClick r:id="rId3"/>
              </a:rPr>
              <a:t>https://blog.techbridge.cc/2017/12/23/linux-commnd-line-tutorial/</a:t>
            </a:r>
            <a:r>
              <a:rPr kumimoji="1"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, Google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Basic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cd, ls, git, </a:t>
            </a:r>
            <a:r>
              <a:rPr kumimoji="1" lang="en-US" altLang="zh-TW" sz="2000" dirty="0" err="1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mkdir</a:t>
            </a:r>
            <a:r>
              <a:rPr kumimoji="1"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, mv, rm, …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Useful tool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000" dirty="0" err="1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tmux</a:t>
            </a:r>
            <a:r>
              <a:rPr kumimoji="1"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, </a:t>
            </a:r>
            <a:r>
              <a:rPr kumimoji="1" lang="en-US" altLang="zh-TW" sz="2000" dirty="0" err="1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nvidia-htop</a:t>
            </a:r>
            <a:r>
              <a:rPr kumimoji="1"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, </a:t>
            </a:r>
            <a:r>
              <a:rPr kumimoji="1" lang="en-US" altLang="zh-TW" sz="2000" dirty="0" err="1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nvidia-smi</a:t>
            </a:r>
            <a:r>
              <a:rPr kumimoji="1"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, </a:t>
            </a:r>
            <a:r>
              <a:rPr kumimoji="1" lang="en-US" altLang="zh-TW" sz="2000" dirty="0" err="1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jupyter</a:t>
            </a:r>
            <a:r>
              <a:rPr kumimoji="1"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 notebook, anaconda, …</a:t>
            </a:r>
          </a:p>
        </p:txBody>
      </p:sp>
    </p:spTree>
    <p:extLst>
      <p:ext uri="{BB962C8B-B14F-4D97-AF65-F5344CB8AC3E}">
        <p14:creationId xmlns:p14="http://schemas.microsoft.com/office/powerpoint/2010/main" val="192805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1AECD6-17E1-452B-B82C-5C5BD708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8295A-237B-44E3-94E9-A1DD57C9818E}" type="slidenum">
              <a:rPr lang="zh-TW" altLang="en-US" smtClean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9</a:t>
            </a:fld>
            <a:endParaRPr lang="zh-TW" altLang="en-US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81063A-C7AD-4C7C-8FEC-AD8DCB348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Media IC and System Lab</a:t>
            </a:r>
            <a:endParaRPr lang="zh-TW" altLang="en-US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72B52E9-3FB6-47B5-82C8-692ED4023570}"/>
              </a:ext>
            </a:extLst>
          </p:cNvPr>
          <p:cNvSpPr txBox="1"/>
          <p:nvPr/>
        </p:nvSpPr>
        <p:spPr>
          <a:xfrm>
            <a:off x="477794" y="430257"/>
            <a:ext cx="3922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Python Grammar</a:t>
            </a:r>
            <a:endParaRPr lang="zh-TW" altLang="en-US" sz="3600" b="1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EF302C92-5B7B-42E1-A0D7-E23B28809848}"/>
              </a:ext>
            </a:extLst>
          </p:cNvPr>
          <p:cNvCxnSpPr>
            <a:cxnSpLocks/>
          </p:cNvCxnSpPr>
          <p:nvPr/>
        </p:nvCxnSpPr>
        <p:spPr>
          <a:xfrm>
            <a:off x="939113" y="1084825"/>
            <a:ext cx="34614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C2564ED-A8FC-40F9-867F-BFAEBAD67738}"/>
              </a:ext>
            </a:extLst>
          </p:cNvPr>
          <p:cNvSpPr txBox="1"/>
          <p:nvPr/>
        </p:nvSpPr>
        <p:spPr>
          <a:xfrm>
            <a:off x="731295" y="1341525"/>
            <a:ext cx="8115525" cy="3743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Tutorial: </a:t>
            </a:r>
            <a:r>
              <a:rPr kumimoji="1"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  <a:hlinkClick r:id="rId3"/>
              </a:rPr>
              <a:t>http://cs231n.github.io/python-numpy-tutorial/</a:t>
            </a:r>
            <a:r>
              <a:rPr kumimoji="1"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, Google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Basic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print(), if else, for loop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Useful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List, indexing of list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Ex: a = [1,2,4]; a[0] = 1; a[-1] = 4; a[:2] = [1,2]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Optional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Function declaration (if some process is repeated)</a:t>
            </a:r>
          </a:p>
        </p:txBody>
      </p:sp>
    </p:spTree>
    <p:extLst>
      <p:ext uri="{BB962C8B-B14F-4D97-AF65-F5344CB8AC3E}">
        <p14:creationId xmlns:p14="http://schemas.microsoft.com/office/powerpoint/2010/main" val="2415083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3744</TotalTime>
  <Words>1090</Words>
  <Application>Microsoft Office PowerPoint</Application>
  <PresentationFormat>寬螢幕</PresentationFormat>
  <Paragraphs>264</Paragraphs>
  <Slides>29</Slides>
  <Notes>29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7" baseType="lpstr">
      <vt:lpstr>Consolas</vt:lpstr>
      <vt:lpstr>Calibri Light</vt:lpstr>
      <vt:lpstr>Yu Mincho Demibold</vt:lpstr>
      <vt:lpstr>新細明體</vt:lpstr>
      <vt:lpstr>Calibri</vt:lpstr>
      <vt:lpstr>Cambria Math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Siang</cp:lastModifiedBy>
  <cp:revision>110</cp:revision>
  <dcterms:created xsi:type="dcterms:W3CDTF">2021-04-14T15:59:32Z</dcterms:created>
  <dcterms:modified xsi:type="dcterms:W3CDTF">2022-08-01T06:51:17Z</dcterms:modified>
</cp:coreProperties>
</file>