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MIZ OKI 3.0™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Autonomous Business General Intelligence Platform-as-a-Service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/>
            </a:pPr>
            <a:r>
              <a:t>Competitive Edge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097280"/>
            <a:ext cx="77724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t>Only platform with causally‑aware RAG + dual‑level MoE</a:t>
            </a:r>
          </a:p>
          <a:p>
            <a:pPr>
              <a:defRPr sz="2000"/>
            </a:pPr>
            <a:r>
              <a:t>Quantum‑ready security</a:t>
            </a:r>
          </a:p>
          <a:p>
            <a:pPr>
              <a:defRPr sz="2000"/>
            </a:pPr>
            <a:r>
              <a:t>5‑ADC loop eliminates human bottlenecks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/>
            </a:pPr>
            <a:r>
              <a:t>Go‑to‑Market Strategy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097280"/>
            <a:ext cx="77724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t>Land &amp; Expand via templates (Finance, Healthcare, Retail, Media, Manufacturing)</a:t>
            </a:r>
          </a:p>
          <a:p>
            <a:pPr>
              <a:defRPr sz="2000"/>
            </a:pPr>
            <a:r>
              <a:t>Deploy value in ≤ 14 days</a:t>
            </a:r>
          </a:p>
          <a:p>
            <a:pPr>
              <a:defRPr sz="2000"/>
            </a:pPr>
            <a:r>
              <a:t>Partnerships with GCP &amp; SI partners to scale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/>
            </a:pPr>
            <a:r>
              <a:t>Roadmap &amp; Milestones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097280"/>
            <a:ext cx="77724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t>✓ Provisional Patent Filed</a:t>
            </a:r>
          </a:p>
          <a:p>
            <a:pPr>
              <a:defRPr sz="2000"/>
            </a:pPr>
            <a:r>
              <a:t>✓ GCP PaaS live with pilot tenants</a:t>
            </a:r>
          </a:p>
          <a:p>
            <a:pPr>
              <a:defRPr sz="2000"/>
            </a:pPr>
            <a:r>
              <a:t>Q3 ’25 → ISO 27001, SOC 2 compliance</a:t>
            </a:r>
          </a:p>
          <a:p>
            <a:pPr>
              <a:defRPr sz="2000"/>
            </a:pPr>
            <a:r>
              <a:t>Q1 ’26 → Series‑B, 100 tenants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/>
            </a:pPr>
            <a:r>
              <a:t>Core Team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097280"/>
            <a:ext cx="77724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t>Boris Mizhen – Inventor &amp; CEO (ex‑TaxDome CTO)</a:t>
            </a:r>
          </a:p>
          <a:p>
            <a:pPr>
              <a:defRPr sz="2000"/>
            </a:pPr>
            <a:r>
              <a:t>22‑person cross‑functional team: ML, Graph, GTM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/>
            </a:pPr>
            <a:r>
              <a:t>Financial Snapshot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097280"/>
            <a:ext cx="77724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t>ARR run‑rate: $5 M</a:t>
            </a:r>
          </a:p>
          <a:p>
            <a:pPr>
              <a:defRPr sz="2000"/>
            </a:pPr>
            <a:r>
              <a:t>Gross Margin: 80 %</a:t>
            </a:r>
          </a:p>
          <a:p>
            <a:pPr>
              <a:defRPr sz="2000"/>
            </a:pPr>
            <a:r>
              <a:t>LTV/CAC: 6.4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/>
            </a:pPr>
            <a:r>
              <a:t>Raising Series A – $12 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097280"/>
            <a:ext cx="77724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t>Scale sales &amp; marketing</a:t>
            </a:r>
          </a:p>
          <a:p>
            <a:pPr>
              <a:defRPr sz="2000"/>
            </a:pPr>
            <a:r>
              <a:t>Expand industry templates</a:t>
            </a:r>
          </a:p>
          <a:p>
            <a:pPr>
              <a:defRPr sz="2000"/>
            </a:pPr>
            <a:r>
              <a:t>Achieve $30 M ARR pre‑Series B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/>
            </a:pPr>
            <a:r>
              <a:t>Operate at Machine‑Speed — Join 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097280"/>
            <a:ext cx="77724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t>Contact: boris@mizoki.ai</a:t>
            </a:r>
          </a:p>
          <a:p>
            <a:pPr>
              <a:defRPr sz="2000"/>
            </a:pPr>
            <a:r>
              <a:t>Schedule a call → QR / Calendly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/>
            </a:pPr>
            <a:r>
              <a:t>The Velocity Crisis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097280"/>
            <a:ext cx="77724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t>Enterprises lose $12 M per quarter to decision latency</a:t>
            </a:r>
          </a:p>
          <a:p>
            <a:pPr>
              <a:defRPr sz="2000"/>
            </a:pPr>
            <a:r>
              <a:t>Typical decision cycle: 15–31 days</a:t>
            </a:r>
          </a:p>
          <a:p>
            <a:pPr>
              <a:defRPr sz="2000"/>
            </a:pPr>
            <a:r>
              <a:t>67 % of AI projects fail to impact frontline decisions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/>
            </a:pPr>
            <a:r>
              <a:t>Our Breakthrough – 5 Autonomous Decision Controllers</a:t>
            </a:r>
          </a:p>
        </p:txBody>
      </p:sp>
      <p:pic>
        <p:nvPicPr>
          <p:cNvPr id="3" name="Picture 2" descr="adc_loo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2302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/>
            </a:pPr>
            <a:r>
              <a:t>Four-Layer BGI Platform Architecture</a:t>
            </a:r>
          </a:p>
        </p:txBody>
      </p:sp>
      <p:pic>
        <p:nvPicPr>
          <p:cNvPr id="3" name="Picture 2" descr="four_layer_ar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228572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/>
            </a:pPr>
            <a:r>
              <a:t>Core IP – Provisional Patent Filed 12 Jun 2025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097280"/>
            <a:ext cx="77724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t>Covers Causal GraphRAG, dual‑level Mixture‑of‑Experts, E‑SHKG, quantum security</a:t>
            </a:r>
          </a:p>
          <a:p>
            <a:pPr>
              <a:defRPr sz="2000"/>
            </a:pPr>
            <a:r>
              <a:t>Patent Serial Number to be assigned by USPTO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/>
            </a:pPr>
            <a:r>
              <a:t>Key Metrics (Pilot)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097280"/>
            <a:ext cx="77724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t>Decision velocity: 50→75× in first 90 days</a:t>
            </a:r>
          </a:p>
          <a:p>
            <a:pPr>
              <a:defRPr sz="2000"/>
            </a:pPr>
            <a:r>
              <a:t>Autonomous decisions: 89 %</a:t>
            </a:r>
          </a:p>
          <a:p>
            <a:pPr>
              <a:defRPr sz="2000"/>
            </a:pPr>
            <a:r>
              <a:t>Anomaly resolution automation: 90 %</a:t>
            </a:r>
          </a:p>
          <a:p>
            <a:pPr>
              <a:defRPr sz="2000"/>
            </a:pPr>
            <a:r>
              <a:t>Mean‑time‑to‑recover: 15 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/>
            </a:pPr>
            <a:r>
              <a:t>Business Impact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097280"/>
            <a:ext cx="77724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t>$12 M quarterly loss prevention</a:t>
            </a:r>
          </a:p>
          <a:p>
            <a:pPr>
              <a:defRPr sz="2000"/>
            </a:pPr>
            <a:r>
              <a:t>45 % more opportunity capture</a:t>
            </a:r>
          </a:p>
          <a:p>
            <a:pPr>
              <a:defRPr sz="2000"/>
            </a:pPr>
            <a:r>
              <a:t>342 % media campaign ROI (template)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/>
            </a:pPr>
            <a:r>
              <a:t>Market Opportunity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097280"/>
            <a:ext cx="77724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t>$65 B TAM by 2027 (Decision‑Intelligence PaaS)</a:t>
            </a:r>
          </a:p>
          <a:p>
            <a:pPr>
              <a:defRPr sz="2000"/>
            </a:pPr>
            <a:r>
              <a:t>CAGR &gt; 28 % (IDC, Allied Market Research)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/>
            </a:pPr>
            <a:r>
              <a:t>Consumption‑Based Business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097280"/>
            <a:ext cx="77724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t>Starter: $10 K/mo – 1 M decisions</a:t>
            </a:r>
          </a:p>
          <a:p>
            <a:pPr>
              <a:defRPr sz="2000"/>
            </a:pPr>
            <a:r>
              <a:t>Growth: $50 K/mo – 10 M decisions</a:t>
            </a:r>
          </a:p>
          <a:p>
            <a:pPr>
              <a:defRPr sz="2000"/>
            </a:pPr>
            <a:r>
              <a:t>Enterprise: Custom – unlimited, white‑label</a:t>
            </a:r>
          </a:p>
          <a:p>
            <a:pPr>
              <a:defRPr sz="2000"/>
            </a:pPr>
            <a:r>
              <a:t>Gross margin target: 80 %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