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705304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705304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705304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705304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7053046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7053046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705304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705304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5ee806d2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5ee806d2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705304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705304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85ee806d2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85ee806d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7053046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705304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5ee806d2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5ee806d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5ee806d2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5ee806d2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7053046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705304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a6756d6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a6756d6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a6756d63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a6756d63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77053046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7705304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85ee806d2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85ee806d2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77053046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77053046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85ee806d2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85ee806d2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5ee806d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85ee806d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85ee806d2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85ee806d2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85ee806d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85ee806d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5ee806d2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85ee806d2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705304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705304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85ee806d2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85ee806d2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85ee806d2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85ee806d2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5ee806d2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85ee806d2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5ee806d2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85ee806d2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85ee806d2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85ee806d2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85ee806d2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85ee806d2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09d1a3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09d1a3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9a0b63a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9a0b63a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705304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705304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705304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705304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c7c7ff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c7c7ff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705304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705304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705304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7705304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705304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705304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rontiersin.org/articles/10.3389/frobt.2021.630081/ful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hyperlink" Target="https://www.frontiersin.org/files/Articles/630081/frobt-08-630081-HTML/image_m/frobt-08-630081-g003.jp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drepda@id.uff.br" TargetMode="External"/><Relationship Id="rId4" Type="http://schemas.openxmlformats.org/officeDocument/2006/relationships/hyperlink" Target="mailto:alexsalgado@id.uff.br" TargetMode="External"/><Relationship Id="rId5" Type="http://schemas.openxmlformats.org/officeDocument/2006/relationships/hyperlink" Target="mailto:rbaguiar@id.uff.br" TargetMode="External"/><Relationship Id="rId6" Type="http://schemas.openxmlformats.org/officeDocument/2006/relationships/hyperlink" Target="mailto:davihenriqueds@gmail.com" TargetMode="External"/><Relationship Id="rId7" Type="http://schemas.openxmlformats.org/officeDocument/2006/relationships/hyperlink" Target="mailto:marcelo.paravisi@osorio.ifrs.edu.b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rontiersin.org/files/Articles/630081/frobt-08-630081-HTML/image_m/frobt-08-630081-g004.jpg" TargetMode="External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rontiersin.org/files/Articles/630081/frobt-08-630081-HTML/image_m/frobt-08-630081-g006.jpg" TargetMode="External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rontiersin.org/files/Articles/630081/frobt-08-630081-HTML/image_m/frobt-08-630081-g009.jpg" TargetMode="External"/><Relationship Id="rId4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frontiersin.org/files/Articles/630081/frobt-08-630081-HTML/image_m/frobt-08-630081-g010.jpg" TargetMode="External"/><Relationship Id="rId4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boat-documentation.readthedocs.io/en/master/index.html" TargetMode="External"/><Relationship Id="rId4" Type="http://schemas.openxmlformats.org/officeDocument/2006/relationships/hyperlink" Target="https://trello.com/invite/b/QkVBSZVx/77e12984a26b566ea53c6bccba184d20/nboat-constru%C3%A7%C3%A3o" TargetMode="External"/><Relationship Id="rId5" Type="http://schemas.openxmlformats.org/officeDocument/2006/relationships/hyperlink" Target="https://trello.com/invite/b/l0wS5HER/f9e4bd0ce091755a3661ba295378b9c5/trabalhos-uff" TargetMode="External"/><Relationship Id="rId6" Type="http://schemas.openxmlformats.org/officeDocument/2006/relationships/hyperlink" Target="https://drive.google.com/drive/folders/1q38gfsI9PdqJXJiWq1MY8W6JsQlL--_2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Autonomous SailBoat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preliminar e proposta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8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Electronic System: Components and Communication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5150"/>
            <a:ext cx="8925949" cy="43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0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 System State Machine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" y="574725"/>
            <a:ext cx="9043325" cy="45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Proposto (NOME_VELEIRO) - UFF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importantes do projeto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Proposto UFF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Site Docs (wiki): </a:t>
            </a:r>
            <a:r>
              <a:rPr lang="pt-BR">
                <a:solidFill>
                  <a:srgbClr val="FF0000"/>
                </a:solidFill>
              </a:rPr>
              <a:t>a definir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Trello:  </a:t>
            </a:r>
            <a:r>
              <a:rPr lang="pt-BR">
                <a:solidFill>
                  <a:srgbClr val="FF0000"/>
                </a:solidFill>
              </a:rPr>
              <a:t>a definir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Artigo referência de diagramas: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https://www.frontiersin.org/articles/10.3389/frobt.2021.630081/full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seguir,os diagramas do artigo de referência para nos orientarmos e criarmos os nossos próprios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1125950" y="456772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3672125" y="4107125"/>
            <a:ext cx="2047200" cy="615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dessa cor, figura retirada do artigo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layout diagram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600"/>
            <a:ext cx="7620574" cy="26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281475" y="3672100"/>
            <a:ext cx="733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referência do artigo: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https://www.frontiersin.org/files/Articles/630081/frobt-08-630081-HTML/image_m/frobt-08-630081-g003.jpg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layout diagram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Bills of Material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3915200"/>
            <a:ext cx="8520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referência: https://www.frontiersin.org/files/Articles/630081/frobt-08-630081-HTML/image_m/frobt-08-630081-t003.jpg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26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Bills of Material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Motor elétrico e diagrama elétrico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Email colaboradores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Araújo: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andrepda@id.uff.br</a:t>
            </a:r>
            <a:r>
              <a:rPr lang="pt-BR"/>
              <a:t> 			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Alex Salgado: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alexsalgado@id.uff.br</a:t>
            </a:r>
            <a:r>
              <a:rPr lang="pt-BR"/>
              <a:t>		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Rodrigo Aguiar: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rbaguiar@id.uff.br</a:t>
            </a:r>
            <a:r>
              <a:rPr lang="pt-BR"/>
              <a:t>			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Davi Henrique: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davihenriqueds@gmail.com</a:t>
            </a:r>
            <a:r>
              <a:rPr lang="pt-BR"/>
              <a:t>   UFRN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Marcelo Paravisi: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marcelo.paravisi@osorio.ifrs.edu.br</a:t>
            </a:r>
            <a:r>
              <a:rPr lang="pt-BR"/>
              <a:t>   IFRS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0000"/>
                </a:solidFill>
              </a:rPr>
              <a:t>(favor preencherem aqui os seus emails)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3781750"/>
            <a:ext cx="42627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de energia (liga e desliga barco pelo controle remoto)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Quem desenvolveu o módulo de energia na PUCRS: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Roboto"/>
              <a:buChar char="●"/>
            </a:pPr>
            <a:r>
              <a:rPr lang="pt-BR" sz="10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Guilherme heck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Roboto"/>
              <a:buChar char="●"/>
            </a:pPr>
            <a:r>
              <a:rPr lang="pt-BR" sz="10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heckgui@gmail.com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connection diagram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4055950"/>
            <a:ext cx="8520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https://www.frontiersin.org/files/Articles/630081/frobt-08-630081-HTML/image_m/frobt-08-630081-g004.jpg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123375" cy="2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connection diagram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Illustration of functionality of microcontrollers and remote computer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4068750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ref: https://www.frontiersin.org/files/Articles/630081/frobt-08-630081-HTML/image_m/frobt-08-630081-g005.jpg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70125"/>
            <a:ext cx="5389951" cy="27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Illustration of functionality of microcontrollers and remote computer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framework running on Arduino Mega 2,560 microcontroller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4374100"/>
            <a:ext cx="85206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https://www.frontiersin.org/files/Articles/630081/frobt-08-630081-HTML/image_m/frobt-08-630081-g006.jpg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6657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framework running on Arduino Mega 2,560 microcontroller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Guidance and control structure of sailboat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4094325"/>
            <a:ext cx="85206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ref:https://www.frontiersin.org/files/Articles/630081/frobt-08-630081-HTML/image_m/frobt-08-630081-g008.jpg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72130" cy="2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Guidance and control structure of sailboat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Autonomous sailboat sailing and guidance principle (analysis at horizontal plane)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4500925"/>
            <a:ext cx="8520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https://www.frontiersin.org/files/Articles/630081/frobt-08-630081-HTML/image_m/frobt-08-630081-g009.jpg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093925"/>
            <a:ext cx="4327220" cy="3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Autonomous sailboat sailing and guidance principle (analysis at horizontal plane)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Atual NBoat-UFRN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Detailed block diagram of control architecture, (A) Sailboat guidance and rudder controller, (B) Sail controller.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4538725"/>
            <a:ext cx="852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https://www.frontiersin.org/files/Articles/630081/frobt-08-630081-HTML/image_m/frobt-08-630081-g010.jpg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450984" cy="33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Detailed block diagram of control architecture, (A) Sailboat guidance and rudder controller, (B) Sail controller.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evolução de arquitetura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 e ROS -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</a:rPr>
              <a:t>Responsável atual Alex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152475"/>
            <a:ext cx="85206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lang="pt-BR"/>
              <a:t>Acho que colocando o ROS (sobre a Navio 2 ou a </a:t>
            </a:r>
            <a:r>
              <a:rPr b="1" lang="pt-BR"/>
              <a:t>Jetson/Xavier</a:t>
            </a:r>
            <a:r>
              <a:rPr lang="pt-BR"/>
              <a:t>) e os arduinos fazendo o baixo nivel, seria uma contribuicao legal... o pessoal de software iria agradecer muito. Facilitaria a vida. Tem que replanejar tambem a comunicacao entre cada modulo/tanque e a comunicacao (e telemetria) com a estacao de terra.” (</a:t>
            </a:r>
            <a:r>
              <a:rPr b="1" lang="pt-BR"/>
              <a:t>Prof LM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3875"/>
            <a:ext cx="5054829" cy="22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191900" y="4646600"/>
            <a:ext cx="49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Ref. do </a:t>
            </a:r>
            <a:r>
              <a:rPr b="1" lang="pt-BR"/>
              <a:t>Prof Raphael</a:t>
            </a:r>
            <a:r>
              <a:rPr lang="pt-BR"/>
              <a:t> - THE PIXHAWK OPEN-SOURCE COMPUTER VISION FRAMEWORK FOR MAVS </a:t>
            </a:r>
            <a:endParaRPr/>
          </a:p>
        </p:txBody>
      </p:sp>
      <p:sp>
        <p:nvSpPr>
          <p:cNvPr id="269" name="Google Shape;269;p45"/>
          <p:cNvSpPr txBox="1"/>
          <p:nvPr/>
        </p:nvSpPr>
        <p:spPr>
          <a:xfrm>
            <a:off x="4764775" y="2588675"/>
            <a:ext cx="44859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000">
                <a:solidFill>
                  <a:schemeClr val="dk1"/>
                </a:solidFill>
              </a:rPr>
              <a:t>OpenPilot project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000">
                <a:solidFill>
                  <a:schemeClr val="dk1"/>
                </a:solidFill>
              </a:rPr>
              <a:t>Software: OpenPilot(Empresas Automobilisticas Usando)</a:t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000">
                <a:solidFill>
                  <a:schemeClr val="dk1"/>
                </a:solidFill>
              </a:rPr>
              <a:t>ROS</a:t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000">
                <a:solidFill>
                  <a:schemeClr val="dk1"/>
                </a:solidFill>
              </a:rPr>
              <a:t>Tecnologia: PIXHAWK </a:t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000">
                <a:solidFill>
                  <a:schemeClr val="dk1"/>
                </a:solidFill>
              </a:rPr>
              <a:t>Uso: Drone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t-BR" sz="1000">
                <a:solidFill>
                  <a:schemeClr val="dk1"/>
                </a:solidFill>
              </a:rPr>
              <a:t>Ground robotics toolkits offer a very wide range of sensor drivers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t-BR" sz="1000">
                <a:solidFill>
                  <a:schemeClr val="dk1"/>
                </a:solidFill>
              </a:rPr>
              <a:t>and computer vision and simultaneous localization and mapping (SLAM) packages.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t-BR" sz="1000">
                <a:solidFill>
                  <a:schemeClr val="dk1"/>
                </a:solidFill>
              </a:rPr>
              <a:t>Their communication infrastructure does however require all components to support either TCP/IP or UDP connections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Inclusão da Jetson com ROS para permitir...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Reinforcement</a:t>
            </a:r>
            <a:r>
              <a:rPr lang="pt-BR"/>
              <a:t> Learning for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Horizon line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SLAM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Uso de LIDAR, Cameras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Incluir Telemetria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Estação Terra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625" y="3497750"/>
            <a:ext cx="1532675" cy="12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7203450" y="3083550"/>
            <a:ext cx="17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lidar: $349,00</a:t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4">
            <a:alphaModFix/>
          </a:blip>
          <a:srcRect b="0" l="2572" r="2496" t="0"/>
          <a:stretch/>
        </p:blipFill>
        <p:spPr>
          <a:xfrm>
            <a:off x="440450" y="3952750"/>
            <a:ext cx="3381651" cy="10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6"/>
          <p:cNvSpPr txBox="1"/>
          <p:nvPr/>
        </p:nvSpPr>
        <p:spPr>
          <a:xfrm>
            <a:off x="788175" y="3497750"/>
            <a:ext cx="17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ZED</a:t>
            </a:r>
            <a:r>
              <a:rPr b="1" lang="pt-BR"/>
              <a:t> camera: </a:t>
            </a:r>
            <a:r>
              <a:rPr lang="pt-BR"/>
              <a:t>$449.00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da arquitetura proposta com Jetson e ROS</a:t>
            </a:r>
            <a:endParaRPr/>
          </a:p>
        </p:txBody>
      </p:sp>
      <p:sp>
        <p:nvSpPr>
          <p:cNvPr id="285" name="Google Shape;285;p47"/>
          <p:cNvSpPr txBox="1"/>
          <p:nvPr/>
        </p:nvSpPr>
        <p:spPr>
          <a:xfrm>
            <a:off x="486200" y="1241100"/>
            <a:ext cx="403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Criar simulação no Gazebo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USV_SIM (https://github.com/disaster-robotics-proalertas/usv_sim_lsa)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Arquitetura em andamento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1000"/>
            <a:ext cx="5573811" cy="21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0" y="4606025"/>
            <a:ext cx="60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Estrutura e cabos visão</a:t>
            </a:r>
            <a:endParaRPr sz="2320"/>
          </a:p>
        </p:txBody>
      </p:sp>
      <p:sp>
        <p:nvSpPr>
          <p:cNvPr id="292" name="Google Shape;292;p48"/>
          <p:cNvSpPr/>
          <p:nvPr/>
        </p:nvSpPr>
        <p:spPr>
          <a:xfrm>
            <a:off x="4030800" y="2888475"/>
            <a:ext cx="114025" cy="291375"/>
          </a:xfrm>
          <a:custGeom>
            <a:rect b="b" l="l" r="r" t="t"/>
            <a:pathLst>
              <a:path extrusionOk="0" h="11655" w="4561">
                <a:moveTo>
                  <a:pt x="0" y="0"/>
                </a:moveTo>
                <a:cubicBezTo>
                  <a:pt x="760" y="1351"/>
                  <a:pt x="4561" y="6166"/>
                  <a:pt x="4561" y="8108"/>
                </a:cubicBezTo>
                <a:cubicBezTo>
                  <a:pt x="4561" y="10051"/>
                  <a:pt x="760" y="11064"/>
                  <a:pt x="0" y="116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b="3950" l="27751" r="27101" t="40870"/>
          <a:stretch/>
        </p:blipFill>
        <p:spPr>
          <a:xfrm>
            <a:off x="-926875" y="491975"/>
            <a:ext cx="5798851" cy="3984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8"/>
          <p:cNvCxnSpPr/>
          <p:nvPr/>
        </p:nvCxnSpPr>
        <p:spPr>
          <a:xfrm flipH="1">
            <a:off x="3219875" y="2650050"/>
            <a:ext cx="300" cy="3789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8"/>
          <p:cNvSpPr txBox="1"/>
          <p:nvPr/>
        </p:nvSpPr>
        <p:spPr>
          <a:xfrm>
            <a:off x="3349575" y="2848338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ZED</a:t>
            </a:r>
            <a:endParaRPr sz="1000"/>
          </a:p>
        </p:txBody>
      </p:sp>
      <p:cxnSp>
        <p:nvCxnSpPr>
          <p:cNvPr id="296" name="Google Shape;296;p48"/>
          <p:cNvCxnSpPr/>
          <p:nvPr/>
        </p:nvCxnSpPr>
        <p:spPr>
          <a:xfrm flipH="1" rot="10800000">
            <a:off x="3738375" y="2799888"/>
            <a:ext cx="6339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8"/>
          <p:cNvCxnSpPr/>
          <p:nvPr/>
        </p:nvCxnSpPr>
        <p:spPr>
          <a:xfrm>
            <a:off x="3738375" y="3017688"/>
            <a:ext cx="11406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8"/>
          <p:cNvCxnSpPr/>
          <p:nvPr/>
        </p:nvCxnSpPr>
        <p:spPr>
          <a:xfrm>
            <a:off x="3219875" y="3028950"/>
            <a:ext cx="291600" cy="3408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8"/>
          <p:cNvSpPr txBox="1"/>
          <p:nvPr/>
        </p:nvSpPr>
        <p:spPr>
          <a:xfrm>
            <a:off x="3806775" y="2880625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110</a:t>
            </a:r>
            <a:endParaRPr sz="1000"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366350"/>
            <a:ext cx="541200" cy="52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25" y="9622"/>
            <a:ext cx="1140600" cy="1115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8"/>
          <p:cNvCxnSpPr>
            <a:stCxn id="301" idx="3"/>
            <a:endCxn id="300" idx="1"/>
          </p:cNvCxnSpPr>
          <p:nvPr/>
        </p:nvCxnSpPr>
        <p:spPr>
          <a:xfrm>
            <a:off x="1269025" y="567177"/>
            <a:ext cx="14742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8"/>
          <p:cNvSpPr txBox="1"/>
          <p:nvPr/>
        </p:nvSpPr>
        <p:spPr>
          <a:xfrm>
            <a:off x="199075" y="1124725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kodak 360</a:t>
            </a:r>
            <a:endParaRPr b="1" sz="1000"/>
          </a:p>
        </p:txBody>
      </p:sp>
      <p:grpSp>
        <p:nvGrpSpPr>
          <p:cNvPr id="304" name="Google Shape;304;p48"/>
          <p:cNvGrpSpPr/>
          <p:nvPr/>
        </p:nvGrpSpPr>
        <p:grpSpPr>
          <a:xfrm>
            <a:off x="6581336" y="5"/>
            <a:ext cx="2428300" cy="3808832"/>
            <a:chOff x="5804450" y="117225"/>
            <a:chExt cx="3277500" cy="4488900"/>
          </a:xfrm>
        </p:grpSpPr>
        <p:sp>
          <p:nvSpPr>
            <p:cNvPr id="305" name="Google Shape;305;p48"/>
            <p:cNvSpPr/>
            <p:nvPr/>
          </p:nvSpPr>
          <p:spPr>
            <a:xfrm>
              <a:off x="5804450" y="117225"/>
              <a:ext cx="3277500" cy="4488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6" name="Google Shape;306;p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67273" y="2066432"/>
              <a:ext cx="2716150" cy="2113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48"/>
            <p:cNvSpPr/>
            <p:nvPr/>
          </p:nvSpPr>
          <p:spPr>
            <a:xfrm>
              <a:off x="6169475" y="233375"/>
              <a:ext cx="2583300" cy="2754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" name="Google Shape;308;p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0400" y="385775"/>
              <a:ext cx="2321150" cy="1476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48"/>
          <p:cNvSpPr txBox="1"/>
          <p:nvPr/>
        </p:nvSpPr>
        <p:spPr>
          <a:xfrm>
            <a:off x="6869275" y="3454825"/>
            <a:ext cx="200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Sistema: ZED+Xavier+BOX</a:t>
            </a:r>
            <a:endParaRPr b="1" sz="1100"/>
          </a:p>
        </p:txBody>
      </p:sp>
      <p:sp>
        <p:nvSpPr>
          <p:cNvPr id="310" name="Google Shape;310;p48"/>
          <p:cNvSpPr/>
          <p:nvPr/>
        </p:nvSpPr>
        <p:spPr>
          <a:xfrm>
            <a:off x="3176350" y="2728925"/>
            <a:ext cx="291600" cy="21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8"/>
          <p:cNvCxnSpPr>
            <a:stCxn id="310" idx="0"/>
            <a:endCxn id="305" idx="2"/>
          </p:cNvCxnSpPr>
          <p:nvPr/>
        </p:nvCxnSpPr>
        <p:spPr>
          <a:xfrm flipH="1" rot="10800000">
            <a:off x="3322150" y="1904525"/>
            <a:ext cx="32592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8"/>
          <p:cNvSpPr/>
          <p:nvPr/>
        </p:nvSpPr>
        <p:spPr>
          <a:xfrm>
            <a:off x="3252250" y="3219325"/>
            <a:ext cx="486000" cy="1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1270" y="3808834"/>
            <a:ext cx="1578550" cy="1365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8"/>
          <p:cNvCxnSpPr/>
          <p:nvPr/>
        </p:nvCxnSpPr>
        <p:spPr>
          <a:xfrm>
            <a:off x="3302025" y="3152050"/>
            <a:ext cx="1410300" cy="10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48"/>
          <p:cNvSpPr txBox="1"/>
          <p:nvPr/>
        </p:nvSpPr>
        <p:spPr>
          <a:xfrm>
            <a:off x="5743850" y="4723025"/>
            <a:ext cx="242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suporte na lateral das escotilhas</a:t>
            </a:r>
            <a:endParaRPr b="1" sz="1000"/>
          </a:p>
        </p:txBody>
      </p:sp>
      <p:cxnSp>
        <p:nvCxnSpPr>
          <p:cNvPr id="316" name="Google Shape;316;p48"/>
          <p:cNvCxnSpPr>
            <a:stCxn id="300" idx="2"/>
            <a:endCxn id="310" idx="1"/>
          </p:cNvCxnSpPr>
          <p:nvPr/>
        </p:nvCxnSpPr>
        <p:spPr>
          <a:xfrm flipH="1" rot="-5400000">
            <a:off x="2125200" y="1784072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8"/>
          <p:cNvCxnSpPr/>
          <p:nvPr/>
        </p:nvCxnSpPr>
        <p:spPr>
          <a:xfrm flipH="1" rot="-5400000">
            <a:off x="2201400" y="1707872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8"/>
          <p:cNvCxnSpPr/>
          <p:nvPr/>
        </p:nvCxnSpPr>
        <p:spPr>
          <a:xfrm flipH="1" rot="10800000">
            <a:off x="3738250" y="485872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8"/>
          <p:cNvCxnSpPr/>
          <p:nvPr/>
        </p:nvCxnSpPr>
        <p:spPr>
          <a:xfrm flipH="1" rot="10800000">
            <a:off x="3738250" y="199947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8"/>
          <p:cNvCxnSpPr>
            <a:stCxn id="310" idx="2"/>
          </p:cNvCxnSpPr>
          <p:nvPr/>
        </p:nvCxnSpPr>
        <p:spPr>
          <a:xfrm rot="5400000">
            <a:off x="2650900" y="2928875"/>
            <a:ext cx="658500" cy="6840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8"/>
          <p:cNvSpPr txBox="1"/>
          <p:nvPr/>
        </p:nvSpPr>
        <p:spPr>
          <a:xfrm>
            <a:off x="4629375" y="281650"/>
            <a:ext cx="73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2" name="Google Shape;322;p48"/>
          <p:cNvSpPr txBox="1"/>
          <p:nvPr/>
        </p:nvSpPr>
        <p:spPr>
          <a:xfrm>
            <a:off x="3890775" y="0"/>
            <a:ext cx="166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cabo alimentação</a:t>
            </a:r>
            <a:endParaRPr b="1" sz="1000"/>
          </a:p>
        </p:txBody>
      </p:sp>
      <p:sp>
        <p:nvSpPr>
          <p:cNvPr id="323" name="Google Shape;323;p48"/>
          <p:cNvSpPr txBox="1"/>
          <p:nvPr/>
        </p:nvSpPr>
        <p:spPr>
          <a:xfrm>
            <a:off x="3828413" y="338700"/>
            <a:ext cx="166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cabo USB</a:t>
            </a:r>
            <a:endParaRPr b="1" sz="1000"/>
          </a:p>
        </p:txBody>
      </p:sp>
      <p:sp>
        <p:nvSpPr>
          <p:cNvPr id="324" name="Google Shape;324;p48"/>
          <p:cNvSpPr/>
          <p:nvPr/>
        </p:nvSpPr>
        <p:spPr>
          <a:xfrm>
            <a:off x="2158300" y="3500475"/>
            <a:ext cx="684000" cy="21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2256750" y="360002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 txBox="1"/>
          <p:nvPr/>
        </p:nvSpPr>
        <p:spPr>
          <a:xfrm>
            <a:off x="2000650" y="3440025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bateria</a:t>
            </a:r>
            <a:endParaRPr b="1" sz="1000"/>
          </a:p>
        </p:txBody>
      </p:sp>
      <p:cxnSp>
        <p:nvCxnSpPr>
          <p:cNvPr id="327" name="Google Shape;327;p48"/>
          <p:cNvCxnSpPr/>
          <p:nvPr/>
        </p:nvCxnSpPr>
        <p:spPr>
          <a:xfrm rot="5400000">
            <a:off x="6985400" y="1393225"/>
            <a:ext cx="1144800" cy="249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8"/>
          <p:cNvCxnSpPr/>
          <p:nvPr/>
        </p:nvCxnSpPr>
        <p:spPr>
          <a:xfrm flipH="1" rot="-5400000">
            <a:off x="7486250" y="1293775"/>
            <a:ext cx="1075500" cy="378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8"/>
          <p:cNvSpPr/>
          <p:nvPr/>
        </p:nvSpPr>
        <p:spPr>
          <a:xfrm>
            <a:off x="1526700" y="3667900"/>
            <a:ext cx="541200" cy="16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/>
        </p:nvSpPr>
        <p:spPr>
          <a:xfrm>
            <a:off x="1298825" y="3579850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pwhalk</a:t>
            </a:r>
            <a:endParaRPr b="1" sz="1000"/>
          </a:p>
        </p:txBody>
      </p:sp>
      <p:cxnSp>
        <p:nvCxnSpPr>
          <p:cNvPr id="331" name="Google Shape;331;p48"/>
          <p:cNvCxnSpPr>
            <a:stCxn id="329" idx="3"/>
            <a:endCxn id="310" idx="3"/>
          </p:cNvCxnSpPr>
          <p:nvPr/>
        </p:nvCxnSpPr>
        <p:spPr>
          <a:xfrm flipH="1" rot="10800000">
            <a:off x="2067900" y="2835400"/>
            <a:ext cx="1400100" cy="913800"/>
          </a:xfrm>
          <a:prstGeom prst="bentConnector3">
            <a:avLst>
              <a:gd fmla="val 97627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0" y="4606025"/>
            <a:ext cx="60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Estrutura e cabos visão</a:t>
            </a:r>
            <a:endParaRPr sz="2320"/>
          </a:p>
        </p:txBody>
      </p:sp>
      <p:sp>
        <p:nvSpPr>
          <p:cNvPr id="337" name="Google Shape;337;p49"/>
          <p:cNvSpPr/>
          <p:nvPr/>
        </p:nvSpPr>
        <p:spPr>
          <a:xfrm>
            <a:off x="4030800" y="2888475"/>
            <a:ext cx="114025" cy="291375"/>
          </a:xfrm>
          <a:custGeom>
            <a:rect b="b" l="l" r="r" t="t"/>
            <a:pathLst>
              <a:path extrusionOk="0" h="11655" w="4561">
                <a:moveTo>
                  <a:pt x="0" y="0"/>
                </a:moveTo>
                <a:cubicBezTo>
                  <a:pt x="760" y="1351"/>
                  <a:pt x="4561" y="6166"/>
                  <a:pt x="4561" y="8108"/>
                </a:cubicBezTo>
                <a:cubicBezTo>
                  <a:pt x="4561" y="10051"/>
                  <a:pt x="760" y="11064"/>
                  <a:pt x="0" y="116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b="3950" l="27751" r="27101" t="40870"/>
          <a:stretch/>
        </p:blipFill>
        <p:spPr>
          <a:xfrm>
            <a:off x="-926875" y="491975"/>
            <a:ext cx="5798851" cy="3984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9"/>
          <p:cNvCxnSpPr/>
          <p:nvPr/>
        </p:nvCxnSpPr>
        <p:spPr>
          <a:xfrm flipH="1">
            <a:off x="3219875" y="2650050"/>
            <a:ext cx="300" cy="3789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9"/>
          <p:cNvSpPr txBox="1"/>
          <p:nvPr/>
        </p:nvSpPr>
        <p:spPr>
          <a:xfrm>
            <a:off x="3349575" y="2848338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ZED</a:t>
            </a:r>
            <a:endParaRPr sz="1000"/>
          </a:p>
        </p:txBody>
      </p:sp>
      <p:cxnSp>
        <p:nvCxnSpPr>
          <p:cNvPr id="341" name="Google Shape;341;p49"/>
          <p:cNvCxnSpPr/>
          <p:nvPr/>
        </p:nvCxnSpPr>
        <p:spPr>
          <a:xfrm>
            <a:off x="3219875" y="3028950"/>
            <a:ext cx="291600" cy="3408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366350"/>
            <a:ext cx="541200" cy="52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25" y="9622"/>
            <a:ext cx="1140600" cy="1115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9"/>
          <p:cNvCxnSpPr>
            <a:stCxn id="343" idx="3"/>
            <a:endCxn id="342" idx="1"/>
          </p:cNvCxnSpPr>
          <p:nvPr/>
        </p:nvCxnSpPr>
        <p:spPr>
          <a:xfrm>
            <a:off x="1269025" y="567177"/>
            <a:ext cx="14742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9"/>
          <p:cNvSpPr txBox="1"/>
          <p:nvPr/>
        </p:nvSpPr>
        <p:spPr>
          <a:xfrm>
            <a:off x="199075" y="1124725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kodak 360</a:t>
            </a:r>
            <a:endParaRPr b="1" sz="1000"/>
          </a:p>
        </p:txBody>
      </p:sp>
      <p:sp>
        <p:nvSpPr>
          <p:cNvPr id="346" name="Google Shape;346;p49"/>
          <p:cNvSpPr/>
          <p:nvPr/>
        </p:nvSpPr>
        <p:spPr>
          <a:xfrm>
            <a:off x="3176350" y="2728925"/>
            <a:ext cx="291600" cy="21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/>
          <p:nvPr/>
        </p:nvSpPr>
        <p:spPr>
          <a:xfrm>
            <a:off x="3252250" y="3219325"/>
            <a:ext cx="486000" cy="1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49"/>
          <p:cNvCxnSpPr/>
          <p:nvPr/>
        </p:nvCxnSpPr>
        <p:spPr>
          <a:xfrm flipH="1" rot="10800000">
            <a:off x="3302025" y="2356450"/>
            <a:ext cx="29472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9"/>
          <p:cNvSpPr txBox="1"/>
          <p:nvPr/>
        </p:nvSpPr>
        <p:spPr>
          <a:xfrm>
            <a:off x="5743850" y="4723025"/>
            <a:ext cx="242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suporte na lateral das escotilhas</a:t>
            </a:r>
            <a:endParaRPr b="1" sz="1000"/>
          </a:p>
        </p:txBody>
      </p:sp>
      <p:cxnSp>
        <p:nvCxnSpPr>
          <p:cNvPr id="350" name="Google Shape;350;p49"/>
          <p:cNvCxnSpPr>
            <a:stCxn id="342" idx="2"/>
            <a:endCxn id="346" idx="1"/>
          </p:cNvCxnSpPr>
          <p:nvPr/>
        </p:nvCxnSpPr>
        <p:spPr>
          <a:xfrm flipH="1" rot="-5400000">
            <a:off x="2125200" y="1784072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9"/>
          <p:cNvCxnSpPr/>
          <p:nvPr/>
        </p:nvCxnSpPr>
        <p:spPr>
          <a:xfrm flipH="1" rot="-5400000">
            <a:off x="2201400" y="1707872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9"/>
          <p:cNvCxnSpPr/>
          <p:nvPr/>
        </p:nvCxnSpPr>
        <p:spPr>
          <a:xfrm flipH="1" rot="10800000">
            <a:off x="3738250" y="485872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9"/>
          <p:cNvCxnSpPr/>
          <p:nvPr/>
        </p:nvCxnSpPr>
        <p:spPr>
          <a:xfrm flipH="1" rot="10800000">
            <a:off x="3738250" y="199947"/>
            <a:ext cx="1939800" cy="1626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9"/>
          <p:cNvCxnSpPr>
            <a:stCxn id="346" idx="2"/>
          </p:cNvCxnSpPr>
          <p:nvPr/>
        </p:nvCxnSpPr>
        <p:spPr>
          <a:xfrm rot="5400000">
            <a:off x="2650900" y="2928875"/>
            <a:ext cx="658500" cy="6840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49"/>
          <p:cNvSpPr txBox="1"/>
          <p:nvPr/>
        </p:nvSpPr>
        <p:spPr>
          <a:xfrm>
            <a:off x="3890775" y="0"/>
            <a:ext cx="166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cabo alimentação</a:t>
            </a:r>
            <a:endParaRPr b="1" sz="1000"/>
          </a:p>
        </p:txBody>
      </p:sp>
      <p:sp>
        <p:nvSpPr>
          <p:cNvPr id="356" name="Google Shape;356;p49"/>
          <p:cNvSpPr txBox="1"/>
          <p:nvPr/>
        </p:nvSpPr>
        <p:spPr>
          <a:xfrm>
            <a:off x="3828413" y="338700"/>
            <a:ext cx="166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cabo USB</a:t>
            </a:r>
            <a:endParaRPr b="1" sz="1000"/>
          </a:p>
        </p:txBody>
      </p:sp>
      <p:sp>
        <p:nvSpPr>
          <p:cNvPr id="357" name="Google Shape;357;p49"/>
          <p:cNvSpPr/>
          <p:nvPr/>
        </p:nvSpPr>
        <p:spPr>
          <a:xfrm>
            <a:off x="2158300" y="3500475"/>
            <a:ext cx="684000" cy="21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 txBox="1"/>
          <p:nvPr/>
        </p:nvSpPr>
        <p:spPr>
          <a:xfrm>
            <a:off x="2000650" y="3440025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bateria</a:t>
            </a:r>
            <a:endParaRPr b="1" sz="1000"/>
          </a:p>
        </p:txBody>
      </p:sp>
      <p:sp>
        <p:nvSpPr>
          <p:cNvPr id="359" name="Google Shape;359;p49"/>
          <p:cNvSpPr/>
          <p:nvPr/>
        </p:nvSpPr>
        <p:spPr>
          <a:xfrm>
            <a:off x="1526700" y="3667900"/>
            <a:ext cx="541200" cy="16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/>
        </p:nvSpPr>
        <p:spPr>
          <a:xfrm>
            <a:off x="1298825" y="3579850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pwhalk</a:t>
            </a:r>
            <a:endParaRPr b="1" sz="1000"/>
          </a:p>
        </p:txBody>
      </p:sp>
      <p:cxnSp>
        <p:nvCxnSpPr>
          <p:cNvPr id="361" name="Google Shape;361;p49"/>
          <p:cNvCxnSpPr>
            <a:stCxn id="359" idx="3"/>
            <a:endCxn id="346" idx="3"/>
          </p:cNvCxnSpPr>
          <p:nvPr/>
        </p:nvCxnSpPr>
        <p:spPr>
          <a:xfrm flipH="1" rot="10800000">
            <a:off x="2067900" y="2835400"/>
            <a:ext cx="1400100" cy="913800"/>
          </a:xfrm>
          <a:prstGeom prst="bentConnector3">
            <a:avLst>
              <a:gd fmla="val 97627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 rot="10800000">
            <a:off x="2864400" y="2342850"/>
            <a:ext cx="0" cy="993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9"/>
          <p:cNvSpPr txBox="1"/>
          <p:nvPr/>
        </p:nvSpPr>
        <p:spPr>
          <a:xfrm>
            <a:off x="2301775" y="2580800"/>
            <a:ext cx="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50cm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importantes do projeto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Atual NBoat - UFRN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Site Docs: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https://nboat-documentation.readthedocs.io/en/master/index.html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Trello: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https://trello.com/invite/b/QkVBSZVx/77e12984a26b566ea53c6bccba184d20/nboat-constru%C3%A7%C3%A3o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https://trello.com/invite/b/l0wS5HER/f9e4bd0ce091755a3661ba295378b9c5/trabalhos-uff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Google Drive: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https://drive.google.com/drive/folders/1q38gfsI9PdqJXJiWq1MY8W6JsQlL--_2?usp=sharing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Partes de um veleiro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966500" y="4715675"/>
            <a:ext cx="7177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Fonte: Davi Henrique; Dos Santos. Framework para comparação de sistemas de controle de veleiros autônomos. Tese de Doutorado, 2020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950" l="27751" r="27101" t="40870"/>
          <a:stretch/>
        </p:blipFill>
        <p:spPr>
          <a:xfrm>
            <a:off x="3264125" y="491975"/>
            <a:ext cx="5798851" cy="398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8774" l="23785" r="27100" t="14415"/>
          <a:stretch/>
        </p:blipFill>
        <p:spPr>
          <a:xfrm>
            <a:off x="41500" y="589700"/>
            <a:ext cx="5171099" cy="158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030300" y="151825"/>
            <a:ext cx="26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de comunição (pensar)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Partes de um veleiro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966500" y="4715675"/>
            <a:ext cx="7177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Fonte: Davi Henrique; Dos Santos. Framework para comparação de sistemas de controle de veleiros autônomos. Tese de Doutorado, 2020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950" l="27751" r="27101" t="40870"/>
          <a:stretch/>
        </p:blipFill>
        <p:spPr>
          <a:xfrm>
            <a:off x="3264125" y="491975"/>
            <a:ext cx="5798851" cy="398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8774" l="23785" r="27100" t="14415"/>
          <a:stretch/>
        </p:blipFill>
        <p:spPr>
          <a:xfrm>
            <a:off x="41500" y="589700"/>
            <a:ext cx="5171099" cy="158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>
            <a:endCxn id="92" idx="1"/>
          </p:cNvCxnSpPr>
          <p:nvPr/>
        </p:nvCxnSpPr>
        <p:spPr>
          <a:xfrm flipH="1">
            <a:off x="7410875" y="2650050"/>
            <a:ext cx="300" cy="3789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/>
          <p:nvPr/>
        </p:nvSpPr>
        <p:spPr>
          <a:xfrm>
            <a:off x="7385675" y="2509525"/>
            <a:ext cx="190200" cy="22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540575" y="2423425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360</a:t>
            </a:r>
            <a:endParaRPr sz="1000"/>
          </a:p>
        </p:txBody>
      </p:sp>
      <p:sp>
        <p:nvSpPr>
          <p:cNvPr id="95" name="Google Shape;95;p18"/>
          <p:cNvSpPr txBox="1"/>
          <p:nvPr/>
        </p:nvSpPr>
        <p:spPr>
          <a:xfrm>
            <a:off x="7540575" y="2848338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ZED</a:t>
            </a:r>
            <a:endParaRPr sz="1000"/>
          </a:p>
        </p:txBody>
      </p:sp>
      <p:cxnSp>
        <p:nvCxnSpPr>
          <p:cNvPr id="96" name="Google Shape;96;p18"/>
          <p:cNvCxnSpPr/>
          <p:nvPr/>
        </p:nvCxnSpPr>
        <p:spPr>
          <a:xfrm flipH="1" rot="10800000">
            <a:off x="7929375" y="2799888"/>
            <a:ext cx="6339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>
            <a:off x="7929375" y="3017688"/>
            <a:ext cx="11406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/>
        </p:nvSpPr>
        <p:spPr>
          <a:xfrm>
            <a:off x="6030300" y="151825"/>
            <a:ext cx="26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de comunição (pensar)</a:t>
            </a:r>
            <a:endParaRPr/>
          </a:p>
        </p:txBody>
      </p:sp>
      <p:cxnSp>
        <p:nvCxnSpPr>
          <p:cNvPr id="99" name="Google Shape;99;p18"/>
          <p:cNvCxnSpPr>
            <a:stCxn id="92" idx="1"/>
          </p:cNvCxnSpPr>
          <p:nvPr/>
        </p:nvCxnSpPr>
        <p:spPr>
          <a:xfrm>
            <a:off x="7410875" y="3028950"/>
            <a:ext cx="291600" cy="3408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/>
          <p:nvPr/>
        </p:nvSpPr>
        <p:spPr>
          <a:xfrm>
            <a:off x="7410875" y="2914950"/>
            <a:ext cx="190200" cy="22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997775" y="2880625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110</a:t>
            </a:r>
            <a:endParaRPr sz="1000"/>
          </a:p>
        </p:txBody>
      </p:sp>
      <p:sp>
        <p:nvSpPr>
          <p:cNvPr id="101" name="Google Shape;101;p18"/>
          <p:cNvSpPr/>
          <p:nvPr/>
        </p:nvSpPr>
        <p:spPr>
          <a:xfrm>
            <a:off x="8298000" y="2888475"/>
            <a:ext cx="114025" cy="291375"/>
          </a:xfrm>
          <a:custGeom>
            <a:rect b="b" l="l" r="r" t="t"/>
            <a:pathLst>
              <a:path extrusionOk="0" h="11655" w="4561">
                <a:moveTo>
                  <a:pt x="0" y="0"/>
                </a:moveTo>
                <a:cubicBezTo>
                  <a:pt x="760" y="1351"/>
                  <a:pt x="4561" y="6166"/>
                  <a:pt x="4561" y="8108"/>
                </a:cubicBezTo>
                <a:cubicBezTo>
                  <a:pt x="4561" y="10051"/>
                  <a:pt x="760" y="11064"/>
                  <a:pt x="0" y="116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hardware do veleiro Nboat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966500" y="4715675"/>
            <a:ext cx="7177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Fonte: Davi Henrique; Dos Santos. Framework para comparação de sistemas de controle de veleiros autônomos. Tese de Doutorado, 2020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4808489" cy="377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850825" y="1058525"/>
            <a:ext cx="335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Pixhawk 2.4.6;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Arduino Mega;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3. Driver vnh5019 para os atuadores;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4. Atuador linear do leme;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5. Potenciômetro do leme;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6. Mini-guincho para atuar a vela;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7. Potenciômetro da vela;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8. Bateria nautica;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9. Sensores do vento;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10. GPS, IMU;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11. Telemetria 433 MHz;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12. Transmissor e receptor Rádio R7;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General diagram of the autonomous system for NBoat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514350"/>
            <a:ext cx="6198650" cy="43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966500" y="4715675"/>
            <a:ext cx="7177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Fonte: Davi Henrique; Dos Santos. Framework para comparação de sistemas de controle de veleiros autônomos. Tese de Doutorado, 2020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Arduino programming for servo work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550925" y="1152475"/>
            <a:ext cx="22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versão da eletrônica do Nboat (controle RC)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fonte: Trello NBoat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4" y="1000075"/>
            <a:ext cx="4841801" cy="37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966500" y="4715675"/>
            <a:ext cx="7177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Fonte: Davi Henrique; Dos Santos. Framework para comparação de sistemas de controle de veleiros autônomos. Tese de Doutorado, 2020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