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597" r:id="rId3"/>
    <p:sldId id="596" r:id="rId4"/>
    <p:sldId id="598" r:id="rId5"/>
    <p:sldId id="599" r:id="rId6"/>
    <p:sldId id="602" r:id="rId7"/>
    <p:sldId id="589" r:id="rId8"/>
    <p:sldId id="590" r:id="rId9"/>
    <p:sldId id="595" r:id="rId10"/>
    <p:sldId id="592" r:id="rId11"/>
    <p:sldId id="594" r:id="rId12"/>
    <p:sldId id="600" r:id="rId13"/>
    <p:sldId id="601" r:id="rId14"/>
  </p:sldIdLst>
  <p:sldSz cx="9144000" cy="6858000" type="screen4x3"/>
  <p:notesSz cx="7104063" cy="102346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5" userDrawn="1">
          <p15:clr>
            <a:srgbClr val="A4A3A4"/>
          </p15:clr>
        </p15:guide>
        <p15:guide id="2" pos="223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FFFF00"/>
    <a:srgbClr val="FF00FF"/>
    <a:srgbClr val="800000"/>
    <a:srgbClr val="FF0000"/>
    <a:srgbClr val="FFFF99"/>
    <a:srgbClr val="000099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F8F5E7-03AC-4187-87BC-3E9AA7F3109D}" v="1" dt="2023-03-07T14:45:47.9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91" autoAdjust="0"/>
    <p:restoredTop sz="89421" autoAdjust="0"/>
  </p:normalViewPr>
  <p:slideViewPr>
    <p:cSldViewPr snapToGrid="0">
      <p:cViewPr varScale="1">
        <p:scale>
          <a:sx n="70" d="100"/>
          <a:sy n="70" d="100"/>
        </p:scale>
        <p:origin x="1493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-3708" y="-90"/>
      </p:cViewPr>
      <p:guideLst>
        <p:guide orient="horz" pos="3225"/>
        <p:guide pos="22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한정현[ 소장 / 차세대가상증강현실연구소 ]" userId="8817b931-c36e-486e-bcca-9682cca4c124" providerId="ADAL" clId="{F8F8F5E7-03AC-4187-87BC-3E9AA7F3109D}"/>
    <pc:docChg chg="modNotesMaster modHandout">
      <pc:chgData name="한정현[ 소장 / 차세대가상증강현실연구소 ]" userId="8817b931-c36e-486e-bcca-9682cca4c124" providerId="ADAL" clId="{F8F8F5E7-03AC-4187-87BC-3E9AA7F3109D}" dt="2023-03-07T14:45:47.987" v="0"/>
      <pc:docMkLst>
        <pc:docMk/>
      </pc:docMkLst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73FF280-0B87-4BA5-BB0F-696D0F1A9E8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79488" cy="511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257" tIns="48129" rIns="96257" bIns="48129" numCol="1" anchor="t" anchorCtr="0" compatLnSpc="1">
            <a:prstTxWarp prst="textNoShape">
              <a:avLst/>
            </a:prstTxWarp>
          </a:bodyPr>
          <a:lstStyle>
            <a:lvl1pPr defTabSz="961734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75F03DC-A382-487A-885F-BFB43578634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577" y="2"/>
            <a:ext cx="3079487" cy="511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257" tIns="48129" rIns="96257" bIns="48129" numCol="1" anchor="t" anchorCtr="0" compatLnSpc="1">
            <a:prstTxWarp prst="textNoShape">
              <a:avLst/>
            </a:prstTxWarp>
          </a:bodyPr>
          <a:lstStyle>
            <a:lvl1pPr algn="r" defTabSz="961734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07AB491E-5E2B-4FBA-80EA-BCB127F6B83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3122"/>
            <a:ext cx="3079488" cy="511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257" tIns="48129" rIns="96257" bIns="48129" numCol="1" anchor="b" anchorCtr="0" compatLnSpc="1">
            <a:prstTxWarp prst="textNoShape">
              <a:avLst/>
            </a:prstTxWarp>
          </a:bodyPr>
          <a:lstStyle>
            <a:lvl1pPr defTabSz="961734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F1297172-DFC3-410F-8867-C1C3380D1C9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577" y="9723122"/>
            <a:ext cx="3079487" cy="511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257" tIns="48129" rIns="96257" bIns="48129" numCol="1" anchor="b" anchorCtr="0" compatLnSpc="1">
            <a:prstTxWarp prst="textNoShape">
              <a:avLst/>
            </a:prstTxWarp>
          </a:bodyPr>
          <a:lstStyle>
            <a:lvl1pPr algn="r" defTabSz="959387" eaLnBrk="1" latinLnBrk="1" hangingPunct="1">
              <a:defRPr sz="1000"/>
            </a:lvl1pPr>
          </a:lstStyle>
          <a:p>
            <a:pPr>
              <a:defRPr/>
            </a:pPr>
            <a:fld id="{1C358003-AF0F-4301-823A-565719909C6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734F7C3A-C940-4CE6-8B1E-79C28203C49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79488" cy="511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257" tIns="48129" rIns="96257" bIns="48129" numCol="1" anchor="t" anchorCtr="0" compatLnSpc="1">
            <a:prstTxWarp prst="textNoShape">
              <a:avLst/>
            </a:prstTxWarp>
          </a:bodyPr>
          <a:lstStyle>
            <a:lvl1pPr defTabSz="961734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87DDD29D-D674-4FDF-8AC9-CB727195C32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4577" y="2"/>
            <a:ext cx="3079487" cy="511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257" tIns="48129" rIns="96257" bIns="48129" numCol="1" anchor="t" anchorCtr="0" compatLnSpc="1">
            <a:prstTxWarp prst="textNoShape">
              <a:avLst/>
            </a:prstTxWarp>
          </a:bodyPr>
          <a:lstStyle>
            <a:lvl1pPr algn="r" defTabSz="961734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2A0678AC-CF23-4FA1-97E4-3FA40BE727A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5363" y="769938"/>
            <a:ext cx="5116512" cy="38369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733CE7EA-DA64-4520-AADA-13C48024073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226" y="4861563"/>
            <a:ext cx="5211614" cy="4603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257" tIns="48129" rIns="96257" bIns="481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세째 수준</a:t>
            </a:r>
          </a:p>
          <a:p>
            <a:pPr lvl="3"/>
            <a:r>
              <a:rPr lang="ko-KR" altLang="en-US" noProof="0"/>
              <a:t>네째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FF40671B-0E2F-4972-8E11-B25BE6D6635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122"/>
            <a:ext cx="3079488" cy="511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257" tIns="48129" rIns="96257" bIns="48129" numCol="1" anchor="b" anchorCtr="0" compatLnSpc="1">
            <a:prstTxWarp prst="textNoShape">
              <a:avLst/>
            </a:prstTxWarp>
          </a:bodyPr>
          <a:lstStyle>
            <a:lvl1pPr defTabSz="961734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897C7DFE-98D7-4E2E-8638-FDC2F17518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577" y="9723122"/>
            <a:ext cx="3079487" cy="511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257" tIns="48129" rIns="96257" bIns="48129" numCol="1" anchor="b" anchorCtr="0" compatLnSpc="1">
            <a:prstTxWarp prst="textNoShape">
              <a:avLst/>
            </a:prstTxWarp>
          </a:bodyPr>
          <a:lstStyle>
            <a:lvl1pPr algn="r" defTabSz="959387" eaLnBrk="1" latinLnBrk="1" hangingPunct="1">
              <a:defRPr sz="1000"/>
            </a:lvl1pPr>
          </a:lstStyle>
          <a:p>
            <a:pPr>
              <a:defRPr/>
            </a:pPr>
            <a:fld id="{BF66395B-B9D6-41C7-AE71-70C23CBC8D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9B28A1EA-EED0-40AC-8799-CE0914E3E4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6096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70142" indent="-296208" defTabSz="956096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84834" indent="-236967" defTabSz="956096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58767" indent="-236967" defTabSz="956096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132701" indent="-236967" defTabSz="956096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606634" indent="-236967" defTabSz="956096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080568" indent="-236967" defTabSz="956096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554501" indent="-236967" defTabSz="956096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028435" indent="-236967" defTabSz="956096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6F45E8B3-BCE0-42B6-BB43-DA9170EB670F}" type="slidenum">
              <a:rPr lang="en-US" altLang="ko-KR" sz="1000"/>
              <a:pPr/>
              <a:t>1</a:t>
            </a:fld>
            <a:endParaRPr lang="en-US" altLang="ko-KR" sz="10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3EFE17FC-A983-48DC-9F4A-DF367F61A9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77636AE5-F64F-4A69-9112-87B7E76B2B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89E9160F-F66C-40FE-90D5-831D4DFF47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6096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70142" indent="-296208" defTabSz="956096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84834" indent="-236967" defTabSz="956096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58767" indent="-236967" defTabSz="956096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132701" indent="-236967" defTabSz="956096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606634" indent="-236967" defTabSz="956096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080568" indent="-236967" defTabSz="956096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554501" indent="-236967" defTabSz="956096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028435" indent="-236967" defTabSz="956096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E4BBD1BA-A728-4A0A-A24B-DA1750C97AE7}" type="slidenum">
              <a:rPr lang="en-US" altLang="ko-KR" sz="1100"/>
              <a:pPr/>
              <a:t>10</a:t>
            </a:fld>
            <a:endParaRPr lang="en-US" altLang="ko-KR" sz="11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EBE210F6-358E-40BB-9E1B-C22793A48E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409D43C4-4B67-4333-9A21-09BCD8F683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2E09E697-FCA0-4A1F-985B-2FBD51DAB2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6096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70142" indent="-296208" defTabSz="956096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84834" indent="-236967" defTabSz="956096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58767" indent="-236967" defTabSz="956096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132701" indent="-236967" defTabSz="956096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606634" indent="-236967" defTabSz="956096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080568" indent="-236967" defTabSz="956096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554501" indent="-236967" defTabSz="956096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028435" indent="-236967" defTabSz="956096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3A5419F4-A4AC-4E3C-89ED-3D044E5AADCA}" type="slidenum">
              <a:rPr lang="en-US" altLang="ko-KR" sz="1100"/>
              <a:pPr/>
              <a:t>11</a:t>
            </a:fld>
            <a:endParaRPr lang="en-US" altLang="ko-KR" sz="11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0CDAA800-5D30-480C-90BE-490337E472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73BF4629-212A-44B9-8D15-40A1573AB0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7C3A619D-8DEC-4BCC-BC4A-31ABC0689E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6096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70142" indent="-296208" defTabSz="956096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84834" indent="-236967" defTabSz="956096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58767" indent="-236967" defTabSz="956096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132701" indent="-236967" defTabSz="956096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606634" indent="-236967" defTabSz="956096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080568" indent="-236967" defTabSz="956096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554501" indent="-236967" defTabSz="956096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028435" indent="-236967" defTabSz="956096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EB04ADA3-94B0-4A93-8BB7-4BDFBA42AAB5}" type="slidenum">
              <a:rPr lang="en-US" altLang="ko-KR" sz="1100"/>
              <a:pPr/>
              <a:t>12</a:t>
            </a:fld>
            <a:endParaRPr lang="en-US" altLang="ko-KR" sz="11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D30F44D9-9E2E-4A9C-9530-3FD8E0B63C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41A5E271-F721-4BE5-91FF-0828410DD5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5E607046-57BE-47C5-B20A-D94FD05E90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6096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70142" indent="-296208" defTabSz="956096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84834" indent="-236967" defTabSz="956096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58767" indent="-236967" defTabSz="956096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132701" indent="-236967" defTabSz="956096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606634" indent="-236967" defTabSz="956096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080568" indent="-236967" defTabSz="956096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554501" indent="-236967" defTabSz="956096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028435" indent="-236967" defTabSz="956096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1DF5C1B5-DDAF-44EA-AE12-4DB5A9B82A66}" type="slidenum">
              <a:rPr lang="en-US" altLang="ko-KR" sz="1100"/>
              <a:pPr/>
              <a:t>13</a:t>
            </a:fld>
            <a:endParaRPr lang="en-US" altLang="ko-KR" sz="11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D5BA12E6-1B88-4558-B10E-9D486AE9DA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8F9288B4-3C00-4BBE-81D4-64646D0918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2B49F389-B4DC-4D64-947C-02B3FB9020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892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70142" indent="-296208" defTabSz="919892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84834" indent="-236967" defTabSz="919892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58767" indent="-236967" defTabSz="919892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132701" indent="-236967" defTabSz="919892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606634" indent="-236967" defTabSz="919892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080568" indent="-236967" defTabSz="919892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554501" indent="-236967" defTabSz="919892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028435" indent="-236967" defTabSz="919892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EA7C7AE8-C511-45F4-B8DD-5CE5DD11DCE1}" type="slidenum">
              <a:rPr lang="en-US" altLang="ko-KR" sz="1100"/>
              <a:pPr/>
              <a:t>2</a:t>
            </a:fld>
            <a:endParaRPr lang="en-US" altLang="ko-KR" sz="11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41557EDD-6A3B-47B3-BB5E-FE2401A4D5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E9B47407-C85D-4416-A9C2-642F5EDE7A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8C348F57-56A7-4795-AA11-F1AB285A5C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892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70142" indent="-296208" defTabSz="919892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84834" indent="-236967" defTabSz="919892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58767" indent="-236967" defTabSz="919892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132701" indent="-236967" defTabSz="919892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606634" indent="-236967" defTabSz="919892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080568" indent="-236967" defTabSz="919892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554501" indent="-236967" defTabSz="919892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028435" indent="-236967" defTabSz="919892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4A4C3735-BA39-47C0-9E4E-36448963C919}" type="slidenum">
              <a:rPr lang="en-US" altLang="ko-KR" sz="1100"/>
              <a:pPr/>
              <a:t>3</a:t>
            </a:fld>
            <a:endParaRPr lang="en-US" altLang="ko-KR" sz="11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A779C606-6012-4DF9-88D2-E59EEC6D63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6F3AA64D-75CC-4ABA-84FF-38C7C6F7A3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47867">
              <a:defRPr/>
            </a:pPr>
            <a:r>
              <a:rPr lang="en-US" altLang="ko-KR" dirty="0"/>
              <a:t>A different way of matrix-vector multiplication</a:t>
            </a:r>
            <a:r>
              <a:rPr lang="ko-KR" altLang="en-US" dirty="0"/>
              <a:t>을</a:t>
            </a:r>
            <a:endParaRPr lang="en-US" altLang="ko-KR" dirty="0"/>
          </a:p>
          <a:p>
            <a:pPr defTabSz="947867">
              <a:defRPr/>
            </a:pPr>
            <a:r>
              <a:rPr lang="en-US" altLang="ko-KR" dirty="0"/>
              <a:t>(</a:t>
            </a:r>
            <a:r>
              <a:rPr lang="en-US" altLang="ko-KR" i="1" dirty="0"/>
              <a:t>AB</a:t>
            </a:r>
            <a:r>
              <a:rPr lang="en-US" altLang="ko-KR" dirty="0"/>
              <a:t>)</a:t>
            </a:r>
            <a:r>
              <a:rPr lang="en-US" altLang="ko-KR" i="1" baseline="30000" dirty="0"/>
              <a:t>T</a:t>
            </a:r>
            <a:r>
              <a:rPr lang="en-US" altLang="ko-KR" dirty="0"/>
              <a:t> = </a:t>
            </a:r>
            <a:r>
              <a:rPr lang="en-US" altLang="ko-KR" i="1" dirty="0"/>
              <a:t>B</a:t>
            </a:r>
            <a:r>
              <a:rPr lang="en-US" altLang="ko-KR" i="1" baseline="30000" dirty="0"/>
              <a:t>T</a:t>
            </a:r>
            <a:r>
              <a:rPr lang="en-US" altLang="ko-KR" i="1" dirty="0"/>
              <a:t>A</a:t>
            </a:r>
            <a:r>
              <a:rPr lang="en-US" altLang="ko-KR" i="1" baseline="30000" dirty="0"/>
              <a:t>T  </a:t>
            </a:r>
            <a:r>
              <a:rPr lang="en-US" altLang="ko-KR" dirty="0"/>
              <a:t>and (</a:t>
            </a:r>
            <a:r>
              <a:rPr lang="en-US" altLang="ko-KR" i="1" dirty="0"/>
              <a:t>Mv</a:t>
            </a:r>
            <a:r>
              <a:rPr lang="en-US" altLang="ko-KR" dirty="0"/>
              <a:t>)</a:t>
            </a:r>
            <a:r>
              <a:rPr lang="en-US" altLang="ko-KR" i="1" baseline="30000" dirty="0"/>
              <a:t>T</a:t>
            </a:r>
            <a:r>
              <a:rPr lang="en-US" altLang="ko-KR" i="1" dirty="0"/>
              <a:t> </a:t>
            </a:r>
            <a:r>
              <a:rPr lang="en-US" altLang="ko-KR" dirty="0"/>
              <a:t>=</a:t>
            </a:r>
            <a:r>
              <a:rPr lang="en-US" altLang="ko-KR" i="1" dirty="0"/>
              <a:t> </a:t>
            </a:r>
            <a:r>
              <a:rPr lang="en-US" altLang="ko-KR" i="1" dirty="0" err="1"/>
              <a:t>v</a:t>
            </a:r>
            <a:r>
              <a:rPr lang="en-US" altLang="ko-KR" i="1" baseline="30000" dirty="0" err="1"/>
              <a:t>T</a:t>
            </a:r>
            <a:r>
              <a:rPr lang="en-US" altLang="ko-KR" i="1" dirty="0" err="1"/>
              <a:t>M</a:t>
            </a:r>
            <a:r>
              <a:rPr lang="en-US" altLang="ko-KR" i="1" baseline="30000" dirty="0" err="1"/>
              <a:t>T</a:t>
            </a:r>
            <a:endParaRPr lang="en-US" altLang="ko-KR" dirty="0"/>
          </a:p>
          <a:p>
            <a:pPr defTabSz="947867">
              <a:defRPr/>
            </a:pPr>
            <a:r>
              <a:rPr lang="ko-KR" altLang="en-US" dirty="0"/>
              <a:t>로 바꾸고</a:t>
            </a:r>
            <a:r>
              <a:rPr lang="en-US" altLang="ko-KR" dirty="0"/>
              <a:t>, </a:t>
            </a:r>
            <a:r>
              <a:rPr lang="ko-KR" altLang="en-US" dirty="0"/>
              <a:t>아래처럼 설명하려고 했으나</a:t>
            </a:r>
            <a:r>
              <a:rPr lang="en-US" altLang="ko-KR" dirty="0"/>
              <a:t>, </a:t>
            </a:r>
            <a:r>
              <a:rPr lang="ko-KR" altLang="en-US" dirty="0"/>
              <a:t>더 어려움</a:t>
            </a:r>
            <a:r>
              <a:rPr lang="en-US" altLang="ko-KR" dirty="0"/>
              <a:t>. </a:t>
            </a:r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다시 위처럼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en-US" altLang="ko-KR" i="1" dirty="0"/>
              <a:t>Mv</a:t>
            </a:r>
            <a:r>
              <a:rPr lang="en-US" altLang="ko-KR" dirty="0"/>
              <a:t>)</a:t>
            </a:r>
            <a:r>
              <a:rPr lang="en-US" altLang="ko-KR" i="1" baseline="30000" dirty="0"/>
              <a:t>T</a:t>
            </a:r>
            <a:r>
              <a:rPr lang="en-US" altLang="ko-KR" i="1" dirty="0"/>
              <a:t> </a:t>
            </a:r>
            <a:r>
              <a:rPr lang="en-US" altLang="ko-KR" dirty="0"/>
              <a:t>=</a:t>
            </a:r>
            <a:r>
              <a:rPr lang="en-US" altLang="ko-KR" i="1" dirty="0"/>
              <a:t> </a:t>
            </a:r>
            <a:r>
              <a:rPr lang="en-US" altLang="ko-KR" i="1" dirty="0" err="1"/>
              <a:t>v</a:t>
            </a:r>
            <a:r>
              <a:rPr lang="en-US" altLang="ko-KR" i="1" baseline="30000" dirty="0" err="1"/>
              <a:t>T</a:t>
            </a:r>
            <a:r>
              <a:rPr lang="en-US" altLang="ko-KR" i="1" dirty="0" err="1"/>
              <a:t>M</a:t>
            </a:r>
            <a:r>
              <a:rPr lang="en-US" altLang="ko-KR" i="1" baseline="30000" dirty="0" err="1"/>
              <a:t>T</a:t>
            </a:r>
            <a:r>
              <a:rPr lang="en-US" altLang="ko-KR" i="1" baseline="30000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i="1" dirty="0">
                <a:sym typeface="Wingdings" panose="05000000000000000000" pitchFamily="2" charset="2"/>
              </a:rPr>
              <a:t> </a:t>
            </a:r>
            <a:r>
              <a:rPr lang="en-US" altLang="ko-KR" i="1" dirty="0"/>
              <a:t>Mv</a:t>
            </a:r>
            <a:r>
              <a:rPr lang="ko-KR" altLang="en-US" dirty="0">
                <a:sym typeface="Wingdings" panose="05000000000000000000" pitchFamily="2" charset="2"/>
              </a:rPr>
              <a:t>의 전치가 뭐냐</a:t>
            </a:r>
            <a:r>
              <a:rPr lang="en-US" altLang="ko-KR" dirty="0">
                <a:sym typeface="Wingdings" panose="05000000000000000000" pitchFamily="2" charset="2"/>
              </a:rPr>
              <a:t>?  </a:t>
            </a:r>
            <a:r>
              <a:rPr lang="ko-KR" altLang="en-US" dirty="0">
                <a:sym typeface="Wingdings" panose="05000000000000000000" pitchFamily="2" charset="2"/>
              </a:rPr>
              <a:t>바로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en-US" altLang="ko-KR" dirty="0" err="1">
                <a:sym typeface="Wingdings" panose="05000000000000000000" pitchFamily="2" charset="2"/>
              </a:rPr>
              <a:t>ax+by</a:t>
            </a:r>
            <a:r>
              <a:rPr lang="en-US" altLang="ko-KR" dirty="0">
                <a:sym typeface="Wingdings" panose="05000000000000000000" pitchFamily="2" charset="2"/>
              </a:rPr>
              <a:t>,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cx+dy</a:t>
            </a:r>
            <a:r>
              <a:rPr lang="en-US" altLang="ko-KR" dirty="0">
                <a:sym typeface="Wingdings" panose="05000000000000000000" pitchFamily="2" charset="2"/>
              </a:rPr>
              <a:t>,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ex+fy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다</a:t>
            </a:r>
            <a:r>
              <a:rPr lang="en-US" altLang="ko-KR" dirty="0">
                <a:sym typeface="Wingdings" panose="05000000000000000000" pitchFamily="2" charset="2"/>
              </a:rPr>
              <a:t>.  </a:t>
            </a:r>
            <a:r>
              <a:rPr lang="en-US" altLang="ko-KR" i="1" dirty="0" err="1"/>
              <a:t>v</a:t>
            </a:r>
            <a:r>
              <a:rPr lang="en-US" altLang="ko-KR" i="1" baseline="30000" dirty="0" err="1"/>
              <a:t>T</a:t>
            </a:r>
            <a:r>
              <a:rPr lang="en-US" altLang="ko-KR" i="1" dirty="0" err="1"/>
              <a:t>M</a:t>
            </a:r>
            <a:r>
              <a:rPr lang="en-US" altLang="ko-KR" i="1" baseline="30000" dirty="0" err="1"/>
              <a:t>T</a:t>
            </a:r>
            <a:r>
              <a:rPr lang="ko-KR" altLang="en-US" dirty="0">
                <a:sym typeface="Wingdings" panose="05000000000000000000" pitchFamily="2" charset="2"/>
              </a:rPr>
              <a:t>가 이걸 만들어 내는 지 보자</a:t>
            </a:r>
            <a:r>
              <a:rPr lang="en-US" altLang="ko-KR" dirty="0">
                <a:sym typeface="Wingdings" panose="05000000000000000000" pitchFamily="2" charset="2"/>
              </a:rPr>
              <a:t>.  ..  </a:t>
            </a:r>
            <a:r>
              <a:rPr lang="ko-KR" altLang="en-US" dirty="0">
                <a:sym typeface="Wingdings" panose="05000000000000000000" pitchFamily="2" charset="2"/>
              </a:rPr>
              <a:t>봐라 같지</a:t>
            </a:r>
            <a:r>
              <a:rPr lang="en-US" altLang="ko-KR" dirty="0">
                <a:sym typeface="Wingdings" panose="05000000000000000000" pitchFamily="2" charset="2"/>
              </a:rPr>
              <a:t>?  </a:t>
            </a:r>
            <a:r>
              <a:rPr lang="ko-KR" altLang="en-US" dirty="0">
                <a:sym typeface="Wingdings" panose="05000000000000000000" pitchFamily="2" charset="2"/>
              </a:rPr>
              <a:t>그 결과가 열로 나오느냐 행으로 나오느냐 차이일 뿐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행렬과 벡터의 곱셈은 두번째 </a:t>
            </a:r>
            <a:r>
              <a:rPr lang="en-US" altLang="ko-KR" dirty="0">
                <a:sym typeface="Wingdings" panose="05000000000000000000" pitchFamily="2" charset="2"/>
              </a:rPr>
              <a:t>bullet</a:t>
            </a:r>
            <a:r>
              <a:rPr lang="ko-KR" altLang="en-US" dirty="0">
                <a:sym typeface="Wingdings" panose="05000000000000000000" pitchFamily="2" charset="2"/>
              </a:rPr>
              <a:t>처럼 아니면 네번째 </a:t>
            </a:r>
            <a:r>
              <a:rPr lang="en-US" altLang="ko-KR" dirty="0">
                <a:sym typeface="Wingdings" panose="05000000000000000000" pitchFamily="2" charset="2"/>
              </a:rPr>
              <a:t>bullet</a:t>
            </a:r>
            <a:r>
              <a:rPr lang="ko-KR" altLang="en-US" dirty="0">
                <a:sym typeface="Wingdings" panose="05000000000000000000" pitchFamily="2" charset="2"/>
              </a:rPr>
              <a:t>처럼 표현할 수 있다는 것이다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en-US" altLang="ko-KR" baseline="30000" dirty="0"/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i="1" baseline="300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95D81089-8FFE-4205-B3AE-3DBAEE41B7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892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70142" indent="-296208" defTabSz="919892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84834" indent="-236967" defTabSz="919892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58767" indent="-236967" defTabSz="919892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132701" indent="-236967" defTabSz="919892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606634" indent="-236967" defTabSz="919892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080568" indent="-236967" defTabSz="919892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554501" indent="-236967" defTabSz="919892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028435" indent="-236967" defTabSz="919892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636DE7CE-2918-4D75-A214-F973B93DF402}" type="slidenum">
              <a:rPr lang="en-US" altLang="ko-KR" sz="1100"/>
              <a:pPr/>
              <a:t>4</a:t>
            </a:fld>
            <a:endParaRPr lang="en-US" altLang="ko-KR" sz="11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536786E1-D151-44DF-AA4A-05E9F7B4E2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76B67FBA-27F2-479A-816B-F2650521DD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F57D5855-1996-412C-BC3E-C87CBC4A37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892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70142" indent="-296208" defTabSz="919892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84834" indent="-236967" defTabSz="919892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58767" indent="-236967" defTabSz="919892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132701" indent="-236967" defTabSz="919892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606634" indent="-236967" defTabSz="919892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080568" indent="-236967" defTabSz="919892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554501" indent="-236967" defTabSz="919892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028435" indent="-236967" defTabSz="919892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3541DF29-39BB-499E-9518-0429EDE02E77}" type="slidenum">
              <a:rPr lang="en-US" altLang="ko-KR" sz="1100"/>
              <a:pPr/>
              <a:t>5</a:t>
            </a:fld>
            <a:endParaRPr lang="en-US" altLang="ko-KR" sz="11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A9B57FD9-8B61-447E-983E-802D7CD364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DB41FDBC-BAD4-432C-BCC4-9C47D45758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2C9C1A9E-EF10-4645-AC20-6857444388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892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70142" indent="-296208" defTabSz="919892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84834" indent="-236967" defTabSz="919892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58767" indent="-236967" defTabSz="919892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132701" indent="-236967" defTabSz="919892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606634" indent="-236967" defTabSz="919892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080568" indent="-236967" defTabSz="919892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554501" indent="-236967" defTabSz="919892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028435" indent="-236967" defTabSz="919892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9D54FEA8-AE51-4A4A-A816-AACC0F6E6E1A}" type="slidenum">
              <a:rPr lang="en-US" altLang="ko-KR" sz="1100"/>
              <a:pPr/>
              <a:t>6</a:t>
            </a:fld>
            <a:endParaRPr lang="en-US" altLang="ko-KR" sz="11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42054256-1F4B-45A3-BB0B-7E2663E2E2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FCB8BC5A-5D9A-4093-B59A-9AF44080EC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44FD2495-57E6-4B8D-A856-140760F6D9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892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70142" indent="-296208" defTabSz="919892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84834" indent="-236967" defTabSz="919892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58767" indent="-236967" defTabSz="919892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132701" indent="-236967" defTabSz="919892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606634" indent="-236967" defTabSz="919892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080568" indent="-236967" defTabSz="919892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554501" indent="-236967" defTabSz="919892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028435" indent="-236967" defTabSz="919892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79CA9347-A706-4619-8682-7F3DA535B8DA}" type="slidenum">
              <a:rPr lang="en-US" altLang="ko-KR" sz="1100"/>
              <a:pPr/>
              <a:t>7</a:t>
            </a:fld>
            <a:endParaRPr lang="en-US" altLang="ko-KR" sz="11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DAFC8EEF-3AA0-411A-85E5-F1510D3784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195AF29C-3ABB-4B57-851A-2D6C820CC6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5FE2AB8A-E9F5-44E4-95B1-E86F1E3D1E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6096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70142" indent="-296208" defTabSz="956096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84834" indent="-236967" defTabSz="956096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58767" indent="-236967" defTabSz="956096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132701" indent="-236967" defTabSz="956096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606634" indent="-236967" defTabSz="956096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080568" indent="-236967" defTabSz="956096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554501" indent="-236967" defTabSz="956096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028435" indent="-236967" defTabSz="956096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FC9D828A-8A85-4B79-8E46-8EED25FEEDFB}" type="slidenum">
              <a:rPr lang="en-US" altLang="ko-KR" sz="1100"/>
              <a:pPr/>
              <a:t>8</a:t>
            </a:fld>
            <a:endParaRPr lang="en-US" altLang="ko-KR" sz="11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ECB7B38D-1041-4332-93C2-0CF5A7C994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34AB0B11-242C-4389-AC3D-61E17AD93B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01BAF3C5-A8E9-4EDB-9ED4-7D623E7CC4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6096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70142" indent="-296208" defTabSz="956096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84834" indent="-236967" defTabSz="956096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58767" indent="-236967" defTabSz="956096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132701" indent="-236967" defTabSz="956096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606634" indent="-236967" defTabSz="956096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080568" indent="-236967" defTabSz="956096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554501" indent="-236967" defTabSz="956096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028435" indent="-236967" defTabSz="956096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BCBA47DD-B678-49FE-8E41-7DC777C0FEA6}" type="slidenum">
              <a:rPr lang="en-US" altLang="ko-KR" sz="1100"/>
              <a:pPr/>
              <a:t>9</a:t>
            </a:fld>
            <a:endParaRPr lang="en-US" altLang="ko-KR" sz="11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1ED58C05-0364-4168-AC8F-3FA77DD0DD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29489B21-8218-4456-99A2-C832A74130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91362" y="156898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B06D309-15C5-40AF-8281-ECF9B0A8F72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1-</a:t>
            </a:r>
            <a:fld id="{81A32FA4-E730-404A-A7A7-DF073A3072AF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975820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F534009-D89E-41AB-936B-44B2865BE9C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Copyleft  </a:t>
            </a:r>
            <a:r>
              <a:rPr lang="en-US" altLang="ko-KR">
                <a:sym typeface="Symbol" pitchFamily="18" charset="2"/>
              </a:rPr>
              <a:t></a:t>
            </a:r>
            <a:r>
              <a:rPr lang="en-US" altLang="ko-KR"/>
              <a:t> 2009 by Han JungHyun</a:t>
            </a:r>
            <a:endParaRPr lang="en-US" altLang="ko-KR" sz="140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95F1D86-66CD-4AAA-AFA1-8E631F0CEBC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1-</a:t>
            </a:r>
            <a:fld id="{284561B8-B166-44F0-8101-6DC8292BE047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549602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838200"/>
            <a:ext cx="1943100" cy="51816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838200"/>
            <a:ext cx="5676900" cy="51816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92C07AB-2D63-480E-92B7-FEA9BFC595F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1-</a:t>
            </a:r>
            <a:fld id="{805EA86E-E2EF-4AF7-811C-4CEA0C39394A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316340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454" y="156643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3810000" cy="2171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171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E51859E-37D0-443A-9A2A-E57A6937167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1-</a:t>
            </a:r>
            <a:fld id="{D0B97B7A-4B77-498B-98DB-BD5B4C18DC82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57457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73A8DD0-1828-4F46-959D-709924E12AF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Copyleft  </a:t>
            </a:r>
            <a:r>
              <a:rPr lang="en-US" altLang="ko-KR">
                <a:sym typeface="Symbol" pitchFamily="18" charset="2"/>
              </a:rPr>
              <a:t></a:t>
            </a:r>
            <a:r>
              <a:rPr lang="en-US" altLang="ko-KR"/>
              <a:t> 2009 by Han JungHyun</a:t>
            </a:r>
            <a:endParaRPr lang="en-US" altLang="ko-KR" sz="140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3206084-837F-454D-9E75-EF19D41D551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7832725" y="6238875"/>
            <a:ext cx="762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1-</a:t>
            </a:r>
            <a:fld id="{3155FA6D-CA8C-4DAA-94E7-427C23B7F417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08521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84C0A86-6C23-4282-9554-77284674C5E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Copyleft  </a:t>
            </a:r>
            <a:r>
              <a:rPr lang="en-US" altLang="ko-KR">
                <a:sym typeface="Symbol" pitchFamily="18" charset="2"/>
              </a:rPr>
              <a:t></a:t>
            </a:r>
            <a:r>
              <a:rPr lang="en-US" altLang="ko-KR"/>
              <a:t> 2009 by Han JungHyun</a:t>
            </a:r>
            <a:endParaRPr lang="en-US" altLang="ko-KR" sz="140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BD79E7C-446B-43E2-BE39-07F6B61B130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1-</a:t>
            </a:r>
            <a:fld id="{4F4DDF07-5926-4277-8D6E-F0524FE4AAD0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327833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74F100B-53C0-4B71-BB3A-71BED9D7F28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Copyleft  </a:t>
            </a:r>
            <a:r>
              <a:rPr lang="en-US" altLang="ko-KR">
                <a:sym typeface="Symbol" pitchFamily="18" charset="2"/>
              </a:rPr>
              <a:t></a:t>
            </a:r>
            <a:r>
              <a:rPr lang="en-US" altLang="ko-KR"/>
              <a:t> 2009 by Han JungHyun</a:t>
            </a:r>
            <a:endParaRPr lang="en-US" altLang="ko-KR" sz="140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3525879-6970-4F3D-B960-2B4CB34F80D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1-</a:t>
            </a:r>
            <a:fld id="{A7A9CC39-304E-4EB0-BC95-189556F36FB2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93891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B248C2C-E020-40A8-BAFA-4974F3A0CCA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Copyleft  </a:t>
            </a:r>
            <a:r>
              <a:rPr lang="en-US" altLang="ko-KR">
                <a:sym typeface="Symbol" pitchFamily="18" charset="2"/>
              </a:rPr>
              <a:t></a:t>
            </a:r>
            <a:r>
              <a:rPr lang="en-US" altLang="ko-KR"/>
              <a:t> 2009 by Han JungHyun</a:t>
            </a:r>
            <a:endParaRPr lang="en-US" altLang="ko-KR" sz="1400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8127951-E491-4195-8391-09282C479D6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1-</a:t>
            </a:r>
            <a:fld id="{71E69B9F-A0EF-4915-9E42-6472D3B2CD20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788572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EC5FE72-AB83-4A2F-A180-C2864D3BB3E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Copyleft  </a:t>
            </a:r>
            <a:r>
              <a:rPr lang="en-US" altLang="ko-KR">
                <a:sym typeface="Symbol" pitchFamily="18" charset="2"/>
              </a:rPr>
              <a:t></a:t>
            </a:r>
            <a:r>
              <a:rPr lang="en-US" altLang="ko-KR"/>
              <a:t> 2009 by Han JungHyun</a:t>
            </a:r>
            <a:endParaRPr lang="en-US" altLang="ko-KR" sz="140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8F7F336-19F4-46C4-950C-B9B081A95A4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1-</a:t>
            </a:r>
            <a:fld id="{2C3A57F4-6EA2-46B1-A1C8-DF685F0E71DB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683670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EA93C2A0-8F61-44C9-ABAB-645C04A34AA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Copyleft  </a:t>
            </a:r>
            <a:r>
              <a:rPr lang="en-US" altLang="ko-KR">
                <a:sym typeface="Symbol" pitchFamily="18" charset="2"/>
              </a:rPr>
              <a:t></a:t>
            </a:r>
            <a:r>
              <a:rPr lang="en-US" altLang="ko-KR"/>
              <a:t> 2009 by Han JungHyun</a:t>
            </a:r>
            <a:endParaRPr lang="en-US" altLang="ko-KR" sz="1400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1E129E7-7587-4808-B57C-54F80245850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1-</a:t>
            </a:r>
            <a:fld id="{D141D06A-CA0A-4929-B8FE-5339EBFBC26D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961061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7664F31-7A98-41CC-A542-88441D6C47A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Copyleft  </a:t>
            </a:r>
            <a:r>
              <a:rPr lang="en-US" altLang="ko-KR">
                <a:sym typeface="Symbol" pitchFamily="18" charset="2"/>
              </a:rPr>
              <a:t></a:t>
            </a:r>
            <a:r>
              <a:rPr lang="en-US" altLang="ko-KR"/>
              <a:t> 2009 by Han JungHyun</a:t>
            </a:r>
            <a:endParaRPr lang="en-US" altLang="ko-KR" sz="140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8E99F17-FEE6-4E75-9AEA-9F4E11CF6B0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1-</a:t>
            </a:r>
            <a:fld id="{1589FAFE-1FA8-4CD0-B327-EE3D9A15E849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709918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C47377D-84EF-497C-BB8C-F979E088FD8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Copyleft  </a:t>
            </a:r>
            <a:r>
              <a:rPr lang="en-US" altLang="ko-KR">
                <a:sym typeface="Symbol" pitchFamily="18" charset="2"/>
              </a:rPr>
              <a:t></a:t>
            </a:r>
            <a:r>
              <a:rPr lang="en-US" altLang="ko-KR"/>
              <a:t> 2009 by Han JungHyun</a:t>
            </a:r>
            <a:endParaRPr lang="en-US" altLang="ko-KR" sz="140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0C7BA04-C4A3-48B6-BA35-4786AA3A84E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1-</a:t>
            </a:r>
            <a:fld id="{BE6B1424-C6CF-419C-B70F-B14291005BB1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4142632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937C5122-CF80-4009-AB2F-0CAFD182CB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92200"/>
            <a:ext cx="7772400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1C9CAA9-8B5F-4760-9B29-D0AD731D7CA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32763" y="6500813"/>
            <a:ext cx="7620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r>
              <a:rPr lang="en-US" altLang="ko-KR"/>
              <a:t> 1-</a:t>
            </a:r>
            <a:fld id="{05F68138-6A02-4962-B571-D8C7AC43A10C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  <p:sp>
        <p:nvSpPr>
          <p:cNvPr id="1028" name="Line 7">
            <a:extLst>
              <a:ext uri="{FF2B5EF4-FFF2-40B4-BE49-F238E27FC236}">
                <a16:creationId xmlns:a16="http://schemas.microsoft.com/office/drawing/2014/main" id="{446E7DB0-25CD-4503-829E-5201BD2149B9}"/>
              </a:ext>
            </a:extLst>
          </p:cNvPr>
          <p:cNvSpPr>
            <a:spLocks noChangeShapeType="1"/>
          </p:cNvSpPr>
          <p:nvPr/>
        </p:nvSpPr>
        <p:spPr bwMode="auto">
          <a:xfrm>
            <a:off x="963613" y="676275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Line 12">
            <a:extLst>
              <a:ext uri="{FF2B5EF4-FFF2-40B4-BE49-F238E27FC236}">
                <a16:creationId xmlns:a16="http://schemas.microsoft.com/office/drawing/2014/main" id="{6B15D132-7CAC-44ED-9C1A-A87F36EAC59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77813" y="673100"/>
            <a:ext cx="8458200" cy="3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" name="Line 7">
            <a:extLst>
              <a:ext uri="{FF2B5EF4-FFF2-40B4-BE49-F238E27FC236}">
                <a16:creationId xmlns:a16="http://schemas.microsoft.com/office/drawing/2014/main" id="{61528418-6DEF-42E5-BDED-89B33499B30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65200" y="6316663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1" name="Line 12">
            <a:extLst>
              <a:ext uri="{FF2B5EF4-FFF2-40B4-BE49-F238E27FC236}">
                <a16:creationId xmlns:a16="http://schemas.microsoft.com/office/drawing/2014/main" id="{BA0ED987-2135-44F3-A64C-6DFB7F447FA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79400" y="6315075"/>
            <a:ext cx="8458200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2" name="TextBox 12">
            <a:extLst>
              <a:ext uri="{FF2B5EF4-FFF2-40B4-BE49-F238E27FC236}">
                <a16:creationId xmlns:a16="http://schemas.microsoft.com/office/drawing/2014/main" id="{DF790DA8-B252-4D89-8F45-E8BB7F80E75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863" y="6454775"/>
            <a:ext cx="5260975" cy="3381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dirty="0"/>
              <a:t>Introduction to Computer Graphics with OpenGL ES (J. Han)</a:t>
            </a:r>
            <a:endParaRPr lang="ko-KR" altLang="en-US" sz="16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29" r:id="rId1"/>
    <p:sldLayoutId id="2147485332" r:id="rId2"/>
    <p:sldLayoutId id="2147485333" r:id="rId3"/>
    <p:sldLayoutId id="2147485334" r:id="rId4"/>
    <p:sldLayoutId id="2147485335" r:id="rId5"/>
    <p:sldLayoutId id="2147485336" r:id="rId6"/>
    <p:sldLayoutId id="2147485337" r:id="rId7"/>
    <p:sldLayoutId id="2147485338" r:id="rId8"/>
    <p:sldLayoutId id="2147485339" r:id="rId9"/>
    <p:sldLayoutId id="2147485340" r:id="rId10"/>
    <p:sldLayoutId id="2147485330" r:id="rId11"/>
    <p:sldLayoutId id="2147485331" r:id="rId12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5" Type="http://schemas.openxmlformats.org/officeDocument/2006/relationships/image" Target="../media/image28.gif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 descr="흰색 대리석">
            <a:extLst>
              <a:ext uri="{FF2B5EF4-FFF2-40B4-BE49-F238E27FC236}">
                <a16:creationId xmlns:a16="http://schemas.microsoft.com/office/drawing/2014/main" id="{9776A5CD-0D61-4B4A-914F-2E1D93E9BA8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447800"/>
            <a:ext cx="7696200" cy="40386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br>
              <a:rPr lang="en-US" altLang="ko-KR" i="0" dirty="0"/>
            </a:br>
            <a:br>
              <a:rPr lang="en-US" altLang="ko-KR" i="0" dirty="0"/>
            </a:br>
            <a:br>
              <a:rPr lang="en-US" altLang="ko-KR" i="0" dirty="0"/>
            </a:br>
            <a:r>
              <a:rPr lang="en-US" altLang="ko-KR" i="0" dirty="0"/>
              <a:t> Chapter II</a:t>
            </a:r>
            <a:br>
              <a:rPr lang="en-US" altLang="ko-KR" i="0" dirty="0"/>
            </a:br>
            <a:r>
              <a:rPr lang="en-US" altLang="ko-KR" i="0" dirty="0"/>
              <a:t>Mathematics: Basics</a:t>
            </a:r>
          </a:p>
        </p:txBody>
      </p:sp>
      <p:sp>
        <p:nvSpPr>
          <p:cNvPr id="13315" name="TextBox 2">
            <a:extLst>
              <a:ext uri="{FF2B5EF4-FFF2-40B4-BE49-F238E27FC236}">
                <a16:creationId xmlns:a16="http://schemas.microsoft.com/office/drawing/2014/main" id="{D1A8AF7F-DE56-49FF-8450-E0DCE3E3F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5710238"/>
            <a:ext cx="4840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r" latinLnBrk="0">
              <a:spcBef>
                <a:spcPct val="0"/>
              </a:spcBef>
            </a:pPr>
            <a:r>
              <a:rPr lang="en-US" altLang="ko-KR" sz="1400"/>
              <a:t>All class materials including this PowerPoint file are available at</a:t>
            </a:r>
          </a:p>
          <a:p>
            <a:pPr algn="r" latinLnBrk="0">
              <a:spcBef>
                <a:spcPct val="0"/>
              </a:spcBef>
            </a:pPr>
            <a:r>
              <a:rPr lang="en-US" altLang="ko-KR" sz="1400"/>
              <a:t>https://github.com/medialab-ku/openGLESbook</a:t>
            </a:r>
            <a:endParaRPr lang="ko-KR" altLang="en-US"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>
            <a:extLst>
              <a:ext uri="{FF2B5EF4-FFF2-40B4-BE49-F238E27FC236}">
                <a16:creationId xmlns:a16="http://schemas.microsoft.com/office/drawing/2014/main" id="{C32815D4-E863-42EC-9DB2-327BC82C21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chemeClr val="tx1"/>
                </a:solidFill>
              </a:rPr>
              <a:t>Cross Product</a:t>
            </a:r>
          </a:p>
        </p:txBody>
      </p:sp>
      <p:sp>
        <p:nvSpPr>
          <p:cNvPr id="11" name="Rectangle 33">
            <a:extLst>
              <a:ext uri="{FF2B5EF4-FFF2-40B4-BE49-F238E27FC236}">
                <a16:creationId xmlns:a16="http://schemas.microsoft.com/office/drawing/2014/main" id="{7B78E0E2-7F21-4816-A79F-5407F75B6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" y="803275"/>
            <a:ext cx="8577263" cy="25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ea typeface="굴림" charset="-127"/>
              </a:rPr>
              <a:t>The </a:t>
            </a:r>
            <a:r>
              <a:rPr lang="en-US" altLang="ko-KR" sz="2000" i="1" dirty="0">
                <a:ea typeface="굴림" charset="-127"/>
              </a:rPr>
              <a:t>cross product </a:t>
            </a:r>
            <a:r>
              <a:rPr lang="en-US" altLang="ko-KR" sz="2000" dirty="0">
                <a:ea typeface="굴림" charset="-127"/>
              </a:rPr>
              <a:t>takes as input two 3D vectors, </a:t>
            </a:r>
            <a:r>
              <a:rPr lang="en-US" altLang="ko-KR" sz="2000" i="1" dirty="0">
                <a:ea typeface="굴림" charset="-127"/>
              </a:rPr>
              <a:t>a</a:t>
            </a:r>
            <a:r>
              <a:rPr lang="en-US" altLang="ko-KR" sz="2000" dirty="0">
                <a:ea typeface="굴림" charset="-127"/>
              </a:rPr>
              <a:t> and </a:t>
            </a:r>
            <a:r>
              <a:rPr lang="en-US" altLang="ko-KR" sz="2000" i="1" dirty="0">
                <a:ea typeface="굴림" charset="-127"/>
              </a:rPr>
              <a:t>b</a:t>
            </a:r>
            <a:r>
              <a:rPr lang="en-US" altLang="ko-KR" sz="2000" dirty="0">
                <a:ea typeface="굴림" charset="-127"/>
              </a:rPr>
              <a:t>, and returns another 3D vector which is perpendicular to both </a:t>
            </a:r>
            <a:r>
              <a:rPr lang="en-US" altLang="ko-KR" sz="2000" i="1" dirty="0">
                <a:ea typeface="굴림" charset="-127"/>
              </a:rPr>
              <a:t>a</a:t>
            </a:r>
            <a:r>
              <a:rPr lang="en-US" altLang="ko-KR" sz="2000" dirty="0">
                <a:ea typeface="굴림" charset="-127"/>
              </a:rPr>
              <a:t> and </a:t>
            </a:r>
            <a:r>
              <a:rPr lang="en-US" altLang="ko-KR" sz="2000" i="1" dirty="0">
                <a:ea typeface="굴림" charset="-127"/>
              </a:rPr>
              <a:t>b</a:t>
            </a:r>
            <a:r>
              <a:rPr lang="en-US" altLang="ko-KR" sz="2000" dirty="0">
                <a:ea typeface="굴림" charset="-127"/>
              </a:rPr>
              <a:t>. It’s denoted by </a:t>
            </a:r>
            <a:r>
              <a:rPr lang="en-US" altLang="ko-KR" sz="2000" i="1" dirty="0" err="1">
                <a:ea typeface="굴림" charset="-127"/>
              </a:rPr>
              <a:t>a</a:t>
            </a:r>
            <a:r>
              <a:rPr lang="en-US" altLang="ko-KR" sz="2000" dirty="0" err="1">
                <a:ea typeface="굴림" charset="-127"/>
                <a:sym typeface="Wingdings" pitchFamily="2" charset="2"/>
              </a:rPr>
              <a:t>×</a:t>
            </a:r>
            <a:r>
              <a:rPr lang="en-US" altLang="ko-KR" sz="2000" i="1" dirty="0" err="1">
                <a:ea typeface="굴림" charset="-127"/>
              </a:rPr>
              <a:t>b</a:t>
            </a:r>
            <a:r>
              <a:rPr lang="en-US" altLang="ko-KR" sz="2000" dirty="0">
                <a:ea typeface="굴림" charset="-127"/>
              </a:rPr>
              <a:t> and its direction is defined by the </a:t>
            </a:r>
            <a:r>
              <a:rPr lang="en-US" altLang="ko-KR" sz="2000" i="1" dirty="0">
                <a:ea typeface="굴림" charset="-127"/>
              </a:rPr>
              <a:t>right-hand rule. 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ea typeface="굴림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ea typeface="굴림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ea typeface="굴림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ea typeface="굴림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ea typeface="굴림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ea typeface="굴림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ea typeface="굴림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ea typeface="굴림" charset="-127"/>
              </a:rPr>
              <a:t>The length of </a:t>
            </a:r>
            <a:r>
              <a:rPr lang="en-US" altLang="ko-KR" sz="2000" i="1" dirty="0" err="1">
                <a:ea typeface="굴림" charset="-127"/>
              </a:rPr>
              <a:t>a</a:t>
            </a:r>
            <a:r>
              <a:rPr lang="en-US" altLang="ko-KR" sz="2000" dirty="0" err="1">
                <a:ea typeface="굴림" charset="-127"/>
                <a:sym typeface="Wingdings" pitchFamily="2" charset="2"/>
              </a:rPr>
              <a:t>×</a:t>
            </a:r>
            <a:r>
              <a:rPr lang="en-US" altLang="ko-KR" sz="2000" i="1" dirty="0" err="1">
                <a:ea typeface="굴림" charset="-127"/>
              </a:rPr>
              <a:t>b</a:t>
            </a:r>
            <a:r>
              <a:rPr lang="en-US" altLang="ko-KR" sz="2000" dirty="0">
                <a:ea typeface="굴림" charset="-127"/>
              </a:rPr>
              <a:t> equals the area of the parallelogram that </a:t>
            </a:r>
            <a:r>
              <a:rPr lang="en-US" altLang="ko-KR" sz="2000" i="1" dirty="0">
                <a:ea typeface="굴림" charset="-127"/>
              </a:rPr>
              <a:t>a</a:t>
            </a:r>
            <a:r>
              <a:rPr lang="en-US" altLang="ko-KR" sz="2000" dirty="0">
                <a:ea typeface="굴림" charset="-127"/>
              </a:rPr>
              <a:t> and </a:t>
            </a:r>
            <a:r>
              <a:rPr lang="en-US" altLang="ko-KR" sz="2000" i="1" dirty="0">
                <a:ea typeface="굴림" charset="-127"/>
              </a:rPr>
              <a:t>b</a:t>
            </a:r>
            <a:r>
              <a:rPr lang="en-US" altLang="ko-KR" sz="2000" dirty="0">
                <a:ea typeface="굴림" charset="-127"/>
              </a:rPr>
              <a:t> span: ‖</a:t>
            </a:r>
            <a:r>
              <a:rPr lang="en-US" altLang="ko-KR" sz="2000" i="1" dirty="0">
                <a:ea typeface="굴림" charset="-127"/>
              </a:rPr>
              <a:t>a</a:t>
            </a:r>
            <a:r>
              <a:rPr lang="en-US" altLang="ko-KR" sz="2000" dirty="0">
                <a:ea typeface="굴림" charset="-127"/>
              </a:rPr>
              <a:t>‖‖</a:t>
            </a:r>
            <a:r>
              <a:rPr lang="en-US" altLang="ko-KR" sz="2000" i="1" dirty="0" err="1">
                <a:ea typeface="굴림" charset="-127"/>
              </a:rPr>
              <a:t>b</a:t>
            </a:r>
            <a:r>
              <a:rPr lang="en-US" altLang="ko-KR" sz="2000" dirty="0" err="1">
                <a:ea typeface="굴림" charset="-127"/>
              </a:rPr>
              <a:t>‖sin</a:t>
            </a:r>
            <a:r>
              <a:rPr lang="el-GR" altLang="ko-KR" sz="2000" i="1" dirty="0">
                <a:ea typeface="굴림" charset="-127"/>
              </a:rPr>
              <a:t>θ</a:t>
            </a:r>
            <a:r>
              <a:rPr lang="en-US" altLang="ko-KR" sz="2000" dirty="0">
                <a:ea typeface="굴림" charset="-127"/>
              </a:rPr>
              <a:t>. 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ea typeface="굴림" charset="-127"/>
              </a:rPr>
              <a:t>If </a:t>
            </a:r>
            <a:r>
              <a:rPr lang="en-US" altLang="ko-KR" sz="2000" i="1" dirty="0">
                <a:ea typeface="굴림" charset="-127"/>
              </a:rPr>
              <a:t>a</a:t>
            </a:r>
            <a:r>
              <a:rPr lang="en-US" altLang="ko-KR" sz="2000" dirty="0">
                <a:ea typeface="굴림" charset="-127"/>
              </a:rPr>
              <a:t>=</a:t>
            </a:r>
            <a:r>
              <a:rPr lang="en-US" altLang="ko-KR" sz="2000" i="1" dirty="0">
                <a:ea typeface="굴림" charset="-127"/>
              </a:rPr>
              <a:t>b</a:t>
            </a:r>
            <a:r>
              <a:rPr lang="en-US" altLang="ko-KR" sz="2000" dirty="0">
                <a:ea typeface="굴림" charset="-127"/>
              </a:rPr>
              <a:t>, </a:t>
            </a:r>
            <a:r>
              <a:rPr lang="en-US" altLang="ko-KR" sz="2000" i="1" dirty="0" err="1">
                <a:ea typeface="굴림" charset="-127"/>
              </a:rPr>
              <a:t>a</a:t>
            </a:r>
            <a:r>
              <a:rPr lang="en-US" altLang="ko-KR" sz="2000" dirty="0" err="1">
                <a:ea typeface="굴림" charset="-127"/>
                <a:sym typeface="Wingdings" pitchFamily="2" charset="2"/>
              </a:rPr>
              <a:t>×</a:t>
            </a:r>
            <a:r>
              <a:rPr lang="en-US" altLang="ko-KR" sz="2000" i="1" dirty="0" err="1">
                <a:ea typeface="굴림" charset="-127"/>
              </a:rPr>
              <a:t>b</a:t>
            </a:r>
            <a:r>
              <a:rPr lang="en-US" altLang="ko-KR" sz="2000" dirty="0">
                <a:ea typeface="굴림" charset="-127"/>
              </a:rPr>
              <a:t> returns the zero vector, often denoted as </a:t>
            </a:r>
            <a:r>
              <a:rPr lang="en-US" altLang="ko-KR" sz="2000" b="1" dirty="0">
                <a:ea typeface="굴림" charset="-127"/>
              </a:rPr>
              <a:t>0</a:t>
            </a:r>
            <a:r>
              <a:rPr lang="en-US" altLang="ko-KR" sz="2000" dirty="0">
                <a:ea typeface="굴림" charset="-127"/>
              </a:rPr>
              <a:t>.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ea typeface="굴림" charset="-127"/>
              </a:rPr>
              <a:t>The right-hand rule implies that the direction of </a:t>
            </a:r>
            <a:r>
              <a:rPr lang="en-US" altLang="ko-KR" sz="2000" i="1" dirty="0" err="1">
                <a:ea typeface="굴림" charset="-127"/>
              </a:rPr>
              <a:t>b</a:t>
            </a:r>
            <a:r>
              <a:rPr lang="en-US" altLang="ko-KR" sz="2000" dirty="0" err="1">
                <a:ea typeface="굴림" charset="-127"/>
                <a:sym typeface="Wingdings" pitchFamily="2" charset="2"/>
              </a:rPr>
              <a:t>×</a:t>
            </a:r>
            <a:r>
              <a:rPr lang="en-US" altLang="ko-KR" sz="2000" i="1" dirty="0" err="1">
                <a:ea typeface="굴림" charset="-127"/>
              </a:rPr>
              <a:t>a</a:t>
            </a:r>
            <a:r>
              <a:rPr lang="en-US" altLang="ko-KR" sz="2000" dirty="0">
                <a:ea typeface="굴림" charset="-127"/>
              </a:rPr>
              <a:t> is opposite to that of </a:t>
            </a:r>
            <a:r>
              <a:rPr lang="en-US" altLang="ko-KR" sz="2000" i="1" dirty="0" err="1">
                <a:ea typeface="굴림" charset="-127"/>
              </a:rPr>
              <a:t>a</a:t>
            </a:r>
            <a:r>
              <a:rPr lang="en-US" altLang="ko-KR" sz="2000" dirty="0" err="1">
                <a:ea typeface="굴림" charset="-127"/>
                <a:sym typeface="Wingdings" pitchFamily="2" charset="2"/>
              </a:rPr>
              <a:t>×</a:t>
            </a:r>
            <a:r>
              <a:rPr lang="en-US" altLang="ko-KR" sz="2000" i="1" dirty="0" err="1">
                <a:ea typeface="굴림" charset="-127"/>
              </a:rPr>
              <a:t>b</a:t>
            </a:r>
            <a:r>
              <a:rPr lang="en-US" altLang="ko-KR" sz="2000" dirty="0">
                <a:ea typeface="굴림" charset="-127"/>
              </a:rPr>
              <a:t>, i.e., </a:t>
            </a:r>
            <a:r>
              <a:rPr lang="en-US" altLang="ko-KR" sz="2000" i="1" dirty="0" err="1">
                <a:ea typeface="굴림" charset="-127"/>
              </a:rPr>
              <a:t>b</a:t>
            </a:r>
            <a:r>
              <a:rPr lang="en-US" altLang="ko-KR" sz="2000" dirty="0" err="1">
                <a:ea typeface="굴림" charset="-127"/>
                <a:sym typeface="Wingdings" pitchFamily="2" charset="2"/>
              </a:rPr>
              <a:t>×</a:t>
            </a:r>
            <a:r>
              <a:rPr lang="en-US" altLang="ko-KR" sz="2000" i="1" dirty="0" err="1">
                <a:ea typeface="굴림" charset="-127"/>
              </a:rPr>
              <a:t>a</a:t>
            </a:r>
            <a:r>
              <a:rPr lang="en-US" altLang="ko-KR" sz="2000" i="1" dirty="0">
                <a:ea typeface="굴림" charset="-127"/>
              </a:rPr>
              <a:t> = -</a:t>
            </a:r>
            <a:r>
              <a:rPr lang="en-US" altLang="ko-KR" sz="2000" i="1" dirty="0" err="1">
                <a:ea typeface="굴림" charset="-127"/>
              </a:rPr>
              <a:t>a</a:t>
            </a:r>
            <a:r>
              <a:rPr lang="en-US" altLang="ko-KR" sz="2000" dirty="0" err="1">
                <a:ea typeface="굴림" charset="-127"/>
                <a:sym typeface="Wingdings" pitchFamily="2" charset="2"/>
              </a:rPr>
              <a:t>×</a:t>
            </a:r>
            <a:r>
              <a:rPr lang="en-US" altLang="ko-KR" sz="2000" i="1" dirty="0" err="1">
                <a:ea typeface="굴림" charset="-127"/>
              </a:rPr>
              <a:t>b</a:t>
            </a:r>
            <a:r>
              <a:rPr lang="en-US" altLang="ko-KR" sz="2000" dirty="0">
                <a:ea typeface="굴림" charset="-127"/>
              </a:rPr>
              <a:t>, but their lengths are the same. </a:t>
            </a:r>
            <a:endParaRPr lang="en-US" altLang="ko-KR" sz="2000" dirty="0">
              <a:latin typeface="+mj-lt"/>
            </a:endParaRPr>
          </a:p>
        </p:txBody>
      </p:sp>
      <p:pic>
        <p:nvPicPr>
          <p:cNvPr id="31748" name="Picture 7">
            <a:extLst>
              <a:ext uri="{FF2B5EF4-FFF2-40B4-BE49-F238E27FC236}">
                <a16:creationId xmlns:a16="http://schemas.microsoft.com/office/drawing/2014/main" id="{C157541F-3A68-46CE-95B2-7F5396752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1889125"/>
            <a:ext cx="3057525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8">
            <a:extLst>
              <a:ext uri="{FF2B5EF4-FFF2-40B4-BE49-F238E27FC236}">
                <a16:creationId xmlns:a16="http://schemas.microsoft.com/office/drawing/2014/main" id="{B834BED2-E620-4F50-9609-40455A13E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725" y="1995488"/>
            <a:ext cx="21050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11E2A61-8257-40AE-96EF-F2FBFCB81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1200"/>
              <a:t> 2-</a:t>
            </a:r>
            <a:fld id="{80404A16-9A04-449E-9C9F-916704FF5BCE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10</a:t>
            </a:fld>
            <a:endParaRPr lang="en-US" altLang="ko-KR" sz="1400"/>
          </a:p>
        </p:txBody>
      </p:sp>
      <p:pic>
        <p:nvPicPr>
          <p:cNvPr id="31751" name="Picture 8">
            <a:extLst>
              <a:ext uri="{FF2B5EF4-FFF2-40B4-BE49-F238E27FC236}">
                <a16:creationId xmlns:a16="http://schemas.microsoft.com/office/drawing/2014/main" id="{9FD19419-D0B3-479F-9660-D76C7891C69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81225"/>
            <a:ext cx="1527175" cy="195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 descr="텍스트, 스포츠이(가) 표시된 사진&#10;&#10;자동 생성된 설명">
            <a:extLst>
              <a:ext uri="{FF2B5EF4-FFF2-40B4-BE49-F238E27FC236}">
                <a16:creationId xmlns:a16="http://schemas.microsoft.com/office/drawing/2014/main" id="{566DAB1D-BE97-4BFB-BD4E-E6ECEC829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575" y="2176463"/>
            <a:ext cx="152400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>
            <a:extLst>
              <a:ext uri="{FF2B5EF4-FFF2-40B4-BE49-F238E27FC236}">
                <a16:creationId xmlns:a16="http://schemas.microsoft.com/office/drawing/2014/main" id="{0436EC78-2B14-4396-AB62-C5F9A809F2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chemeClr val="tx1"/>
                </a:solidFill>
              </a:rPr>
              <a:t>Cross Product (cont’d)</a:t>
            </a:r>
          </a:p>
        </p:txBody>
      </p:sp>
      <p:sp>
        <p:nvSpPr>
          <p:cNvPr id="11" name="Rectangle 33">
            <a:extLst>
              <a:ext uri="{FF2B5EF4-FFF2-40B4-BE49-F238E27FC236}">
                <a16:creationId xmlns:a16="http://schemas.microsoft.com/office/drawing/2014/main" id="{4742120E-90F4-41A2-933E-59193FD25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" y="803275"/>
            <a:ext cx="8577263" cy="25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ea typeface="굴림" charset="-127"/>
              </a:rPr>
              <a:t>In the book, [Note: Derivation of cross product] shows how the coordinates of </a:t>
            </a:r>
            <a:r>
              <a:rPr lang="en-US" altLang="ko-KR" sz="2000" i="1" dirty="0" err="1">
                <a:ea typeface="굴림" charset="-127"/>
              </a:rPr>
              <a:t>a</a:t>
            </a:r>
            <a:r>
              <a:rPr lang="en-US" altLang="ko-KR" sz="2000" dirty="0" err="1">
                <a:ea typeface="굴림" charset="-127"/>
                <a:sym typeface="Wingdings" pitchFamily="2" charset="2"/>
              </a:rPr>
              <a:t>×</a:t>
            </a:r>
            <a:r>
              <a:rPr lang="en-US" altLang="ko-KR" sz="2000" i="1" dirty="0" err="1">
                <a:ea typeface="굴림" charset="-127"/>
              </a:rPr>
              <a:t>b</a:t>
            </a:r>
            <a:r>
              <a:rPr lang="en-US" altLang="ko-KR" sz="2000" i="1" dirty="0">
                <a:ea typeface="굴림" charset="-127"/>
              </a:rPr>
              <a:t> </a:t>
            </a:r>
            <a:r>
              <a:rPr lang="en-US" altLang="ko-KR" sz="2000" dirty="0">
                <a:ea typeface="굴림" charset="-127"/>
              </a:rPr>
              <a:t>are derived from those of </a:t>
            </a:r>
            <a:r>
              <a:rPr lang="en-US" altLang="ko-KR" sz="2000" i="1" dirty="0">
                <a:ea typeface="굴림" charset="-127"/>
              </a:rPr>
              <a:t>a</a:t>
            </a:r>
            <a:r>
              <a:rPr lang="en-US" altLang="ko-KR" sz="2000" dirty="0">
                <a:ea typeface="굴림" charset="-127"/>
              </a:rPr>
              <a:t> and </a:t>
            </a:r>
            <a:r>
              <a:rPr lang="en-US" altLang="ko-KR" sz="2000" i="1" dirty="0">
                <a:ea typeface="굴림" charset="-127"/>
              </a:rPr>
              <a:t>b</a:t>
            </a:r>
            <a:r>
              <a:rPr lang="en-US" altLang="ko-KR" sz="2000" dirty="0">
                <a:ea typeface="굴림" charset="-127"/>
              </a:rPr>
              <a:t>. See below for an intuitive derivation.   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ea typeface="굴림" charset="-127"/>
              </a:rPr>
              <a:t>If </a:t>
            </a:r>
            <a:r>
              <a:rPr lang="en-US" altLang="ko-KR" sz="2000" i="1" dirty="0">
                <a:cs typeface="Arial" pitchFamily="34" charset="0"/>
              </a:rPr>
              <a:t>a=</a:t>
            </a:r>
            <a:r>
              <a:rPr lang="en-US" altLang="ko-KR" sz="2000" dirty="0">
                <a:ea typeface="굴림" charset="-127"/>
              </a:rPr>
              <a:t>(</a:t>
            </a:r>
            <a:r>
              <a:rPr lang="en-US" altLang="ko-KR" sz="2000" i="1" dirty="0">
                <a:cs typeface="Arial" pitchFamily="34" charset="0"/>
              </a:rPr>
              <a:t>a</a:t>
            </a:r>
            <a:r>
              <a:rPr lang="en-US" altLang="ko-KR" sz="2000" i="1" baseline="-25000" dirty="0">
                <a:cs typeface="Arial" pitchFamily="34" charset="0"/>
              </a:rPr>
              <a:t>x</a:t>
            </a:r>
            <a:r>
              <a:rPr lang="en-US" altLang="ko-KR" sz="2000" dirty="0">
                <a:cs typeface="Arial" pitchFamily="34" charset="0"/>
              </a:rPr>
              <a:t>,</a:t>
            </a:r>
            <a:r>
              <a:rPr lang="en-US" altLang="ko-KR" sz="2000" i="1" dirty="0">
                <a:cs typeface="Arial" pitchFamily="34" charset="0"/>
              </a:rPr>
              <a:t> a</a:t>
            </a:r>
            <a:r>
              <a:rPr lang="en-US" altLang="ko-KR" sz="2000" i="1" baseline="-25000" dirty="0">
                <a:cs typeface="Arial" pitchFamily="34" charset="0"/>
              </a:rPr>
              <a:t>y</a:t>
            </a:r>
            <a:r>
              <a:rPr lang="en-US" altLang="ko-KR" sz="2000" dirty="0">
                <a:cs typeface="Arial" pitchFamily="34" charset="0"/>
              </a:rPr>
              <a:t>,</a:t>
            </a:r>
            <a:r>
              <a:rPr lang="en-US" altLang="ko-KR" sz="2000" i="1" dirty="0">
                <a:cs typeface="Arial" pitchFamily="34" charset="0"/>
              </a:rPr>
              <a:t> </a:t>
            </a:r>
            <a:r>
              <a:rPr lang="en-US" altLang="ko-KR" sz="2000" i="1" dirty="0" err="1">
                <a:cs typeface="Arial" pitchFamily="34" charset="0"/>
              </a:rPr>
              <a:t>a</a:t>
            </a:r>
            <a:r>
              <a:rPr lang="en-US" altLang="ko-KR" sz="2000" i="1" baseline="-25000" dirty="0" err="1">
                <a:cs typeface="Arial" pitchFamily="34" charset="0"/>
              </a:rPr>
              <a:t>z</a:t>
            </a:r>
            <a:r>
              <a:rPr lang="en-US" altLang="ko-KR" sz="2000" dirty="0">
                <a:ea typeface="굴림" charset="-127"/>
              </a:rPr>
              <a:t>) and </a:t>
            </a:r>
            <a:r>
              <a:rPr lang="en-US" altLang="ko-KR" sz="2000" i="1" dirty="0">
                <a:cs typeface="Arial" pitchFamily="34" charset="0"/>
              </a:rPr>
              <a:t>b</a:t>
            </a:r>
            <a:r>
              <a:rPr lang="en-US" altLang="ko-KR" sz="2000" dirty="0">
                <a:ea typeface="굴림" charset="-127"/>
              </a:rPr>
              <a:t>=(</a:t>
            </a:r>
            <a:r>
              <a:rPr lang="en-US" altLang="ko-KR" sz="2000" i="1" dirty="0" err="1">
                <a:cs typeface="Arial" pitchFamily="34" charset="0"/>
              </a:rPr>
              <a:t>b</a:t>
            </a:r>
            <a:r>
              <a:rPr lang="en-US" altLang="ko-KR" sz="2000" i="1" baseline="-25000" dirty="0" err="1">
                <a:cs typeface="Arial" pitchFamily="34" charset="0"/>
              </a:rPr>
              <a:t>x</a:t>
            </a:r>
            <a:r>
              <a:rPr lang="en-US" altLang="ko-KR" sz="2000" dirty="0">
                <a:cs typeface="Arial" pitchFamily="34" charset="0"/>
              </a:rPr>
              <a:t>, </a:t>
            </a:r>
            <a:r>
              <a:rPr lang="en-US" altLang="ko-KR" sz="2000" i="1" dirty="0">
                <a:cs typeface="Arial" pitchFamily="34" charset="0"/>
              </a:rPr>
              <a:t>b</a:t>
            </a:r>
            <a:r>
              <a:rPr lang="en-US" altLang="ko-KR" sz="2000" i="1" baseline="-25000" dirty="0">
                <a:cs typeface="Arial" pitchFamily="34" charset="0"/>
              </a:rPr>
              <a:t>y</a:t>
            </a:r>
            <a:r>
              <a:rPr lang="en-US" altLang="ko-KR" sz="2000" dirty="0">
                <a:cs typeface="Arial" pitchFamily="34" charset="0"/>
              </a:rPr>
              <a:t>, </a:t>
            </a:r>
            <a:r>
              <a:rPr lang="en-US" altLang="ko-KR" sz="2000" i="1" dirty="0" err="1">
                <a:cs typeface="Arial" pitchFamily="34" charset="0"/>
              </a:rPr>
              <a:t>b</a:t>
            </a:r>
            <a:r>
              <a:rPr lang="en-US" altLang="ko-KR" sz="2000" i="1" baseline="-25000" dirty="0" err="1">
                <a:cs typeface="Arial" pitchFamily="34" charset="0"/>
              </a:rPr>
              <a:t>z</a:t>
            </a:r>
            <a:r>
              <a:rPr lang="en-US" altLang="ko-KR" sz="2000" dirty="0">
                <a:ea typeface="굴림" charset="-127"/>
              </a:rPr>
              <a:t>), </a:t>
            </a:r>
            <a:r>
              <a:rPr lang="en-US" altLang="ko-KR" sz="2000" i="1" dirty="0" err="1">
                <a:ea typeface="굴림" charset="-127"/>
              </a:rPr>
              <a:t>a</a:t>
            </a:r>
            <a:r>
              <a:rPr lang="en-US" altLang="ko-KR" sz="2000" dirty="0" err="1">
                <a:ea typeface="굴림" charset="-127"/>
                <a:sym typeface="Wingdings" pitchFamily="2" charset="2"/>
              </a:rPr>
              <a:t>×</a:t>
            </a:r>
            <a:r>
              <a:rPr lang="en-US" altLang="ko-KR" sz="2000" i="1" dirty="0" err="1">
                <a:ea typeface="굴림" charset="-127"/>
              </a:rPr>
              <a:t>b</a:t>
            </a:r>
            <a:r>
              <a:rPr lang="en-US" altLang="ko-KR" sz="2000" i="1" dirty="0">
                <a:ea typeface="굴림" charset="-127"/>
              </a:rPr>
              <a:t>=</a:t>
            </a:r>
            <a:r>
              <a:rPr lang="en-US" altLang="ko-KR" sz="2000" dirty="0">
                <a:ea typeface="굴림" charset="-127"/>
              </a:rPr>
              <a:t>(</a:t>
            </a:r>
            <a:r>
              <a:rPr lang="en-US" altLang="ko-KR" sz="2000" i="1" dirty="0" err="1">
                <a:cs typeface="Arial" pitchFamily="34" charset="0"/>
              </a:rPr>
              <a:t>a</a:t>
            </a:r>
            <a:r>
              <a:rPr lang="en-US" altLang="ko-KR" sz="2000" i="1" baseline="-25000" dirty="0" err="1">
                <a:cs typeface="Arial" pitchFamily="34" charset="0"/>
              </a:rPr>
              <a:t>y</a:t>
            </a:r>
            <a:r>
              <a:rPr lang="en-US" altLang="ko-KR" sz="2000" i="1" dirty="0" err="1">
                <a:cs typeface="Arial" pitchFamily="34" charset="0"/>
              </a:rPr>
              <a:t>b</a:t>
            </a:r>
            <a:r>
              <a:rPr lang="en-US" altLang="ko-KR" sz="2000" i="1" baseline="-25000" dirty="0" err="1">
                <a:cs typeface="Arial" pitchFamily="34" charset="0"/>
              </a:rPr>
              <a:t>z</a:t>
            </a:r>
            <a:r>
              <a:rPr lang="en-US" altLang="ko-KR" sz="2000" dirty="0" err="1">
                <a:cs typeface="Arial" pitchFamily="34" charset="0"/>
              </a:rPr>
              <a:t>-</a:t>
            </a:r>
            <a:r>
              <a:rPr lang="en-US" altLang="ko-KR" sz="2000" i="1" dirty="0" err="1">
                <a:cs typeface="Arial" pitchFamily="34" charset="0"/>
              </a:rPr>
              <a:t>a</a:t>
            </a:r>
            <a:r>
              <a:rPr lang="en-US" altLang="ko-KR" sz="2000" i="1" baseline="-25000" dirty="0" err="1">
                <a:cs typeface="Arial" pitchFamily="34" charset="0"/>
              </a:rPr>
              <a:t>z</a:t>
            </a:r>
            <a:r>
              <a:rPr lang="en-US" altLang="ko-KR" sz="2000" i="1" dirty="0" err="1">
                <a:cs typeface="Arial" pitchFamily="34" charset="0"/>
              </a:rPr>
              <a:t>b</a:t>
            </a:r>
            <a:r>
              <a:rPr lang="en-US" altLang="ko-KR" sz="2000" i="1" baseline="-25000" dirty="0" err="1">
                <a:cs typeface="Arial" pitchFamily="34" charset="0"/>
              </a:rPr>
              <a:t>y</a:t>
            </a:r>
            <a:r>
              <a:rPr lang="en-US" altLang="ko-KR" sz="2000" dirty="0">
                <a:ea typeface="굴림" charset="-127"/>
              </a:rPr>
              <a:t>,</a:t>
            </a:r>
            <a:r>
              <a:rPr lang="en-US" altLang="ko-KR" sz="2000" i="1" dirty="0">
                <a:cs typeface="Arial" pitchFamily="34" charset="0"/>
              </a:rPr>
              <a:t> </a:t>
            </a:r>
            <a:r>
              <a:rPr lang="en-US" altLang="ko-KR" sz="2000" i="1" dirty="0" err="1">
                <a:cs typeface="Arial" pitchFamily="34" charset="0"/>
              </a:rPr>
              <a:t>a</a:t>
            </a:r>
            <a:r>
              <a:rPr lang="en-US" altLang="ko-KR" sz="2000" i="1" baseline="-25000" dirty="0" err="1">
                <a:cs typeface="Arial" pitchFamily="34" charset="0"/>
              </a:rPr>
              <a:t>z</a:t>
            </a:r>
            <a:r>
              <a:rPr lang="en-US" altLang="ko-KR" sz="2000" i="1" dirty="0" err="1">
                <a:cs typeface="Arial" pitchFamily="34" charset="0"/>
              </a:rPr>
              <a:t>b</a:t>
            </a:r>
            <a:r>
              <a:rPr lang="en-US" altLang="ko-KR" sz="2000" i="1" baseline="-25000" dirty="0" err="1">
                <a:cs typeface="Arial" pitchFamily="34" charset="0"/>
              </a:rPr>
              <a:t>x</a:t>
            </a:r>
            <a:r>
              <a:rPr lang="en-US" altLang="ko-KR" sz="2000" dirty="0" err="1">
                <a:ea typeface="굴림" charset="-127"/>
              </a:rPr>
              <a:t>-</a:t>
            </a:r>
            <a:r>
              <a:rPr lang="en-US" altLang="ko-KR" sz="2000" i="1" dirty="0" err="1">
                <a:cs typeface="Arial" pitchFamily="34" charset="0"/>
              </a:rPr>
              <a:t>a</a:t>
            </a:r>
            <a:r>
              <a:rPr lang="en-US" altLang="ko-KR" sz="2000" i="1" baseline="-25000" dirty="0" err="1">
                <a:cs typeface="Arial" pitchFamily="34" charset="0"/>
              </a:rPr>
              <a:t>x</a:t>
            </a:r>
            <a:r>
              <a:rPr lang="en-US" altLang="ko-KR" sz="2000" i="1" dirty="0" err="1">
                <a:cs typeface="Arial" pitchFamily="34" charset="0"/>
              </a:rPr>
              <a:t>b</a:t>
            </a:r>
            <a:r>
              <a:rPr lang="en-US" altLang="ko-KR" sz="2000" i="1" baseline="-25000" dirty="0" err="1">
                <a:cs typeface="Arial" pitchFamily="34" charset="0"/>
              </a:rPr>
              <a:t>z</a:t>
            </a:r>
            <a:r>
              <a:rPr lang="en-US" altLang="ko-KR" sz="2000" dirty="0">
                <a:cs typeface="Arial" pitchFamily="34" charset="0"/>
              </a:rPr>
              <a:t>, </a:t>
            </a:r>
            <a:r>
              <a:rPr lang="en-US" altLang="ko-KR" sz="2000" i="1" dirty="0" err="1">
                <a:cs typeface="Arial" pitchFamily="34" charset="0"/>
              </a:rPr>
              <a:t>a</a:t>
            </a:r>
            <a:r>
              <a:rPr lang="en-US" altLang="ko-KR" sz="2000" i="1" baseline="-25000" dirty="0" err="1">
                <a:cs typeface="Arial" pitchFamily="34" charset="0"/>
              </a:rPr>
              <a:t>x</a:t>
            </a:r>
            <a:r>
              <a:rPr lang="en-US" altLang="ko-KR" sz="2000" i="1" dirty="0" err="1">
                <a:cs typeface="Arial" pitchFamily="34" charset="0"/>
              </a:rPr>
              <a:t>b</a:t>
            </a:r>
            <a:r>
              <a:rPr lang="en-US" altLang="ko-KR" sz="2000" i="1" baseline="-25000" dirty="0" err="1">
                <a:cs typeface="Arial" pitchFamily="34" charset="0"/>
              </a:rPr>
              <a:t>y</a:t>
            </a:r>
            <a:r>
              <a:rPr lang="en-US" altLang="ko-KR" sz="2000" dirty="0" err="1">
                <a:ea typeface="굴림" charset="-127"/>
              </a:rPr>
              <a:t>-</a:t>
            </a:r>
            <a:r>
              <a:rPr lang="en-US" altLang="ko-KR" sz="2000" i="1" dirty="0" err="1">
                <a:cs typeface="Arial" pitchFamily="34" charset="0"/>
              </a:rPr>
              <a:t>a</a:t>
            </a:r>
            <a:r>
              <a:rPr lang="en-US" altLang="ko-KR" sz="2000" i="1" baseline="-25000" dirty="0" err="1">
                <a:cs typeface="Arial" pitchFamily="34" charset="0"/>
              </a:rPr>
              <a:t>y</a:t>
            </a:r>
            <a:r>
              <a:rPr lang="en-US" altLang="ko-KR" sz="2000" i="1" dirty="0" err="1">
                <a:cs typeface="Arial" pitchFamily="34" charset="0"/>
              </a:rPr>
              <a:t>b</a:t>
            </a:r>
            <a:r>
              <a:rPr lang="en-US" altLang="ko-KR" sz="2000" i="1" baseline="-25000" dirty="0" err="1">
                <a:cs typeface="Arial" pitchFamily="34" charset="0"/>
              </a:rPr>
              <a:t>x</a:t>
            </a:r>
            <a:r>
              <a:rPr lang="en-US" altLang="ko-KR" sz="2000" dirty="0">
                <a:cs typeface="Arial" pitchFamily="34" charset="0"/>
              </a:rPr>
              <a:t>).</a:t>
            </a:r>
            <a:endParaRPr lang="en-US" altLang="ko-KR" sz="2000" dirty="0">
              <a:latin typeface="+mj-lt"/>
            </a:endParaRPr>
          </a:p>
        </p:txBody>
      </p:sp>
      <p:pic>
        <p:nvPicPr>
          <p:cNvPr id="33796" name="그림 4">
            <a:extLst>
              <a:ext uri="{FF2B5EF4-FFF2-40B4-BE49-F238E27FC236}">
                <a16:creationId xmlns:a16="http://schemas.microsoft.com/office/drawing/2014/main" id="{8AB6714E-CF6C-4264-8FD2-B55AF3E4EB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2568575"/>
            <a:ext cx="15906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자유형 3">
            <a:extLst>
              <a:ext uri="{FF2B5EF4-FFF2-40B4-BE49-F238E27FC236}">
                <a16:creationId xmlns:a16="http://schemas.microsoft.com/office/drawing/2014/main" id="{B4D8A71D-7428-41D8-A68E-7B3F2CBB4BC7}"/>
              </a:ext>
            </a:extLst>
          </p:cNvPr>
          <p:cNvSpPr/>
          <p:nvPr/>
        </p:nvSpPr>
        <p:spPr>
          <a:xfrm>
            <a:off x="2090738" y="2827338"/>
            <a:ext cx="379412" cy="333375"/>
          </a:xfrm>
          <a:custGeom>
            <a:avLst/>
            <a:gdLst>
              <a:gd name="connsiteX0" fmla="*/ 0 w 728454"/>
              <a:gd name="connsiteY0" fmla="*/ 14089 h 479038"/>
              <a:gd name="connsiteX1" fmla="*/ 232475 w 728454"/>
              <a:gd name="connsiteY1" fmla="*/ 246563 h 479038"/>
              <a:gd name="connsiteX2" fmla="*/ 511444 w 728454"/>
              <a:gd name="connsiteY2" fmla="*/ 463540 h 479038"/>
              <a:gd name="connsiteX3" fmla="*/ 728420 w 728454"/>
              <a:gd name="connsiteY3" fmla="*/ 308557 h 479038"/>
              <a:gd name="connsiteX4" fmla="*/ 526943 w 728454"/>
              <a:gd name="connsiteY4" fmla="*/ 14089 h 479038"/>
              <a:gd name="connsiteX5" fmla="*/ 356461 w 728454"/>
              <a:gd name="connsiteY5" fmla="*/ 91580 h 479038"/>
              <a:gd name="connsiteX6" fmla="*/ 77492 w 728454"/>
              <a:gd name="connsiteY6" fmla="*/ 479038 h 47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8454" h="479038">
                <a:moveTo>
                  <a:pt x="0" y="14089"/>
                </a:moveTo>
                <a:cubicBezTo>
                  <a:pt x="73617" y="92872"/>
                  <a:pt x="147234" y="171655"/>
                  <a:pt x="232475" y="246563"/>
                </a:cubicBezTo>
                <a:cubicBezTo>
                  <a:pt x="317716" y="321471"/>
                  <a:pt x="428787" y="453208"/>
                  <a:pt x="511444" y="463540"/>
                </a:cubicBezTo>
                <a:cubicBezTo>
                  <a:pt x="594102" y="473872"/>
                  <a:pt x="725837" y="383465"/>
                  <a:pt x="728420" y="308557"/>
                </a:cubicBezTo>
                <a:cubicBezTo>
                  <a:pt x="731003" y="233649"/>
                  <a:pt x="588936" y="50252"/>
                  <a:pt x="526943" y="14089"/>
                </a:cubicBezTo>
                <a:cubicBezTo>
                  <a:pt x="464950" y="-22074"/>
                  <a:pt x="431369" y="14089"/>
                  <a:pt x="356461" y="91580"/>
                </a:cubicBezTo>
                <a:cubicBezTo>
                  <a:pt x="281553" y="169071"/>
                  <a:pt x="179522" y="324054"/>
                  <a:pt x="77492" y="479038"/>
                </a:cubicBezTo>
              </a:path>
            </a:pathLst>
          </a:custGeom>
          <a:noFill/>
          <a:ln w="31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3798" name="그림 5">
            <a:extLst>
              <a:ext uri="{FF2B5EF4-FFF2-40B4-BE49-F238E27FC236}">
                <a16:creationId xmlns:a16="http://schemas.microsoft.com/office/drawing/2014/main" id="{F6B55F3C-8422-4D81-B448-8620020948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3563938"/>
            <a:ext cx="19129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자유형 11">
            <a:extLst>
              <a:ext uri="{FF2B5EF4-FFF2-40B4-BE49-F238E27FC236}">
                <a16:creationId xmlns:a16="http://schemas.microsoft.com/office/drawing/2014/main" id="{AE5CFD11-72E9-4FC6-BACB-A822293955FD}"/>
              </a:ext>
            </a:extLst>
          </p:cNvPr>
          <p:cNvSpPr/>
          <p:nvPr/>
        </p:nvSpPr>
        <p:spPr>
          <a:xfrm>
            <a:off x="2503488" y="3860800"/>
            <a:ext cx="381000" cy="334963"/>
          </a:xfrm>
          <a:custGeom>
            <a:avLst/>
            <a:gdLst>
              <a:gd name="connsiteX0" fmla="*/ 0 w 728454"/>
              <a:gd name="connsiteY0" fmla="*/ 14089 h 479038"/>
              <a:gd name="connsiteX1" fmla="*/ 232475 w 728454"/>
              <a:gd name="connsiteY1" fmla="*/ 246563 h 479038"/>
              <a:gd name="connsiteX2" fmla="*/ 511444 w 728454"/>
              <a:gd name="connsiteY2" fmla="*/ 463540 h 479038"/>
              <a:gd name="connsiteX3" fmla="*/ 728420 w 728454"/>
              <a:gd name="connsiteY3" fmla="*/ 308557 h 479038"/>
              <a:gd name="connsiteX4" fmla="*/ 526943 w 728454"/>
              <a:gd name="connsiteY4" fmla="*/ 14089 h 479038"/>
              <a:gd name="connsiteX5" fmla="*/ 356461 w 728454"/>
              <a:gd name="connsiteY5" fmla="*/ 91580 h 479038"/>
              <a:gd name="connsiteX6" fmla="*/ 77492 w 728454"/>
              <a:gd name="connsiteY6" fmla="*/ 479038 h 47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8454" h="479038">
                <a:moveTo>
                  <a:pt x="0" y="14089"/>
                </a:moveTo>
                <a:cubicBezTo>
                  <a:pt x="73617" y="92872"/>
                  <a:pt x="147234" y="171655"/>
                  <a:pt x="232475" y="246563"/>
                </a:cubicBezTo>
                <a:cubicBezTo>
                  <a:pt x="317716" y="321471"/>
                  <a:pt x="428787" y="453208"/>
                  <a:pt x="511444" y="463540"/>
                </a:cubicBezTo>
                <a:cubicBezTo>
                  <a:pt x="594102" y="473872"/>
                  <a:pt x="725837" y="383465"/>
                  <a:pt x="728420" y="308557"/>
                </a:cubicBezTo>
                <a:cubicBezTo>
                  <a:pt x="731003" y="233649"/>
                  <a:pt x="588936" y="50252"/>
                  <a:pt x="526943" y="14089"/>
                </a:cubicBezTo>
                <a:cubicBezTo>
                  <a:pt x="464950" y="-22074"/>
                  <a:pt x="431369" y="14089"/>
                  <a:pt x="356461" y="91580"/>
                </a:cubicBezTo>
                <a:cubicBezTo>
                  <a:pt x="281553" y="169071"/>
                  <a:pt x="179522" y="324054"/>
                  <a:pt x="77492" y="479038"/>
                </a:cubicBezTo>
              </a:path>
            </a:pathLst>
          </a:custGeom>
          <a:noFill/>
          <a:ln w="31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3800" name="그림 12">
            <a:extLst>
              <a:ext uri="{FF2B5EF4-FFF2-40B4-BE49-F238E27FC236}">
                <a16:creationId xmlns:a16="http://schemas.microsoft.com/office/drawing/2014/main" id="{649C908E-9132-42EE-B188-F0D5AA239B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463" y="4714875"/>
            <a:ext cx="15906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자유형 13">
            <a:extLst>
              <a:ext uri="{FF2B5EF4-FFF2-40B4-BE49-F238E27FC236}">
                <a16:creationId xmlns:a16="http://schemas.microsoft.com/office/drawing/2014/main" id="{7B757647-6F5E-48C1-81BF-235A1C3BE02A}"/>
              </a:ext>
            </a:extLst>
          </p:cNvPr>
          <p:cNvSpPr/>
          <p:nvPr/>
        </p:nvSpPr>
        <p:spPr>
          <a:xfrm>
            <a:off x="1749425" y="4973638"/>
            <a:ext cx="379413" cy="333375"/>
          </a:xfrm>
          <a:custGeom>
            <a:avLst/>
            <a:gdLst>
              <a:gd name="connsiteX0" fmla="*/ 0 w 728454"/>
              <a:gd name="connsiteY0" fmla="*/ 14089 h 479038"/>
              <a:gd name="connsiteX1" fmla="*/ 232475 w 728454"/>
              <a:gd name="connsiteY1" fmla="*/ 246563 h 479038"/>
              <a:gd name="connsiteX2" fmla="*/ 511444 w 728454"/>
              <a:gd name="connsiteY2" fmla="*/ 463540 h 479038"/>
              <a:gd name="connsiteX3" fmla="*/ 728420 w 728454"/>
              <a:gd name="connsiteY3" fmla="*/ 308557 h 479038"/>
              <a:gd name="connsiteX4" fmla="*/ 526943 w 728454"/>
              <a:gd name="connsiteY4" fmla="*/ 14089 h 479038"/>
              <a:gd name="connsiteX5" fmla="*/ 356461 w 728454"/>
              <a:gd name="connsiteY5" fmla="*/ 91580 h 479038"/>
              <a:gd name="connsiteX6" fmla="*/ 77492 w 728454"/>
              <a:gd name="connsiteY6" fmla="*/ 479038 h 47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8454" h="479038">
                <a:moveTo>
                  <a:pt x="0" y="14089"/>
                </a:moveTo>
                <a:cubicBezTo>
                  <a:pt x="73617" y="92872"/>
                  <a:pt x="147234" y="171655"/>
                  <a:pt x="232475" y="246563"/>
                </a:cubicBezTo>
                <a:cubicBezTo>
                  <a:pt x="317716" y="321471"/>
                  <a:pt x="428787" y="453208"/>
                  <a:pt x="511444" y="463540"/>
                </a:cubicBezTo>
                <a:cubicBezTo>
                  <a:pt x="594102" y="473872"/>
                  <a:pt x="725837" y="383465"/>
                  <a:pt x="728420" y="308557"/>
                </a:cubicBezTo>
                <a:cubicBezTo>
                  <a:pt x="731003" y="233649"/>
                  <a:pt x="588936" y="50252"/>
                  <a:pt x="526943" y="14089"/>
                </a:cubicBezTo>
                <a:cubicBezTo>
                  <a:pt x="464950" y="-22074"/>
                  <a:pt x="431369" y="14089"/>
                  <a:pt x="356461" y="91580"/>
                </a:cubicBezTo>
                <a:cubicBezTo>
                  <a:pt x="281553" y="169071"/>
                  <a:pt x="179522" y="324054"/>
                  <a:pt x="77492" y="479038"/>
                </a:cubicBezTo>
              </a:path>
            </a:pathLst>
          </a:custGeom>
          <a:noFill/>
          <a:ln w="31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슬라이드 번호 개체 틀 7">
            <a:extLst>
              <a:ext uri="{FF2B5EF4-FFF2-40B4-BE49-F238E27FC236}">
                <a16:creationId xmlns:a16="http://schemas.microsoft.com/office/drawing/2014/main" id="{31EBE95E-5F39-47B9-AC78-A70EA4A510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1200"/>
              <a:t> 2-</a:t>
            </a:r>
            <a:fld id="{8677CF1C-63AB-4B2B-A898-E47087C6A18C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11</a:t>
            </a:fld>
            <a:endParaRPr lang="en-US" altLang="ko-KR" sz="1400"/>
          </a:p>
        </p:txBody>
      </p:sp>
      <p:cxnSp>
        <p:nvCxnSpPr>
          <p:cNvPr id="3" name="꺾인 연결선 2">
            <a:extLst>
              <a:ext uri="{FF2B5EF4-FFF2-40B4-BE49-F238E27FC236}">
                <a16:creationId xmlns:a16="http://schemas.microsoft.com/office/drawing/2014/main" id="{BFD5D069-1C1D-4726-8276-70672FAA8F0C}"/>
              </a:ext>
            </a:extLst>
          </p:cNvPr>
          <p:cNvCxnSpPr>
            <a:stCxn id="33796" idx="3"/>
          </p:cNvCxnSpPr>
          <p:nvPr/>
        </p:nvCxnSpPr>
        <p:spPr>
          <a:xfrm flipV="1">
            <a:off x="2670175" y="2003425"/>
            <a:ext cx="2676525" cy="1027113"/>
          </a:xfrm>
          <a:prstGeom prst="bentConnector3">
            <a:avLst>
              <a:gd name="adj1" fmla="val 1003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>
            <a:extLst>
              <a:ext uri="{FF2B5EF4-FFF2-40B4-BE49-F238E27FC236}">
                <a16:creationId xmlns:a16="http://schemas.microsoft.com/office/drawing/2014/main" id="{26BA106B-3C47-42C3-ACF7-A39AF461E99A}"/>
              </a:ext>
            </a:extLst>
          </p:cNvPr>
          <p:cNvCxnSpPr/>
          <p:nvPr/>
        </p:nvCxnSpPr>
        <p:spPr>
          <a:xfrm flipV="1">
            <a:off x="3132138" y="2003425"/>
            <a:ext cx="3330575" cy="2024063"/>
          </a:xfrm>
          <a:prstGeom prst="bentConnector3">
            <a:avLst>
              <a:gd name="adj1" fmla="val 992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>
            <a:extLst>
              <a:ext uri="{FF2B5EF4-FFF2-40B4-BE49-F238E27FC236}">
                <a16:creationId xmlns:a16="http://schemas.microsoft.com/office/drawing/2014/main" id="{ACE7321B-0C6F-4889-B897-C0F8CF67A5F7}"/>
              </a:ext>
            </a:extLst>
          </p:cNvPr>
          <p:cNvCxnSpPr/>
          <p:nvPr/>
        </p:nvCxnSpPr>
        <p:spPr>
          <a:xfrm flipV="1">
            <a:off x="2884488" y="2003425"/>
            <a:ext cx="4616450" cy="3136900"/>
          </a:xfrm>
          <a:prstGeom prst="bentConnector3">
            <a:avLst>
              <a:gd name="adj1" fmla="val 991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8" descr="Gamasutra: Vivek Tank's Blog - How to work with Bezier Curve in Games with  Unity">
            <a:extLst>
              <a:ext uri="{FF2B5EF4-FFF2-40B4-BE49-F238E27FC236}">
                <a16:creationId xmlns:a16="http://schemas.microsoft.com/office/drawing/2014/main" id="{3D328D6B-D6D6-485B-92AC-0B1D2DE89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575" y="2180705"/>
            <a:ext cx="2954338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1FC3B9B-E3D2-45B6-9CE2-F165A5FA7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575" y="2180705"/>
            <a:ext cx="296227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8" name="Picture 2">
            <a:extLst>
              <a:ext uri="{FF2B5EF4-FFF2-40B4-BE49-F238E27FC236}">
                <a16:creationId xmlns:a16="http://schemas.microsoft.com/office/drawing/2014/main" id="{AB3246C2-B89C-4BD4-AE9C-FE38A57C5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266909"/>
            <a:ext cx="6105525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4" name="Picture 3">
            <a:extLst>
              <a:ext uri="{FF2B5EF4-FFF2-40B4-BE49-F238E27FC236}">
                <a16:creationId xmlns:a16="http://schemas.microsoft.com/office/drawing/2014/main" id="{A68357B2-9D85-450F-BEE2-3108E8513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038" y="4872193"/>
            <a:ext cx="3113087" cy="141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7922" name="Rectangle 2" descr="흰색 대리석">
            <a:extLst>
              <a:ext uri="{FF2B5EF4-FFF2-40B4-BE49-F238E27FC236}">
                <a16:creationId xmlns:a16="http://schemas.microsoft.com/office/drawing/2014/main" id="{928DDA7A-38CA-4AC3-AEE6-AF01E72558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chemeClr val="tx1"/>
                </a:solidFill>
              </a:rPr>
              <a:t>Line, Ray and Linear Interpolation</a:t>
            </a:r>
          </a:p>
        </p:txBody>
      </p:sp>
      <p:sp>
        <p:nvSpPr>
          <p:cNvPr id="11" name="Rectangle 33">
            <a:extLst>
              <a:ext uri="{FF2B5EF4-FFF2-40B4-BE49-F238E27FC236}">
                <a16:creationId xmlns:a16="http://schemas.microsoft.com/office/drawing/2014/main" id="{677D98F4-E11B-48EA-B7DC-A4B2DD32A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" y="803275"/>
            <a:ext cx="8877300" cy="25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ea typeface="굴림" charset="-127"/>
              </a:rPr>
              <a:t>An</a:t>
            </a:r>
            <a:r>
              <a:rPr lang="ko-KR" altLang="en-US" sz="2000" dirty="0">
                <a:ea typeface="굴림" charset="-127"/>
              </a:rPr>
              <a:t> </a:t>
            </a:r>
            <a:r>
              <a:rPr lang="en-US" altLang="ko-KR" sz="2000" i="1" dirty="0">
                <a:ea typeface="굴림" charset="-127"/>
              </a:rPr>
              <a:t>infinite line </a:t>
            </a:r>
            <a:r>
              <a:rPr lang="en-US" altLang="ko-KR" sz="2000" dirty="0">
                <a:ea typeface="굴림" charset="-127"/>
              </a:rPr>
              <a:t>is defined by two end points, </a:t>
            </a:r>
            <a:r>
              <a:rPr lang="en-US" altLang="ko-KR" sz="2000" i="1" dirty="0">
                <a:cs typeface="Arial" pitchFamily="34" charset="0"/>
              </a:rPr>
              <a:t>p</a:t>
            </a:r>
            <a:r>
              <a:rPr lang="en-US" altLang="ko-KR" sz="2000" baseline="-25000" dirty="0">
                <a:cs typeface="Arial" pitchFamily="34" charset="0"/>
              </a:rPr>
              <a:t>0</a:t>
            </a:r>
            <a:r>
              <a:rPr lang="en-US" altLang="ko-KR" sz="2000" dirty="0">
                <a:cs typeface="Arial" pitchFamily="34" charset="0"/>
              </a:rPr>
              <a:t> and </a:t>
            </a:r>
            <a:r>
              <a:rPr lang="en-US" altLang="ko-KR" sz="2000" i="1" dirty="0">
                <a:cs typeface="Arial" pitchFamily="34" charset="0"/>
              </a:rPr>
              <a:t>p</a:t>
            </a:r>
            <a:r>
              <a:rPr lang="en-US" altLang="ko-KR" sz="2000" baseline="-25000" dirty="0">
                <a:cs typeface="Arial" pitchFamily="34" charset="0"/>
              </a:rPr>
              <a:t>1</a:t>
            </a:r>
            <a:r>
              <a:rPr lang="en-US" altLang="ko-KR" sz="2000" dirty="0">
                <a:cs typeface="Arial" pitchFamily="34" charset="0"/>
              </a:rPr>
              <a:t>: </a:t>
            </a:r>
            <a:r>
              <a:rPr lang="en-US" altLang="ko-KR" sz="2000" i="1" dirty="0">
                <a:cs typeface="Arial" pitchFamily="34" charset="0"/>
              </a:rPr>
              <a:t>p</a:t>
            </a:r>
            <a:r>
              <a:rPr lang="en-US" altLang="ko-KR" sz="2000" dirty="0">
                <a:cs typeface="Arial" pitchFamily="34" charset="0"/>
              </a:rPr>
              <a:t>(</a:t>
            </a:r>
            <a:r>
              <a:rPr lang="en-US" altLang="ko-KR" sz="2000" i="1" dirty="0">
                <a:cs typeface="Arial" pitchFamily="34" charset="0"/>
              </a:rPr>
              <a:t>t</a:t>
            </a:r>
            <a:r>
              <a:rPr lang="en-US" altLang="ko-KR" sz="2000" dirty="0">
                <a:cs typeface="Arial" pitchFamily="34" charset="0"/>
              </a:rPr>
              <a:t>) =</a:t>
            </a:r>
            <a:r>
              <a:rPr lang="en-US" altLang="ko-KR" sz="2000" i="1" dirty="0">
                <a:cs typeface="Arial" pitchFamily="34" charset="0"/>
              </a:rPr>
              <a:t> p</a:t>
            </a:r>
            <a:r>
              <a:rPr lang="en-US" altLang="ko-KR" sz="2000" baseline="-25000" dirty="0">
                <a:cs typeface="Arial" pitchFamily="34" charset="0"/>
              </a:rPr>
              <a:t>0 </a:t>
            </a:r>
            <a:r>
              <a:rPr lang="en-US" altLang="ko-KR" sz="2000" dirty="0">
                <a:cs typeface="Arial" pitchFamily="34" charset="0"/>
              </a:rPr>
              <a:t>+ </a:t>
            </a:r>
            <a:r>
              <a:rPr lang="en-US" altLang="ko-KR" sz="2000" i="1" dirty="0">
                <a:cs typeface="Arial" pitchFamily="34" charset="0"/>
              </a:rPr>
              <a:t>t</a:t>
            </a:r>
            <a:r>
              <a:rPr lang="en-US" altLang="ko-KR" sz="2000" dirty="0">
                <a:cs typeface="Arial" pitchFamily="34" charset="0"/>
              </a:rPr>
              <a:t>(</a:t>
            </a:r>
            <a:r>
              <a:rPr lang="en-US" altLang="ko-KR" sz="2000" i="1" dirty="0">
                <a:cs typeface="Arial" pitchFamily="34" charset="0"/>
              </a:rPr>
              <a:t>p</a:t>
            </a:r>
            <a:r>
              <a:rPr lang="en-US" altLang="ko-KR" sz="2000" baseline="-25000" dirty="0">
                <a:cs typeface="Arial" pitchFamily="34" charset="0"/>
              </a:rPr>
              <a:t>1 </a:t>
            </a:r>
            <a:r>
              <a:rPr lang="en-US" altLang="ko-KR" sz="2000" dirty="0">
                <a:cs typeface="Arial" pitchFamily="34" charset="0"/>
              </a:rPr>
              <a:t>-</a:t>
            </a:r>
            <a:r>
              <a:rPr lang="en-US" altLang="ko-KR" sz="2000" i="1" dirty="0">
                <a:cs typeface="Arial" pitchFamily="34" charset="0"/>
              </a:rPr>
              <a:t> p</a:t>
            </a:r>
            <a:r>
              <a:rPr lang="en-US" altLang="ko-KR" sz="2000" baseline="-25000" dirty="0">
                <a:cs typeface="Arial" pitchFamily="34" charset="0"/>
              </a:rPr>
              <a:t>0</a:t>
            </a:r>
            <a:r>
              <a:rPr lang="en-US" altLang="ko-KR" sz="2000" dirty="0">
                <a:cs typeface="Arial" pitchFamily="34" charset="0"/>
              </a:rPr>
              <a:t>) where </a:t>
            </a:r>
            <a:r>
              <a:rPr lang="en-US" altLang="ko-KR" sz="2000" i="1" dirty="0">
                <a:cs typeface="Arial" pitchFamily="34" charset="0"/>
              </a:rPr>
              <a:t>p</a:t>
            </a:r>
            <a:r>
              <a:rPr lang="en-US" altLang="ko-KR" sz="2000" baseline="-25000" dirty="0">
                <a:cs typeface="Arial" pitchFamily="34" charset="0"/>
              </a:rPr>
              <a:t>1 </a:t>
            </a:r>
            <a:r>
              <a:rPr lang="en-US" altLang="ko-KR" sz="2000" dirty="0"/>
              <a:t>-</a:t>
            </a:r>
            <a:r>
              <a:rPr lang="en-US" altLang="ko-KR" sz="2000" i="1" dirty="0">
                <a:cs typeface="Arial" pitchFamily="34" charset="0"/>
              </a:rPr>
              <a:t> p</a:t>
            </a:r>
            <a:r>
              <a:rPr lang="en-US" altLang="ko-KR" sz="2000" baseline="-25000" dirty="0">
                <a:cs typeface="Arial" pitchFamily="34" charset="0"/>
              </a:rPr>
              <a:t>0 </a:t>
            </a:r>
            <a:r>
              <a:rPr lang="en-US" altLang="ko-KR" sz="2000" dirty="0"/>
              <a:t>is a vector and </a:t>
            </a:r>
            <a:r>
              <a:rPr lang="en-US" altLang="ko-KR" sz="2000" i="1" dirty="0">
                <a:cs typeface="Arial" pitchFamily="34" charset="0"/>
              </a:rPr>
              <a:t>t</a:t>
            </a:r>
            <a:r>
              <a:rPr lang="en-US" altLang="ko-KR" sz="2000" dirty="0">
                <a:cs typeface="Arial" pitchFamily="34" charset="0"/>
              </a:rPr>
              <a:t> is in [-</a:t>
            </a:r>
            <a:r>
              <a:rPr lang="en-US" altLang="ko-KR" sz="2000" dirty="0">
                <a:cs typeface="Arial" pitchFamily="34" charset="0"/>
                <a:sym typeface="Symbol"/>
              </a:rPr>
              <a:t>,]. </a:t>
            </a:r>
            <a:endParaRPr lang="en-US" altLang="ko-KR" sz="2000" dirty="0">
              <a:cs typeface="Arial" pitchFamily="34" charset="0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cs typeface="Arial" pitchFamily="34" charset="0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cs typeface="Arial" pitchFamily="34" charset="0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cs typeface="Arial" pitchFamily="34" charset="0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cs typeface="Arial" pitchFamily="34" charset="0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cs typeface="Arial" pitchFamily="34" charset="0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cs typeface="Arial" pitchFamily="34" charset="0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cs typeface="Arial" pitchFamily="34" charset="0"/>
              </a:rPr>
              <a:t>If [0</a:t>
            </a:r>
            <a:r>
              <a:rPr lang="en-US" altLang="ko-KR" sz="2000" dirty="0">
                <a:cs typeface="Arial" pitchFamily="34" charset="0"/>
                <a:sym typeface="Symbol"/>
              </a:rPr>
              <a:t>,], </a:t>
            </a:r>
            <a:r>
              <a:rPr lang="en-US" altLang="ko-KR" sz="2000" i="1" dirty="0">
                <a:cs typeface="Arial" pitchFamily="34" charset="0"/>
              </a:rPr>
              <a:t>p</a:t>
            </a:r>
            <a:r>
              <a:rPr lang="en-US" altLang="ko-KR" sz="2000" dirty="0">
                <a:cs typeface="Arial" pitchFamily="34" charset="0"/>
              </a:rPr>
              <a:t>(</a:t>
            </a:r>
            <a:r>
              <a:rPr lang="en-US" altLang="ko-KR" sz="2000" i="1" dirty="0">
                <a:cs typeface="Arial" pitchFamily="34" charset="0"/>
              </a:rPr>
              <a:t>t</a:t>
            </a:r>
            <a:r>
              <a:rPr lang="en-US" altLang="ko-KR" sz="2000" dirty="0">
                <a:cs typeface="Arial" pitchFamily="34" charset="0"/>
              </a:rPr>
              <a:t>) is a </a:t>
            </a:r>
            <a:r>
              <a:rPr lang="en-US" altLang="ko-KR" sz="2000" i="1" dirty="0">
                <a:cs typeface="Arial" pitchFamily="34" charset="0"/>
              </a:rPr>
              <a:t>ray</a:t>
            </a:r>
            <a:r>
              <a:rPr lang="en-US" altLang="ko-KR" sz="2000" dirty="0">
                <a:cs typeface="Arial" pitchFamily="34" charset="0"/>
              </a:rPr>
              <a:t>, which </a:t>
            </a:r>
            <a:r>
              <a:rPr lang="en-US" altLang="ko-KR" sz="2000" dirty="0"/>
              <a:t>starts from </a:t>
            </a:r>
            <a:r>
              <a:rPr lang="en-US" altLang="ko-KR" sz="2000" i="1" dirty="0">
                <a:cs typeface="Arial" pitchFamily="34" charset="0"/>
              </a:rPr>
              <a:t>p</a:t>
            </a:r>
            <a:r>
              <a:rPr lang="en-US" altLang="ko-KR" sz="2000" baseline="-25000" dirty="0">
                <a:cs typeface="Arial" pitchFamily="34" charset="0"/>
              </a:rPr>
              <a:t>0</a:t>
            </a:r>
            <a:r>
              <a:rPr lang="en-US" altLang="ko-KR" sz="2000" dirty="0"/>
              <a:t> and is infinitely extended along </a:t>
            </a:r>
            <a:r>
              <a:rPr lang="en-US" altLang="ko-KR" sz="2000" i="1" dirty="0">
                <a:cs typeface="Arial" pitchFamily="34" charset="0"/>
              </a:rPr>
              <a:t>p</a:t>
            </a:r>
            <a:r>
              <a:rPr lang="en-US" altLang="ko-KR" sz="2000" baseline="-25000" dirty="0">
                <a:cs typeface="Arial" pitchFamily="34" charset="0"/>
              </a:rPr>
              <a:t>1 </a:t>
            </a:r>
            <a:r>
              <a:rPr lang="en-US" altLang="ko-KR" sz="2000" dirty="0"/>
              <a:t>-</a:t>
            </a:r>
            <a:r>
              <a:rPr lang="en-US" altLang="ko-KR" sz="2000" i="1" dirty="0">
                <a:cs typeface="Arial" pitchFamily="34" charset="0"/>
              </a:rPr>
              <a:t> p</a:t>
            </a:r>
            <a:r>
              <a:rPr lang="en-US" altLang="ko-KR" sz="2000" baseline="-25000" dirty="0">
                <a:cs typeface="Arial" pitchFamily="34" charset="0"/>
              </a:rPr>
              <a:t>0 </a:t>
            </a:r>
            <a:r>
              <a:rPr lang="en-US" altLang="ko-KR" sz="2000" dirty="0"/>
              <a:t>.</a:t>
            </a:r>
            <a:endParaRPr lang="en-US" altLang="ko-KR" sz="2000" dirty="0">
              <a:cs typeface="Arial" pitchFamily="34" charset="0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cs typeface="Arial" pitchFamily="34" charset="0"/>
              </a:rPr>
              <a:t>If</a:t>
            </a:r>
            <a:r>
              <a:rPr lang="en-US" altLang="ko-KR" sz="2000" i="1" dirty="0">
                <a:cs typeface="Arial" pitchFamily="34" charset="0"/>
              </a:rPr>
              <a:t> </a:t>
            </a:r>
            <a:r>
              <a:rPr lang="en-US" altLang="ko-KR" sz="2000" dirty="0">
                <a:cs typeface="Arial" pitchFamily="34" charset="0"/>
              </a:rPr>
              <a:t>[0,1], </a:t>
            </a:r>
            <a:r>
              <a:rPr lang="en-US" altLang="ko-KR" sz="2000" i="1" dirty="0">
                <a:cs typeface="Arial" pitchFamily="34" charset="0"/>
              </a:rPr>
              <a:t>p</a:t>
            </a:r>
            <a:r>
              <a:rPr lang="en-US" altLang="ko-KR" sz="2000" dirty="0">
                <a:cs typeface="Arial" pitchFamily="34" charset="0"/>
              </a:rPr>
              <a:t>(</a:t>
            </a:r>
            <a:r>
              <a:rPr lang="en-US" altLang="ko-KR" sz="2000" i="1" dirty="0">
                <a:cs typeface="Arial" pitchFamily="34" charset="0"/>
              </a:rPr>
              <a:t>t</a:t>
            </a:r>
            <a:r>
              <a:rPr lang="en-US" altLang="ko-KR" sz="2000" dirty="0">
                <a:cs typeface="Arial" pitchFamily="34" charset="0"/>
              </a:rPr>
              <a:t>) represents a </a:t>
            </a:r>
            <a:r>
              <a:rPr lang="en-US" altLang="ko-KR" sz="2000" i="1" dirty="0">
                <a:cs typeface="Arial" pitchFamily="34" charset="0"/>
              </a:rPr>
              <a:t>line segment</a:t>
            </a:r>
            <a:r>
              <a:rPr lang="en-US" altLang="ko-KR" sz="2000" dirty="0">
                <a:cs typeface="Arial" pitchFamily="34" charset="0"/>
              </a:rPr>
              <a:t>. 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cs typeface="Arial" pitchFamily="34" charset="0"/>
              </a:rPr>
              <a:t>Note that </a:t>
            </a:r>
            <a:r>
              <a:rPr lang="en-US" altLang="ko-KR" sz="2000" i="1" dirty="0">
                <a:cs typeface="Arial" pitchFamily="34" charset="0"/>
              </a:rPr>
              <a:t>p</a:t>
            </a:r>
            <a:r>
              <a:rPr lang="en-US" altLang="ko-KR" sz="2000" dirty="0">
                <a:cs typeface="Arial" pitchFamily="34" charset="0"/>
              </a:rPr>
              <a:t>(</a:t>
            </a:r>
            <a:r>
              <a:rPr lang="en-US" altLang="ko-KR" sz="2000" i="1" dirty="0">
                <a:cs typeface="Arial" pitchFamily="34" charset="0"/>
              </a:rPr>
              <a:t>t</a:t>
            </a:r>
            <a:r>
              <a:rPr lang="en-US" altLang="ko-KR" sz="2000" dirty="0">
                <a:cs typeface="Arial" pitchFamily="34" charset="0"/>
              </a:rPr>
              <a:t>) =</a:t>
            </a:r>
            <a:r>
              <a:rPr lang="en-US" altLang="ko-KR" sz="2000" i="1" dirty="0">
                <a:cs typeface="Arial" pitchFamily="34" charset="0"/>
              </a:rPr>
              <a:t> p</a:t>
            </a:r>
            <a:r>
              <a:rPr lang="en-US" altLang="ko-KR" sz="2000" baseline="-25000" dirty="0">
                <a:cs typeface="Arial" pitchFamily="34" charset="0"/>
              </a:rPr>
              <a:t>0 </a:t>
            </a:r>
            <a:r>
              <a:rPr lang="en-US" altLang="ko-KR" sz="2000" dirty="0">
                <a:cs typeface="Arial" pitchFamily="34" charset="0"/>
              </a:rPr>
              <a:t>+ </a:t>
            </a:r>
            <a:r>
              <a:rPr lang="en-US" altLang="ko-KR" sz="2000" i="1" dirty="0">
                <a:cs typeface="Arial" pitchFamily="34" charset="0"/>
              </a:rPr>
              <a:t>t</a:t>
            </a:r>
            <a:r>
              <a:rPr lang="en-US" altLang="ko-KR" sz="2000" dirty="0">
                <a:cs typeface="Arial" pitchFamily="34" charset="0"/>
              </a:rPr>
              <a:t>(</a:t>
            </a:r>
            <a:r>
              <a:rPr lang="en-US" altLang="ko-KR" sz="2000" i="1" dirty="0">
                <a:cs typeface="Arial" pitchFamily="34" charset="0"/>
              </a:rPr>
              <a:t>p</a:t>
            </a:r>
            <a:r>
              <a:rPr lang="en-US" altLang="ko-KR" sz="2000" baseline="-25000" dirty="0">
                <a:cs typeface="Arial" pitchFamily="34" charset="0"/>
              </a:rPr>
              <a:t>1 </a:t>
            </a:r>
            <a:r>
              <a:rPr lang="en-US" altLang="ko-KR" sz="2000" dirty="0">
                <a:cs typeface="Arial" pitchFamily="34" charset="0"/>
              </a:rPr>
              <a:t>-</a:t>
            </a:r>
            <a:r>
              <a:rPr lang="en-US" altLang="ko-KR" sz="2000" i="1" dirty="0">
                <a:cs typeface="Arial" pitchFamily="34" charset="0"/>
              </a:rPr>
              <a:t> p</a:t>
            </a:r>
            <a:r>
              <a:rPr lang="en-US" altLang="ko-KR" sz="2000" baseline="-25000" dirty="0">
                <a:cs typeface="Arial" pitchFamily="34" charset="0"/>
              </a:rPr>
              <a:t>0</a:t>
            </a:r>
            <a:r>
              <a:rPr lang="en-US" altLang="ko-KR" sz="2000" dirty="0">
                <a:cs typeface="Arial" pitchFamily="34" charset="0"/>
              </a:rPr>
              <a:t>) = (1-</a:t>
            </a:r>
            <a:r>
              <a:rPr lang="en-US" altLang="ko-KR" sz="2000" i="1" dirty="0">
                <a:cs typeface="Arial" pitchFamily="34" charset="0"/>
              </a:rPr>
              <a:t>t</a:t>
            </a:r>
            <a:r>
              <a:rPr lang="en-US" altLang="ko-KR" sz="2000" dirty="0">
                <a:cs typeface="Arial" pitchFamily="34" charset="0"/>
              </a:rPr>
              <a:t>)</a:t>
            </a:r>
            <a:r>
              <a:rPr lang="en-US" altLang="ko-KR" sz="2000" i="1" dirty="0">
                <a:cs typeface="Arial" pitchFamily="34" charset="0"/>
              </a:rPr>
              <a:t>p</a:t>
            </a:r>
            <a:r>
              <a:rPr lang="en-US" altLang="ko-KR" sz="2000" baseline="-25000" dirty="0">
                <a:cs typeface="Arial" pitchFamily="34" charset="0"/>
              </a:rPr>
              <a:t>0 </a:t>
            </a:r>
            <a:r>
              <a:rPr lang="en-US" altLang="ko-KR" sz="2000" dirty="0">
                <a:cs typeface="Arial" pitchFamily="34" charset="0"/>
              </a:rPr>
              <a:t>+ </a:t>
            </a:r>
            <a:r>
              <a:rPr lang="en-US" altLang="ko-KR" sz="2000" i="1" dirty="0">
                <a:cs typeface="Arial" pitchFamily="34" charset="0"/>
              </a:rPr>
              <a:t>tp</a:t>
            </a:r>
            <a:r>
              <a:rPr lang="en-US" altLang="ko-KR" sz="2000" baseline="-25000" dirty="0">
                <a:cs typeface="Arial" pitchFamily="34" charset="0"/>
              </a:rPr>
              <a:t>1</a:t>
            </a:r>
            <a:r>
              <a:rPr lang="en-US" altLang="ko-KR" sz="2000" dirty="0">
                <a:cs typeface="Arial" pitchFamily="34" charset="0"/>
              </a:rPr>
              <a:t>. It is a </a:t>
            </a:r>
            <a:r>
              <a:rPr lang="en-US" altLang="ko-KR" sz="2000" i="1" dirty="0"/>
              <a:t>weighted sum </a:t>
            </a:r>
            <a:r>
              <a:rPr lang="en-US" altLang="ko-KR" sz="2000" dirty="0"/>
              <a:t>of </a:t>
            </a:r>
            <a:r>
              <a:rPr lang="en-US" altLang="ko-KR" sz="2000" i="1" dirty="0">
                <a:cs typeface="Arial" pitchFamily="34" charset="0"/>
              </a:rPr>
              <a:t>p</a:t>
            </a:r>
            <a:r>
              <a:rPr lang="en-US" altLang="ko-KR" sz="2000" baseline="-25000" dirty="0">
                <a:cs typeface="Arial" pitchFamily="34" charset="0"/>
              </a:rPr>
              <a:t>0</a:t>
            </a:r>
            <a:r>
              <a:rPr lang="en-US" altLang="ko-KR" sz="2000" dirty="0">
                <a:cs typeface="Arial" pitchFamily="34" charset="0"/>
              </a:rPr>
              <a:t> and </a:t>
            </a:r>
            <a:r>
              <a:rPr lang="en-US" altLang="ko-KR" sz="2000" i="1" dirty="0">
                <a:cs typeface="Arial" pitchFamily="34" charset="0"/>
              </a:rPr>
              <a:t>p</a:t>
            </a:r>
            <a:r>
              <a:rPr lang="en-US" altLang="ko-KR" sz="2000" baseline="-25000" dirty="0">
                <a:cs typeface="Arial" pitchFamily="34" charset="0"/>
              </a:rPr>
              <a:t>1</a:t>
            </a:r>
            <a:r>
              <a:rPr lang="en-US" altLang="ko-KR" sz="2000" dirty="0">
                <a:cs typeface="Arial" pitchFamily="34" charset="0"/>
              </a:rPr>
              <a:t> and corresponds to the </a:t>
            </a:r>
            <a:r>
              <a:rPr lang="en-US" altLang="ko-KR" sz="2000" i="1" dirty="0">
                <a:cs typeface="Arial" pitchFamily="34" charset="0"/>
              </a:rPr>
              <a:t>linear interpolation </a:t>
            </a:r>
            <a:r>
              <a:rPr lang="en-US" altLang="ko-KR" sz="2000" dirty="0">
                <a:cs typeface="Arial" pitchFamily="34" charset="0"/>
              </a:rPr>
              <a:t>of </a:t>
            </a:r>
            <a:r>
              <a:rPr lang="en-US" altLang="ko-KR" sz="2000" i="1" dirty="0">
                <a:cs typeface="Arial" pitchFamily="34" charset="0"/>
              </a:rPr>
              <a:t>p</a:t>
            </a:r>
            <a:r>
              <a:rPr lang="en-US" altLang="ko-KR" sz="2000" baseline="-25000" dirty="0">
                <a:cs typeface="Arial" pitchFamily="34" charset="0"/>
              </a:rPr>
              <a:t>0</a:t>
            </a:r>
            <a:r>
              <a:rPr lang="en-US" altLang="ko-KR" sz="2000" dirty="0">
                <a:cs typeface="Arial" pitchFamily="34" charset="0"/>
              </a:rPr>
              <a:t> and </a:t>
            </a:r>
            <a:r>
              <a:rPr lang="en-US" altLang="ko-KR" sz="2000" i="1" dirty="0">
                <a:cs typeface="Arial" pitchFamily="34" charset="0"/>
              </a:rPr>
              <a:t>p</a:t>
            </a:r>
            <a:r>
              <a:rPr lang="en-US" altLang="ko-KR" sz="2000" baseline="-25000" dirty="0">
                <a:cs typeface="Arial" pitchFamily="34" charset="0"/>
              </a:rPr>
              <a:t>1 </a:t>
            </a:r>
            <a:r>
              <a:rPr lang="en-US" altLang="ko-KR" sz="2000" dirty="0">
                <a:cs typeface="Arial" pitchFamily="34" charset="0"/>
              </a:rPr>
              <a:t>if </a:t>
            </a:r>
            <a:r>
              <a:rPr lang="en-US" altLang="ko-KR" sz="2000" i="1" dirty="0">
                <a:cs typeface="Arial" pitchFamily="34" charset="0"/>
              </a:rPr>
              <a:t>t </a:t>
            </a:r>
            <a:r>
              <a:rPr lang="en-US" altLang="ko-KR" sz="2000" dirty="0">
                <a:cs typeface="Arial" pitchFamily="34" charset="0"/>
              </a:rPr>
              <a:t>is in [0,1]. 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</p:txBody>
      </p:sp>
      <p:sp>
        <p:nvSpPr>
          <p:cNvPr id="9" name="슬라이드 번호 개체 틀 7">
            <a:extLst>
              <a:ext uri="{FF2B5EF4-FFF2-40B4-BE49-F238E27FC236}">
                <a16:creationId xmlns:a16="http://schemas.microsoft.com/office/drawing/2014/main" id="{F1B7969F-B604-436D-AEAE-4238D81F54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32763" y="6500813"/>
            <a:ext cx="762000" cy="290512"/>
          </a:xfrm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1200"/>
              <a:t> 2-</a:t>
            </a:r>
            <a:fld id="{8677CF1C-63AB-4B2B-A898-E47087C6A18C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12</a:t>
            </a:fld>
            <a:endParaRPr lang="en-US" altLang="ko-KR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>
            <a:extLst>
              <a:ext uri="{FF2B5EF4-FFF2-40B4-BE49-F238E27FC236}">
                <a16:creationId xmlns:a16="http://schemas.microsoft.com/office/drawing/2014/main" id="{E6082404-545A-44D6-A22D-E9237D444F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chemeClr val="tx1"/>
                </a:solidFill>
              </a:rPr>
              <a:t>Line, Ray and Linear Interpolation (cont’d)</a:t>
            </a:r>
          </a:p>
        </p:txBody>
      </p:sp>
      <p:sp>
        <p:nvSpPr>
          <p:cNvPr id="11" name="Rectangle 33">
            <a:extLst>
              <a:ext uri="{FF2B5EF4-FFF2-40B4-BE49-F238E27FC236}">
                <a16:creationId xmlns:a16="http://schemas.microsoft.com/office/drawing/2014/main" id="{4372593D-5EE0-4897-8B33-2893750DA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" y="803275"/>
            <a:ext cx="8577263" cy="25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ea typeface="굴림" charset="-127"/>
              </a:rPr>
              <a:t>The coordinates defined by linear interpolation in 2D and 3D spaces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ea typeface="굴림" charset="-127"/>
              <a:cs typeface="Arial" pitchFamily="34" charset="0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ea typeface="굴림" charset="-127"/>
              <a:cs typeface="Arial" pitchFamily="34" charset="0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ea typeface="굴림" charset="-127"/>
              <a:cs typeface="Arial" pitchFamily="34" charset="0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/>
              <a:t>Whatever attributes are associated with the end points, they can be linearly interpolated. Suppose that the endpoints are associated with colors </a:t>
            </a:r>
            <a:r>
              <a:rPr lang="en-US" altLang="ko-KR" sz="2000" i="1" dirty="0"/>
              <a:t>c</a:t>
            </a:r>
            <a:r>
              <a:rPr lang="en-US" altLang="ko-KR" sz="2000" baseline="-25000" dirty="0"/>
              <a:t>0</a:t>
            </a:r>
            <a:r>
              <a:rPr lang="en-US" altLang="ko-KR" sz="2000" dirty="0"/>
              <a:t> and </a:t>
            </a:r>
            <a:r>
              <a:rPr lang="en-US" altLang="ko-KR" sz="2000" i="1" dirty="0"/>
              <a:t>c</a:t>
            </a:r>
            <a:r>
              <a:rPr lang="en-US" altLang="ko-KR" sz="2000" baseline="-25000" dirty="0"/>
              <a:t>1</a:t>
            </a:r>
            <a:r>
              <a:rPr lang="en-US" altLang="ko-KR" sz="2000" dirty="0"/>
              <a:t>, respectively, where </a:t>
            </a:r>
            <a:r>
              <a:rPr lang="en-US" altLang="ko-KR" sz="2000" i="1" dirty="0"/>
              <a:t>c</a:t>
            </a:r>
            <a:r>
              <a:rPr lang="en-US" altLang="ko-KR" sz="2000" baseline="-25000" dirty="0"/>
              <a:t>0</a:t>
            </a:r>
            <a:r>
              <a:rPr lang="en-US" altLang="ko-KR" sz="2000" dirty="0"/>
              <a:t> = (</a:t>
            </a:r>
            <a:r>
              <a:rPr lang="en-US" altLang="ko-KR" sz="2000" i="1" dirty="0"/>
              <a:t>R</a:t>
            </a:r>
            <a:r>
              <a:rPr lang="en-US" altLang="ko-KR" sz="2000" baseline="-25000" dirty="0"/>
              <a:t>0</a:t>
            </a:r>
            <a:r>
              <a:rPr lang="en-US" altLang="ko-KR" sz="2000" dirty="0"/>
              <a:t>, </a:t>
            </a:r>
            <a:r>
              <a:rPr lang="en-US" altLang="ko-KR" sz="2000" i="1" dirty="0"/>
              <a:t>G</a:t>
            </a:r>
            <a:r>
              <a:rPr lang="en-US" altLang="ko-KR" sz="2000" baseline="-25000" dirty="0"/>
              <a:t>0</a:t>
            </a:r>
            <a:r>
              <a:rPr lang="en-US" altLang="ko-KR" sz="2000" dirty="0"/>
              <a:t>, </a:t>
            </a:r>
            <a:r>
              <a:rPr lang="en-US" altLang="ko-KR" sz="2000" i="1" dirty="0"/>
              <a:t>B</a:t>
            </a:r>
            <a:r>
              <a:rPr lang="en-US" altLang="ko-KR" sz="2000" baseline="-25000" dirty="0"/>
              <a:t>0</a:t>
            </a:r>
            <a:r>
              <a:rPr lang="en-US" altLang="ko-KR" sz="2000" dirty="0"/>
              <a:t>) and </a:t>
            </a:r>
            <a:r>
              <a:rPr lang="en-US" altLang="ko-KR" sz="2000" i="1" dirty="0"/>
              <a:t>c</a:t>
            </a:r>
            <a:r>
              <a:rPr lang="en-US" altLang="ko-KR" sz="2000" baseline="-25000" dirty="0"/>
              <a:t>1</a:t>
            </a:r>
            <a:r>
              <a:rPr lang="en-US" altLang="ko-KR" sz="2000" dirty="0"/>
              <a:t> = (</a:t>
            </a:r>
            <a:r>
              <a:rPr lang="en-US" altLang="ko-KR" sz="2000" i="1" dirty="0"/>
              <a:t>R</a:t>
            </a:r>
            <a:r>
              <a:rPr lang="en-US" altLang="ko-KR" sz="2000" baseline="-25000" dirty="0"/>
              <a:t>1</a:t>
            </a:r>
            <a:r>
              <a:rPr lang="en-US" altLang="ko-KR" sz="2000" dirty="0"/>
              <a:t>, </a:t>
            </a:r>
            <a:r>
              <a:rPr lang="en-US" altLang="ko-KR" sz="2000" i="1" dirty="0"/>
              <a:t>G</a:t>
            </a:r>
            <a:r>
              <a:rPr lang="en-US" altLang="ko-KR" sz="2000" baseline="-25000" dirty="0"/>
              <a:t>1</a:t>
            </a:r>
            <a:r>
              <a:rPr lang="en-US" altLang="ko-KR" sz="2000" dirty="0"/>
              <a:t>, </a:t>
            </a:r>
            <a:r>
              <a:rPr lang="en-US" altLang="ko-KR" sz="2000" i="1" dirty="0"/>
              <a:t>B</a:t>
            </a:r>
            <a:r>
              <a:rPr lang="en-US" altLang="ko-KR" sz="2000" baseline="-25000" dirty="0"/>
              <a:t>1</a:t>
            </a:r>
            <a:r>
              <a:rPr lang="en-US" altLang="ko-KR" sz="2000" dirty="0"/>
              <a:t>). Then, the color </a:t>
            </a:r>
            <a:r>
              <a:rPr lang="en-US" altLang="ko-KR" sz="2000" i="1" dirty="0"/>
              <a:t>c</a:t>
            </a:r>
            <a:r>
              <a:rPr lang="en-US" altLang="ko-KR" sz="2000" dirty="0"/>
              <a:t>(</a:t>
            </a:r>
            <a:r>
              <a:rPr lang="en-US" altLang="ko-KR" sz="2000" i="1" dirty="0"/>
              <a:t>t</a:t>
            </a:r>
            <a:r>
              <a:rPr lang="en-US" altLang="ko-KR" sz="2000" dirty="0"/>
              <a:t>) is defined as follows:</a:t>
            </a:r>
            <a:endParaRPr lang="en-US" altLang="ko-KR" sz="2000" dirty="0">
              <a:cs typeface="Arial" pitchFamily="34" charset="0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cs typeface="Arial" pitchFamily="34" charset="0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cs typeface="Arial" pitchFamily="34" charset="0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cs typeface="Arial" pitchFamily="34" charset="0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cs typeface="Arial" pitchFamily="34" charset="0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cs typeface="Arial" pitchFamily="34" charset="0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cs typeface="Arial" pitchFamily="34" charset="0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</p:txBody>
      </p:sp>
      <p:sp>
        <p:nvSpPr>
          <p:cNvPr id="15" name="슬라이드 번호 개체 틀 7">
            <a:extLst>
              <a:ext uri="{FF2B5EF4-FFF2-40B4-BE49-F238E27FC236}">
                <a16:creationId xmlns:a16="http://schemas.microsoft.com/office/drawing/2014/main" id="{8633AEA2-F573-4B40-84D6-B639A17F71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1200"/>
              <a:t> 2-</a:t>
            </a:r>
            <a:fld id="{8F133C94-447E-4C0B-BB2C-74DD79ABB8CB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13</a:t>
            </a:fld>
            <a:endParaRPr lang="en-US" altLang="ko-KR" sz="1400"/>
          </a:p>
        </p:txBody>
      </p:sp>
      <p:pic>
        <p:nvPicPr>
          <p:cNvPr id="37893" name="Picture 3">
            <a:extLst>
              <a:ext uri="{FF2B5EF4-FFF2-40B4-BE49-F238E27FC236}">
                <a16:creationId xmlns:a16="http://schemas.microsoft.com/office/drawing/2014/main" id="{9666B212-BBE1-4B3A-AECA-55BC60ED9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0" y="1214438"/>
            <a:ext cx="360045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4" name="Picture 4">
            <a:extLst>
              <a:ext uri="{FF2B5EF4-FFF2-40B4-BE49-F238E27FC236}">
                <a16:creationId xmlns:a16="http://schemas.microsoft.com/office/drawing/2014/main" id="{23C482A2-E148-4437-934C-910EA6987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850" y="3535363"/>
            <a:ext cx="414337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5" name="Picture 8">
            <a:extLst>
              <a:ext uri="{FF2B5EF4-FFF2-40B4-BE49-F238E27FC236}">
                <a16:creationId xmlns:a16="http://schemas.microsoft.com/office/drawing/2014/main" id="{47996043-73B9-48DE-B20B-ACDA41538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838" y="4430713"/>
            <a:ext cx="3436937" cy="180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82EF481-2BDE-400E-9465-6149DE82A6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462" y="1376644"/>
            <a:ext cx="3648075" cy="6280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>
            <a:extLst>
              <a:ext uri="{FF2B5EF4-FFF2-40B4-BE49-F238E27FC236}">
                <a16:creationId xmlns:a16="http://schemas.microsoft.com/office/drawing/2014/main" id="{E117C31E-0990-4064-95D7-FCE9592AC1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chemeClr val="tx1"/>
                </a:solidFill>
              </a:rPr>
              <a:t>Matrices and Vectors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D905188-4097-481B-BC15-5FEAA42C6B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1200"/>
              <a:t> 2-</a:t>
            </a:r>
            <a:fld id="{0F7C6D63-827C-4ADD-9841-5AE61B90C1BB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2</a:t>
            </a:fld>
            <a:endParaRPr lang="en-US" altLang="ko-KR" sz="1400"/>
          </a:p>
        </p:txBody>
      </p:sp>
      <p:sp>
        <p:nvSpPr>
          <p:cNvPr id="11" name="Rectangle 33">
            <a:extLst>
              <a:ext uri="{FF2B5EF4-FFF2-40B4-BE49-F238E27FC236}">
                <a16:creationId xmlns:a16="http://schemas.microsoft.com/office/drawing/2014/main" id="{FD5E63F1-6EE6-49A8-853B-022187E88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" y="803275"/>
            <a:ext cx="8577263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/>
              <a:t>This chapter delivers an explicit presentation of the basic mathematical techniques, which are necessary throughout this book.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i="1" dirty="0" err="1">
                <a:ea typeface="굴림" charset="-127"/>
              </a:rPr>
              <a:t>m</a:t>
            </a:r>
            <a:r>
              <a:rPr lang="en-US" altLang="ko-KR" sz="2000" dirty="0" err="1">
                <a:ea typeface="굴림" charset="-127"/>
                <a:sym typeface="Wingdings" pitchFamily="2" charset="2"/>
              </a:rPr>
              <a:t>×</a:t>
            </a:r>
            <a:r>
              <a:rPr lang="en-US" altLang="ko-KR" sz="2000" i="1" dirty="0" err="1">
                <a:ea typeface="굴림" charset="-127"/>
              </a:rPr>
              <a:t>n</a:t>
            </a:r>
            <a:r>
              <a:rPr lang="en-US" altLang="ko-KR" sz="2000" i="1" dirty="0">
                <a:ea typeface="굴림" charset="-127"/>
              </a:rPr>
              <a:t> </a:t>
            </a:r>
            <a:r>
              <a:rPr lang="en-US" altLang="ko-KR" sz="2000" dirty="0">
                <a:latin typeface="+mj-lt"/>
              </a:rPr>
              <a:t>matrix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/>
              <a:t>If </a:t>
            </a:r>
            <a:r>
              <a:rPr lang="en-US" altLang="ko-KR" sz="2000" i="1" dirty="0"/>
              <a:t>m</a:t>
            </a:r>
            <a:r>
              <a:rPr lang="en-US" altLang="ko-KR" sz="2000" dirty="0"/>
              <a:t> = </a:t>
            </a:r>
            <a:r>
              <a:rPr lang="en-US" altLang="ko-KR" sz="2000" i="1" dirty="0"/>
              <a:t>n</a:t>
            </a:r>
            <a:r>
              <a:rPr lang="en-US" altLang="ko-KR" sz="2000" dirty="0"/>
              <a:t>, the matrix is called </a:t>
            </a:r>
            <a:r>
              <a:rPr lang="en-US" altLang="ko-KR" sz="2000" i="1" dirty="0"/>
              <a:t>square.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j-lt"/>
              </a:rPr>
              <a:t>Matrix-matrix multiplication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/>
              <a:t>If </a:t>
            </a:r>
            <a:r>
              <a:rPr lang="en-US" altLang="ko-KR" sz="2000" i="1" dirty="0"/>
              <a:t>A</a:t>
            </a:r>
            <a:r>
              <a:rPr lang="en-US" altLang="ko-KR" sz="2000" dirty="0"/>
              <a:t>’s dimension is </a:t>
            </a:r>
            <a:r>
              <a:rPr lang="en-US" altLang="ko-KR" sz="2000" i="1" dirty="0" err="1">
                <a:ea typeface="굴림" charset="-127"/>
              </a:rPr>
              <a:t>l</a:t>
            </a:r>
            <a:r>
              <a:rPr lang="en-US" altLang="ko-KR" sz="2000" dirty="0" err="1">
                <a:ea typeface="굴림" charset="-127"/>
                <a:sym typeface="Wingdings" pitchFamily="2" charset="2"/>
              </a:rPr>
              <a:t>×</a:t>
            </a:r>
            <a:r>
              <a:rPr lang="en-US" altLang="ko-KR" sz="2000" i="1" dirty="0" err="1">
                <a:ea typeface="굴림" charset="-127"/>
              </a:rPr>
              <a:t>m</a:t>
            </a:r>
            <a:r>
              <a:rPr lang="en-US" altLang="ko-KR" sz="2000" dirty="0"/>
              <a:t> and </a:t>
            </a:r>
            <a:r>
              <a:rPr lang="en-US" altLang="ko-KR" sz="2000" i="1" dirty="0"/>
              <a:t>B</a:t>
            </a:r>
            <a:r>
              <a:rPr lang="en-US" altLang="ko-KR" sz="2000" dirty="0"/>
              <a:t>’s dimension is </a:t>
            </a:r>
            <a:r>
              <a:rPr lang="en-US" altLang="ko-KR" sz="2000" i="1" dirty="0" err="1">
                <a:ea typeface="굴림" charset="-127"/>
              </a:rPr>
              <a:t>m</a:t>
            </a:r>
            <a:r>
              <a:rPr lang="en-US" altLang="ko-KR" sz="2000" dirty="0" err="1">
                <a:ea typeface="굴림" charset="-127"/>
                <a:sym typeface="Wingdings" pitchFamily="2" charset="2"/>
              </a:rPr>
              <a:t>×</a:t>
            </a:r>
            <a:r>
              <a:rPr lang="en-US" altLang="ko-KR" sz="2000" i="1" dirty="0" err="1">
                <a:ea typeface="굴림" charset="-127"/>
              </a:rPr>
              <a:t>n</a:t>
            </a:r>
            <a:r>
              <a:rPr lang="en-US" altLang="ko-KR" sz="2000" dirty="0"/>
              <a:t>, </a:t>
            </a:r>
            <a:r>
              <a:rPr lang="de-DE" altLang="ko-KR" sz="2000" i="1" dirty="0"/>
              <a:t>AB</a:t>
            </a:r>
            <a:r>
              <a:rPr lang="de-DE" altLang="ko-KR" sz="2000" dirty="0"/>
              <a:t> is an </a:t>
            </a:r>
            <a:r>
              <a:rPr lang="en-US" altLang="ko-KR" sz="2000" i="1" dirty="0" err="1">
                <a:ea typeface="굴림" charset="-127"/>
              </a:rPr>
              <a:t>l</a:t>
            </a:r>
            <a:r>
              <a:rPr lang="en-US" altLang="ko-KR" sz="2000" dirty="0" err="1">
                <a:ea typeface="굴림" charset="-127"/>
                <a:sym typeface="Wingdings" pitchFamily="2" charset="2"/>
              </a:rPr>
              <a:t>×</a:t>
            </a:r>
            <a:r>
              <a:rPr lang="en-US" altLang="ko-KR" sz="2000" i="1" dirty="0" err="1">
                <a:ea typeface="굴림" charset="-127"/>
              </a:rPr>
              <a:t>n</a:t>
            </a:r>
            <a:r>
              <a:rPr lang="de-DE" altLang="ko-KR" sz="2000" dirty="0"/>
              <a:t> matrix.</a:t>
            </a:r>
            <a:r>
              <a:rPr lang="en-US" altLang="ko-KR" sz="2000" dirty="0">
                <a:latin typeface="+mj-lt"/>
              </a:rPr>
              <a:t> </a:t>
            </a:r>
          </a:p>
        </p:txBody>
      </p:sp>
      <p:pic>
        <p:nvPicPr>
          <p:cNvPr id="15365" name="Picture 2">
            <a:extLst>
              <a:ext uri="{FF2B5EF4-FFF2-40B4-BE49-F238E27FC236}">
                <a16:creationId xmlns:a16="http://schemas.microsoft.com/office/drawing/2014/main" id="{707AE69E-4B6E-4C5A-B357-7BCFEC50D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975" y="1919288"/>
            <a:ext cx="2000250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6" name="Picture 3">
            <a:extLst>
              <a:ext uri="{FF2B5EF4-FFF2-40B4-BE49-F238E27FC236}">
                <a16:creationId xmlns:a16="http://schemas.microsoft.com/office/drawing/2014/main" id="{F3CC19E6-C835-431E-93BD-CCFEDDD90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188" y="4157663"/>
            <a:ext cx="5400675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2">
            <a:extLst>
              <a:ext uri="{FF2B5EF4-FFF2-40B4-BE49-F238E27FC236}">
                <a16:creationId xmlns:a16="http://schemas.microsoft.com/office/drawing/2014/main" id="{905CD2D6-7FD4-4927-87BB-335C97814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4514850"/>
            <a:ext cx="377190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7922" name="Rectangle 2" descr="흰색 대리석">
            <a:extLst>
              <a:ext uri="{FF2B5EF4-FFF2-40B4-BE49-F238E27FC236}">
                <a16:creationId xmlns:a16="http://schemas.microsoft.com/office/drawing/2014/main" id="{21E483CF-9C4A-4716-B610-17392BB786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chemeClr val="tx1"/>
                </a:solidFill>
              </a:rPr>
              <a:t>Matrices and Vectors (cont’d)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A12BD820-E9EA-4C1A-9609-80C1B55FF3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1200"/>
              <a:t> 2-</a:t>
            </a:r>
            <a:fld id="{768D26EB-76C1-4EF8-B4AF-9DF08228C612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3</a:t>
            </a:fld>
            <a:endParaRPr lang="en-US" altLang="ko-KR" sz="1400"/>
          </a:p>
        </p:txBody>
      </p:sp>
      <p:sp>
        <p:nvSpPr>
          <p:cNvPr id="17413" name="Rectangle 33">
            <a:extLst>
              <a:ext uri="{FF2B5EF4-FFF2-40B4-BE49-F238E27FC236}">
                <a16:creationId xmlns:a16="http://schemas.microsoft.com/office/drawing/2014/main" id="{C3894A7E-6421-4EDF-BAAC-A7262D4D3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" y="803275"/>
            <a:ext cx="8577263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The typical representation of a 2D vector, (</a:t>
            </a:r>
            <a:r>
              <a:rPr lang="en-US" altLang="ko-KR" sz="2000" i="1" dirty="0" err="1"/>
              <a:t>x</a:t>
            </a:r>
            <a:r>
              <a:rPr lang="en-US" altLang="ko-KR" sz="2000" dirty="0" err="1"/>
              <a:t>,</a:t>
            </a:r>
            <a:r>
              <a:rPr lang="en-US" altLang="ko-KR" sz="2000" i="1" dirty="0" err="1"/>
              <a:t>y</a:t>
            </a:r>
            <a:r>
              <a:rPr lang="en-US" altLang="ko-KR" sz="2000" dirty="0"/>
              <a:t>), or a 3D vector, (</a:t>
            </a:r>
            <a:r>
              <a:rPr lang="en-US" altLang="ko-KR" sz="2000" i="1" dirty="0" err="1"/>
              <a:t>x</a:t>
            </a:r>
            <a:r>
              <a:rPr lang="en-US" altLang="ko-KR" sz="2000" dirty="0" err="1"/>
              <a:t>,</a:t>
            </a:r>
            <a:r>
              <a:rPr lang="en-US" altLang="ko-KR" sz="2000" i="1" dirty="0" err="1"/>
              <a:t>y</a:t>
            </a:r>
            <a:r>
              <a:rPr lang="en-US" altLang="ko-KR" sz="2000" dirty="0" err="1"/>
              <a:t>,</a:t>
            </a:r>
            <a:r>
              <a:rPr lang="en-US" altLang="ko-KR" sz="2000" i="1" dirty="0" err="1"/>
              <a:t>z</a:t>
            </a:r>
            <a:r>
              <a:rPr lang="en-US" altLang="ko-KR" sz="2000" dirty="0"/>
              <a:t>), is called a </a:t>
            </a:r>
            <a:r>
              <a:rPr lang="en-US" altLang="ko-KR" sz="2000" i="1" dirty="0"/>
              <a:t>row vector</a:t>
            </a:r>
            <a:r>
              <a:rPr lang="en-US" altLang="ko-KR" sz="2000" dirty="0"/>
              <a:t>. Instead, we can use a </a:t>
            </a:r>
            <a:r>
              <a:rPr lang="en-US" altLang="ko-KR" sz="2000" i="1" dirty="0"/>
              <a:t>column vector</a:t>
            </a:r>
            <a:r>
              <a:rPr lang="en-US" altLang="ko-KR" sz="2000" dirty="0"/>
              <a:t>: 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Matrix-vector multiplication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i="1" dirty="0"/>
              <a:t>Transpose </a:t>
            </a:r>
            <a:r>
              <a:rPr lang="en-US" altLang="ko-KR" sz="2000" dirty="0"/>
              <a:t>denoted by </a:t>
            </a:r>
            <a:r>
              <a:rPr lang="en-US" altLang="ko-KR" sz="2000" i="1" dirty="0"/>
              <a:t>M</a:t>
            </a:r>
            <a:r>
              <a:rPr lang="en-US" altLang="ko-KR" sz="2000" i="1" baseline="30000" dirty="0"/>
              <a:t>T</a:t>
            </a:r>
            <a:endParaRPr lang="en-US" altLang="ko-KR" sz="2000" i="1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A different way of matrix-vector multiplication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For matrix-vector multiplication, OpenGL uses the column vectors and the vector-on-the-right representation. In contrast, Direct3D uses the row vectors and the vector-on-the-left representation.</a:t>
            </a:r>
          </a:p>
        </p:txBody>
      </p:sp>
      <p:pic>
        <p:nvPicPr>
          <p:cNvPr id="17414" name="Picture 4">
            <a:extLst>
              <a:ext uri="{FF2B5EF4-FFF2-40B4-BE49-F238E27FC236}">
                <a16:creationId xmlns:a16="http://schemas.microsoft.com/office/drawing/2014/main" id="{199A9BFA-32BF-43DC-8ACC-75BFECCE3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925" y="1177925"/>
            <a:ext cx="5905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5" name="Picture 5">
            <a:extLst>
              <a:ext uri="{FF2B5EF4-FFF2-40B4-BE49-F238E27FC236}">
                <a16:creationId xmlns:a16="http://schemas.microsoft.com/office/drawing/2014/main" id="{C1DF3B19-5D81-43CB-97B0-AD4C940FB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525" y="1162050"/>
            <a:ext cx="49530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6" name="Picture 10">
            <a:extLst>
              <a:ext uri="{FF2B5EF4-FFF2-40B4-BE49-F238E27FC236}">
                <a16:creationId xmlns:a16="http://schemas.microsoft.com/office/drawing/2014/main" id="{E996CEF7-F8CC-4F73-8285-D5242F3FB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1831975"/>
            <a:ext cx="1885950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7" name="Picture 11">
            <a:extLst>
              <a:ext uri="{FF2B5EF4-FFF2-40B4-BE49-F238E27FC236}">
                <a16:creationId xmlns:a16="http://schemas.microsoft.com/office/drawing/2014/main" id="{5C7A77FB-5143-48A0-A897-8A98A1F2A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813" y="3429000"/>
            <a:ext cx="92392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>
            <a:extLst>
              <a:ext uri="{FF2B5EF4-FFF2-40B4-BE49-F238E27FC236}">
                <a16:creationId xmlns:a16="http://schemas.microsoft.com/office/drawing/2014/main" id="{20830AF5-BA1F-4C48-A98A-0FCFA210D1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chemeClr val="tx1"/>
                </a:solidFill>
              </a:rPr>
              <a:t>Matrices and Vectors (cont’d)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A525835B-8F6B-4C19-9020-840A47DA17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1200"/>
              <a:t> 2-</a:t>
            </a:r>
            <a:fld id="{25E36C37-5956-4561-9DDE-39E4C7245AB5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4</a:t>
            </a:fld>
            <a:endParaRPr lang="en-US" altLang="ko-KR" sz="1400"/>
          </a:p>
        </p:txBody>
      </p:sp>
      <p:sp>
        <p:nvSpPr>
          <p:cNvPr id="19460" name="Rectangle 33">
            <a:extLst>
              <a:ext uri="{FF2B5EF4-FFF2-40B4-BE49-F238E27FC236}">
                <a16:creationId xmlns:a16="http://schemas.microsoft.com/office/drawing/2014/main" id="{9CC2C2B1-E598-4A2E-AAC8-6248C5DE2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" y="803275"/>
            <a:ext cx="8577263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Identity matrix denoted by </a:t>
            </a:r>
            <a:r>
              <a:rPr lang="en-US" altLang="ko-KR" sz="2000" i="1" dirty="0"/>
              <a:t>I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i="1" dirty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i="1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For any matrix </a:t>
            </a:r>
            <a:r>
              <a:rPr lang="en-US" altLang="ko-KR" sz="2000" i="1" dirty="0"/>
              <a:t>M</a:t>
            </a:r>
            <a:r>
              <a:rPr lang="en-US" altLang="ko-KR" sz="2000" dirty="0"/>
              <a:t>, </a:t>
            </a:r>
            <a:r>
              <a:rPr lang="en-US" altLang="ko-KR" sz="2000" i="1" dirty="0"/>
              <a:t>MI</a:t>
            </a:r>
            <a:r>
              <a:rPr lang="en-US" altLang="ko-KR" sz="2000" dirty="0"/>
              <a:t> = </a:t>
            </a:r>
            <a:r>
              <a:rPr lang="en-US" altLang="ko-KR" sz="2000" i="1" dirty="0"/>
              <a:t>IM</a:t>
            </a:r>
            <a:r>
              <a:rPr lang="en-US" altLang="ko-KR" sz="2000" dirty="0"/>
              <a:t> = </a:t>
            </a:r>
            <a:r>
              <a:rPr lang="en-US" altLang="ko-KR" sz="2000" i="1" dirty="0"/>
              <a:t>M</a:t>
            </a:r>
            <a:r>
              <a:rPr lang="en-US" altLang="ko-KR" sz="2000" dirty="0"/>
              <a:t>.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If two square matrices </a:t>
            </a:r>
            <a:r>
              <a:rPr lang="en-US" altLang="ko-KR" sz="2000" i="1" dirty="0"/>
              <a:t>A</a:t>
            </a:r>
            <a:r>
              <a:rPr lang="en-US" altLang="ko-KR" sz="2000" dirty="0"/>
              <a:t> and </a:t>
            </a:r>
            <a:r>
              <a:rPr lang="en-US" altLang="ko-KR" sz="2000" i="1" dirty="0"/>
              <a:t>B</a:t>
            </a:r>
            <a:r>
              <a:rPr lang="en-US" altLang="ko-KR" sz="2000" dirty="0"/>
              <a:t> are multiplied to return an identity matrix, i.e., </a:t>
            </a:r>
            <a:r>
              <a:rPr lang="en-US" altLang="ko-KR" sz="2000" i="1" dirty="0"/>
              <a:t>AB</a:t>
            </a:r>
            <a:r>
              <a:rPr lang="en-US" altLang="ko-KR" sz="2000" dirty="0"/>
              <a:t> = </a:t>
            </a:r>
            <a:r>
              <a:rPr lang="en-US" altLang="ko-KR" sz="2000" i="1" dirty="0"/>
              <a:t>I</a:t>
            </a:r>
            <a:r>
              <a:rPr lang="en-US" altLang="ko-KR" sz="2000" dirty="0"/>
              <a:t>, </a:t>
            </a:r>
            <a:r>
              <a:rPr lang="en-US" altLang="ko-KR" sz="2000" i="1" dirty="0"/>
              <a:t>B</a:t>
            </a:r>
            <a:r>
              <a:rPr lang="en-US" altLang="ko-KR" sz="2000" dirty="0"/>
              <a:t> is called the</a:t>
            </a:r>
            <a:r>
              <a:rPr lang="en-US" altLang="ko-KR" sz="2000" i="1" dirty="0"/>
              <a:t> inverse </a:t>
            </a:r>
            <a:r>
              <a:rPr lang="en-US" altLang="ko-KR" sz="2000" dirty="0"/>
              <a:t>of </a:t>
            </a:r>
            <a:r>
              <a:rPr lang="en-US" altLang="ko-KR" sz="2000" i="1" dirty="0"/>
              <a:t>A</a:t>
            </a:r>
            <a:r>
              <a:rPr lang="en-US" altLang="ko-KR" sz="2000" dirty="0"/>
              <a:t> and is denoted by </a:t>
            </a:r>
            <a:r>
              <a:rPr lang="en-US" altLang="ko-KR" sz="2000" i="1" dirty="0"/>
              <a:t>A</a:t>
            </a:r>
            <a:r>
              <a:rPr lang="en-US" altLang="ko-KR" sz="2000" baseline="30000" dirty="0"/>
              <a:t>-1</a:t>
            </a:r>
            <a:r>
              <a:rPr lang="en-US" altLang="ko-KR" sz="2000" dirty="0"/>
              <a:t>. By the same token, </a:t>
            </a:r>
            <a:r>
              <a:rPr lang="en-US" altLang="ko-KR" sz="2000" i="1" dirty="0"/>
              <a:t>A </a:t>
            </a:r>
            <a:r>
              <a:rPr lang="en-US" altLang="ko-KR" sz="2000" dirty="0"/>
              <a:t>is the inverse of </a:t>
            </a:r>
            <a:r>
              <a:rPr lang="en-US" altLang="ko-KR" sz="2000" i="1" dirty="0"/>
              <a:t>B</a:t>
            </a:r>
            <a:r>
              <a:rPr lang="en-US" altLang="ko-KR" sz="2000" dirty="0"/>
              <a:t>. 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Theorems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(</a:t>
            </a:r>
            <a:r>
              <a:rPr lang="en-US" altLang="ko-KR" sz="2000" i="1" dirty="0"/>
              <a:t>AB</a:t>
            </a:r>
            <a:r>
              <a:rPr lang="en-US" altLang="ko-KR" sz="2000" dirty="0"/>
              <a:t>)</a:t>
            </a:r>
            <a:r>
              <a:rPr lang="en-US" altLang="ko-KR" sz="2000" baseline="30000" dirty="0"/>
              <a:t>-1</a:t>
            </a:r>
            <a:r>
              <a:rPr lang="en-US" altLang="ko-KR" sz="2000" dirty="0"/>
              <a:t> = </a:t>
            </a:r>
            <a:r>
              <a:rPr lang="en-US" altLang="ko-KR" sz="2000" i="1" dirty="0"/>
              <a:t>B</a:t>
            </a:r>
            <a:r>
              <a:rPr lang="en-US" altLang="ko-KR" sz="2000" baseline="30000" dirty="0"/>
              <a:t>-1</a:t>
            </a:r>
            <a:r>
              <a:rPr lang="en-US" altLang="ko-KR" sz="2000" i="1" dirty="0"/>
              <a:t>A</a:t>
            </a:r>
            <a:r>
              <a:rPr lang="en-US" altLang="ko-KR" sz="2000" baseline="30000" dirty="0"/>
              <a:t>-1</a:t>
            </a:r>
            <a:r>
              <a:rPr lang="en-US" altLang="ko-KR" sz="2000" dirty="0"/>
              <a:t>  </a:t>
            </a:r>
            <a:r>
              <a:rPr lang="en-US" altLang="ko-KR" sz="2000" dirty="0">
                <a:sym typeface="Wingdings" panose="05000000000000000000" pitchFamily="2" charset="2"/>
              </a:rPr>
              <a:t> 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(</a:t>
            </a:r>
            <a:r>
              <a:rPr lang="en-US" altLang="ko-KR" sz="2000" i="1" dirty="0"/>
              <a:t>AB</a:t>
            </a:r>
            <a:r>
              <a:rPr lang="en-US" altLang="ko-KR" sz="2000" dirty="0"/>
              <a:t>)</a:t>
            </a:r>
            <a:r>
              <a:rPr lang="en-US" altLang="ko-KR" sz="2000" i="1" baseline="30000" dirty="0"/>
              <a:t>T</a:t>
            </a:r>
            <a:r>
              <a:rPr lang="en-US" altLang="ko-KR" sz="2000" dirty="0"/>
              <a:t> = </a:t>
            </a:r>
            <a:r>
              <a:rPr lang="en-US" altLang="ko-KR" sz="2000" i="1" dirty="0"/>
              <a:t>B</a:t>
            </a:r>
            <a:r>
              <a:rPr lang="en-US" altLang="ko-KR" sz="2000" i="1" baseline="30000" dirty="0"/>
              <a:t>T</a:t>
            </a:r>
            <a:r>
              <a:rPr lang="en-US" altLang="ko-KR" sz="2000" i="1" dirty="0"/>
              <a:t>A</a:t>
            </a:r>
            <a:r>
              <a:rPr lang="en-US" altLang="ko-KR" sz="2000" i="1" baseline="30000" dirty="0"/>
              <a:t>T </a:t>
            </a:r>
            <a:r>
              <a:rPr lang="en-US" altLang="ko-KR" sz="2000" dirty="0"/>
              <a:t>(Revisit </a:t>
            </a:r>
            <a:r>
              <a:rPr lang="en-US" altLang="ko-KR" sz="2000" i="1" dirty="0"/>
              <a:t>Mv</a:t>
            </a:r>
            <a:r>
              <a:rPr lang="en-US" altLang="ko-KR" sz="2000" dirty="0"/>
              <a:t> and </a:t>
            </a:r>
            <a:r>
              <a:rPr lang="en-US" altLang="ko-KR" sz="2000" i="1" dirty="0" err="1"/>
              <a:t>v</a:t>
            </a:r>
            <a:r>
              <a:rPr lang="en-US" altLang="ko-KR" sz="2000" i="1" baseline="30000" dirty="0" err="1"/>
              <a:t>T</a:t>
            </a:r>
            <a:r>
              <a:rPr lang="en-US" altLang="ko-KR" sz="2000" i="1" dirty="0" err="1"/>
              <a:t>M</a:t>
            </a:r>
            <a:r>
              <a:rPr lang="en-US" altLang="ko-KR" sz="2000" i="1" baseline="30000" dirty="0" err="1"/>
              <a:t>T</a:t>
            </a:r>
            <a:r>
              <a:rPr lang="en-US" altLang="ko-KR" sz="2000" dirty="0"/>
              <a:t> presented in the previous page.)</a:t>
            </a:r>
            <a:endParaRPr lang="en-US" altLang="ko-KR" sz="2000" i="1" dirty="0"/>
          </a:p>
        </p:txBody>
      </p:sp>
      <p:pic>
        <p:nvPicPr>
          <p:cNvPr id="19461" name="Picture 2">
            <a:extLst>
              <a:ext uri="{FF2B5EF4-FFF2-40B4-BE49-F238E27FC236}">
                <a16:creationId xmlns:a16="http://schemas.microsoft.com/office/drawing/2014/main" id="{BA27F38D-FBD8-409C-9D44-DA908E484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688" y="1184275"/>
            <a:ext cx="7239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2" name="Picture 3">
            <a:extLst>
              <a:ext uri="{FF2B5EF4-FFF2-40B4-BE49-F238E27FC236}">
                <a16:creationId xmlns:a16="http://schemas.microsoft.com/office/drawing/2014/main" id="{05AD51BB-E29E-40A1-9F88-CA30E15D4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650" y="1184275"/>
            <a:ext cx="80010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3" name="Picture 4">
            <a:extLst>
              <a:ext uri="{FF2B5EF4-FFF2-40B4-BE49-F238E27FC236}">
                <a16:creationId xmlns:a16="http://schemas.microsoft.com/office/drawing/2014/main" id="{2DAA3542-1EBA-4884-B6EA-151040846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688" y="2414588"/>
            <a:ext cx="415290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4" name="Picture 8">
            <a:extLst>
              <a:ext uri="{FF2B5EF4-FFF2-40B4-BE49-F238E27FC236}">
                <a16:creationId xmlns:a16="http://schemas.microsoft.com/office/drawing/2014/main" id="{42E9277B-01FC-4CAC-80BE-63196D0A0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08" y="5642195"/>
            <a:ext cx="5661025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>
            <a:extLst>
              <a:ext uri="{FF2B5EF4-FFF2-40B4-BE49-F238E27FC236}">
                <a16:creationId xmlns:a16="http://schemas.microsoft.com/office/drawing/2014/main" id="{CA8F8B57-A2F5-4135-B3A3-93B79ED493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chemeClr val="tx1"/>
                </a:solidFill>
              </a:rPr>
              <a:t>Matrices and Vectors (cont’d)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9F2C6D5-D75D-439E-8F5D-300355E9CB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1200"/>
              <a:t> 2-</a:t>
            </a:r>
            <a:fld id="{CA33B0B0-E192-4E75-9082-CC8A0452C3B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5</a:t>
            </a:fld>
            <a:endParaRPr lang="en-US" altLang="ko-KR" sz="1400"/>
          </a:p>
        </p:txBody>
      </p:sp>
      <p:sp>
        <p:nvSpPr>
          <p:cNvPr id="21508" name="Rectangle 33">
            <a:extLst>
              <a:ext uri="{FF2B5EF4-FFF2-40B4-BE49-F238E27FC236}">
                <a16:creationId xmlns:a16="http://schemas.microsoft.com/office/drawing/2014/main" id="{373948EB-2371-46E1-8C03-395B56E72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" y="803275"/>
            <a:ext cx="8577263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/>
              <a:t>Consider</a:t>
            </a:r>
            <a:r>
              <a:rPr lang="ko-KR" altLang="en-US" sz="2000"/>
              <a:t> </a:t>
            </a:r>
            <a:r>
              <a:rPr lang="en-US" altLang="ko-KR" sz="2000"/>
              <a:t>the coordinates of a 2D or 3D vector, </a:t>
            </a:r>
            <a:r>
              <a:rPr lang="en-US" altLang="ko-KR" sz="2000" i="1"/>
              <a:t>v</a:t>
            </a:r>
            <a:r>
              <a:rPr lang="en-US" altLang="ko-KR" sz="2000"/>
              <a:t>: 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i="1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/>
              <a:t>Its length denoted by ||</a:t>
            </a:r>
            <a:r>
              <a:rPr lang="en-US" altLang="ko-KR" sz="2000" i="1"/>
              <a:t>v</a:t>
            </a:r>
            <a:r>
              <a:rPr lang="en-US" altLang="ko-KR" sz="2000"/>
              <a:t>||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i="1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i="1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/>
              <a:t>Dividing a vector by its length is called </a:t>
            </a:r>
            <a:r>
              <a:rPr lang="en-US" altLang="ko-KR" sz="2000" i="1"/>
              <a:t>normalization.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/>
              <a:t>Such a normalized vector is called the </a:t>
            </a:r>
            <a:r>
              <a:rPr lang="en-US" altLang="ko-KR" sz="2000" i="1"/>
              <a:t>unit vector </a:t>
            </a:r>
            <a:r>
              <a:rPr lang="en-US" altLang="ko-KR" sz="2000"/>
              <a:t>since its length is 1.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</p:txBody>
      </p:sp>
      <p:pic>
        <p:nvPicPr>
          <p:cNvPr id="21509" name="Picture 8">
            <a:extLst>
              <a:ext uri="{FF2B5EF4-FFF2-40B4-BE49-F238E27FC236}">
                <a16:creationId xmlns:a16="http://schemas.microsoft.com/office/drawing/2014/main" id="{5D85BAC9-BD24-44AC-B121-89A123C5F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88" y="1227138"/>
            <a:ext cx="841375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0" name="Picture 9">
            <a:extLst>
              <a:ext uri="{FF2B5EF4-FFF2-40B4-BE49-F238E27FC236}">
                <a16:creationId xmlns:a16="http://schemas.microsoft.com/office/drawing/2014/main" id="{A405A7FB-8027-45D0-89A8-503D64C72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88" y="2141538"/>
            <a:ext cx="1116012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1" name="Picture 11">
            <a:extLst>
              <a:ext uri="{FF2B5EF4-FFF2-40B4-BE49-F238E27FC236}">
                <a16:creationId xmlns:a16="http://schemas.microsoft.com/office/drawing/2014/main" id="{3BA4FA39-1715-4F47-B063-0B953A4D6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3" y="3290888"/>
            <a:ext cx="930275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2" name="Picture 8">
            <a:extLst>
              <a:ext uri="{FF2B5EF4-FFF2-40B4-BE49-F238E27FC236}">
                <a16:creationId xmlns:a16="http://schemas.microsoft.com/office/drawing/2014/main" id="{40221776-31F8-425C-8AE6-D51E1B9BE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8" y="1227138"/>
            <a:ext cx="1300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3" name="Picture 9">
            <a:extLst>
              <a:ext uri="{FF2B5EF4-FFF2-40B4-BE49-F238E27FC236}">
                <a16:creationId xmlns:a16="http://schemas.microsoft.com/office/drawing/2014/main" id="{F7609518-7D47-4F33-A3CA-15540CE64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13" y="2189163"/>
            <a:ext cx="1684337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>
            <a:extLst>
              <a:ext uri="{FF2B5EF4-FFF2-40B4-BE49-F238E27FC236}">
                <a16:creationId xmlns:a16="http://schemas.microsoft.com/office/drawing/2014/main" id="{514612CC-068F-4D4E-A684-1A463DEEDC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chemeClr val="tx1"/>
                </a:solidFill>
              </a:rPr>
              <a:t>Coordinate System and Basis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49160A21-B5BA-4C18-8550-670E13C515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1200"/>
              <a:t> 2-</a:t>
            </a:r>
            <a:fld id="{AFF9CD46-F944-438D-82E4-2E33287A9A05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6</a:t>
            </a:fld>
            <a:endParaRPr lang="en-US" altLang="ko-KR" sz="1400"/>
          </a:p>
        </p:txBody>
      </p:sp>
      <p:sp>
        <p:nvSpPr>
          <p:cNvPr id="11" name="Rectangle 33">
            <a:extLst>
              <a:ext uri="{FF2B5EF4-FFF2-40B4-BE49-F238E27FC236}">
                <a16:creationId xmlns:a16="http://schemas.microsoft.com/office/drawing/2014/main" id="{952168B5-85C6-4190-98C9-7AC13644A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" y="803275"/>
            <a:ext cx="8577263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i="1" dirty="0">
                <a:ea typeface="굴림" charset="-127"/>
              </a:rPr>
              <a:t>Coordinate system </a:t>
            </a:r>
            <a:r>
              <a:rPr lang="en-US" altLang="ko-KR" sz="2000" dirty="0">
                <a:ea typeface="굴림" charset="-127"/>
              </a:rPr>
              <a:t>= </a:t>
            </a:r>
            <a:r>
              <a:rPr lang="en-US" altLang="ko-KR" sz="2000" i="1" dirty="0">
                <a:ea typeface="굴림" charset="-127"/>
              </a:rPr>
              <a:t>origin</a:t>
            </a:r>
            <a:r>
              <a:rPr lang="en-US" altLang="ko-KR" sz="2000" dirty="0">
                <a:ea typeface="굴림" charset="-127"/>
              </a:rPr>
              <a:t> + </a:t>
            </a:r>
            <a:r>
              <a:rPr lang="en-US" altLang="ko-KR" sz="2000" i="1" dirty="0">
                <a:ea typeface="굴림" charset="-127"/>
              </a:rPr>
              <a:t>basis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/>
              <a:t>Throughout this book, we use two terms, </a:t>
            </a:r>
            <a:r>
              <a:rPr lang="en-US" altLang="ko-KR" sz="2000" i="1" dirty="0"/>
              <a:t>coordinate system </a:t>
            </a:r>
            <a:r>
              <a:rPr lang="en-US" altLang="ko-KR" sz="2000" dirty="0"/>
              <a:t>and </a:t>
            </a:r>
            <a:r>
              <a:rPr lang="en-US" altLang="ko-KR" sz="2000" i="1" dirty="0"/>
              <a:t>space, </a:t>
            </a:r>
            <a:r>
              <a:rPr lang="en-US" altLang="ko-KR" sz="2000" dirty="0"/>
              <a:t>interchangeably.</a:t>
            </a: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/>
              <a:t>In the 2D space, every vector can be defined as a </a:t>
            </a:r>
            <a:r>
              <a:rPr lang="en-US" altLang="ko-KR" sz="2000" i="1" dirty="0"/>
              <a:t>linear combination </a:t>
            </a:r>
            <a:r>
              <a:rPr lang="en-US" altLang="ko-KR" sz="2000" dirty="0"/>
              <a:t>of basis vectors. Consider (3,5) for the following three examples. 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j-lt"/>
              </a:rPr>
              <a:t>An </a:t>
            </a:r>
            <a:r>
              <a:rPr lang="en-US" altLang="ko-KR" sz="2000" i="1" dirty="0">
                <a:latin typeface="+mj-lt"/>
              </a:rPr>
              <a:t>orthonormal basis </a:t>
            </a:r>
            <a:r>
              <a:rPr lang="en-US" altLang="ko-KR" sz="2000" dirty="0">
                <a:latin typeface="+mj-lt"/>
              </a:rPr>
              <a:t>is </a:t>
            </a:r>
            <a:r>
              <a:rPr lang="en-US" altLang="ko-KR" sz="2000" dirty="0"/>
              <a:t>an orthogonal set of unit vectors. 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eaLnBrk="1" latinLnBrk="1" hangingPunct="1">
              <a:spcBef>
                <a:spcPct val="20000"/>
              </a:spcBef>
              <a:defRPr/>
            </a:pPr>
            <a:endParaRPr lang="en-US" altLang="ko-KR" sz="2000" dirty="0">
              <a:latin typeface="+mj-lt"/>
            </a:endParaRPr>
          </a:p>
        </p:txBody>
      </p:sp>
      <p:pic>
        <p:nvPicPr>
          <p:cNvPr id="23557" name="그림 1">
            <a:extLst>
              <a:ext uri="{FF2B5EF4-FFF2-40B4-BE49-F238E27FC236}">
                <a16:creationId xmlns:a16="http://schemas.microsoft.com/office/drawing/2014/main" id="{DA9B981E-280A-435E-806A-40602022E9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17788"/>
            <a:ext cx="8812213" cy="238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TextBox 11">
            <a:extLst>
              <a:ext uri="{FF2B5EF4-FFF2-40B4-BE49-F238E27FC236}">
                <a16:creationId xmlns:a16="http://schemas.microsoft.com/office/drawing/2014/main" id="{24352BE0-B9F7-4FB8-958B-E10D8B4A5A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638" y="4510088"/>
            <a:ext cx="1519237" cy="646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ko-KR" sz="1800"/>
              <a:t>standard</a:t>
            </a:r>
          </a:p>
          <a:p>
            <a:pPr algn="ctr" eaLnBrk="1" hangingPunct="1">
              <a:spcBef>
                <a:spcPct val="0"/>
              </a:spcBef>
            </a:pPr>
            <a:r>
              <a:rPr lang="en-US" altLang="ko-KR" sz="1800"/>
              <a:t>(orthonormal)</a:t>
            </a:r>
          </a:p>
        </p:txBody>
      </p:sp>
      <p:sp>
        <p:nvSpPr>
          <p:cNvPr id="23559" name="TextBox 12">
            <a:extLst>
              <a:ext uri="{FF2B5EF4-FFF2-40B4-BE49-F238E27FC236}">
                <a16:creationId xmlns:a16="http://schemas.microsoft.com/office/drawing/2014/main" id="{59560879-459D-4633-B748-5E640336E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0" y="4522788"/>
            <a:ext cx="2005013" cy="646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ko-KR" sz="1800"/>
              <a:t>non-standard</a:t>
            </a:r>
          </a:p>
          <a:p>
            <a:pPr algn="ctr" eaLnBrk="1" hangingPunct="1">
              <a:spcBef>
                <a:spcPct val="0"/>
              </a:spcBef>
            </a:pPr>
            <a:r>
              <a:rPr lang="en-US" altLang="ko-KR" sz="1800"/>
              <a:t>non-orthonormal</a:t>
            </a:r>
          </a:p>
        </p:txBody>
      </p:sp>
      <p:sp>
        <p:nvSpPr>
          <p:cNvPr id="23560" name="TextBox 13">
            <a:extLst>
              <a:ext uri="{FF2B5EF4-FFF2-40B4-BE49-F238E27FC236}">
                <a16:creationId xmlns:a16="http://schemas.microsoft.com/office/drawing/2014/main" id="{DCDA3D40-6320-456A-8CDE-E9AB22268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8088" y="4535488"/>
            <a:ext cx="1654175" cy="646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ko-KR" sz="1800"/>
              <a:t>non-standard</a:t>
            </a:r>
          </a:p>
          <a:p>
            <a:pPr algn="ctr" eaLnBrk="1" hangingPunct="1">
              <a:spcBef>
                <a:spcPct val="0"/>
              </a:spcBef>
            </a:pPr>
            <a:r>
              <a:rPr lang="en-US" altLang="ko-KR" sz="1800"/>
              <a:t>orthonormal</a:t>
            </a:r>
          </a:p>
        </p:txBody>
      </p:sp>
      <p:pic>
        <p:nvPicPr>
          <p:cNvPr id="23561" name="Picture 9">
            <a:extLst>
              <a:ext uri="{FF2B5EF4-FFF2-40B4-BE49-F238E27FC236}">
                <a16:creationId xmlns:a16="http://schemas.microsoft.com/office/drawing/2014/main" id="{DD2A487F-2E7F-4370-AD12-A174E5B77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302250"/>
            <a:ext cx="159067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62" name="Picture 10">
            <a:extLst>
              <a:ext uri="{FF2B5EF4-FFF2-40B4-BE49-F238E27FC236}">
                <a16:creationId xmlns:a16="http://schemas.microsoft.com/office/drawing/2014/main" id="{22D896D8-CF36-4A9C-B1FD-C136C0515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650" y="5299075"/>
            <a:ext cx="20955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63" name="Picture 11">
            <a:extLst>
              <a:ext uri="{FF2B5EF4-FFF2-40B4-BE49-F238E27FC236}">
                <a16:creationId xmlns:a16="http://schemas.microsoft.com/office/drawing/2014/main" id="{B01DBADE-C84E-433E-964D-766C5AE19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088" y="5302250"/>
            <a:ext cx="187642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>
            <a:extLst>
              <a:ext uri="{FF2B5EF4-FFF2-40B4-BE49-F238E27FC236}">
                <a16:creationId xmlns:a16="http://schemas.microsoft.com/office/drawing/2014/main" id="{F0A2FD4F-6C2C-428A-9775-82A36DA489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chemeClr val="tx1"/>
                </a:solidFill>
              </a:rPr>
              <a:t>Coordinate System and Basis (cont’d)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FB6BFEFC-B32C-4B99-9B80-AE958DFED6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1200"/>
              <a:t> 2-</a:t>
            </a:r>
            <a:fld id="{54C03BC6-1E9E-4055-99BF-922309CA1DC4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7</a:t>
            </a:fld>
            <a:endParaRPr lang="en-US" altLang="ko-KR" sz="1400"/>
          </a:p>
        </p:txBody>
      </p:sp>
      <p:sp>
        <p:nvSpPr>
          <p:cNvPr id="11" name="Rectangle 33">
            <a:extLst>
              <a:ext uri="{FF2B5EF4-FFF2-40B4-BE49-F238E27FC236}">
                <a16:creationId xmlns:a16="http://schemas.microsoft.com/office/drawing/2014/main" id="{7D2CC0C3-CCBA-4B2A-9B31-5BA7DCE81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" y="803275"/>
            <a:ext cx="8577263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ea typeface="굴림" charset="-127"/>
              </a:rPr>
              <a:t>3D standard basis, </a:t>
            </a:r>
            <a:r>
              <a:rPr lang="en-US" altLang="ko-KR" sz="2000" dirty="0">
                <a:cs typeface="Arial" pitchFamily="34" charset="0"/>
              </a:rPr>
              <a:t>{</a:t>
            </a:r>
            <a:r>
              <a:rPr lang="en-US" altLang="ko-KR" sz="2000" i="1" dirty="0">
                <a:cs typeface="Arial" pitchFamily="34" charset="0"/>
              </a:rPr>
              <a:t>e</a:t>
            </a:r>
            <a:r>
              <a:rPr lang="en-US" altLang="ko-KR" sz="2000" baseline="-25000" dirty="0">
                <a:cs typeface="Arial" pitchFamily="34" charset="0"/>
              </a:rPr>
              <a:t>1</a:t>
            </a:r>
            <a:r>
              <a:rPr lang="en-US" altLang="ko-KR" sz="2000" dirty="0">
                <a:cs typeface="Arial" pitchFamily="34" charset="0"/>
              </a:rPr>
              <a:t>,</a:t>
            </a:r>
            <a:r>
              <a:rPr lang="en-US" altLang="ko-KR" sz="2000" i="1" dirty="0">
                <a:cs typeface="Arial" pitchFamily="34" charset="0"/>
              </a:rPr>
              <a:t> e</a:t>
            </a:r>
            <a:r>
              <a:rPr lang="en-US" altLang="ko-KR" sz="2000" baseline="-25000" dirty="0">
                <a:cs typeface="Arial" pitchFamily="34" charset="0"/>
              </a:rPr>
              <a:t>2</a:t>
            </a:r>
            <a:r>
              <a:rPr lang="en-US" altLang="ko-KR" sz="2000" dirty="0">
                <a:cs typeface="Arial" pitchFamily="34" charset="0"/>
              </a:rPr>
              <a:t>,</a:t>
            </a:r>
            <a:r>
              <a:rPr lang="en-US" altLang="ko-KR" sz="2000" i="1" dirty="0">
                <a:cs typeface="Arial" pitchFamily="34" charset="0"/>
              </a:rPr>
              <a:t> e</a:t>
            </a:r>
            <a:r>
              <a:rPr lang="en-US" altLang="ko-KR" sz="2000" baseline="-25000" dirty="0">
                <a:cs typeface="Arial" pitchFamily="34" charset="0"/>
              </a:rPr>
              <a:t>3</a:t>
            </a:r>
            <a:r>
              <a:rPr lang="en-US" altLang="ko-KR" sz="2000" dirty="0">
                <a:cs typeface="Arial" pitchFamily="34" charset="0"/>
              </a:rPr>
              <a:t>}, where </a:t>
            </a:r>
            <a:r>
              <a:rPr lang="en-US" altLang="ko-KR" sz="2000" i="1" dirty="0">
                <a:cs typeface="Arial" pitchFamily="34" charset="0"/>
              </a:rPr>
              <a:t>e</a:t>
            </a:r>
            <a:r>
              <a:rPr lang="en-US" altLang="ko-KR" sz="2000" baseline="-25000" dirty="0">
                <a:cs typeface="Arial" pitchFamily="34" charset="0"/>
              </a:rPr>
              <a:t>1</a:t>
            </a:r>
            <a:r>
              <a:rPr lang="en-US" altLang="ko-KR" sz="2000" dirty="0">
                <a:ea typeface="굴림" charset="-127"/>
              </a:rPr>
              <a:t>=(1,0,0), </a:t>
            </a:r>
            <a:r>
              <a:rPr lang="en-US" altLang="ko-KR" sz="2000" i="1" dirty="0">
                <a:cs typeface="Arial" pitchFamily="34" charset="0"/>
              </a:rPr>
              <a:t>e</a:t>
            </a:r>
            <a:r>
              <a:rPr lang="en-US" altLang="ko-KR" sz="2000" baseline="-25000" dirty="0">
                <a:cs typeface="Arial" pitchFamily="34" charset="0"/>
              </a:rPr>
              <a:t>2</a:t>
            </a:r>
            <a:r>
              <a:rPr lang="en-US" altLang="ko-KR" sz="2000" dirty="0">
                <a:ea typeface="굴림" charset="-127"/>
              </a:rPr>
              <a:t>=(0,1,0), and </a:t>
            </a:r>
            <a:r>
              <a:rPr lang="en-US" altLang="ko-KR" sz="2000" i="1" dirty="0">
                <a:cs typeface="Arial" pitchFamily="34" charset="0"/>
              </a:rPr>
              <a:t>e</a:t>
            </a:r>
            <a:r>
              <a:rPr lang="en-US" altLang="ko-KR" sz="2000" baseline="-25000" dirty="0">
                <a:cs typeface="Arial" pitchFamily="34" charset="0"/>
              </a:rPr>
              <a:t>3</a:t>
            </a:r>
            <a:r>
              <a:rPr lang="en-US" altLang="ko-KR" sz="2000" dirty="0">
                <a:ea typeface="굴림" charset="-127"/>
              </a:rPr>
              <a:t>=(0,0,1). 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  <a:ea typeface="굴림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  <a:ea typeface="굴림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  <a:ea typeface="굴림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  <a:ea typeface="굴림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  <a:ea typeface="굴림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  <a:ea typeface="굴림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  <a:ea typeface="굴림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  <a:ea typeface="굴림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j-lt"/>
              </a:rPr>
              <a:t>It is also </a:t>
            </a:r>
            <a:r>
              <a:rPr lang="en-US" altLang="ko-KR" sz="2000" i="1" dirty="0">
                <a:latin typeface="+mj-lt"/>
              </a:rPr>
              <a:t>orthonormal</a:t>
            </a:r>
            <a:r>
              <a:rPr lang="en-US" altLang="ko-KR" sz="2000" dirty="0"/>
              <a:t>.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/>
              <a:t>Of course, we can consider non-standard orthonormal bases in</a:t>
            </a:r>
            <a:r>
              <a:rPr lang="ko-KR" altLang="en-US" sz="2000" dirty="0"/>
              <a:t> </a:t>
            </a:r>
            <a:r>
              <a:rPr lang="en-US" altLang="ko-KR" sz="2000" dirty="0"/>
              <a:t>3D space. You will see soon.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/>
              <a:t>All 2D and 3D bases presented from now on will be orthonormal by default.</a:t>
            </a:r>
          </a:p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2000" dirty="0">
                <a:latin typeface="+mj-lt"/>
              </a:rPr>
              <a:t> </a:t>
            </a:r>
          </a:p>
        </p:txBody>
      </p:sp>
      <p:pic>
        <p:nvPicPr>
          <p:cNvPr id="25605" name="그림 1">
            <a:extLst>
              <a:ext uri="{FF2B5EF4-FFF2-40B4-BE49-F238E27FC236}">
                <a16:creationId xmlns:a16="http://schemas.microsoft.com/office/drawing/2014/main" id="{99736740-EBCB-4AF5-B044-7558B3465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5363"/>
            <a:ext cx="10255250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>
            <a:extLst>
              <a:ext uri="{FF2B5EF4-FFF2-40B4-BE49-F238E27FC236}">
                <a16:creationId xmlns:a16="http://schemas.microsoft.com/office/drawing/2014/main" id="{DD5DA4D3-838C-4E21-A458-2C56C47A79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chemeClr val="tx1"/>
                </a:solidFill>
              </a:rPr>
              <a:t>Dot Product</a:t>
            </a:r>
          </a:p>
        </p:txBody>
      </p:sp>
      <p:sp>
        <p:nvSpPr>
          <p:cNvPr id="11" name="Rectangle 33">
            <a:extLst>
              <a:ext uri="{FF2B5EF4-FFF2-40B4-BE49-F238E27FC236}">
                <a16:creationId xmlns:a16="http://schemas.microsoft.com/office/drawing/2014/main" id="{03C88325-3255-4F99-9829-12E21ACAB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" y="803275"/>
            <a:ext cx="8577263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n-lt"/>
              </a:rPr>
              <a:t>Given two </a:t>
            </a:r>
            <a:r>
              <a:rPr lang="en-US" altLang="ko-KR" sz="2000" i="1" dirty="0">
                <a:latin typeface="+mn-lt"/>
              </a:rPr>
              <a:t>n</a:t>
            </a:r>
            <a:r>
              <a:rPr lang="en-US" altLang="ko-KR" sz="2000" dirty="0">
                <a:latin typeface="+mn-lt"/>
              </a:rPr>
              <a:t>-dimensional vectors</a:t>
            </a:r>
            <a:r>
              <a:rPr lang="en-US" altLang="ko-KR" sz="2000" dirty="0">
                <a:latin typeface="+mn-lt"/>
                <a:ea typeface="굴림" charset="-127"/>
              </a:rPr>
              <a:t>, </a:t>
            </a:r>
            <a:r>
              <a:rPr lang="en-US" altLang="ko-KR" sz="2000" i="1" dirty="0">
                <a:latin typeface="+mn-lt"/>
                <a:ea typeface="굴림" charset="-127"/>
              </a:rPr>
              <a:t>a</a:t>
            </a:r>
            <a:r>
              <a:rPr lang="en-US" altLang="ko-KR" sz="2000" dirty="0">
                <a:latin typeface="+mn-lt"/>
                <a:ea typeface="굴림" charset="-127"/>
              </a:rPr>
              <a:t> and </a:t>
            </a:r>
            <a:r>
              <a:rPr lang="en-US" altLang="ko-KR" sz="2000" i="1" dirty="0">
                <a:latin typeface="+mn-lt"/>
                <a:ea typeface="굴림" charset="-127"/>
              </a:rPr>
              <a:t>b</a:t>
            </a:r>
            <a:r>
              <a:rPr lang="en-US" altLang="ko-KR" sz="2000" dirty="0">
                <a:latin typeface="+mn-lt"/>
                <a:ea typeface="굴림" charset="-127"/>
              </a:rPr>
              <a:t>, whose coordinates are (</a:t>
            </a:r>
            <a:r>
              <a:rPr lang="en-US" altLang="ko-KR" sz="2000" i="1" dirty="0">
                <a:latin typeface="+mn-lt"/>
                <a:cs typeface="Arial" pitchFamily="34" charset="0"/>
              </a:rPr>
              <a:t>a</a:t>
            </a:r>
            <a:r>
              <a:rPr lang="en-US" altLang="ko-KR" sz="2000" baseline="-25000" dirty="0">
                <a:latin typeface="+mn-lt"/>
                <a:cs typeface="Arial" pitchFamily="34" charset="0"/>
              </a:rPr>
              <a:t>1</a:t>
            </a:r>
            <a:r>
              <a:rPr lang="en-US" altLang="ko-KR" sz="2000" dirty="0">
                <a:latin typeface="+mn-lt"/>
                <a:cs typeface="Arial" pitchFamily="34" charset="0"/>
              </a:rPr>
              <a:t>,</a:t>
            </a:r>
            <a:r>
              <a:rPr lang="en-US" altLang="ko-KR" sz="2000" i="1" dirty="0">
                <a:latin typeface="+mn-lt"/>
                <a:cs typeface="Arial" pitchFamily="34" charset="0"/>
              </a:rPr>
              <a:t> a</a:t>
            </a:r>
            <a:r>
              <a:rPr lang="en-US" altLang="ko-KR" sz="2000" baseline="-25000" dirty="0">
                <a:latin typeface="+mn-lt"/>
                <a:cs typeface="Arial" pitchFamily="34" charset="0"/>
              </a:rPr>
              <a:t>2</a:t>
            </a:r>
            <a:r>
              <a:rPr lang="en-US" altLang="ko-KR" sz="2000" dirty="0">
                <a:latin typeface="+mn-lt"/>
                <a:cs typeface="Arial" pitchFamily="34" charset="0"/>
              </a:rPr>
              <a:t>,</a:t>
            </a:r>
            <a:r>
              <a:rPr lang="en-US" altLang="ko-KR" sz="2000" i="1" dirty="0">
                <a:latin typeface="+mn-lt"/>
                <a:cs typeface="Arial" pitchFamily="34" charset="0"/>
              </a:rPr>
              <a:t> .. , a</a:t>
            </a:r>
            <a:r>
              <a:rPr lang="en-US" altLang="ko-KR" sz="2000" i="1" baseline="-25000" dirty="0">
                <a:latin typeface="+mn-lt"/>
                <a:cs typeface="Arial" pitchFamily="34" charset="0"/>
              </a:rPr>
              <a:t>n</a:t>
            </a:r>
            <a:r>
              <a:rPr lang="en-US" altLang="ko-KR" sz="2000" dirty="0">
                <a:latin typeface="+mn-lt"/>
                <a:ea typeface="굴림" charset="-127"/>
              </a:rPr>
              <a:t>) and (</a:t>
            </a:r>
            <a:r>
              <a:rPr lang="en-US" altLang="ko-KR" sz="2000" i="1" dirty="0">
                <a:latin typeface="+mn-lt"/>
                <a:cs typeface="Arial" pitchFamily="34" charset="0"/>
              </a:rPr>
              <a:t>b</a:t>
            </a:r>
            <a:r>
              <a:rPr lang="en-US" altLang="ko-KR" sz="2000" baseline="-25000" dirty="0">
                <a:latin typeface="+mn-lt"/>
                <a:cs typeface="Arial" pitchFamily="34" charset="0"/>
              </a:rPr>
              <a:t>1</a:t>
            </a:r>
            <a:r>
              <a:rPr lang="en-US" altLang="ko-KR" sz="2000" dirty="0">
                <a:latin typeface="+mn-lt"/>
                <a:cs typeface="Arial" pitchFamily="34" charset="0"/>
              </a:rPr>
              <a:t>,</a:t>
            </a:r>
            <a:r>
              <a:rPr lang="en-US" altLang="ko-KR" sz="2000" i="1" dirty="0">
                <a:latin typeface="+mn-lt"/>
                <a:cs typeface="Arial" pitchFamily="34" charset="0"/>
              </a:rPr>
              <a:t> b</a:t>
            </a:r>
            <a:r>
              <a:rPr lang="en-US" altLang="ko-KR" sz="2000" baseline="-25000" dirty="0">
                <a:latin typeface="+mn-lt"/>
                <a:cs typeface="Arial" pitchFamily="34" charset="0"/>
              </a:rPr>
              <a:t>2</a:t>
            </a:r>
            <a:r>
              <a:rPr lang="en-US" altLang="ko-KR" sz="2000" dirty="0">
                <a:latin typeface="+mn-lt"/>
                <a:cs typeface="Arial" pitchFamily="34" charset="0"/>
              </a:rPr>
              <a:t>,</a:t>
            </a:r>
            <a:r>
              <a:rPr lang="en-US" altLang="ko-KR" sz="2000" i="1" dirty="0">
                <a:latin typeface="+mn-lt"/>
                <a:cs typeface="Arial" pitchFamily="34" charset="0"/>
              </a:rPr>
              <a:t> .. , b</a:t>
            </a:r>
            <a:r>
              <a:rPr lang="en-US" altLang="ko-KR" sz="2000" i="1" baseline="-25000" dirty="0">
                <a:latin typeface="+mn-lt"/>
                <a:cs typeface="Arial" pitchFamily="34" charset="0"/>
              </a:rPr>
              <a:t>n</a:t>
            </a:r>
            <a:r>
              <a:rPr lang="en-US" altLang="ko-KR" sz="2000" dirty="0">
                <a:latin typeface="+mn-lt"/>
                <a:ea typeface="굴림" charset="-127"/>
              </a:rPr>
              <a:t>), respectively, their </a:t>
            </a:r>
            <a:r>
              <a:rPr lang="en-US" altLang="ko-KR" sz="2000" i="1" dirty="0">
                <a:latin typeface="+mn-lt"/>
                <a:ea typeface="굴림" charset="-127"/>
              </a:rPr>
              <a:t>dot product </a:t>
            </a:r>
            <a:r>
              <a:rPr lang="en-US" altLang="ko-KR" sz="2000" i="1" dirty="0" err="1">
                <a:latin typeface="+mn-lt"/>
                <a:ea typeface="굴림" charset="-127"/>
              </a:rPr>
              <a:t>a</a:t>
            </a:r>
            <a:r>
              <a:rPr lang="en-US" altLang="ko-KR" sz="2000" dirty="0" err="1">
                <a:latin typeface="+mn-lt"/>
                <a:cs typeface="Arial" pitchFamily="34" charset="0"/>
                <a:sym typeface="Symbol"/>
              </a:rPr>
              <a:t></a:t>
            </a:r>
            <a:r>
              <a:rPr lang="en-US" altLang="ko-KR" sz="2000" i="1" dirty="0" err="1">
                <a:latin typeface="+mn-lt"/>
                <a:ea typeface="굴림" charset="-127"/>
              </a:rPr>
              <a:t>b</a:t>
            </a:r>
            <a:r>
              <a:rPr lang="en-US" altLang="ko-KR" sz="2000" dirty="0">
                <a:latin typeface="+mn-lt"/>
                <a:ea typeface="굴림" charset="-127"/>
              </a:rPr>
              <a:t> is defined to be </a:t>
            </a:r>
            <a:r>
              <a:rPr lang="en-US" altLang="ko-KR" sz="2000" i="1" dirty="0">
                <a:latin typeface="+mn-lt"/>
                <a:cs typeface="Arial" pitchFamily="34" charset="0"/>
              </a:rPr>
              <a:t>a</a:t>
            </a:r>
            <a:r>
              <a:rPr lang="en-US" altLang="ko-KR" sz="2000" baseline="-25000" dirty="0">
                <a:latin typeface="+mn-lt"/>
                <a:cs typeface="Arial" pitchFamily="34" charset="0"/>
              </a:rPr>
              <a:t>1</a:t>
            </a:r>
            <a:r>
              <a:rPr lang="en-US" altLang="ko-KR" sz="2000" i="1" dirty="0">
                <a:latin typeface="+mn-lt"/>
                <a:cs typeface="Arial" pitchFamily="34" charset="0"/>
              </a:rPr>
              <a:t>b</a:t>
            </a:r>
            <a:r>
              <a:rPr lang="en-US" altLang="ko-KR" sz="2000" baseline="-25000" dirty="0">
                <a:latin typeface="+mn-lt"/>
                <a:cs typeface="Arial" pitchFamily="34" charset="0"/>
              </a:rPr>
              <a:t>1</a:t>
            </a:r>
            <a:r>
              <a:rPr lang="en-US" altLang="ko-KR" sz="2000" dirty="0">
                <a:latin typeface="+mn-lt"/>
                <a:cs typeface="Arial" pitchFamily="34" charset="0"/>
              </a:rPr>
              <a:t>+</a:t>
            </a:r>
            <a:r>
              <a:rPr lang="en-US" altLang="ko-KR" sz="2000" i="1" dirty="0">
                <a:latin typeface="+mn-lt"/>
                <a:cs typeface="Arial" pitchFamily="34" charset="0"/>
              </a:rPr>
              <a:t>a</a:t>
            </a:r>
            <a:r>
              <a:rPr lang="en-US" altLang="ko-KR" sz="2000" baseline="-25000" dirty="0">
                <a:latin typeface="+mn-lt"/>
                <a:cs typeface="Arial" pitchFamily="34" charset="0"/>
              </a:rPr>
              <a:t>2</a:t>
            </a:r>
            <a:r>
              <a:rPr lang="en-US" altLang="ko-KR" sz="2000" i="1" dirty="0">
                <a:latin typeface="+mn-lt"/>
                <a:cs typeface="Arial" pitchFamily="34" charset="0"/>
              </a:rPr>
              <a:t>b</a:t>
            </a:r>
            <a:r>
              <a:rPr lang="en-US" altLang="ko-KR" sz="2000" baseline="-25000" dirty="0">
                <a:latin typeface="+mn-lt"/>
                <a:cs typeface="Arial" pitchFamily="34" charset="0"/>
              </a:rPr>
              <a:t>2</a:t>
            </a:r>
            <a:r>
              <a:rPr lang="en-US" altLang="ko-KR" sz="2000" i="1" dirty="0">
                <a:latin typeface="+mn-lt"/>
                <a:cs typeface="Arial" pitchFamily="34" charset="0"/>
              </a:rPr>
              <a:t>+ .. +</a:t>
            </a:r>
            <a:r>
              <a:rPr lang="en-US" altLang="ko-KR" sz="2000" i="1" dirty="0" err="1">
                <a:latin typeface="+mn-lt"/>
                <a:cs typeface="Arial" pitchFamily="34" charset="0"/>
              </a:rPr>
              <a:t>a</a:t>
            </a:r>
            <a:r>
              <a:rPr lang="en-US" altLang="ko-KR" sz="2000" i="1" baseline="-25000" dirty="0" err="1">
                <a:latin typeface="+mn-lt"/>
                <a:cs typeface="Arial" pitchFamily="34" charset="0"/>
              </a:rPr>
              <a:t>n</a:t>
            </a:r>
            <a:r>
              <a:rPr lang="en-US" altLang="ko-KR" sz="2000" i="1" dirty="0" err="1">
                <a:latin typeface="+mn-lt"/>
                <a:cs typeface="Arial" pitchFamily="34" charset="0"/>
              </a:rPr>
              <a:t>b</a:t>
            </a:r>
            <a:r>
              <a:rPr lang="en-US" altLang="ko-KR" sz="2000" i="1" baseline="-25000" dirty="0" err="1">
                <a:latin typeface="+mn-lt"/>
                <a:cs typeface="Arial" pitchFamily="34" charset="0"/>
              </a:rPr>
              <a:t>n</a:t>
            </a:r>
            <a:r>
              <a:rPr lang="en-US" altLang="ko-KR" sz="2000" dirty="0">
                <a:latin typeface="+mn-lt"/>
              </a:rPr>
              <a:t>. It is also </a:t>
            </a:r>
            <a:r>
              <a:rPr lang="en-US" altLang="ko-KR" sz="2000">
                <a:latin typeface="+mn-lt"/>
              </a:rPr>
              <a:t>called </a:t>
            </a:r>
            <a:r>
              <a:rPr lang="en-US" altLang="ko-KR" sz="2000" i="1">
                <a:latin typeface="+mn-lt"/>
                <a:ea typeface="굴림" charset="-127"/>
              </a:rPr>
              <a:t>inner </a:t>
            </a:r>
            <a:r>
              <a:rPr lang="en-US" altLang="ko-KR" sz="2000" i="1" dirty="0">
                <a:latin typeface="+mn-lt"/>
                <a:ea typeface="굴림" charset="-127"/>
              </a:rPr>
              <a:t>product.</a:t>
            </a:r>
            <a:endParaRPr lang="en-US" altLang="ko-KR" sz="2000" dirty="0">
              <a:latin typeface="+mn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/>
              <a:t>Geometric interpretation of the algebraic formula: When the angle between </a:t>
            </a:r>
            <a:r>
              <a:rPr lang="en-US" altLang="ko-KR" sz="2000" i="1" dirty="0"/>
              <a:t>a</a:t>
            </a:r>
            <a:r>
              <a:rPr lang="en-US" altLang="ko-KR" sz="2000" dirty="0"/>
              <a:t> and </a:t>
            </a:r>
            <a:r>
              <a:rPr lang="en-US" altLang="ko-KR" sz="2000" i="1" dirty="0"/>
              <a:t>b</a:t>
            </a:r>
            <a:r>
              <a:rPr lang="en-US" altLang="ko-KR" sz="2000" dirty="0"/>
              <a:t> is denoted as </a:t>
            </a:r>
            <a:r>
              <a:rPr lang="el-GR" altLang="ko-KR" sz="2000" i="1" dirty="0">
                <a:ea typeface="굴림" charset="-127"/>
              </a:rPr>
              <a:t>θ</a:t>
            </a:r>
            <a:r>
              <a:rPr lang="en-US" altLang="ko-KR" sz="2000" dirty="0">
                <a:ea typeface="굴림" charset="-127"/>
              </a:rPr>
              <a:t>, </a:t>
            </a:r>
            <a:r>
              <a:rPr lang="en-US" altLang="ko-KR" sz="2000" i="1" dirty="0" err="1">
                <a:ea typeface="굴림" charset="-127"/>
              </a:rPr>
              <a:t>a</a:t>
            </a:r>
            <a:r>
              <a:rPr lang="en-US" altLang="ko-KR" sz="2000" dirty="0" err="1">
                <a:cs typeface="Arial" pitchFamily="34" charset="0"/>
                <a:sym typeface="Symbol"/>
              </a:rPr>
              <a:t></a:t>
            </a:r>
            <a:r>
              <a:rPr lang="en-US" altLang="ko-KR" sz="2000" i="1" dirty="0" err="1">
                <a:ea typeface="굴림" charset="-127"/>
              </a:rPr>
              <a:t>b</a:t>
            </a:r>
            <a:r>
              <a:rPr lang="en-US" altLang="ko-KR" sz="2000" dirty="0">
                <a:ea typeface="굴림" charset="-127"/>
              </a:rPr>
              <a:t> can be also defined as </a:t>
            </a:r>
            <a:r>
              <a:rPr lang="en-US" altLang="ko-KR" sz="2000" dirty="0">
                <a:latin typeface="+mn-lt"/>
                <a:ea typeface="굴림" charset="-127"/>
              </a:rPr>
              <a:t>‖</a:t>
            </a:r>
            <a:r>
              <a:rPr lang="en-US" altLang="ko-KR" sz="2000" i="1" dirty="0">
                <a:latin typeface="+mn-lt"/>
                <a:ea typeface="굴림" charset="-127"/>
              </a:rPr>
              <a:t>a</a:t>
            </a:r>
            <a:r>
              <a:rPr lang="en-US" altLang="ko-KR" sz="2000" dirty="0">
                <a:latin typeface="+mn-lt"/>
                <a:ea typeface="굴림" charset="-127"/>
              </a:rPr>
              <a:t>‖‖</a:t>
            </a:r>
            <a:r>
              <a:rPr lang="en-US" altLang="ko-KR" sz="2000" i="1" dirty="0" err="1">
                <a:latin typeface="+mn-lt"/>
                <a:ea typeface="굴림" charset="-127"/>
              </a:rPr>
              <a:t>b</a:t>
            </a:r>
            <a:r>
              <a:rPr lang="en-US" altLang="ko-KR" sz="2000" dirty="0" err="1">
                <a:latin typeface="+mn-lt"/>
                <a:ea typeface="굴림" charset="-127"/>
              </a:rPr>
              <a:t>‖cos</a:t>
            </a:r>
            <a:r>
              <a:rPr lang="el-GR" altLang="ko-KR" sz="2000" i="1" dirty="0">
                <a:latin typeface="+mn-lt"/>
                <a:ea typeface="굴림" charset="-127"/>
              </a:rPr>
              <a:t>θ</a:t>
            </a:r>
            <a:r>
              <a:rPr lang="en-US" altLang="ko-KR" sz="2000" dirty="0">
                <a:latin typeface="+mn-lt"/>
                <a:ea typeface="굴림" charset="-127"/>
              </a:rPr>
              <a:t>. </a:t>
            </a: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ea typeface="굴림" charset="-127"/>
              </a:rPr>
              <a:t>If </a:t>
            </a:r>
            <a:r>
              <a:rPr lang="en-US" altLang="ko-KR" sz="2000" i="1" dirty="0">
                <a:ea typeface="굴림" charset="-127"/>
              </a:rPr>
              <a:t>a</a:t>
            </a:r>
            <a:r>
              <a:rPr lang="en-US" altLang="ko-KR" sz="2000" dirty="0">
                <a:ea typeface="굴림" charset="-127"/>
              </a:rPr>
              <a:t> and </a:t>
            </a:r>
            <a:r>
              <a:rPr lang="en-US" altLang="ko-KR" sz="2000" i="1" dirty="0">
                <a:ea typeface="굴림" charset="-127"/>
              </a:rPr>
              <a:t>b </a:t>
            </a:r>
            <a:r>
              <a:rPr lang="en-US" altLang="ko-KR" sz="2000" dirty="0">
                <a:ea typeface="굴림" charset="-127"/>
              </a:rPr>
              <a:t>are perpendicular to each other, </a:t>
            </a:r>
            <a:r>
              <a:rPr lang="en-US" altLang="ko-KR" sz="2000" i="1" dirty="0" err="1">
                <a:ea typeface="굴림" charset="-127"/>
              </a:rPr>
              <a:t>a</a:t>
            </a:r>
            <a:r>
              <a:rPr lang="en-US" altLang="ko-KR" sz="2000" dirty="0" err="1">
                <a:cs typeface="Arial" pitchFamily="34" charset="0"/>
                <a:sym typeface="Symbol"/>
              </a:rPr>
              <a:t></a:t>
            </a:r>
            <a:r>
              <a:rPr lang="en-US" altLang="ko-KR" sz="2000" i="1" dirty="0" err="1">
                <a:ea typeface="굴림" charset="-127"/>
              </a:rPr>
              <a:t>b</a:t>
            </a:r>
            <a:r>
              <a:rPr lang="en-US" altLang="ko-KR" sz="2000" dirty="0">
                <a:ea typeface="굴림" charset="-127"/>
              </a:rPr>
              <a:t> = 0.</a:t>
            </a: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ea typeface="굴림" charset="-127"/>
              </a:rPr>
              <a:t>If </a:t>
            </a:r>
            <a:r>
              <a:rPr lang="el-GR" altLang="ko-KR" sz="2000" i="1" dirty="0">
                <a:ea typeface="굴림" charset="-127"/>
              </a:rPr>
              <a:t>θ </a:t>
            </a:r>
            <a:r>
              <a:rPr lang="en-US" altLang="ko-KR" sz="2000" dirty="0">
                <a:ea typeface="굴림" charset="-127"/>
              </a:rPr>
              <a:t>is an acute angle, </a:t>
            </a:r>
            <a:r>
              <a:rPr lang="en-US" altLang="ko-KR" sz="2000" i="1" dirty="0" err="1">
                <a:ea typeface="굴림" charset="-127"/>
              </a:rPr>
              <a:t>a</a:t>
            </a:r>
            <a:r>
              <a:rPr lang="en-US" altLang="ko-KR" sz="2000" dirty="0" err="1">
                <a:cs typeface="Arial" pitchFamily="34" charset="0"/>
                <a:sym typeface="Symbol"/>
              </a:rPr>
              <a:t></a:t>
            </a:r>
            <a:r>
              <a:rPr lang="en-US" altLang="ko-KR" sz="2000" i="1" dirty="0" err="1">
                <a:ea typeface="굴림" charset="-127"/>
              </a:rPr>
              <a:t>b</a:t>
            </a:r>
            <a:r>
              <a:rPr lang="en-US" altLang="ko-KR" sz="2000" dirty="0">
                <a:ea typeface="굴림" charset="-127"/>
              </a:rPr>
              <a:t> &gt; 0.</a:t>
            </a: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ea typeface="굴림" charset="-127"/>
              </a:rPr>
              <a:t>If </a:t>
            </a:r>
            <a:r>
              <a:rPr lang="el-GR" altLang="ko-KR" sz="2000" i="1" dirty="0">
                <a:ea typeface="굴림" charset="-127"/>
              </a:rPr>
              <a:t>θ </a:t>
            </a:r>
            <a:r>
              <a:rPr lang="en-US" altLang="ko-KR" sz="2000" dirty="0">
                <a:ea typeface="굴림" charset="-127"/>
              </a:rPr>
              <a:t>is an obtuse angle, </a:t>
            </a:r>
            <a:r>
              <a:rPr lang="en-US" altLang="ko-KR" sz="2000" i="1" dirty="0" err="1">
                <a:ea typeface="굴림" charset="-127"/>
              </a:rPr>
              <a:t>a</a:t>
            </a:r>
            <a:r>
              <a:rPr lang="en-US" altLang="ko-KR" sz="2000" dirty="0" err="1">
                <a:cs typeface="Arial" pitchFamily="34" charset="0"/>
                <a:sym typeface="Symbol"/>
              </a:rPr>
              <a:t></a:t>
            </a:r>
            <a:r>
              <a:rPr lang="en-US" altLang="ko-KR" sz="2000" i="1" dirty="0" err="1">
                <a:ea typeface="굴림" charset="-127"/>
              </a:rPr>
              <a:t>b</a:t>
            </a:r>
            <a:r>
              <a:rPr lang="en-US" altLang="ko-KR" sz="2000" dirty="0">
                <a:ea typeface="굴림" charset="-127"/>
              </a:rPr>
              <a:t> &lt; 0.</a:t>
            </a: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ea typeface="굴림" charset="-127"/>
            </a:endParaRP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ea typeface="굴림" charset="-127"/>
            </a:endParaRP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/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/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/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/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/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/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</p:txBody>
      </p:sp>
      <p:sp>
        <p:nvSpPr>
          <p:cNvPr id="34" name="슬라이드 번호 개체 틀 7">
            <a:extLst>
              <a:ext uri="{FF2B5EF4-FFF2-40B4-BE49-F238E27FC236}">
                <a16:creationId xmlns:a16="http://schemas.microsoft.com/office/drawing/2014/main" id="{3B8804AA-A2AF-423E-B93B-7E8E37314D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1200"/>
              <a:t> 2-</a:t>
            </a:r>
            <a:fld id="{7B199A3D-24B8-4A6E-8FAD-5F8CBA20F96A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8</a:t>
            </a:fld>
            <a:endParaRPr lang="en-US" altLang="ko-KR" sz="1400"/>
          </a:p>
        </p:txBody>
      </p:sp>
      <p:pic>
        <p:nvPicPr>
          <p:cNvPr id="27653" name="그림 1">
            <a:extLst>
              <a:ext uri="{FF2B5EF4-FFF2-40B4-BE49-F238E27FC236}">
                <a16:creationId xmlns:a16="http://schemas.microsoft.com/office/drawing/2014/main" id="{FBE2AE10-838D-4B79-B2DC-8194C743B5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3279775"/>
            <a:ext cx="8305800" cy="256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7">
            <a:extLst>
              <a:ext uri="{FF2B5EF4-FFF2-40B4-BE49-F238E27FC236}">
                <a16:creationId xmlns:a16="http://schemas.microsoft.com/office/drawing/2014/main" id="{E0C7E212-352E-4EAB-AE72-FC56E472C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263" y="4664075"/>
            <a:ext cx="2786062" cy="154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699" name="그림 6">
            <a:extLst>
              <a:ext uri="{FF2B5EF4-FFF2-40B4-BE49-F238E27FC236}">
                <a16:creationId xmlns:a16="http://schemas.microsoft.com/office/drawing/2014/main" id="{8E40C6C8-C45B-4C54-BEEC-253DE2CEEF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888" y="3802063"/>
            <a:ext cx="2549525" cy="212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22" name="Rectangle 2" descr="흰색 대리석">
            <a:extLst>
              <a:ext uri="{FF2B5EF4-FFF2-40B4-BE49-F238E27FC236}">
                <a16:creationId xmlns:a16="http://schemas.microsoft.com/office/drawing/2014/main" id="{571CEE49-7ED6-451C-A3AB-76200A0C04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chemeClr val="tx1"/>
                </a:solidFill>
              </a:rPr>
              <a:t>Dot Product (cont’d)</a:t>
            </a:r>
          </a:p>
        </p:txBody>
      </p:sp>
      <p:sp>
        <p:nvSpPr>
          <p:cNvPr id="11" name="Rectangle 33">
            <a:extLst>
              <a:ext uri="{FF2B5EF4-FFF2-40B4-BE49-F238E27FC236}">
                <a16:creationId xmlns:a16="http://schemas.microsoft.com/office/drawing/2014/main" id="{2068DB08-842C-4D95-874D-5C1BB1548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" y="803275"/>
            <a:ext cx="8740775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n-lt"/>
              </a:rPr>
              <a:t>Note that </a:t>
            </a:r>
            <a:r>
              <a:rPr lang="en-US" altLang="ko-KR" sz="2000" dirty="0"/>
              <a:t>if </a:t>
            </a:r>
            <a:r>
              <a:rPr lang="en-US" altLang="ko-KR" sz="2000" i="1" dirty="0"/>
              <a:t>v</a:t>
            </a:r>
            <a:r>
              <a:rPr lang="en-US" altLang="ko-KR" sz="2000" dirty="0"/>
              <a:t> is a unit vector, </a:t>
            </a:r>
            <a:r>
              <a:rPr lang="en-US" altLang="ko-KR" sz="2000" i="1" dirty="0" err="1"/>
              <a:t>v·v</a:t>
            </a:r>
            <a:r>
              <a:rPr lang="en-US" altLang="ko-KR" sz="2000" dirty="0"/>
              <a:t> = 1. 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/>
              <a:t>Every orthonormal basis has an interesting and useful feature. See two examples.</a:t>
            </a: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/>
              <a:t>2D standard basis, </a:t>
            </a:r>
            <a:r>
              <a:rPr lang="en-US" altLang="ko-KR" sz="2000" dirty="0">
                <a:latin typeface="+mn-lt"/>
              </a:rPr>
              <a:t>{</a:t>
            </a:r>
            <a:r>
              <a:rPr lang="en-US" altLang="ko-KR" sz="2000" i="1" dirty="0">
                <a:ea typeface="굴림" charset="-127"/>
              </a:rPr>
              <a:t>e</a:t>
            </a:r>
            <a:r>
              <a:rPr lang="en-US" altLang="ko-KR" sz="2000" baseline="-25000" dirty="0">
                <a:ea typeface="굴림" charset="-127"/>
              </a:rPr>
              <a:t>1</a:t>
            </a:r>
            <a:r>
              <a:rPr lang="en-US" altLang="ko-KR" sz="2000" i="1" dirty="0"/>
              <a:t>, </a:t>
            </a:r>
            <a:r>
              <a:rPr lang="en-US" altLang="ko-KR" sz="2000" i="1" dirty="0">
                <a:ea typeface="굴림" charset="-127"/>
              </a:rPr>
              <a:t>e</a:t>
            </a:r>
            <a:r>
              <a:rPr lang="en-US" altLang="ko-KR" sz="2000" baseline="-25000" dirty="0">
                <a:ea typeface="굴림" charset="-127"/>
              </a:rPr>
              <a:t>2</a:t>
            </a:r>
            <a:r>
              <a:rPr lang="en-US" altLang="ko-KR" sz="2000" dirty="0">
                <a:latin typeface="+mn-lt"/>
              </a:rPr>
              <a:t>} </a:t>
            </a:r>
          </a:p>
          <a:p>
            <a:pPr marL="1257300" lvl="2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i="1" dirty="0">
                <a:ea typeface="굴림" charset="-127"/>
              </a:rPr>
              <a:t>e</a:t>
            </a:r>
            <a:r>
              <a:rPr lang="en-US" altLang="ko-KR" sz="2000" baseline="-25000" dirty="0">
                <a:ea typeface="굴림" charset="-127"/>
              </a:rPr>
              <a:t>1</a:t>
            </a:r>
            <a:r>
              <a:rPr lang="en-US" altLang="ko-KR" sz="2000" i="1" dirty="0"/>
              <a:t>·</a:t>
            </a:r>
            <a:r>
              <a:rPr lang="en-US" altLang="ko-KR" sz="2000" i="1" dirty="0">
                <a:ea typeface="굴림" charset="-127"/>
              </a:rPr>
              <a:t>e</a:t>
            </a:r>
            <a:r>
              <a:rPr lang="en-US" altLang="ko-KR" sz="2000" baseline="-25000" dirty="0">
                <a:ea typeface="굴림" charset="-127"/>
              </a:rPr>
              <a:t>1</a:t>
            </a:r>
            <a:r>
              <a:rPr lang="en-US" altLang="ko-KR" sz="2000" dirty="0"/>
              <a:t>=1 and </a:t>
            </a:r>
            <a:r>
              <a:rPr lang="en-US" altLang="ko-KR" sz="2000" i="1" dirty="0">
                <a:ea typeface="굴림" charset="-127"/>
              </a:rPr>
              <a:t>e</a:t>
            </a:r>
            <a:r>
              <a:rPr lang="en-US" altLang="ko-KR" sz="2000" baseline="-25000" dirty="0">
                <a:ea typeface="굴림" charset="-127"/>
              </a:rPr>
              <a:t>2</a:t>
            </a:r>
            <a:r>
              <a:rPr lang="en-US" altLang="ko-KR" sz="2000" i="1" dirty="0"/>
              <a:t>·</a:t>
            </a:r>
            <a:r>
              <a:rPr lang="en-US" altLang="ko-KR" sz="2000" i="1" dirty="0">
                <a:ea typeface="굴림" charset="-127"/>
              </a:rPr>
              <a:t>e</a:t>
            </a:r>
            <a:r>
              <a:rPr lang="en-US" altLang="ko-KR" sz="2000" baseline="-25000" dirty="0">
                <a:ea typeface="굴림" charset="-127"/>
              </a:rPr>
              <a:t>2</a:t>
            </a:r>
            <a:r>
              <a:rPr lang="en-US" altLang="ko-KR" sz="2000" dirty="0"/>
              <a:t>=1</a:t>
            </a:r>
          </a:p>
          <a:p>
            <a:pPr marL="1257300" lvl="2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i="1" dirty="0">
                <a:ea typeface="굴림" charset="-127"/>
              </a:rPr>
              <a:t>e</a:t>
            </a:r>
            <a:r>
              <a:rPr lang="en-US" altLang="ko-KR" sz="2000" baseline="-25000" dirty="0">
                <a:ea typeface="굴림" charset="-127"/>
              </a:rPr>
              <a:t>1</a:t>
            </a:r>
            <a:r>
              <a:rPr lang="en-US" altLang="ko-KR" sz="2000" i="1" dirty="0"/>
              <a:t>·</a:t>
            </a:r>
            <a:r>
              <a:rPr lang="en-US" altLang="ko-KR" sz="2000" i="1" dirty="0">
                <a:ea typeface="굴림" charset="-127"/>
              </a:rPr>
              <a:t>e</a:t>
            </a:r>
            <a:r>
              <a:rPr lang="en-US" altLang="ko-KR" sz="2000" baseline="-25000" dirty="0">
                <a:ea typeface="굴림" charset="-127"/>
              </a:rPr>
              <a:t>2</a:t>
            </a:r>
            <a:r>
              <a:rPr lang="en-US" altLang="ko-KR" sz="2000" dirty="0"/>
              <a:t>=0 and </a:t>
            </a:r>
            <a:r>
              <a:rPr lang="en-US" altLang="ko-KR" sz="2000" i="1" dirty="0">
                <a:ea typeface="굴림" charset="-127"/>
              </a:rPr>
              <a:t>e</a:t>
            </a:r>
            <a:r>
              <a:rPr lang="en-US" altLang="ko-KR" sz="2000" baseline="-25000" dirty="0">
                <a:ea typeface="굴림" charset="-127"/>
              </a:rPr>
              <a:t>2</a:t>
            </a:r>
            <a:r>
              <a:rPr lang="en-US" altLang="ko-KR" sz="2000" i="1" dirty="0"/>
              <a:t>·</a:t>
            </a:r>
            <a:r>
              <a:rPr lang="en-US" altLang="ko-KR" sz="2000" i="1" dirty="0">
                <a:ea typeface="굴림" charset="-127"/>
              </a:rPr>
              <a:t>e</a:t>
            </a:r>
            <a:r>
              <a:rPr lang="en-US" altLang="ko-KR" sz="2000" baseline="-25000" dirty="0">
                <a:ea typeface="굴림" charset="-127"/>
              </a:rPr>
              <a:t>1</a:t>
            </a:r>
            <a:r>
              <a:rPr lang="en-US" altLang="ko-KR" sz="2000" dirty="0"/>
              <a:t>=0.</a:t>
            </a: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/>
              <a:t>3D standard basis, {</a:t>
            </a:r>
            <a:r>
              <a:rPr lang="en-US" altLang="ko-KR" sz="2000" i="1" dirty="0">
                <a:ea typeface="굴림" charset="-127"/>
              </a:rPr>
              <a:t>e</a:t>
            </a:r>
            <a:r>
              <a:rPr lang="en-US" altLang="ko-KR" sz="2000" baseline="-25000" dirty="0">
                <a:ea typeface="굴림" charset="-127"/>
              </a:rPr>
              <a:t>1</a:t>
            </a:r>
            <a:r>
              <a:rPr lang="en-US" altLang="ko-KR" sz="2000" i="1" dirty="0"/>
              <a:t>, </a:t>
            </a:r>
            <a:r>
              <a:rPr lang="en-US" altLang="ko-KR" sz="2000" i="1" dirty="0">
                <a:ea typeface="굴림" charset="-127"/>
              </a:rPr>
              <a:t>e</a:t>
            </a:r>
            <a:r>
              <a:rPr lang="en-US" altLang="ko-KR" sz="2000" baseline="-25000" dirty="0">
                <a:ea typeface="굴림" charset="-127"/>
              </a:rPr>
              <a:t>2</a:t>
            </a:r>
            <a:r>
              <a:rPr lang="en-US" altLang="ko-KR" sz="2000" i="1" dirty="0">
                <a:ea typeface="굴림" charset="-127"/>
              </a:rPr>
              <a:t>, e</a:t>
            </a:r>
            <a:r>
              <a:rPr lang="en-US" altLang="ko-KR" sz="2000" baseline="-25000" dirty="0">
                <a:ea typeface="굴림" charset="-127"/>
              </a:rPr>
              <a:t>3</a:t>
            </a:r>
            <a:r>
              <a:rPr lang="en-US" altLang="ko-KR" sz="2000" dirty="0"/>
              <a:t>} </a:t>
            </a:r>
            <a:endParaRPr lang="en-US" altLang="ko-KR" sz="2000" dirty="0">
              <a:latin typeface="+mj-lt"/>
            </a:endParaRPr>
          </a:p>
          <a:p>
            <a:pPr marL="1257300" lvl="2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ea typeface="굴림" charset="-127"/>
              </a:rPr>
              <a:t>If</a:t>
            </a:r>
            <a:r>
              <a:rPr lang="en-US" altLang="ko-KR" sz="2000" i="1" dirty="0">
                <a:ea typeface="굴림" charset="-127"/>
              </a:rPr>
              <a:t> i</a:t>
            </a:r>
            <a:r>
              <a:rPr lang="en-US" altLang="ko-KR" sz="2000" dirty="0"/>
              <a:t>=</a:t>
            </a:r>
            <a:r>
              <a:rPr lang="en-US" altLang="ko-KR" sz="2000" i="1" dirty="0"/>
              <a:t>j</a:t>
            </a:r>
            <a:r>
              <a:rPr lang="en-US" altLang="ko-KR" sz="2000" dirty="0"/>
              <a:t>, </a:t>
            </a:r>
            <a:r>
              <a:rPr lang="en-US" altLang="ko-KR" sz="2000" i="1" dirty="0" err="1">
                <a:ea typeface="굴림" charset="-127"/>
              </a:rPr>
              <a:t>e</a:t>
            </a:r>
            <a:r>
              <a:rPr lang="en-US" altLang="ko-KR" sz="2000" i="1" baseline="-25000" dirty="0" err="1">
                <a:ea typeface="굴림" charset="-127"/>
              </a:rPr>
              <a:t>i</a:t>
            </a:r>
            <a:r>
              <a:rPr lang="en-US" altLang="ko-KR" sz="2000" i="1" dirty="0" err="1"/>
              <a:t>·</a:t>
            </a:r>
            <a:r>
              <a:rPr lang="en-US" altLang="ko-KR" sz="2000" i="1" dirty="0" err="1">
                <a:ea typeface="굴림" charset="-127"/>
              </a:rPr>
              <a:t>e</a:t>
            </a:r>
            <a:r>
              <a:rPr lang="en-US" altLang="ko-KR" sz="2000" i="1" baseline="-25000" dirty="0" err="1">
                <a:ea typeface="굴림" charset="-127"/>
              </a:rPr>
              <a:t>j</a:t>
            </a:r>
            <a:r>
              <a:rPr lang="en-US" altLang="ko-KR" sz="2000" dirty="0"/>
              <a:t>=1.</a:t>
            </a:r>
          </a:p>
          <a:p>
            <a:pPr marL="1257300" lvl="2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ea typeface="굴림" charset="-127"/>
              </a:rPr>
              <a:t>Otherwise,</a:t>
            </a:r>
            <a:r>
              <a:rPr lang="en-US" altLang="ko-KR" sz="2000" i="1" dirty="0">
                <a:ea typeface="굴림" charset="-127"/>
              </a:rPr>
              <a:t> </a:t>
            </a:r>
            <a:r>
              <a:rPr lang="en-US" altLang="ko-KR" sz="2000" i="1" dirty="0" err="1">
                <a:ea typeface="굴림" charset="-127"/>
              </a:rPr>
              <a:t>e</a:t>
            </a:r>
            <a:r>
              <a:rPr lang="en-US" altLang="ko-KR" sz="2000" i="1" baseline="-25000" dirty="0" err="1">
                <a:ea typeface="굴림" charset="-127"/>
              </a:rPr>
              <a:t>i</a:t>
            </a:r>
            <a:r>
              <a:rPr lang="en-US" altLang="ko-KR" sz="2000" i="1" dirty="0" err="1"/>
              <a:t>·</a:t>
            </a:r>
            <a:r>
              <a:rPr lang="en-US" altLang="ko-KR" sz="2000" i="1" dirty="0" err="1">
                <a:ea typeface="굴림" charset="-127"/>
              </a:rPr>
              <a:t>e</a:t>
            </a:r>
            <a:r>
              <a:rPr lang="en-US" altLang="ko-KR" sz="2000" i="1" baseline="-25000" dirty="0" err="1">
                <a:ea typeface="굴림" charset="-127"/>
              </a:rPr>
              <a:t>j</a:t>
            </a:r>
            <a:r>
              <a:rPr lang="en-US" altLang="ko-KR" sz="2000" dirty="0"/>
              <a:t>=0.</a:t>
            </a:r>
          </a:p>
          <a:p>
            <a:pPr marL="1257300" lvl="2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/>
          </a:p>
          <a:p>
            <a:pPr marL="1257300" lvl="2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/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/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/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/>
              <a:t>This feature applies to non-standard orthonormal bases. </a:t>
            </a:r>
            <a:endParaRPr lang="en-US" altLang="ko-KR" sz="2000" dirty="0">
              <a:latin typeface="+mj-lt"/>
            </a:endParaRPr>
          </a:p>
        </p:txBody>
      </p:sp>
      <p:pic>
        <p:nvPicPr>
          <p:cNvPr id="29702" name="그림 1">
            <a:extLst>
              <a:ext uri="{FF2B5EF4-FFF2-40B4-BE49-F238E27FC236}">
                <a16:creationId xmlns:a16="http://schemas.microsoft.com/office/drawing/2014/main" id="{529613D5-DBDB-4D25-ABDF-3E73BCB19A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463" y="1743075"/>
            <a:ext cx="1719262" cy="184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슬라이드 번호 개체 틀 7">
            <a:extLst>
              <a:ext uri="{FF2B5EF4-FFF2-40B4-BE49-F238E27FC236}">
                <a16:creationId xmlns:a16="http://schemas.microsoft.com/office/drawing/2014/main" id="{2BCF69F4-FA35-4086-AB44-0E68498F2B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1200"/>
              <a:t> 2-</a:t>
            </a:r>
            <a:fld id="{9D8629C0-AC22-4B52-B91E-E40BCCC9BB5C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9</a:t>
            </a:fld>
            <a:endParaRPr lang="en-US" altLang="ko-KR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20722</TotalTime>
  <Words>1258</Words>
  <Application>Microsoft Office PowerPoint</Application>
  <PresentationFormat>화면 슬라이드 쇼(4:3)</PresentationFormat>
  <Paragraphs>187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Arial</vt:lpstr>
      <vt:lpstr>Times New Roman</vt:lpstr>
      <vt:lpstr>Wingdings</vt:lpstr>
      <vt:lpstr>기본 디자인</vt:lpstr>
      <vt:lpstr>    Chapter II Mathematics: Basics</vt:lpstr>
      <vt:lpstr>Matrices and Vectors</vt:lpstr>
      <vt:lpstr>Matrices and Vectors (cont’d)</vt:lpstr>
      <vt:lpstr>Matrices and Vectors (cont’d)</vt:lpstr>
      <vt:lpstr>Matrices and Vectors (cont’d)</vt:lpstr>
      <vt:lpstr>Coordinate System and Basis</vt:lpstr>
      <vt:lpstr>Coordinate System and Basis (cont’d)</vt:lpstr>
      <vt:lpstr>Dot Product</vt:lpstr>
      <vt:lpstr>Dot Product (cont’d)</vt:lpstr>
      <vt:lpstr>Cross Product</vt:lpstr>
      <vt:lpstr>Cross Product (cont’d)</vt:lpstr>
      <vt:lpstr>Line, Ray and Linear Interpolation</vt:lpstr>
      <vt:lpstr>Line, Ray and Linear Interpolation (cont’d)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Nicholas Park</dc:creator>
  <cp:lastModifiedBy>한정현[ 소장 / 차세대가상증강현실연구소 ]</cp:lastModifiedBy>
  <cp:revision>628</cp:revision>
  <cp:lastPrinted>2022-03-07T04:50:46Z</cp:lastPrinted>
  <dcterms:created xsi:type="dcterms:W3CDTF">1999-03-28T02:55:44Z</dcterms:created>
  <dcterms:modified xsi:type="dcterms:W3CDTF">2023-03-07T14:45:58Z</dcterms:modified>
</cp:coreProperties>
</file>