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597" r:id="rId3"/>
    <p:sldId id="596" r:id="rId4"/>
    <p:sldId id="598" r:id="rId5"/>
    <p:sldId id="599" r:id="rId6"/>
    <p:sldId id="602" r:id="rId7"/>
    <p:sldId id="589" r:id="rId8"/>
    <p:sldId id="590" r:id="rId9"/>
    <p:sldId id="595" r:id="rId10"/>
    <p:sldId id="592" r:id="rId11"/>
    <p:sldId id="594" r:id="rId12"/>
    <p:sldId id="600" r:id="rId13"/>
    <p:sldId id="601" r:id="rId14"/>
  </p:sldIdLst>
  <p:sldSz cx="9144000" cy="6858000" type="screen4x3"/>
  <p:notesSz cx="7104063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FF00FF"/>
    <a:srgbClr val="800000"/>
    <a:srgbClr val="FF0000"/>
    <a:srgbClr val="FFFF99"/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F8F5E7-03AC-4187-87BC-3E9AA7F3109D}" v="1" dt="2023-03-07T14:45:47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1" autoAdjust="0"/>
    <p:restoredTop sz="89421" autoAdjust="0"/>
  </p:normalViewPr>
  <p:slideViewPr>
    <p:cSldViewPr snapToGrid="0">
      <p:cViewPr varScale="1">
        <p:scale>
          <a:sx n="145" d="100"/>
          <a:sy n="145" d="100"/>
        </p:scale>
        <p:origin x="214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3708" y="-90"/>
      </p:cViewPr>
      <p:guideLst>
        <p:guide orient="horz" pos="3225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정현[ 소장 / 차세대가상증강현실연구소 ]" userId="8817b931-c36e-486e-bcca-9682cca4c124" providerId="ADAL" clId="{F8F8F5E7-03AC-4187-87BC-3E9AA7F3109D}"/>
    <pc:docChg chg="modNotesMaster modHandout">
      <pc:chgData name="한정현[ 소장 / 차세대가상증강현실연구소 ]" userId="8817b931-c36e-486e-bcca-9682cca4c124" providerId="ADAL" clId="{F8F8F5E7-03AC-4187-87BC-3E9AA7F3109D}" dt="2023-03-07T14:45:47.987" v="0"/>
      <pc:docMkLst>
        <pc:docMk/>
      </pc:docMkLst>
    </pc:docChg>
  </pc:docChgLst>
  <pc:docChgLst>
    <pc:chgData name="이희성[ 학부재학 / 수학과 ]" userId="2a4e6c01-85d4-478e-981f-c9ad07cd872c" providerId="ADAL" clId="{C18CE5BF-6B0C-4F73-AC90-7C471D5A1F26}"/>
    <pc:docChg chg="modSld">
      <pc:chgData name="이희성[ 학부재학 / 수학과 ]" userId="2a4e6c01-85d4-478e-981f-c9ad07cd872c" providerId="ADAL" clId="{C18CE5BF-6B0C-4F73-AC90-7C471D5A1F26}" dt="2023-03-08T06:39:52.131" v="0" actId="20577"/>
      <pc:docMkLst>
        <pc:docMk/>
      </pc:docMkLst>
      <pc:sldChg chg="modNotesTx">
        <pc:chgData name="이희성[ 학부재학 / 수학과 ]" userId="2a4e6c01-85d4-478e-981f-c9ad07cd872c" providerId="ADAL" clId="{C18CE5BF-6B0C-4F73-AC90-7C471D5A1F26}" dt="2023-03-08T06:39:52.131" v="0" actId="20577"/>
        <pc:sldMkLst>
          <pc:docMk/>
          <pc:sldMk cId="0" sldId="59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73FF280-0B87-4BA5-BB0F-696D0F1A9E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9488" cy="51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29" rIns="96257" bIns="48129" numCol="1" anchor="t" anchorCtr="0" compatLnSpc="1">
            <a:prstTxWarp prst="textNoShape">
              <a:avLst/>
            </a:prstTxWarp>
          </a:bodyPr>
          <a:lstStyle>
            <a:lvl1pPr defTabSz="961734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75F03DC-A382-487A-885F-BFB43578634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577" y="2"/>
            <a:ext cx="3079487" cy="51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29" rIns="96257" bIns="48129" numCol="1" anchor="t" anchorCtr="0" compatLnSpc="1">
            <a:prstTxWarp prst="textNoShape">
              <a:avLst/>
            </a:prstTxWarp>
          </a:bodyPr>
          <a:lstStyle>
            <a:lvl1pPr algn="r" defTabSz="961734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7AB491E-5E2B-4FBA-80EA-BCB127F6B83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122"/>
            <a:ext cx="3079488" cy="51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29" rIns="96257" bIns="48129" numCol="1" anchor="b" anchorCtr="0" compatLnSpc="1">
            <a:prstTxWarp prst="textNoShape">
              <a:avLst/>
            </a:prstTxWarp>
          </a:bodyPr>
          <a:lstStyle>
            <a:lvl1pPr defTabSz="961734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1297172-DFC3-410F-8867-C1C3380D1C9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577" y="9723122"/>
            <a:ext cx="3079487" cy="51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29" rIns="96257" bIns="48129" numCol="1" anchor="b" anchorCtr="0" compatLnSpc="1">
            <a:prstTxWarp prst="textNoShape">
              <a:avLst/>
            </a:prstTxWarp>
          </a:bodyPr>
          <a:lstStyle>
            <a:lvl1pPr algn="r" defTabSz="959387" eaLnBrk="1" latinLnBrk="1" hangingPunct="1">
              <a:defRPr sz="1000"/>
            </a:lvl1pPr>
          </a:lstStyle>
          <a:p>
            <a:pPr>
              <a:defRPr/>
            </a:pPr>
            <a:fld id="{1C358003-AF0F-4301-823A-565719909C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34F7C3A-C940-4CE6-8B1E-79C28203C4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9488" cy="51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29" rIns="96257" bIns="48129" numCol="1" anchor="t" anchorCtr="0" compatLnSpc="1">
            <a:prstTxWarp prst="textNoShape">
              <a:avLst/>
            </a:prstTxWarp>
          </a:bodyPr>
          <a:lstStyle>
            <a:lvl1pPr defTabSz="961734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7DDD29D-D674-4FDF-8AC9-CB727195C3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577" y="2"/>
            <a:ext cx="3079487" cy="51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29" rIns="96257" bIns="48129" numCol="1" anchor="t" anchorCtr="0" compatLnSpc="1">
            <a:prstTxWarp prst="textNoShape">
              <a:avLst/>
            </a:prstTxWarp>
          </a:bodyPr>
          <a:lstStyle>
            <a:lvl1pPr algn="r" defTabSz="961734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2A0678AC-CF23-4FA1-97E4-3FA40BE727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9938"/>
            <a:ext cx="5116512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33CE7EA-DA64-4520-AADA-13C4802407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226" y="4861563"/>
            <a:ext cx="5211614" cy="460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29" rIns="96257" bIns="48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F40671B-0E2F-4972-8E11-B25BE6D663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2"/>
            <a:ext cx="3079488" cy="51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29" rIns="96257" bIns="48129" numCol="1" anchor="b" anchorCtr="0" compatLnSpc="1">
            <a:prstTxWarp prst="textNoShape">
              <a:avLst/>
            </a:prstTxWarp>
          </a:bodyPr>
          <a:lstStyle>
            <a:lvl1pPr defTabSz="961734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97C7DFE-98D7-4E2E-8638-FDC2F17518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577" y="9723122"/>
            <a:ext cx="3079487" cy="511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257" tIns="48129" rIns="96257" bIns="48129" numCol="1" anchor="b" anchorCtr="0" compatLnSpc="1">
            <a:prstTxWarp prst="textNoShape">
              <a:avLst/>
            </a:prstTxWarp>
          </a:bodyPr>
          <a:lstStyle>
            <a:lvl1pPr algn="r" defTabSz="959387" eaLnBrk="1" latinLnBrk="1" hangingPunct="1">
              <a:defRPr sz="1000"/>
            </a:lvl1pPr>
          </a:lstStyle>
          <a:p>
            <a:pPr>
              <a:defRPr/>
            </a:pPr>
            <a:fld id="{BF66395B-B9D6-41C7-AE71-70C23CBC8D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9B28A1EA-EED0-40AC-8799-CE0914E3E4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6F45E8B3-BCE0-42B6-BB43-DA9170EB670F}" type="slidenum">
              <a:rPr lang="en-US" altLang="ko-KR" sz="1000"/>
              <a:pPr/>
              <a:t>1</a:t>
            </a:fld>
            <a:endParaRPr lang="en-US" altLang="ko-KR" sz="10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EFE17FC-A983-48DC-9F4A-DF367F61A9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7636AE5-F64F-4A69-9112-87B7E76B2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9E9160F-F66C-40FE-90D5-831D4DFF47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E4BBD1BA-A728-4A0A-A24B-DA1750C97AE7}" type="slidenum">
              <a:rPr lang="en-US" altLang="ko-KR" sz="1100"/>
              <a:pPr/>
              <a:t>10</a:t>
            </a:fld>
            <a:endParaRPr lang="en-US" altLang="ko-KR" sz="11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BE210F6-358E-40BB-9E1B-C22793A48E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09D43C4-4B67-4333-9A21-09BCD8F68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E09E697-FCA0-4A1F-985B-2FBD51DAB2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3A5419F4-A4AC-4E3C-89ED-3D044E5AADCA}" type="slidenum">
              <a:rPr lang="en-US" altLang="ko-KR" sz="1100"/>
              <a:pPr/>
              <a:t>11</a:t>
            </a:fld>
            <a:endParaRPr lang="en-US" altLang="ko-KR" sz="11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CDAA800-5D30-480C-90BE-490337E47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3BF4629-212A-44B9-8D15-40A1573AB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C3A619D-8DEC-4BCC-BC4A-31ABC0689E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EB04ADA3-94B0-4A93-8BB7-4BDFBA42AAB5}" type="slidenum">
              <a:rPr lang="en-US" altLang="ko-KR" sz="1100"/>
              <a:pPr/>
              <a:t>12</a:t>
            </a:fld>
            <a:endParaRPr lang="en-US" altLang="ko-KR" sz="11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30F44D9-9E2E-4A9C-9530-3FD8E0B63C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1A5E271-F721-4BE5-91FF-0828410DD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E607046-57BE-47C5-B20A-D94FD05E90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1DF5C1B5-DDAF-44EA-AE12-4DB5A9B82A66}" type="slidenum">
              <a:rPr lang="en-US" altLang="ko-KR" sz="1100"/>
              <a:pPr/>
              <a:t>13</a:t>
            </a:fld>
            <a:endParaRPr lang="en-US" altLang="ko-KR" sz="11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5BA12E6-1B88-4558-B10E-9D486AE9DA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F9288B4-3C00-4BBE-81D4-64646D091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2B49F389-B4DC-4D64-947C-02B3FB9020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EA7C7AE8-C511-45F4-B8DD-5CE5DD11DCE1}" type="slidenum">
              <a:rPr lang="en-US" altLang="ko-KR" sz="1100"/>
              <a:pPr/>
              <a:t>2</a:t>
            </a:fld>
            <a:endParaRPr lang="en-US" altLang="ko-KR" sz="11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1557EDD-6A3B-47B3-BB5E-FE2401A4D5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9B47407-C85D-4416-A9C2-642F5EDE7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8C348F57-56A7-4795-AA11-F1AB285A5C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4A4C3735-BA39-47C0-9E4E-36448963C919}" type="slidenum">
              <a:rPr lang="en-US" altLang="ko-KR" sz="1100"/>
              <a:pPr/>
              <a:t>3</a:t>
            </a:fld>
            <a:endParaRPr lang="en-US" altLang="ko-KR" sz="11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779C606-6012-4DF9-88D2-E59EEC6D63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F3AA64D-75CC-4ABA-84FF-38C7C6F7A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i="1" baseline="30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5D81089-8FFE-4205-B3AE-3DBAEE41B7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636DE7CE-2918-4D75-A214-F973B93DF402}" type="slidenum">
              <a:rPr lang="en-US" altLang="ko-KR" sz="1100"/>
              <a:pPr/>
              <a:t>4</a:t>
            </a:fld>
            <a:endParaRPr lang="en-US" altLang="ko-KR" sz="11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36786E1-D151-44DF-AA4A-05E9F7B4E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6B67FBA-27F2-479A-816B-F2650521D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F57D5855-1996-412C-BC3E-C87CBC4A3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3541DF29-39BB-499E-9518-0429EDE02E77}" type="slidenum">
              <a:rPr lang="en-US" altLang="ko-KR" sz="1100"/>
              <a:pPr/>
              <a:t>5</a:t>
            </a:fld>
            <a:endParaRPr lang="en-US" altLang="ko-KR" sz="11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9B57FD9-8B61-447E-983E-802D7CD364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B41FDBC-BAD4-432C-BCC4-9C47D4575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C9C1A9E-EF10-4645-AC20-6857444388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9D54FEA8-AE51-4A4A-A816-AACC0F6E6E1A}" type="slidenum">
              <a:rPr lang="en-US" altLang="ko-KR" sz="1100"/>
              <a:pPr/>
              <a:t>6</a:t>
            </a:fld>
            <a:endParaRPr lang="en-US" altLang="ko-KR" sz="11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2054256-1F4B-45A3-BB0B-7E2663E2E2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CB8BC5A-5D9A-4093-B59A-9AF44080E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4FD2495-57E6-4B8D-A856-140760F6D9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19892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19892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79CA9347-A706-4619-8682-7F3DA535B8DA}" type="slidenum">
              <a:rPr lang="en-US" altLang="ko-KR" sz="1100"/>
              <a:pPr/>
              <a:t>7</a:t>
            </a:fld>
            <a:endParaRPr lang="en-US" altLang="ko-KR" sz="11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AFC8EEF-3AA0-411A-85E5-F1510D3784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95AF29C-3ABB-4B57-851A-2D6C820CC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FE2AB8A-E9F5-44E4-95B1-E86F1E3D1E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FC9D828A-8A85-4B79-8E46-8EED25FEEDFB}" type="slidenum">
              <a:rPr lang="en-US" altLang="ko-KR" sz="1100"/>
              <a:pPr/>
              <a:t>8</a:t>
            </a:fld>
            <a:endParaRPr lang="en-US" altLang="ko-KR" sz="11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CB7B38D-1041-4332-93C2-0CF5A7C99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4AB0B11-242C-4389-AC3D-61E17AD93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1BAF3C5-A8E9-4EDB-9ED4-7D623E7CC4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70142" indent="-296208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84834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58767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132701" indent="-236967" defTabSz="956096"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606634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3080568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554501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4028435" indent="-236967" defTabSz="956096" eaLnBrk="0" fontAlgn="base" hangingPunct="0">
              <a:spcBef>
                <a:spcPct val="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BCBA47DD-B678-49FE-8E41-7DC777C0FEA6}" type="slidenum">
              <a:rPr lang="en-US" altLang="ko-KR" sz="1100"/>
              <a:pPr/>
              <a:t>9</a:t>
            </a:fld>
            <a:endParaRPr lang="en-US" altLang="ko-KR" sz="11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ED58C05-0364-4168-AC8F-3FA77DD0DD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9489B21-8218-4456-99A2-C832A7413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B06D309-15C5-40AF-8281-ECF9B0A8F7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81A32FA4-E730-404A-A7A7-DF073A3072AF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7582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F534009-D89E-41AB-936B-44B2865BE9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5F1D86-66CD-4AAA-AFA1-8E631F0CEB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284561B8-B166-44F0-8101-6DC8292BE047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4960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92C07AB-2D63-480E-92B7-FEA9BFC595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805EA86E-E2EF-4AF7-811C-4CEA0C39394A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31634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51859E-37D0-443A-9A2A-E57A693716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D0B97B7A-4B77-498B-98DB-BD5B4C18DC82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7457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73A8DD0-1828-4F46-959D-709924E12A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206084-837F-454D-9E75-EF19D41D55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3155FA6D-CA8C-4DAA-94E7-427C23B7F417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08521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84C0A86-6C23-4282-9554-77284674C5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BD79E7C-446B-43E2-BE39-07F6B61B13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4F4DDF07-5926-4277-8D6E-F0524FE4AAD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32783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4F100B-53C0-4B71-BB3A-71BED9D7F2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525879-6970-4F3D-B960-2B4CB34F80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A7A9CC39-304E-4EB0-BC95-189556F36FB2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89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B248C2C-E020-40A8-BAFA-4974F3A0CC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8127951-E491-4195-8391-09282C479D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71E69B9F-A0EF-4915-9E42-6472D3B2CD20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78857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EC5FE72-AB83-4A2F-A180-C2864D3BB3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8F7F336-19F4-46C4-950C-B9B081A95A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2C3A57F4-6EA2-46B1-A1C8-DF685F0E71DB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68367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A93C2A0-8F61-44C9-ABAB-645C04A34A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1E129E7-7587-4808-B57C-54F8024585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D141D06A-CA0A-4929-B8FE-5339EBFBC26D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6106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664F31-7A98-41CC-A542-88441D6C47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E99F17-FEE6-4E75-9AEA-9F4E11CF6B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1589FAFE-1FA8-4CD0-B327-EE3D9A15E849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70991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47377D-84EF-497C-BB8C-F979E088FD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C7BA04-C4A3-48B6-BA35-4786AA3A84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BE6B1424-C6CF-419C-B70F-B14291005BB1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4263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37C5122-CF80-4009-AB2F-0CAFD182C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1C9CAA9-8B5F-4760-9B29-D0AD731D7C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r>
              <a:rPr lang="en-US" altLang="ko-KR"/>
              <a:t> 1-</a:t>
            </a:r>
            <a:fld id="{05F68138-6A02-4962-B571-D8C7AC43A10C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>
            <a:extLst>
              <a:ext uri="{FF2B5EF4-FFF2-40B4-BE49-F238E27FC236}">
                <a16:creationId xmlns:a16="http://schemas.microsoft.com/office/drawing/2014/main" id="{446E7DB0-25CD-4503-829E-5201BD214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>
            <a:extLst>
              <a:ext uri="{FF2B5EF4-FFF2-40B4-BE49-F238E27FC236}">
                <a16:creationId xmlns:a16="http://schemas.microsoft.com/office/drawing/2014/main" id="{6B15D132-7CAC-44ED-9C1A-A87F36EAC5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>
            <a:extLst>
              <a:ext uri="{FF2B5EF4-FFF2-40B4-BE49-F238E27FC236}">
                <a16:creationId xmlns:a16="http://schemas.microsoft.com/office/drawing/2014/main" id="{61528418-6DEF-42E5-BDED-89B33499B30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>
            <a:extLst>
              <a:ext uri="{FF2B5EF4-FFF2-40B4-BE49-F238E27FC236}">
                <a16:creationId xmlns:a16="http://schemas.microsoft.com/office/drawing/2014/main" id="{BA0ED987-2135-44F3-A64C-6DFB7F447FA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>
            <a:extLst>
              <a:ext uri="{FF2B5EF4-FFF2-40B4-BE49-F238E27FC236}">
                <a16:creationId xmlns:a16="http://schemas.microsoft.com/office/drawing/2014/main" id="{DF790DA8-B252-4D89-8F45-E8BB7F80E7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863" y="6454775"/>
            <a:ext cx="5260975" cy="3381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Introduction to Computer Graphics with OpenGL ES (J. Han)</a:t>
            </a:r>
            <a:endParaRPr lang="ko-KR" alt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9" r:id="rId1"/>
    <p:sldLayoutId id="2147485332" r:id="rId2"/>
    <p:sldLayoutId id="2147485333" r:id="rId3"/>
    <p:sldLayoutId id="2147485334" r:id="rId4"/>
    <p:sldLayoutId id="2147485335" r:id="rId5"/>
    <p:sldLayoutId id="2147485336" r:id="rId6"/>
    <p:sldLayoutId id="2147485337" r:id="rId7"/>
    <p:sldLayoutId id="2147485338" r:id="rId8"/>
    <p:sldLayoutId id="2147485339" r:id="rId9"/>
    <p:sldLayoutId id="2147485340" r:id="rId10"/>
    <p:sldLayoutId id="2147485330" r:id="rId11"/>
    <p:sldLayoutId id="2147485331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>
            <a:extLst>
              <a:ext uri="{FF2B5EF4-FFF2-40B4-BE49-F238E27FC236}">
                <a16:creationId xmlns:a16="http://schemas.microsoft.com/office/drawing/2014/main" id="{9776A5CD-0D61-4B4A-914F-2E1D93E9BA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1447800"/>
            <a:ext cx="7696200" cy="4038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br>
              <a:rPr lang="en-US" altLang="ko-KR" i="0" dirty="0"/>
            </a:br>
            <a:br>
              <a:rPr lang="en-US" altLang="ko-KR" i="0" dirty="0"/>
            </a:br>
            <a:br>
              <a:rPr lang="en-US" altLang="ko-KR" i="0" dirty="0"/>
            </a:br>
            <a:r>
              <a:rPr lang="en-US" altLang="ko-KR" i="0" dirty="0"/>
              <a:t> Chapter II</a:t>
            </a:r>
            <a:br>
              <a:rPr lang="en-US" altLang="ko-KR" i="0" dirty="0"/>
            </a:br>
            <a:r>
              <a:rPr lang="en-US" altLang="ko-KR" i="0" dirty="0"/>
              <a:t>Mathematics: Basics</a:t>
            </a:r>
          </a:p>
        </p:txBody>
      </p:sp>
      <p:sp>
        <p:nvSpPr>
          <p:cNvPr id="13315" name="TextBox 2">
            <a:extLst>
              <a:ext uri="{FF2B5EF4-FFF2-40B4-BE49-F238E27FC236}">
                <a16:creationId xmlns:a16="http://schemas.microsoft.com/office/drawing/2014/main" id="{D1A8AF7F-DE56-49FF-8450-E0DCE3E3F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5710238"/>
            <a:ext cx="4840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 latinLnBrk="0">
              <a:spcBef>
                <a:spcPct val="0"/>
              </a:spcBef>
            </a:pPr>
            <a:r>
              <a:rPr lang="en-US" altLang="ko-KR" sz="1400"/>
              <a:t>All class materials including this PowerPoint file are available at</a:t>
            </a:r>
          </a:p>
          <a:p>
            <a:pPr algn="r" latinLnBrk="0">
              <a:spcBef>
                <a:spcPct val="0"/>
              </a:spcBef>
            </a:pPr>
            <a:r>
              <a:rPr lang="en-US" altLang="ko-KR" sz="1400"/>
              <a:t>https://github.com/medialab-ku/openGLESbook</a:t>
            </a:r>
            <a:endParaRPr lang="ko-KR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C32815D4-E863-42EC-9DB2-327BC82C2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Cross Product</a:t>
            </a:r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7B78E0E2-7F21-4816-A79F-5407F75B6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The </a:t>
            </a:r>
            <a:r>
              <a:rPr lang="en-US" altLang="ko-KR" sz="2000" i="1" dirty="0">
                <a:ea typeface="굴림" charset="-127"/>
              </a:rPr>
              <a:t>cross product </a:t>
            </a:r>
            <a:r>
              <a:rPr lang="en-US" altLang="ko-KR" sz="2000" dirty="0">
                <a:ea typeface="굴림" charset="-127"/>
              </a:rPr>
              <a:t>takes as input two 3D vectors,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 and </a:t>
            </a:r>
            <a:r>
              <a:rPr lang="en-US" altLang="ko-KR" sz="2000" i="1" dirty="0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, and returns another 3D vector which is perpendicular to both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 and </a:t>
            </a:r>
            <a:r>
              <a:rPr lang="en-US" altLang="ko-KR" sz="2000" i="1" dirty="0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. It’s denoted by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and its direction is defined by the </a:t>
            </a:r>
            <a:r>
              <a:rPr lang="en-US" altLang="ko-KR" sz="2000" i="1" dirty="0">
                <a:ea typeface="굴림" charset="-127"/>
              </a:rPr>
              <a:t>right-hand rule.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The length of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equals the area of the parallelogram that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 and </a:t>
            </a:r>
            <a:r>
              <a:rPr lang="en-US" altLang="ko-KR" sz="2000" i="1" dirty="0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span: ‖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‖‖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 err="1">
                <a:ea typeface="굴림" charset="-127"/>
              </a:rPr>
              <a:t>‖sin</a:t>
            </a:r>
            <a:r>
              <a:rPr lang="el-GR" altLang="ko-KR" sz="2000" i="1" dirty="0">
                <a:ea typeface="굴림" charset="-127"/>
              </a:rPr>
              <a:t>θ</a:t>
            </a:r>
            <a:r>
              <a:rPr lang="en-US" altLang="ko-KR" sz="2000" dirty="0">
                <a:ea typeface="굴림" charset="-127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If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=</a:t>
            </a:r>
            <a:r>
              <a:rPr lang="en-US" altLang="ko-KR" sz="2000" i="1" dirty="0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returns the zero vector, often denoted as </a:t>
            </a:r>
            <a:r>
              <a:rPr lang="en-US" altLang="ko-KR" sz="2000" b="1" dirty="0">
                <a:ea typeface="굴림" charset="-127"/>
              </a:rPr>
              <a:t>0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The right-hand rule implies that the direction of 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 is opposite to that of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, i.e., 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i="1" dirty="0">
                <a:ea typeface="굴림" charset="-127"/>
              </a:rPr>
              <a:t> = -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, but their lengths are the same. </a:t>
            </a:r>
            <a:endParaRPr lang="en-US" altLang="ko-KR" sz="2000" dirty="0">
              <a:latin typeface="+mj-lt"/>
            </a:endParaRP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id="{C157541F-3A68-46CE-95B2-7F5396752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889125"/>
            <a:ext cx="30575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8">
            <a:extLst>
              <a:ext uri="{FF2B5EF4-FFF2-40B4-BE49-F238E27FC236}">
                <a16:creationId xmlns:a16="http://schemas.microsoft.com/office/drawing/2014/main" id="{B834BED2-E620-4F50-9609-40455A13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995488"/>
            <a:ext cx="2105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11E2A61-8257-40AE-96EF-F2FBFCB81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80404A16-9A04-449E-9C9F-916704FF5BCE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10</a:t>
            </a:fld>
            <a:endParaRPr lang="en-US" altLang="ko-KR" sz="1400"/>
          </a:p>
        </p:txBody>
      </p:sp>
      <p:pic>
        <p:nvPicPr>
          <p:cNvPr id="31751" name="Picture 8">
            <a:extLst>
              <a:ext uri="{FF2B5EF4-FFF2-40B4-BE49-F238E27FC236}">
                <a16:creationId xmlns:a16="http://schemas.microsoft.com/office/drawing/2014/main" id="{9FD19419-D0B3-479F-9660-D76C7891C6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81225"/>
            <a:ext cx="1527175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 descr="텍스트, 스포츠이(가) 표시된 사진&#10;&#10;자동 생성된 설명">
            <a:extLst>
              <a:ext uri="{FF2B5EF4-FFF2-40B4-BE49-F238E27FC236}">
                <a16:creationId xmlns:a16="http://schemas.microsoft.com/office/drawing/2014/main" id="{566DAB1D-BE97-4BFB-BD4E-E6ECEC829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2176463"/>
            <a:ext cx="15240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0436EC78-2B14-4396-AB62-C5F9A809F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Cross Product (cont’d)</a:t>
            </a:r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4742120E-90F4-41A2-933E-59193FD25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In the book, [Note: Derivation of cross product] shows how the coordinates of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i="1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are derived from those of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 and </a:t>
            </a:r>
            <a:r>
              <a:rPr lang="en-US" altLang="ko-KR" sz="2000" i="1" dirty="0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. See below for an intuitive derivation.  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If </a:t>
            </a:r>
            <a:r>
              <a:rPr lang="en-US" altLang="ko-KR" sz="2000" i="1" dirty="0">
                <a:cs typeface="Arial" pitchFamily="34" charset="0"/>
              </a:rPr>
              <a:t>a=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en-US" altLang="ko-KR" sz="2000" i="1" dirty="0">
                <a:cs typeface="Arial" pitchFamily="34" charset="0"/>
              </a:rPr>
              <a:t>a</a:t>
            </a:r>
            <a:r>
              <a:rPr lang="en-US" altLang="ko-KR" sz="2000" i="1" baseline="-25000" dirty="0">
                <a:cs typeface="Arial" pitchFamily="34" charset="0"/>
              </a:rPr>
              <a:t>x</a:t>
            </a:r>
            <a:r>
              <a:rPr lang="en-US" altLang="ko-KR" sz="2000" dirty="0">
                <a:cs typeface="Arial" pitchFamily="34" charset="0"/>
              </a:rPr>
              <a:t>,</a:t>
            </a:r>
            <a:r>
              <a:rPr lang="en-US" altLang="ko-KR" sz="2000" i="1" dirty="0">
                <a:cs typeface="Arial" pitchFamily="34" charset="0"/>
              </a:rPr>
              <a:t> a</a:t>
            </a:r>
            <a:r>
              <a:rPr lang="en-US" altLang="ko-KR" sz="2000" i="1" baseline="-25000" dirty="0">
                <a:cs typeface="Arial" pitchFamily="34" charset="0"/>
              </a:rPr>
              <a:t>y</a:t>
            </a:r>
            <a:r>
              <a:rPr lang="en-US" altLang="ko-KR" sz="2000" dirty="0">
                <a:cs typeface="Arial" pitchFamily="34" charset="0"/>
              </a:rPr>
              <a:t>,</a:t>
            </a:r>
            <a:r>
              <a:rPr lang="en-US" altLang="ko-KR" sz="2000" i="1" dirty="0">
                <a:cs typeface="Arial" pitchFamily="34" charset="0"/>
              </a:rPr>
              <a:t> </a:t>
            </a:r>
            <a:r>
              <a:rPr lang="en-US" altLang="ko-KR" sz="2000" i="1" dirty="0" err="1">
                <a:cs typeface="Arial" pitchFamily="34" charset="0"/>
              </a:rPr>
              <a:t>a</a:t>
            </a:r>
            <a:r>
              <a:rPr lang="en-US" altLang="ko-KR" sz="2000" i="1" baseline="-25000" dirty="0" err="1">
                <a:cs typeface="Arial" pitchFamily="34" charset="0"/>
              </a:rPr>
              <a:t>z</a:t>
            </a:r>
            <a:r>
              <a:rPr lang="en-US" altLang="ko-KR" sz="2000" dirty="0">
                <a:ea typeface="굴림" charset="-127"/>
              </a:rPr>
              <a:t>) and </a:t>
            </a:r>
            <a:r>
              <a:rPr lang="en-US" altLang="ko-KR" sz="2000" i="1" dirty="0">
                <a:cs typeface="Arial" pitchFamily="34" charset="0"/>
              </a:rPr>
              <a:t>b</a:t>
            </a:r>
            <a:r>
              <a:rPr lang="en-US" altLang="ko-KR" sz="2000" dirty="0">
                <a:ea typeface="굴림" charset="-127"/>
              </a:rPr>
              <a:t>=(</a:t>
            </a:r>
            <a:r>
              <a:rPr lang="en-US" altLang="ko-KR" sz="2000" i="1" dirty="0" err="1">
                <a:cs typeface="Arial" pitchFamily="34" charset="0"/>
              </a:rPr>
              <a:t>b</a:t>
            </a:r>
            <a:r>
              <a:rPr lang="en-US" altLang="ko-KR" sz="2000" i="1" baseline="-25000" dirty="0" err="1">
                <a:cs typeface="Arial" pitchFamily="34" charset="0"/>
              </a:rPr>
              <a:t>x</a:t>
            </a:r>
            <a:r>
              <a:rPr lang="en-US" altLang="ko-KR" sz="2000" dirty="0">
                <a:cs typeface="Arial" pitchFamily="34" charset="0"/>
              </a:rPr>
              <a:t>, </a:t>
            </a:r>
            <a:r>
              <a:rPr lang="en-US" altLang="ko-KR" sz="2000" i="1" dirty="0">
                <a:cs typeface="Arial" pitchFamily="34" charset="0"/>
              </a:rPr>
              <a:t>b</a:t>
            </a:r>
            <a:r>
              <a:rPr lang="en-US" altLang="ko-KR" sz="2000" i="1" baseline="-25000" dirty="0">
                <a:cs typeface="Arial" pitchFamily="34" charset="0"/>
              </a:rPr>
              <a:t>y</a:t>
            </a:r>
            <a:r>
              <a:rPr lang="en-US" altLang="ko-KR" sz="2000" dirty="0">
                <a:cs typeface="Arial" pitchFamily="34" charset="0"/>
              </a:rPr>
              <a:t>, </a:t>
            </a:r>
            <a:r>
              <a:rPr lang="en-US" altLang="ko-KR" sz="2000" i="1" dirty="0" err="1">
                <a:cs typeface="Arial" pitchFamily="34" charset="0"/>
              </a:rPr>
              <a:t>b</a:t>
            </a:r>
            <a:r>
              <a:rPr lang="en-US" altLang="ko-KR" sz="2000" i="1" baseline="-25000" dirty="0" err="1">
                <a:cs typeface="Arial" pitchFamily="34" charset="0"/>
              </a:rPr>
              <a:t>z</a:t>
            </a:r>
            <a:r>
              <a:rPr lang="en-US" altLang="ko-KR" sz="2000" dirty="0">
                <a:ea typeface="굴림" charset="-127"/>
              </a:rPr>
              <a:t>),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i="1" dirty="0">
                <a:ea typeface="굴림" charset="-127"/>
              </a:rPr>
              <a:t>=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en-US" altLang="ko-KR" sz="2000" i="1" dirty="0" err="1">
                <a:cs typeface="Arial" pitchFamily="34" charset="0"/>
              </a:rPr>
              <a:t>a</a:t>
            </a:r>
            <a:r>
              <a:rPr lang="en-US" altLang="ko-KR" sz="2000" i="1" baseline="-25000" dirty="0" err="1">
                <a:cs typeface="Arial" pitchFamily="34" charset="0"/>
              </a:rPr>
              <a:t>y</a:t>
            </a:r>
            <a:r>
              <a:rPr lang="en-US" altLang="ko-KR" sz="2000" i="1" dirty="0" err="1">
                <a:cs typeface="Arial" pitchFamily="34" charset="0"/>
              </a:rPr>
              <a:t>b</a:t>
            </a:r>
            <a:r>
              <a:rPr lang="en-US" altLang="ko-KR" sz="2000" i="1" baseline="-25000" dirty="0" err="1">
                <a:cs typeface="Arial" pitchFamily="34" charset="0"/>
              </a:rPr>
              <a:t>z</a:t>
            </a:r>
            <a:r>
              <a:rPr lang="en-US" altLang="ko-KR" sz="2000" dirty="0" err="1">
                <a:cs typeface="Arial" pitchFamily="34" charset="0"/>
              </a:rPr>
              <a:t>-</a:t>
            </a:r>
            <a:r>
              <a:rPr lang="en-US" altLang="ko-KR" sz="2000" i="1" dirty="0" err="1">
                <a:cs typeface="Arial" pitchFamily="34" charset="0"/>
              </a:rPr>
              <a:t>a</a:t>
            </a:r>
            <a:r>
              <a:rPr lang="en-US" altLang="ko-KR" sz="2000" i="1" baseline="-25000" dirty="0" err="1">
                <a:cs typeface="Arial" pitchFamily="34" charset="0"/>
              </a:rPr>
              <a:t>z</a:t>
            </a:r>
            <a:r>
              <a:rPr lang="en-US" altLang="ko-KR" sz="2000" i="1" dirty="0" err="1">
                <a:cs typeface="Arial" pitchFamily="34" charset="0"/>
              </a:rPr>
              <a:t>b</a:t>
            </a:r>
            <a:r>
              <a:rPr lang="en-US" altLang="ko-KR" sz="2000" i="1" baseline="-25000" dirty="0" err="1">
                <a:cs typeface="Arial" pitchFamily="34" charset="0"/>
              </a:rPr>
              <a:t>y</a:t>
            </a:r>
            <a:r>
              <a:rPr lang="en-US" altLang="ko-KR" sz="2000" dirty="0">
                <a:ea typeface="굴림" charset="-127"/>
              </a:rPr>
              <a:t>,</a:t>
            </a:r>
            <a:r>
              <a:rPr lang="en-US" altLang="ko-KR" sz="2000" i="1" dirty="0">
                <a:cs typeface="Arial" pitchFamily="34" charset="0"/>
              </a:rPr>
              <a:t> </a:t>
            </a:r>
            <a:r>
              <a:rPr lang="en-US" altLang="ko-KR" sz="2000" i="1" dirty="0" err="1">
                <a:cs typeface="Arial" pitchFamily="34" charset="0"/>
              </a:rPr>
              <a:t>a</a:t>
            </a:r>
            <a:r>
              <a:rPr lang="en-US" altLang="ko-KR" sz="2000" i="1" baseline="-25000" dirty="0" err="1">
                <a:cs typeface="Arial" pitchFamily="34" charset="0"/>
              </a:rPr>
              <a:t>z</a:t>
            </a:r>
            <a:r>
              <a:rPr lang="en-US" altLang="ko-KR" sz="2000" i="1" dirty="0" err="1">
                <a:cs typeface="Arial" pitchFamily="34" charset="0"/>
              </a:rPr>
              <a:t>b</a:t>
            </a:r>
            <a:r>
              <a:rPr lang="en-US" altLang="ko-KR" sz="2000" i="1" baseline="-25000" dirty="0" err="1">
                <a:cs typeface="Arial" pitchFamily="34" charset="0"/>
              </a:rPr>
              <a:t>x</a:t>
            </a:r>
            <a:r>
              <a:rPr lang="en-US" altLang="ko-KR" sz="2000" dirty="0" err="1">
                <a:ea typeface="굴림" charset="-127"/>
              </a:rPr>
              <a:t>-</a:t>
            </a:r>
            <a:r>
              <a:rPr lang="en-US" altLang="ko-KR" sz="2000" i="1" dirty="0" err="1">
                <a:cs typeface="Arial" pitchFamily="34" charset="0"/>
              </a:rPr>
              <a:t>a</a:t>
            </a:r>
            <a:r>
              <a:rPr lang="en-US" altLang="ko-KR" sz="2000" i="1" baseline="-25000" dirty="0" err="1">
                <a:cs typeface="Arial" pitchFamily="34" charset="0"/>
              </a:rPr>
              <a:t>x</a:t>
            </a:r>
            <a:r>
              <a:rPr lang="en-US" altLang="ko-KR" sz="2000" i="1" dirty="0" err="1">
                <a:cs typeface="Arial" pitchFamily="34" charset="0"/>
              </a:rPr>
              <a:t>b</a:t>
            </a:r>
            <a:r>
              <a:rPr lang="en-US" altLang="ko-KR" sz="2000" i="1" baseline="-25000" dirty="0" err="1">
                <a:cs typeface="Arial" pitchFamily="34" charset="0"/>
              </a:rPr>
              <a:t>z</a:t>
            </a:r>
            <a:r>
              <a:rPr lang="en-US" altLang="ko-KR" sz="2000" dirty="0">
                <a:cs typeface="Arial" pitchFamily="34" charset="0"/>
              </a:rPr>
              <a:t>, </a:t>
            </a:r>
            <a:r>
              <a:rPr lang="en-US" altLang="ko-KR" sz="2000" i="1" dirty="0" err="1">
                <a:cs typeface="Arial" pitchFamily="34" charset="0"/>
              </a:rPr>
              <a:t>a</a:t>
            </a:r>
            <a:r>
              <a:rPr lang="en-US" altLang="ko-KR" sz="2000" i="1" baseline="-25000" dirty="0" err="1">
                <a:cs typeface="Arial" pitchFamily="34" charset="0"/>
              </a:rPr>
              <a:t>x</a:t>
            </a:r>
            <a:r>
              <a:rPr lang="en-US" altLang="ko-KR" sz="2000" i="1" dirty="0" err="1">
                <a:cs typeface="Arial" pitchFamily="34" charset="0"/>
              </a:rPr>
              <a:t>b</a:t>
            </a:r>
            <a:r>
              <a:rPr lang="en-US" altLang="ko-KR" sz="2000" i="1" baseline="-25000" dirty="0" err="1">
                <a:cs typeface="Arial" pitchFamily="34" charset="0"/>
              </a:rPr>
              <a:t>y</a:t>
            </a:r>
            <a:r>
              <a:rPr lang="en-US" altLang="ko-KR" sz="2000" dirty="0" err="1">
                <a:ea typeface="굴림" charset="-127"/>
              </a:rPr>
              <a:t>-</a:t>
            </a:r>
            <a:r>
              <a:rPr lang="en-US" altLang="ko-KR" sz="2000" i="1" dirty="0" err="1">
                <a:cs typeface="Arial" pitchFamily="34" charset="0"/>
              </a:rPr>
              <a:t>a</a:t>
            </a:r>
            <a:r>
              <a:rPr lang="en-US" altLang="ko-KR" sz="2000" i="1" baseline="-25000" dirty="0" err="1">
                <a:cs typeface="Arial" pitchFamily="34" charset="0"/>
              </a:rPr>
              <a:t>y</a:t>
            </a:r>
            <a:r>
              <a:rPr lang="en-US" altLang="ko-KR" sz="2000" i="1" dirty="0" err="1">
                <a:cs typeface="Arial" pitchFamily="34" charset="0"/>
              </a:rPr>
              <a:t>b</a:t>
            </a:r>
            <a:r>
              <a:rPr lang="en-US" altLang="ko-KR" sz="2000" i="1" baseline="-25000" dirty="0" err="1">
                <a:cs typeface="Arial" pitchFamily="34" charset="0"/>
              </a:rPr>
              <a:t>x</a:t>
            </a:r>
            <a:r>
              <a:rPr lang="en-US" altLang="ko-KR" sz="2000" dirty="0">
                <a:cs typeface="Arial" pitchFamily="34" charset="0"/>
              </a:rPr>
              <a:t>).</a:t>
            </a:r>
            <a:endParaRPr lang="en-US" altLang="ko-KR" sz="2000" dirty="0">
              <a:latin typeface="+mj-lt"/>
            </a:endParaRPr>
          </a:p>
        </p:txBody>
      </p:sp>
      <p:pic>
        <p:nvPicPr>
          <p:cNvPr id="33796" name="그림 4">
            <a:extLst>
              <a:ext uri="{FF2B5EF4-FFF2-40B4-BE49-F238E27FC236}">
                <a16:creationId xmlns:a16="http://schemas.microsoft.com/office/drawing/2014/main" id="{8AB6714E-CF6C-4264-8FD2-B55AF3E4E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568575"/>
            <a:ext cx="1590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>
            <a:extLst>
              <a:ext uri="{FF2B5EF4-FFF2-40B4-BE49-F238E27FC236}">
                <a16:creationId xmlns:a16="http://schemas.microsoft.com/office/drawing/2014/main" id="{B4D8A71D-7428-41D8-A68E-7B3F2CBB4BC7}"/>
              </a:ext>
            </a:extLst>
          </p:cNvPr>
          <p:cNvSpPr/>
          <p:nvPr/>
        </p:nvSpPr>
        <p:spPr>
          <a:xfrm>
            <a:off x="2090738" y="2827338"/>
            <a:ext cx="379412" cy="333375"/>
          </a:xfrm>
          <a:custGeom>
            <a:avLst/>
            <a:gdLst>
              <a:gd name="connsiteX0" fmla="*/ 0 w 728454"/>
              <a:gd name="connsiteY0" fmla="*/ 14089 h 479038"/>
              <a:gd name="connsiteX1" fmla="*/ 232475 w 728454"/>
              <a:gd name="connsiteY1" fmla="*/ 246563 h 479038"/>
              <a:gd name="connsiteX2" fmla="*/ 511444 w 728454"/>
              <a:gd name="connsiteY2" fmla="*/ 463540 h 479038"/>
              <a:gd name="connsiteX3" fmla="*/ 728420 w 728454"/>
              <a:gd name="connsiteY3" fmla="*/ 308557 h 479038"/>
              <a:gd name="connsiteX4" fmla="*/ 526943 w 728454"/>
              <a:gd name="connsiteY4" fmla="*/ 14089 h 479038"/>
              <a:gd name="connsiteX5" fmla="*/ 356461 w 728454"/>
              <a:gd name="connsiteY5" fmla="*/ 91580 h 479038"/>
              <a:gd name="connsiteX6" fmla="*/ 77492 w 728454"/>
              <a:gd name="connsiteY6" fmla="*/ 479038 h 47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8454" h="479038">
                <a:moveTo>
                  <a:pt x="0" y="14089"/>
                </a:moveTo>
                <a:cubicBezTo>
                  <a:pt x="73617" y="92872"/>
                  <a:pt x="147234" y="171655"/>
                  <a:pt x="232475" y="246563"/>
                </a:cubicBezTo>
                <a:cubicBezTo>
                  <a:pt x="317716" y="321471"/>
                  <a:pt x="428787" y="453208"/>
                  <a:pt x="511444" y="463540"/>
                </a:cubicBezTo>
                <a:cubicBezTo>
                  <a:pt x="594102" y="473872"/>
                  <a:pt x="725837" y="383465"/>
                  <a:pt x="728420" y="308557"/>
                </a:cubicBezTo>
                <a:cubicBezTo>
                  <a:pt x="731003" y="233649"/>
                  <a:pt x="588936" y="50252"/>
                  <a:pt x="526943" y="14089"/>
                </a:cubicBezTo>
                <a:cubicBezTo>
                  <a:pt x="464950" y="-22074"/>
                  <a:pt x="431369" y="14089"/>
                  <a:pt x="356461" y="91580"/>
                </a:cubicBezTo>
                <a:cubicBezTo>
                  <a:pt x="281553" y="169071"/>
                  <a:pt x="179522" y="324054"/>
                  <a:pt x="77492" y="479038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798" name="그림 5">
            <a:extLst>
              <a:ext uri="{FF2B5EF4-FFF2-40B4-BE49-F238E27FC236}">
                <a16:creationId xmlns:a16="http://schemas.microsoft.com/office/drawing/2014/main" id="{F6B55F3C-8422-4D81-B448-862002094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563938"/>
            <a:ext cx="19129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자유형 11">
            <a:extLst>
              <a:ext uri="{FF2B5EF4-FFF2-40B4-BE49-F238E27FC236}">
                <a16:creationId xmlns:a16="http://schemas.microsoft.com/office/drawing/2014/main" id="{AE5CFD11-72E9-4FC6-BACB-A822293955FD}"/>
              </a:ext>
            </a:extLst>
          </p:cNvPr>
          <p:cNvSpPr/>
          <p:nvPr/>
        </p:nvSpPr>
        <p:spPr>
          <a:xfrm>
            <a:off x="2503488" y="3860800"/>
            <a:ext cx="381000" cy="334963"/>
          </a:xfrm>
          <a:custGeom>
            <a:avLst/>
            <a:gdLst>
              <a:gd name="connsiteX0" fmla="*/ 0 w 728454"/>
              <a:gd name="connsiteY0" fmla="*/ 14089 h 479038"/>
              <a:gd name="connsiteX1" fmla="*/ 232475 w 728454"/>
              <a:gd name="connsiteY1" fmla="*/ 246563 h 479038"/>
              <a:gd name="connsiteX2" fmla="*/ 511444 w 728454"/>
              <a:gd name="connsiteY2" fmla="*/ 463540 h 479038"/>
              <a:gd name="connsiteX3" fmla="*/ 728420 w 728454"/>
              <a:gd name="connsiteY3" fmla="*/ 308557 h 479038"/>
              <a:gd name="connsiteX4" fmla="*/ 526943 w 728454"/>
              <a:gd name="connsiteY4" fmla="*/ 14089 h 479038"/>
              <a:gd name="connsiteX5" fmla="*/ 356461 w 728454"/>
              <a:gd name="connsiteY5" fmla="*/ 91580 h 479038"/>
              <a:gd name="connsiteX6" fmla="*/ 77492 w 728454"/>
              <a:gd name="connsiteY6" fmla="*/ 479038 h 47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8454" h="479038">
                <a:moveTo>
                  <a:pt x="0" y="14089"/>
                </a:moveTo>
                <a:cubicBezTo>
                  <a:pt x="73617" y="92872"/>
                  <a:pt x="147234" y="171655"/>
                  <a:pt x="232475" y="246563"/>
                </a:cubicBezTo>
                <a:cubicBezTo>
                  <a:pt x="317716" y="321471"/>
                  <a:pt x="428787" y="453208"/>
                  <a:pt x="511444" y="463540"/>
                </a:cubicBezTo>
                <a:cubicBezTo>
                  <a:pt x="594102" y="473872"/>
                  <a:pt x="725837" y="383465"/>
                  <a:pt x="728420" y="308557"/>
                </a:cubicBezTo>
                <a:cubicBezTo>
                  <a:pt x="731003" y="233649"/>
                  <a:pt x="588936" y="50252"/>
                  <a:pt x="526943" y="14089"/>
                </a:cubicBezTo>
                <a:cubicBezTo>
                  <a:pt x="464950" y="-22074"/>
                  <a:pt x="431369" y="14089"/>
                  <a:pt x="356461" y="91580"/>
                </a:cubicBezTo>
                <a:cubicBezTo>
                  <a:pt x="281553" y="169071"/>
                  <a:pt x="179522" y="324054"/>
                  <a:pt x="77492" y="479038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800" name="그림 12">
            <a:extLst>
              <a:ext uri="{FF2B5EF4-FFF2-40B4-BE49-F238E27FC236}">
                <a16:creationId xmlns:a16="http://schemas.microsoft.com/office/drawing/2014/main" id="{649C908E-9132-42EE-B188-F0D5AA239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4714875"/>
            <a:ext cx="1590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자유형 13">
            <a:extLst>
              <a:ext uri="{FF2B5EF4-FFF2-40B4-BE49-F238E27FC236}">
                <a16:creationId xmlns:a16="http://schemas.microsoft.com/office/drawing/2014/main" id="{7B757647-6F5E-48C1-81BF-235A1C3BE02A}"/>
              </a:ext>
            </a:extLst>
          </p:cNvPr>
          <p:cNvSpPr/>
          <p:nvPr/>
        </p:nvSpPr>
        <p:spPr>
          <a:xfrm>
            <a:off x="1749425" y="4973638"/>
            <a:ext cx="379413" cy="333375"/>
          </a:xfrm>
          <a:custGeom>
            <a:avLst/>
            <a:gdLst>
              <a:gd name="connsiteX0" fmla="*/ 0 w 728454"/>
              <a:gd name="connsiteY0" fmla="*/ 14089 h 479038"/>
              <a:gd name="connsiteX1" fmla="*/ 232475 w 728454"/>
              <a:gd name="connsiteY1" fmla="*/ 246563 h 479038"/>
              <a:gd name="connsiteX2" fmla="*/ 511444 w 728454"/>
              <a:gd name="connsiteY2" fmla="*/ 463540 h 479038"/>
              <a:gd name="connsiteX3" fmla="*/ 728420 w 728454"/>
              <a:gd name="connsiteY3" fmla="*/ 308557 h 479038"/>
              <a:gd name="connsiteX4" fmla="*/ 526943 w 728454"/>
              <a:gd name="connsiteY4" fmla="*/ 14089 h 479038"/>
              <a:gd name="connsiteX5" fmla="*/ 356461 w 728454"/>
              <a:gd name="connsiteY5" fmla="*/ 91580 h 479038"/>
              <a:gd name="connsiteX6" fmla="*/ 77492 w 728454"/>
              <a:gd name="connsiteY6" fmla="*/ 479038 h 47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8454" h="479038">
                <a:moveTo>
                  <a:pt x="0" y="14089"/>
                </a:moveTo>
                <a:cubicBezTo>
                  <a:pt x="73617" y="92872"/>
                  <a:pt x="147234" y="171655"/>
                  <a:pt x="232475" y="246563"/>
                </a:cubicBezTo>
                <a:cubicBezTo>
                  <a:pt x="317716" y="321471"/>
                  <a:pt x="428787" y="453208"/>
                  <a:pt x="511444" y="463540"/>
                </a:cubicBezTo>
                <a:cubicBezTo>
                  <a:pt x="594102" y="473872"/>
                  <a:pt x="725837" y="383465"/>
                  <a:pt x="728420" y="308557"/>
                </a:cubicBezTo>
                <a:cubicBezTo>
                  <a:pt x="731003" y="233649"/>
                  <a:pt x="588936" y="50252"/>
                  <a:pt x="526943" y="14089"/>
                </a:cubicBezTo>
                <a:cubicBezTo>
                  <a:pt x="464950" y="-22074"/>
                  <a:pt x="431369" y="14089"/>
                  <a:pt x="356461" y="91580"/>
                </a:cubicBezTo>
                <a:cubicBezTo>
                  <a:pt x="281553" y="169071"/>
                  <a:pt x="179522" y="324054"/>
                  <a:pt x="77492" y="479038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슬라이드 번호 개체 틀 7">
            <a:extLst>
              <a:ext uri="{FF2B5EF4-FFF2-40B4-BE49-F238E27FC236}">
                <a16:creationId xmlns:a16="http://schemas.microsoft.com/office/drawing/2014/main" id="{31EBE95E-5F39-47B9-AC78-A70EA4A510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8677CF1C-63AB-4B2B-A898-E47087C6A18C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11</a:t>
            </a:fld>
            <a:endParaRPr lang="en-US" altLang="ko-KR" sz="1400"/>
          </a:p>
        </p:txBody>
      </p:sp>
      <p:cxnSp>
        <p:nvCxnSpPr>
          <p:cNvPr id="3" name="꺾인 연결선 2">
            <a:extLst>
              <a:ext uri="{FF2B5EF4-FFF2-40B4-BE49-F238E27FC236}">
                <a16:creationId xmlns:a16="http://schemas.microsoft.com/office/drawing/2014/main" id="{BFD5D069-1C1D-4726-8276-70672FAA8F0C}"/>
              </a:ext>
            </a:extLst>
          </p:cNvPr>
          <p:cNvCxnSpPr>
            <a:stCxn id="33796" idx="3"/>
          </p:cNvCxnSpPr>
          <p:nvPr/>
        </p:nvCxnSpPr>
        <p:spPr>
          <a:xfrm flipV="1">
            <a:off x="2670175" y="2003425"/>
            <a:ext cx="2676525" cy="1027113"/>
          </a:xfrm>
          <a:prstGeom prst="bentConnector3">
            <a:avLst>
              <a:gd name="adj1" fmla="val 1003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>
            <a:extLst>
              <a:ext uri="{FF2B5EF4-FFF2-40B4-BE49-F238E27FC236}">
                <a16:creationId xmlns:a16="http://schemas.microsoft.com/office/drawing/2014/main" id="{26BA106B-3C47-42C3-ACF7-A39AF461E99A}"/>
              </a:ext>
            </a:extLst>
          </p:cNvPr>
          <p:cNvCxnSpPr/>
          <p:nvPr/>
        </p:nvCxnSpPr>
        <p:spPr>
          <a:xfrm flipV="1">
            <a:off x="3132138" y="2003425"/>
            <a:ext cx="3330575" cy="2024063"/>
          </a:xfrm>
          <a:prstGeom prst="bentConnector3">
            <a:avLst>
              <a:gd name="adj1" fmla="val 99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>
            <a:extLst>
              <a:ext uri="{FF2B5EF4-FFF2-40B4-BE49-F238E27FC236}">
                <a16:creationId xmlns:a16="http://schemas.microsoft.com/office/drawing/2014/main" id="{ACE7321B-0C6F-4889-B897-C0F8CF67A5F7}"/>
              </a:ext>
            </a:extLst>
          </p:cNvPr>
          <p:cNvCxnSpPr/>
          <p:nvPr/>
        </p:nvCxnSpPr>
        <p:spPr>
          <a:xfrm flipV="1">
            <a:off x="2884488" y="2003425"/>
            <a:ext cx="4616450" cy="3136900"/>
          </a:xfrm>
          <a:prstGeom prst="bentConnector3">
            <a:avLst>
              <a:gd name="adj1" fmla="val 99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8" descr="Gamasutra: Vivek Tank's Blog - How to work with Bezier Curve in Games with  Unity">
            <a:extLst>
              <a:ext uri="{FF2B5EF4-FFF2-40B4-BE49-F238E27FC236}">
                <a16:creationId xmlns:a16="http://schemas.microsoft.com/office/drawing/2014/main" id="{3D328D6B-D6D6-485B-92AC-0B1D2DE89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2180705"/>
            <a:ext cx="2954338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FC3B9B-E3D2-45B6-9CE2-F165A5FA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2180705"/>
            <a:ext cx="2962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2">
            <a:extLst>
              <a:ext uri="{FF2B5EF4-FFF2-40B4-BE49-F238E27FC236}">
                <a16:creationId xmlns:a16="http://schemas.microsoft.com/office/drawing/2014/main" id="{AB3246C2-B89C-4BD4-AE9C-FE38A57C5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266909"/>
            <a:ext cx="61055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3">
            <a:extLst>
              <a:ext uri="{FF2B5EF4-FFF2-40B4-BE49-F238E27FC236}">
                <a16:creationId xmlns:a16="http://schemas.microsoft.com/office/drawing/2014/main" id="{A68357B2-9D85-450F-BEE2-3108E8513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038" y="4872193"/>
            <a:ext cx="3113087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928DDA7A-38CA-4AC3-AEE6-AF01E7255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Line, Ray and Linear Interpolation</a:t>
            </a:r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677D98F4-E11B-48EA-B7DC-A4B2DD32A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8773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An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i="1" dirty="0">
                <a:ea typeface="굴림" charset="-127"/>
              </a:rPr>
              <a:t>infinite line </a:t>
            </a:r>
            <a:r>
              <a:rPr lang="en-US" altLang="ko-KR" sz="2000" dirty="0">
                <a:ea typeface="굴림" charset="-127"/>
              </a:rPr>
              <a:t>is defined by two end points,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0</a:t>
            </a:r>
            <a:r>
              <a:rPr lang="en-US" altLang="ko-KR" sz="2000" dirty="0">
                <a:cs typeface="Arial" pitchFamily="34" charset="0"/>
              </a:rPr>
              <a:t> and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1</a:t>
            </a:r>
            <a:r>
              <a:rPr lang="en-US" altLang="ko-KR" sz="2000" dirty="0">
                <a:cs typeface="Arial" pitchFamily="34" charset="0"/>
              </a:rPr>
              <a:t>: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dirty="0">
                <a:cs typeface="Arial" pitchFamily="34" charset="0"/>
              </a:rPr>
              <a:t>(</a:t>
            </a:r>
            <a:r>
              <a:rPr lang="en-US" altLang="ko-KR" sz="2000" i="1" dirty="0">
                <a:cs typeface="Arial" pitchFamily="34" charset="0"/>
              </a:rPr>
              <a:t>t</a:t>
            </a:r>
            <a:r>
              <a:rPr lang="en-US" altLang="ko-KR" sz="2000" dirty="0">
                <a:cs typeface="Arial" pitchFamily="34" charset="0"/>
              </a:rPr>
              <a:t>) =</a:t>
            </a:r>
            <a:r>
              <a:rPr lang="en-US" altLang="ko-KR" sz="2000" i="1" dirty="0">
                <a:cs typeface="Arial" pitchFamily="34" charset="0"/>
              </a:rPr>
              <a:t> p</a:t>
            </a:r>
            <a:r>
              <a:rPr lang="en-US" altLang="ko-KR" sz="2000" baseline="-25000" dirty="0">
                <a:cs typeface="Arial" pitchFamily="34" charset="0"/>
              </a:rPr>
              <a:t>0 </a:t>
            </a:r>
            <a:r>
              <a:rPr lang="en-US" altLang="ko-KR" sz="2000" dirty="0">
                <a:cs typeface="Arial" pitchFamily="34" charset="0"/>
              </a:rPr>
              <a:t>+ </a:t>
            </a:r>
            <a:r>
              <a:rPr lang="en-US" altLang="ko-KR" sz="2000" i="1" dirty="0">
                <a:cs typeface="Arial" pitchFamily="34" charset="0"/>
              </a:rPr>
              <a:t>t</a:t>
            </a:r>
            <a:r>
              <a:rPr lang="en-US" altLang="ko-KR" sz="2000" dirty="0">
                <a:cs typeface="Arial" pitchFamily="34" charset="0"/>
              </a:rPr>
              <a:t>(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1 </a:t>
            </a:r>
            <a:r>
              <a:rPr lang="en-US" altLang="ko-KR" sz="2000" dirty="0">
                <a:cs typeface="Arial" pitchFamily="34" charset="0"/>
              </a:rPr>
              <a:t>-</a:t>
            </a:r>
            <a:r>
              <a:rPr lang="en-US" altLang="ko-KR" sz="2000" i="1" dirty="0">
                <a:cs typeface="Arial" pitchFamily="34" charset="0"/>
              </a:rPr>
              <a:t> p</a:t>
            </a:r>
            <a:r>
              <a:rPr lang="en-US" altLang="ko-KR" sz="2000" baseline="-25000" dirty="0">
                <a:cs typeface="Arial" pitchFamily="34" charset="0"/>
              </a:rPr>
              <a:t>0</a:t>
            </a:r>
            <a:r>
              <a:rPr lang="en-US" altLang="ko-KR" sz="2000" dirty="0">
                <a:cs typeface="Arial" pitchFamily="34" charset="0"/>
              </a:rPr>
              <a:t>) where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1 </a:t>
            </a:r>
            <a:r>
              <a:rPr lang="en-US" altLang="ko-KR" sz="2000" dirty="0"/>
              <a:t>-</a:t>
            </a:r>
            <a:r>
              <a:rPr lang="en-US" altLang="ko-KR" sz="2000" i="1" dirty="0">
                <a:cs typeface="Arial" pitchFamily="34" charset="0"/>
              </a:rPr>
              <a:t> p</a:t>
            </a:r>
            <a:r>
              <a:rPr lang="en-US" altLang="ko-KR" sz="2000" baseline="-25000" dirty="0">
                <a:cs typeface="Arial" pitchFamily="34" charset="0"/>
              </a:rPr>
              <a:t>0 </a:t>
            </a:r>
            <a:r>
              <a:rPr lang="en-US" altLang="ko-KR" sz="2000" dirty="0"/>
              <a:t>is a vector and </a:t>
            </a:r>
            <a:r>
              <a:rPr lang="en-US" altLang="ko-KR" sz="2000" i="1" dirty="0">
                <a:cs typeface="Arial" pitchFamily="34" charset="0"/>
              </a:rPr>
              <a:t>t</a:t>
            </a:r>
            <a:r>
              <a:rPr lang="en-US" altLang="ko-KR" sz="2000" dirty="0">
                <a:cs typeface="Arial" pitchFamily="34" charset="0"/>
              </a:rPr>
              <a:t> is in [-</a:t>
            </a:r>
            <a:r>
              <a:rPr lang="en-US" altLang="ko-KR" sz="2000" dirty="0">
                <a:cs typeface="Arial" pitchFamily="34" charset="0"/>
                <a:sym typeface="Symbol"/>
              </a:rPr>
              <a:t>,]. </a:t>
            </a: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cs typeface="Arial" pitchFamily="34" charset="0"/>
              </a:rPr>
              <a:t>If [0</a:t>
            </a:r>
            <a:r>
              <a:rPr lang="en-US" altLang="ko-KR" sz="2000" dirty="0">
                <a:cs typeface="Arial" pitchFamily="34" charset="0"/>
                <a:sym typeface="Symbol"/>
              </a:rPr>
              <a:t>,],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dirty="0">
                <a:cs typeface="Arial" pitchFamily="34" charset="0"/>
              </a:rPr>
              <a:t>(</a:t>
            </a:r>
            <a:r>
              <a:rPr lang="en-US" altLang="ko-KR" sz="2000" i="1" dirty="0">
                <a:cs typeface="Arial" pitchFamily="34" charset="0"/>
              </a:rPr>
              <a:t>t</a:t>
            </a:r>
            <a:r>
              <a:rPr lang="en-US" altLang="ko-KR" sz="2000" dirty="0">
                <a:cs typeface="Arial" pitchFamily="34" charset="0"/>
              </a:rPr>
              <a:t>) is a </a:t>
            </a:r>
            <a:r>
              <a:rPr lang="en-US" altLang="ko-KR" sz="2000" i="1" dirty="0">
                <a:cs typeface="Arial" pitchFamily="34" charset="0"/>
              </a:rPr>
              <a:t>ray</a:t>
            </a:r>
            <a:r>
              <a:rPr lang="en-US" altLang="ko-KR" sz="2000" dirty="0">
                <a:cs typeface="Arial" pitchFamily="34" charset="0"/>
              </a:rPr>
              <a:t>, which </a:t>
            </a:r>
            <a:r>
              <a:rPr lang="en-US" altLang="ko-KR" sz="2000" dirty="0"/>
              <a:t>starts from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0</a:t>
            </a:r>
            <a:r>
              <a:rPr lang="en-US" altLang="ko-KR" sz="2000" dirty="0"/>
              <a:t> and is infinitely extended along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1 </a:t>
            </a:r>
            <a:r>
              <a:rPr lang="en-US" altLang="ko-KR" sz="2000" dirty="0"/>
              <a:t>-</a:t>
            </a:r>
            <a:r>
              <a:rPr lang="en-US" altLang="ko-KR" sz="2000" i="1" dirty="0">
                <a:cs typeface="Arial" pitchFamily="34" charset="0"/>
              </a:rPr>
              <a:t> p</a:t>
            </a:r>
            <a:r>
              <a:rPr lang="en-US" altLang="ko-KR" sz="2000" baseline="-25000" dirty="0">
                <a:cs typeface="Arial" pitchFamily="34" charset="0"/>
              </a:rPr>
              <a:t>0 </a:t>
            </a:r>
            <a:r>
              <a:rPr lang="en-US" altLang="ko-KR" sz="2000" dirty="0"/>
              <a:t>.</a:t>
            </a: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cs typeface="Arial" pitchFamily="34" charset="0"/>
              </a:rPr>
              <a:t>If</a:t>
            </a:r>
            <a:r>
              <a:rPr lang="en-US" altLang="ko-KR" sz="2000" i="1" dirty="0">
                <a:cs typeface="Arial" pitchFamily="34" charset="0"/>
              </a:rPr>
              <a:t> </a:t>
            </a:r>
            <a:r>
              <a:rPr lang="en-US" altLang="ko-KR" sz="2000" dirty="0">
                <a:cs typeface="Arial" pitchFamily="34" charset="0"/>
              </a:rPr>
              <a:t>[0,1],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dirty="0">
                <a:cs typeface="Arial" pitchFamily="34" charset="0"/>
              </a:rPr>
              <a:t>(</a:t>
            </a:r>
            <a:r>
              <a:rPr lang="en-US" altLang="ko-KR" sz="2000" i="1" dirty="0">
                <a:cs typeface="Arial" pitchFamily="34" charset="0"/>
              </a:rPr>
              <a:t>t</a:t>
            </a:r>
            <a:r>
              <a:rPr lang="en-US" altLang="ko-KR" sz="2000" dirty="0">
                <a:cs typeface="Arial" pitchFamily="34" charset="0"/>
              </a:rPr>
              <a:t>) represents a </a:t>
            </a:r>
            <a:r>
              <a:rPr lang="en-US" altLang="ko-KR" sz="2000" i="1" dirty="0">
                <a:cs typeface="Arial" pitchFamily="34" charset="0"/>
              </a:rPr>
              <a:t>line segment</a:t>
            </a:r>
            <a:r>
              <a:rPr lang="en-US" altLang="ko-KR" sz="2000" dirty="0">
                <a:cs typeface="Arial" pitchFamily="34" charset="0"/>
              </a:rPr>
              <a:t>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cs typeface="Arial" pitchFamily="34" charset="0"/>
              </a:rPr>
              <a:t>Note that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dirty="0">
                <a:cs typeface="Arial" pitchFamily="34" charset="0"/>
              </a:rPr>
              <a:t>(</a:t>
            </a:r>
            <a:r>
              <a:rPr lang="en-US" altLang="ko-KR" sz="2000" i="1" dirty="0">
                <a:cs typeface="Arial" pitchFamily="34" charset="0"/>
              </a:rPr>
              <a:t>t</a:t>
            </a:r>
            <a:r>
              <a:rPr lang="en-US" altLang="ko-KR" sz="2000" dirty="0">
                <a:cs typeface="Arial" pitchFamily="34" charset="0"/>
              </a:rPr>
              <a:t>) =</a:t>
            </a:r>
            <a:r>
              <a:rPr lang="en-US" altLang="ko-KR" sz="2000" i="1" dirty="0">
                <a:cs typeface="Arial" pitchFamily="34" charset="0"/>
              </a:rPr>
              <a:t> p</a:t>
            </a:r>
            <a:r>
              <a:rPr lang="en-US" altLang="ko-KR" sz="2000" baseline="-25000" dirty="0">
                <a:cs typeface="Arial" pitchFamily="34" charset="0"/>
              </a:rPr>
              <a:t>0 </a:t>
            </a:r>
            <a:r>
              <a:rPr lang="en-US" altLang="ko-KR" sz="2000" dirty="0">
                <a:cs typeface="Arial" pitchFamily="34" charset="0"/>
              </a:rPr>
              <a:t>+ </a:t>
            </a:r>
            <a:r>
              <a:rPr lang="en-US" altLang="ko-KR" sz="2000" i="1" dirty="0">
                <a:cs typeface="Arial" pitchFamily="34" charset="0"/>
              </a:rPr>
              <a:t>t</a:t>
            </a:r>
            <a:r>
              <a:rPr lang="en-US" altLang="ko-KR" sz="2000" dirty="0">
                <a:cs typeface="Arial" pitchFamily="34" charset="0"/>
              </a:rPr>
              <a:t>(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1 </a:t>
            </a:r>
            <a:r>
              <a:rPr lang="en-US" altLang="ko-KR" sz="2000" dirty="0">
                <a:cs typeface="Arial" pitchFamily="34" charset="0"/>
              </a:rPr>
              <a:t>-</a:t>
            </a:r>
            <a:r>
              <a:rPr lang="en-US" altLang="ko-KR" sz="2000" i="1" dirty="0">
                <a:cs typeface="Arial" pitchFamily="34" charset="0"/>
              </a:rPr>
              <a:t> p</a:t>
            </a:r>
            <a:r>
              <a:rPr lang="en-US" altLang="ko-KR" sz="2000" baseline="-25000" dirty="0">
                <a:cs typeface="Arial" pitchFamily="34" charset="0"/>
              </a:rPr>
              <a:t>0</a:t>
            </a:r>
            <a:r>
              <a:rPr lang="en-US" altLang="ko-KR" sz="2000" dirty="0">
                <a:cs typeface="Arial" pitchFamily="34" charset="0"/>
              </a:rPr>
              <a:t>) = (1-</a:t>
            </a:r>
            <a:r>
              <a:rPr lang="en-US" altLang="ko-KR" sz="2000" i="1" dirty="0">
                <a:cs typeface="Arial" pitchFamily="34" charset="0"/>
              </a:rPr>
              <a:t>t</a:t>
            </a:r>
            <a:r>
              <a:rPr lang="en-US" altLang="ko-KR" sz="2000" dirty="0">
                <a:cs typeface="Arial" pitchFamily="34" charset="0"/>
              </a:rPr>
              <a:t>)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0 </a:t>
            </a:r>
            <a:r>
              <a:rPr lang="en-US" altLang="ko-KR" sz="2000" dirty="0">
                <a:cs typeface="Arial" pitchFamily="34" charset="0"/>
              </a:rPr>
              <a:t>+ </a:t>
            </a:r>
            <a:r>
              <a:rPr lang="en-US" altLang="ko-KR" sz="2000" i="1" dirty="0">
                <a:cs typeface="Arial" pitchFamily="34" charset="0"/>
              </a:rPr>
              <a:t>tp</a:t>
            </a:r>
            <a:r>
              <a:rPr lang="en-US" altLang="ko-KR" sz="2000" baseline="-25000" dirty="0">
                <a:cs typeface="Arial" pitchFamily="34" charset="0"/>
              </a:rPr>
              <a:t>1</a:t>
            </a:r>
            <a:r>
              <a:rPr lang="en-US" altLang="ko-KR" sz="2000" dirty="0">
                <a:cs typeface="Arial" pitchFamily="34" charset="0"/>
              </a:rPr>
              <a:t>. It is a </a:t>
            </a:r>
            <a:r>
              <a:rPr lang="en-US" altLang="ko-KR" sz="2000" i="1" dirty="0"/>
              <a:t>weighted sum </a:t>
            </a:r>
            <a:r>
              <a:rPr lang="en-US" altLang="ko-KR" sz="2000" dirty="0"/>
              <a:t>of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0</a:t>
            </a:r>
            <a:r>
              <a:rPr lang="en-US" altLang="ko-KR" sz="2000" dirty="0">
                <a:cs typeface="Arial" pitchFamily="34" charset="0"/>
              </a:rPr>
              <a:t> and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1</a:t>
            </a:r>
            <a:r>
              <a:rPr lang="en-US" altLang="ko-KR" sz="2000" dirty="0">
                <a:cs typeface="Arial" pitchFamily="34" charset="0"/>
              </a:rPr>
              <a:t> and corresponds to the </a:t>
            </a:r>
            <a:r>
              <a:rPr lang="en-US" altLang="ko-KR" sz="2000" i="1" dirty="0">
                <a:cs typeface="Arial" pitchFamily="34" charset="0"/>
              </a:rPr>
              <a:t>linear interpolation </a:t>
            </a:r>
            <a:r>
              <a:rPr lang="en-US" altLang="ko-KR" sz="2000" dirty="0">
                <a:cs typeface="Arial" pitchFamily="34" charset="0"/>
              </a:rPr>
              <a:t>of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0</a:t>
            </a:r>
            <a:r>
              <a:rPr lang="en-US" altLang="ko-KR" sz="2000" dirty="0">
                <a:cs typeface="Arial" pitchFamily="34" charset="0"/>
              </a:rPr>
              <a:t> and </a:t>
            </a:r>
            <a:r>
              <a:rPr lang="en-US" altLang="ko-KR" sz="2000" i="1" dirty="0">
                <a:cs typeface="Arial" pitchFamily="34" charset="0"/>
              </a:rPr>
              <a:t>p</a:t>
            </a:r>
            <a:r>
              <a:rPr lang="en-US" altLang="ko-KR" sz="2000" baseline="-25000" dirty="0">
                <a:cs typeface="Arial" pitchFamily="34" charset="0"/>
              </a:rPr>
              <a:t>1 </a:t>
            </a:r>
            <a:r>
              <a:rPr lang="en-US" altLang="ko-KR" sz="2000" dirty="0">
                <a:cs typeface="Arial" pitchFamily="34" charset="0"/>
              </a:rPr>
              <a:t>if </a:t>
            </a:r>
            <a:r>
              <a:rPr lang="en-US" altLang="ko-KR" sz="2000" i="1" dirty="0">
                <a:cs typeface="Arial" pitchFamily="34" charset="0"/>
              </a:rPr>
              <a:t>t </a:t>
            </a:r>
            <a:r>
              <a:rPr lang="en-US" altLang="ko-KR" sz="2000" dirty="0">
                <a:cs typeface="Arial" pitchFamily="34" charset="0"/>
              </a:rPr>
              <a:t>is in [0,1].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F1B7969F-B604-436D-AEAE-4238D81F54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32763" y="6500813"/>
            <a:ext cx="762000" cy="290512"/>
          </a:xfrm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8677CF1C-63AB-4B2B-A898-E47087C6A18C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12</a:t>
            </a:fld>
            <a:endParaRPr lang="en-US" altLang="ko-KR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E6082404-545A-44D6-A22D-E9237D444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Line, Ray and Linear Interpolation (cont’d)</a:t>
            </a:r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4372593D-5EE0-4897-8B33-2893750DA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The coordinates defined by linear interpolation in 2D and 3D spaces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Whatever attributes are associated with the end points, they can be linearly interpolated. Suppose that the endpoints are associated with colors </a:t>
            </a:r>
            <a:r>
              <a:rPr lang="en-US" altLang="ko-KR" sz="2000" i="1" dirty="0"/>
              <a:t>c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and </a:t>
            </a:r>
            <a:r>
              <a:rPr lang="en-US" altLang="ko-KR" sz="2000" i="1" dirty="0"/>
              <a:t>c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 respectively, where </a:t>
            </a:r>
            <a:r>
              <a:rPr lang="en-US" altLang="ko-KR" sz="2000" i="1" dirty="0"/>
              <a:t>c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= (</a:t>
            </a:r>
            <a:r>
              <a:rPr lang="en-US" altLang="ko-KR" sz="2000" i="1" dirty="0"/>
              <a:t>R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, </a:t>
            </a:r>
            <a:r>
              <a:rPr lang="en-US" altLang="ko-KR" sz="2000" i="1" dirty="0"/>
              <a:t>G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, </a:t>
            </a:r>
            <a:r>
              <a:rPr lang="en-US" altLang="ko-KR" sz="2000" i="1" dirty="0"/>
              <a:t>B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) and </a:t>
            </a:r>
            <a:r>
              <a:rPr lang="en-US" altLang="ko-KR" sz="2000" i="1" dirty="0"/>
              <a:t>c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= (</a:t>
            </a:r>
            <a:r>
              <a:rPr lang="en-US" altLang="ko-KR" sz="2000" i="1" dirty="0"/>
              <a:t>R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 </a:t>
            </a:r>
            <a:r>
              <a:rPr lang="en-US" altLang="ko-KR" sz="2000" i="1" dirty="0"/>
              <a:t>G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 </a:t>
            </a:r>
            <a:r>
              <a:rPr lang="en-US" altLang="ko-KR" sz="2000" i="1" dirty="0"/>
              <a:t>B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). Then, the color </a:t>
            </a:r>
            <a:r>
              <a:rPr lang="en-US" altLang="ko-KR" sz="2000" i="1" dirty="0"/>
              <a:t>c</a:t>
            </a:r>
            <a:r>
              <a:rPr lang="en-US" altLang="ko-KR" sz="2000" dirty="0"/>
              <a:t>(</a:t>
            </a:r>
            <a:r>
              <a:rPr lang="en-US" altLang="ko-KR" sz="2000" i="1" dirty="0"/>
              <a:t>t</a:t>
            </a:r>
            <a:r>
              <a:rPr lang="en-US" altLang="ko-KR" sz="2000" dirty="0"/>
              <a:t>) is defined as follows:</a:t>
            </a: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cs typeface="Arial" pitchFamily="34" charset="0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15" name="슬라이드 번호 개체 틀 7">
            <a:extLst>
              <a:ext uri="{FF2B5EF4-FFF2-40B4-BE49-F238E27FC236}">
                <a16:creationId xmlns:a16="http://schemas.microsoft.com/office/drawing/2014/main" id="{8633AEA2-F573-4B40-84D6-B639A17F71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8F133C94-447E-4C0B-BB2C-74DD79ABB8C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13</a:t>
            </a:fld>
            <a:endParaRPr lang="en-US" altLang="ko-KR" sz="1400"/>
          </a:p>
        </p:txBody>
      </p:sp>
      <p:pic>
        <p:nvPicPr>
          <p:cNvPr id="37893" name="Picture 3">
            <a:extLst>
              <a:ext uri="{FF2B5EF4-FFF2-40B4-BE49-F238E27FC236}">
                <a16:creationId xmlns:a16="http://schemas.microsoft.com/office/drawing/2014/main" id="{9666B212-BBE1-4B3A-AECA-55BC60ED9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1214438"/>
            <a:ext cx="36004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4" name="Picture 4">
            <a:extLst>
              <a:ext uri="{FF2B5EF4-FFF2-40B4-BE49-F238E27FC236}">
                <a16:creationId xmlns:a16="http://schemas.microsoft.com/office/drawing/2014/main" id="{23C482A2-E148-4437-934C-910EA698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3535363"/>
            <a:ext cx="41433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5" name="Picture 8">
            <a:extLst>
              <a:ext uri="{FF2B5EF4-FFF2-40B4-BE49-F238E27FC236}">
                <a16:creationId xmlns:a16="http://schemas.microsoft.com/office/drawing/2014/main" id="{47996043-73B9-48DE-B20B-ACDA4153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4430713"/>
            <a:ext cx="3436937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2EF481-2BDE-400E-9465-6149DE82A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462" y="1376644"/>
            <a:ext cx="3648075" cy="628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E117C31E-0990-4064-95D7-FCE9592AC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Matrices and Vectors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D905188-4097-481B-BC15-5FEAA42C6B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0F7C6D63-827C-4ADD-9841-5AE61B90C1BB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2</a:t>
            </a:fld>
            <a:endParaRPr lang="en-US" altLang="ko-KR" sz="1400"/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FD5E63F1-6EE6-49A8-853B-022187E88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This chapter delivers an explicit presentation of the basic mathematical techniques, which are necessary throughout this book.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i="1" dirty="0" err="1">
                <a:ea typeface="굴림" charset="-127"/>
              </a:rPr>
              <a:t>m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n</a:t>
            </a:r>
            <a:r>
              <a:rPr lang="en-US" altLang="ko-KR" sz="2000" i="1" dirty="0">
                <a:ea typeface="굴림" charset="-127"/>
              </a:rPr>
              <a:t> </a:t>
            </a:r>
            <a:r>
              <a:rPr lang="en-US" altLang="ko-KR" sz="2000" dirty="0">
                <a:latin typeface="+mj-lt"/>
              </a:rPr>
              <a:t>matrix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If </a:t>
            </a:r>
            <a:r>
              <a:rPr lang="en-US" altLang="ko-KR" sz="2000" i="1" dirty="0"/>
              <a:t>m</a:t>
            </a:r>
            <a:r>
              <a:rPr lang="en-US" altLang="ko-KR" sz="2000" dirty="0"/>
              <a:t> = </a:t>
            </a:r>
            <a:r>
              <a:rPr lang="en-US" altLang="ko-KR" sz="2000" i="1" dirty="0"/>
              <a:t>n</a:t>
            </a:r>
            <a:r>
              <a:rPr lang="en-US" altLang="ko-KR" sz="2000" dirty="0"/>
              <a:t>, the matrix is called </a:t>
            </a:r>
            <a:r>
              <a:rPr lang="en-US" altLang="ko-KR" sz="2000" i="1" dirty="0"/>
              <a:t>square.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Matrix-matrix multiplication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If </a:t>
            </a:r>
            <a:r>
              <a:rPr lang="en-US" altLang="ko-KR" sz="2000" i="1" dirty="0"/>
              <a:t>A</a:t>
            </a:r>
            <a:r>
              <a:rPr lang="en-US" altLang="ko-KR" sz="2000" dirty="0"/>
              <a:t>’s dimension is </a:t>
            </a:r>
            <a:r>
              <a:rPr lang="en-US" altLang="ko-KR" sz="2000" i="1" dirty="0" err="1">
                <a:ea typeface="굴림" charset="-127"/>
              </a:rPr>
              <a:t>l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m</a:t>
            </a:r>
            <a:r>
              <a:rPr lang="en-US" altLang="ko-KR" sz="2000" dirty="0"/>
              <a:t> and </a:t>
            </a:r>
            <a:r>
              <a:rPr lang="en-US" altLang="ko-KR" sz="2000" i="1" dirty="0"/>
              <a:t>B</a:t>
            </a:r>
            <a:r>
              <a:rPr lang="en-US" altLang="ko-KR" sz="2000" dirty="0"/>
              <a:t>’s dimension is </a:t>
            </a:r>
            <a:r>
              <a:rPr lang="en-US" altLang="ko-KR" sz="2000" i="1" dirty="0" err="1">
                <a:ea typeface="굴림" charset="-127"/>
              </a:rPr>
              <a:t>m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n</a:t>
            </a:r>
            <a:r>
              <a:rPr lang="en-US" altLang="ko-KR" sz="2000" dirty="0"/>
              <a:t>, </a:t>
            </a:r>
            <a:r>
              <a:rPr lang="de-DE" altLang="ko-KR" sz="2000" i="1" dirty="0"/>
              <a:t>AB</a:t>
            </a:r>
            <a:r>
              <a:rPr lang="de-DE" altLang="ko-KR" sz="2000" dirty="0"/>
              <a:t> is an </a:t>
            </a:r>
            <a:r>
              <a:rPr lang="en-US" altLang="ko-KR" sz="2000" i="1" dirty="0" err="1">
                <a:ea typeface="굴림" charset="-127"/>
              </a:rPr>
              <a:t>l</a:t>
            </a:r>
            <a:r>
              <a:rPr lang="en-US" altLang="ko-KR" sz="2000" dirty="0" err="1">
                <a:ea typeface="굴림" charset="-127"/>
                <a:sym typeface="Wingdings" pitchFamily="2" charset="2"/>
              </a:rPr>
              <a:t>×</a:t>
            </a:r>
            <a:r>
              <a:rPr lang="en-US" altLang="ko-KR" sz="2000" i="1" dirty="0" err="1">
                <a:ea typeface="굴림" charset="-127"/>
              </a:rPr>
              <a:t>n</a:t>
            </a:r>
            <a:r>
              <a:rPr lang="de-DE" altLang="ko-KR" sz="2000" dirty="0"/>
              <a:t> matrix.</a:t>
            </a:r>
            <a:r>
              <a:rPr lang="en-US" altLang="ko-KR" sz="2000" dirty="0">
                <a:latin typeface="+mj-lt"/>
              </a:rPr>
              <a:t> </a:t>
            </a:r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707AE69E-4B6E-4C5A-B357-7BCFEC50D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1919288"/>
            <a:ext cx="20002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3">
            <a:extLst>
              <a:ext uri="{FF2B5EF4-FFF2-40B4-BE49-F238E27FC236}">
                <a16:creationId xmlns:a16="http://schemas.microsoft.com/office/drawing/2014/main" id="{F3CC19E6-C835-431E-93BD-CCFEDDD90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4157663"/>
            <a:ext cx="54006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2">
            <a:extLst>
              <a:ext uri="{FF2B5EF4-FFF2-40B4-BE49-F238E27FC236}">
                <a16:creationId xmlns:a16="http://schemas.microsoft.com/office/drawing/2014/main" id="{905CD2D6-7FD4-4927-87BB-335C97814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4514850"/>
            <a:ext cx="37719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21E483CF-9C4A-4716-B610-17392BB78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Matrices and Vectors (cont’d)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12BD820-E9EA-4C1A-9609-80C1B55FF3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768D26EB-76C1-4EF8-B4AF-9DF08228C612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3</a:t>
            </a:fld>
            <a:endParaRPr lang="en-US" altLang="ko-KR" sz="1400"/>
          </a:p>
        </p:txBody>
      </p:sp>
      <p:sp>
        <p:nvSpPr>
          <p:cNvPr id="17413" name="Rectangle 33">
            <a:extLst>
              <a:ext uri="{FF2B5EF4-FFF2-40B4-BE49-F238E27FC236}">
                <a16:creationId xmlns:a16="http://schemas.microsoft.com/office/drawing/2014/main" id="{C3894A7E-6421-4EDF-BAAC-A7262D4D3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The typical representation of a 2D vector, (</a:t>
            </a:r>
            <a:r>
              <a:rPr lang="en-US" altLang="ko-KR" sz="2000" i="1" dirty="0" err="1"/>
              <a:t>x</a:t>
            </a:r>
            <a:r>
              <a:rPr lang="en-US" altLang="ko-KR" sz="2000" dirty="0" err="1"/>
              <a:t>,</a:t>
            </a:r>
            <a:r>
              <a:rPr lang="en-US" altLang="ko-KR" sz="2000" i="1" dirty="0" err="1"/>
              <a:t>y</a:t>
            </a:r>
            <a:r>
              <a:rPr lang="en-US" altLang="ko-KR" sz="2000" dirty="0"/>
              <a:t>), or a 3D vector, (</a:t>
            </a:r>
            <a:r>
              <a:rPr lang="en-US" altLang="ko-KR" sz="2000" i="1" dirty="0" err="1"/>
              <a:t>x</a:t>
            </a:r>
            <a:r>
              <a:rPr lang="en-US" altLang="ko-KR" sz="2000" dirty="0" err="1"/>
              <a:t>,</a:t>
            </a:r>
            <a:r>
              <a:rPr lang="en-US" altLang="ko-KR" sz="2000" i="1" dirty="0" err="1"/>
              <a:t>y</a:t>
            </a:r>
            <a:r>
              <a:rPr lang="en-US" altLang="ko-KR" sz="2000" dirty="0" err="1"/>
              <a:t>,</a:t>
            </a:r>
            <a:r>
              <a:rPr lang="en-US" altLang="ko-KR" sz="2000" i="1" dirty="0" err="1"/>
              <a:t>z</a:t>
            </a:r>
            <a:r>
              <a:rPr lang="en-US" altLang="ko-KR" sz="2000" dirty="0"/>
              <a:t>), is called a </a:t>
            </a:r>
            <a:r>
              <a:rPr lang="en-US" altLang="ko-KR" sz="2000" i="1" dirty="0"/>
              <a:t>row vector</a:t>
            </a:r>
            <a:r>
              <a:rPr lang="en-US" altLang="ko-KR" sz="2000" dirty="0"/>
              <a:t>. Instead, we can use a </a:t>
            </a:r>
            <a:r>
              <a:rPr lang="en-US" altLang="ko-KR" sz="2000" i="1" dirty="0"/>
              <a:t>column vector</a:t>
            </a:r>
            <a:r>
              <a:rPr lang="en-US" altLang="ko-KR" sz="2000" dirty="0"/>
              <a:t>: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Matrix-vector multiplication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i="1" dirty="0"/>
              <a:t>Transpose </a:t>
            </a:r>
            <a:r>
              <a:rPr lang="en-US" altLang="ko-KR" sz="2000" dirty="0"/>
              <a:t>denoted by </a:t>
            </a:r>
            <a:r>
              <a:rPr lang="en-US" altLang="ko-KR" sz="2000" i="1" dirty="0"/>
              <a:t>M</a:t>
            </a:r>
            <a:r>
              <a:rPr lang="en-US" altLang="ko-KR" sz="2000" i="1" baseline="30000" dirty="0"/>
              <a:t>T</a:t>
            </a:r>
            <a:endParaRPr lang="en-US" altLang="ko-KR" sz="2000" i="1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A different way of matrix-vector multiplication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For matrix-vector multiplication, OpenGL uses the column vectors and the vector-on-the-right representation. In contrast, Direct3D uses the row vectors and the vector-on-the-left representation.</a:t>
            </a:r>
          </a:p>
        </p:txBody>
      </p:sp>
      <p:pic>
        <p:nvPicPr>
          <p:cNvPr id="17414" name="Picture 4">
            <a:extLst>
              <a:ext uri="{FF2B5EF4-FFF2-40B4-BE49-F238E27FC236}">
                <a16:creationId xmlns:a16="http://schemas.microsoft.com/office/drawing/2014/main" id="{199A9BFA-32BF-43DC-8ACC-75BFECCE3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1177925"/>
            <a:ext cx="5905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5">
            <a:extLst>
              <a:ext uri="{FF2B5EF4-FFF2-40B4-BE49-F238E27FC236}">
                <a16:creationId xmlns:a16="http://schemas.microsoft.com/office/drawing/2014/main" id="{C1DF3B19-5D81-43CB-97B0-AD4C940F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1162050"/>
            <a:ext cx="4953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Picture 10">
            <a:extLst>
              <a:ext uri="{FF2B5EF4-FFF2-40B4-BE49-F238E27FC236}">
                <a16:creationId xmlns:a16="http://schemas.microsoft.com/office/drawing/2014/main" id="{E996CEF7-F8CC-4F73-8285-D5242F3FB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831975"/>
            <a:ext cx="18859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7" name="Picture 11">
            <a:extLst>
              <a:ext uri="{FF2B5EF4-FFF2-40B4-BE49-F238E27FC236}">
                <a16:creationId xmlns:a16="http://schemas.microsoft.com/office/drawing/2014/main" id="{5C7A77FB-5143-48A0-A897-8A98A1F2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3429000"/>
            <a:ext cx="9239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20830AF5-BA1F-4C48-A98A-0FCFA210D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Matrices and Vectors (cont’d)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525835B-8F6B-4C19-9020-840A47DA17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25E36C37-5956-4561-9DDE-39E4C7245AB5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4</a:t>
            </a:fld>
            <a:endParaRPr lang="en-US" altLang="ko-KR" sz="1400"/>
          </a:p>
        </p:txBody>
      </p:sp>
      <p:sp>
        <p:nvSpPr>
          <p:cNvPr id="19460" name="Rectangle 33">
            <a:extLst>
              <a:ext uri="{FF2B5EF4-FFF2-40B4-BE49-F238E27FC236}">
                <a16:creationId xmlns:a16="http://schemas.microsoft.com/office/drawing/2014/main" id="{9CC2C2B1-E598-4A2E-AAC8-6248C5DE2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800100" indent="-3429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Identity matrix denoted by </a:t>
            </a:r>
            <a:r>
              <a:rPr lang="en-US" altLang="ko-KR" sz="2000" i="1" dirty="0"/>
              <a:t>I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i="1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i="1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For any matrix </a:t>
            </a:r>
            <a:r>
              <a:rPr lang="en-US" altLang="ko-KR" sz="2000" i="1" dirty="0"/>
              <a:t>M</a:t>
            </a:r>
            <a:r>
              <a:rPr lang="en-US" altLang="ko-KR" sz="2000" dirty="0"/>
              <a:t>, </a:t>
            </a:r>
            <a:r>
              <a:rPr lang="en-US" altLang="ko-KR" sz="2000" i="1" dirty="0"/>
              <a:t>MI</a:t>
            </a:r>
            <a:r>
              <a:rPr lang="en-US" altLang="ko-KR" sz="2000" dirty="0"/>
              <a:t> = </a:t>
            </a:r>
            <a:r>
              <a:rPr lang="en-US" altLang="ko-KR" sz="2000" i="1" dirty="0"/>
              <a:t>IM</a:t>
            </a:r>
            <a:r>
              <a:rPr lang="en-US" altLang="ko-KR" sz="2000" dirty="0"/>
              <a:t> = </a:t>
            </a:r>
            <a:r>
              <a:rPr lang="en-US" altLang="ko-KR" sz="2000" i="1" dirty="0"/>
              <a:t>M</a:t>
            </a:r>
            <a:r>
              <a:rPr lang="en-US" altLang="ko-KR" sz="2000" dirty="0"/>
              <a:t>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If two square matrices </a:t>
            </a:r>
            <a:r>
              <a:rPr lang="en-US" altLang="ko-KR" sz="2000" i="1" dirty="0"/>
              <a:t>A</a:t>
            </a:r>
            <a:r>
              <a:rPr lang="en-US" altLang="ko-KR" sz="2000" dirty="0"/>
              <a:t> and </a:t>
            </a:r>
            <a:r>
              <a:rPr lang="en-US" altLang="ko-KR" sz="2000" i="1" dirty="0"/>
              <a:t>B</a:t>
            </a:r>
            <a:r>
              <a:rPr lang="en-US" altLang="ko-KR" sz="2000" dirty="0"/>
              <a:t> are multiplied to return an identity matrix, i.e., </a:t>
            </a:r>
            <a:r>
              <a:rPr lang="en-US" altLang="ko-KR" sz="2000" i="1" dirty="0"/>
              <a:t>AB</a:t>
            </a:r>
            <a:r>
              <a:rPr lang="en-US" altLang="ko-KR" sz="2000" dirty="0"/>
              <a:t> = </a:t>
            </a:r>
            <a:r>
              <a:rPr lang="en-US" altLang="ko-KR" sz="2000" i="1" dirty="0"/>
              <a:t>I</a:t>
            </a:r>
            <a:r>
              <a:rPr lang="en-US" altLang="ko-KR" sz="2000" dirty="0"/>
              <a:t>, </a:t>
            </a:r>
            <a:r>
              <a:rPr lang="en-US" altLang="ko-KR" sz="2000" i="1" dirty="0"/>
              <a:t>B</a:t>
            </a:r>
            <a:r>
              <a:rPr lang="en-US" altLang="ko-KR" sz="2000" dirty="0"/>
              <a:t> is called the</a:t>
            </a:r>
            <a:r>
              <a:rPr lang="en-US" altLang="ko-KR" sz="2000" i="1" dirty="0"/>
              <a:t> inverse </a:t>
            </a:r>
            <a:r>
              <a:rPr lang="en-US" altLang="ko-KR" sz="2000" dirty="0"/>
              <a:t>of </a:t>
            </a:r>
            <a:r>
              <a:rPr lang="en-US" altLang="ko-KR" sz="2000" i="1" dirty="0"/>
              <a:t>A</a:t>
            </a:r>
            <a:r>
              <a:rPr lang="en-US" altLang="ko-KR" sz="2000" dirty="0"/>
              <a:t> and is denoted by </a:t>
            </a:r>
            <a:r>
              <a:rPr lang="en-US" altLang="ko-KR" sz="2000" i="1" dirty="0"/>
              <a:t>A</a:t>
            </a:r>
            <a:r>
              <a:rPr lang="en-US" altLang="ko-KR" sz="2000" baseline="30000" dirty="0"/>
              <a:t>-1</a:t>
            </a:r>
            <a:r>
              <a:rPr lang="en-US" altLang="ko-KR" sz="2000" dirty="0"/>
              <a:t>. By the same token, </a:t>
            </a:r>
            <a:r>
              <a:rPr lang="en-US" altLang="ko-KR" sz="2000" i="1" dirty="0"/>
              <a:t>A </a:t>
            </a:r>
            <a:r>
              <a:rPr lang="en-US" altLang="ko-KR" sz="2000" dirty="0"/>
              <a:t>is the inverse of </a:t>
            </a:r>
            <a:r>
              <a:rPr lang="en-US" altLang="ko-KR" sz="2000" i="1" dirty="0"/>
              <a:t>B</a:t>
            </a:r>
            <a:r>
              <a:rPr lang="en-US" altLang="ko-KR" sz="2000" dirty="0"/>
              <a:t>.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Theorems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(</a:t>
            </a:r>
            <a:r>
              <a:rPr lang="en-US" altLang="ko-KR" sz="2000" i="1" dirty="0"/>
              <a:t>AB</a:t>
            </a:r>
            <a:r>
              <a:rPr lang="en-US" altLang="ko-KR" sz="2000" dirty="0"/>
              <a:t>)</a:t>
            </a:r>
            <a:r>
              <a:rPr lang="en-US" altLang="ko-KR" sz="2000" baseline="30000" dirty="0"/>
              <a:t>-1</a:t>
            </a:r>
            <a:r>
              <a:rPr lang="en-US" altLang="ko-KR" sz="2000" dirty="0"/>
              <a:t> = </a:t>
            </a:r>
            <a:r>
              <a:rPr lang="en-US" altLang="ko-KR" sz="2000" i="1" dirty="0"/>
              <a:t>B</a:t>
            </a:r>
            <a:r>
              <a:rPr lang="en-US" altLang="ko-KR" sz="2000" baseline="30000" dirty="0"/>
              <a:t>-1</a:t>
            </a:r>
            <a:r>
              <a:rPr lang="en-US" altLang="ko-KR" sz="2000" i="1" dirty="0"/>
              <a:t>A</a:t>
            </a:r>
            <a:r>
              <a:rPr lang="en-US" altLang="ko-KR" sz="2000" baseline="30000" dirty="0"/>
              <a:t>-1</a:t>
            </a:r>
            <a:r>
              <a:rPr lang="en-US" altLang="ko-KR" sz="2000" dirty="0"/>
              <a:t>  </a:t>
            </a:r>
            <a:r>
              <a:rPr lang="en-US" altLang="ko-KR" sz="2000" dirty="0">
                <a:sym typeface="Wingdings" panose="05000000000000000000" pitchFamily="2" charset="2"/>
              </a:rPr>
              <a:t>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(</a:t>
            </a:r>
            <a:r>
              <a:rPr lang="en-US" altLang="ko-KR" sz="2000" i="1" dirty="0"/>
              <a:t>AB</a:t>
            </a:r>
            <a:r>
              <a:rPr lang="en-US" altLang="ko-KR" sz="2000" dirty="0"/>
              <a:t>)</a:t>
            </a:r>
            <a:r>
              <a:rPr lang="en-US" altLang="ko-KR" sz="2000" i="1" baseline="30000" dirty="0"/>
              <a:t>T</a:t>
            </a:r>
            <a:r>
              <a:rPr lang="en-US" altLang="ko-KR" sz="2000" dirty="0"/>
              <a:t> = </a:t>
            </a:r>
            <a:r>
              <a:rPr lang="en-US" altLang="ko-KR" sz="2000" i="1" dirty="0"/>
              <a:t>B</a:t>
            </a:r>
            <a:r>
              <a:rPr lang="en-US" altLang="ko-KR" sz="2000" i="1" baseline="30000" dirty="0"/>
              <a:t>T</a:t>
            </a:r>
            <a:r>
              <a:rPr lang="en-US" altLang="ko-KR" sz="2000" i="1" dirty="0"/>
              <a:t>A</a:t>
            </a:r>
            <a:r>
              <a:rPr lang="en-US" altLang="ko-KR" sz="2000" i="1" baseline="30000" dirty="0"/>
              <a:t>T </a:t>
            </a:r>
            <a:r>
              <a:rPr lang="en-US" altLang="ko-KR" sz="2000" dirty="0"/>
              <a:t>(Revisit </a:t>
            </a:r>
            <a:r>
              <a:rPr lang="en-US" altLang="ko-KR" sz="2000" i="1" dirty="0"/>
              <a:t>Mv</a:t>
            </a:r>
            <a:r>
              <a:rPr lang="en-US" altLang="ko-KR" sz="2000" dirty="0"/>
              <a:t> and </a:t>
            </a:r>
            <a:r>
              <a:rPr lang="en-US" altLang="ko-KR" sz="2000" i="1" dirty="0" err="1"/>
              <a:t>v</a:t>
            </a:r>
            <a:r>
              <a:rPr lang="en-US" altLang="ko-KR" sz="2000" i="1" baseline="30000" dirty="0" err="1"/>
              <a:t>T</a:t>
            </a:r>
            <a:r>
              <a:rPr lang="en-US" altLang="ko-KR" sz="2000" i="1" dirty="0" err="1"/>
              <a:t>M</a:t>
            </a:r>
            <a:r>
              <a:rPr lang="en-US" altLang="ko-KR" sz="2000" i="1" baseline="30000" dirty="0" err="1"/>
              <a:t>T</a:t>
            </a:r>
            <a:r>
              <a:rPr lang="en-US" altLang="ko-KR" sz="2000" dirty="0"/>
              <a:t> presented in the previous page.)</a:t>
            </a:r>
            <a:endParaRPr lang="en-US" altLang="ko-KR" sz="2000" i="1" dirty="0"/>
          </a:p>
        </p:txBody>
      </p:sp>
      <p:pic>
        <p:nvPicPr>
          <p:cNvPr id="19461" name="Picture 2">
            <a:extLst>
              <a:ext uri="{FF2B5EF4-FFF2-40B4-BE49-F238E27FC236}">
                <a16:creationId xmlns:a16="http://schemas.microsoft.com/office/drawing/2014/main" id="{BA27F38D-FBD8-409C-9D44-DA908E484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1184275"/>
            <a:ext cx="7239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3">
            <a:extLst>
              <a:ext uri="{FF2B5EF4-FFF2-40B4-BE49-F238E27FC236}">
                <a16:creationId xmlns:a16="http://schemas.microsoft.com/office/drawing/2014/main" id="{05AD51BB-E29E-40A1-9F88-CA30E15D4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1184275"/>
            <a:ext cx="8001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4">
            <a:extLst>
              <a:ext uri="{FF2B5EF4-FFF2-40B4-BE49-F238E27FC236}">
                <a16:creationId xmlns:a16="http://schemas.microsoft.com/office/drawing/2014/main" id="{2DAA3542-1EBA-4884-B6EA-151040846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2414588"/>
            <a:ext cx="41529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42E9277B-01FC-4CAC-80BE-63196D0A0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08" y="5642195"/>
            <a:ext cx="56610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CA8F8B57-A2F5-4135-B3A3-93B79ED49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Matrices and Vectors (cont’d)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9F2C6D5-D75D-439E-8F5D-300355E9CB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CA33B0B0-E192-4E75-9082-CC8A0452C3B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5</a:t>
            </a:fld>
            <a:endParaRPr lang="en-US" altLang="ko-KR" sz="1400"/>
          </a:p>
        </p:txBody>
      </p:sp>
      <p:sp>
        <p:nvSpPr>
          <p:cNvPr id="21508" name="Rectangle 33">
            <a:extLst>
              <a:ext uri="{FF2B5EF4-FFF2-40B4-BE49-F238E27FC236}">
                <a16:creationId xmlns:a16="http://schemas.microsoft.com/office/drawing/2014/main" id="{373948EB-2371-46E1-8C03-395B56E72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Consider</a:t>
            </a:r>
            <a:r>
              <a:rPr lang="ko-KR" altLang="en-US" sz="2000"/>
              <a:t> </a:t>
            </a:r>
            <a:r>
              <a:rPr lang="en-US" altLang="ko-KR" sz="2000"/>
              <a:t>the coordinates of a 2D or 3D vector, </a:t>
            </a:r>
            <a:r>
              <a:rPr lang="en-US" altLang="ko-KR" sz="2000" i="1"/>
              <a:t>v</a:t>
            </a:r>
            <a:r>
              <a:rPr lang="en-US" altLang="ko-KR" sz="2000"/>
              <a:t>: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i="1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Its length denoted by ||</a:t>
            </a:r>
            <a:r>
              <a:rPr lang="en-US" altLang="ko-KR" sz="2000" i="1"/>
              <a:t>v</a:t>
            </a:r>
            <a:r>
              <a:rPr lang="en-US" altLang="ko-KR" sz="2000"/>
              <a:t>||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i="1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i="1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Dividing a vector by its length is called </a:t>
            </a:r>
            <a:r>
              <a:rPr lang="en-US" altLang="ko-KR" sz="2000" i="1"/>
              <a:t>normalization.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/>
              <a:t>Such a normalized vector is called the </a:t>
            </a:r>
            <a:r>
              <a:rPr lang="en-US" altLang="ko-KR" sz="2000" i="1"/>
              <a:t>unit vector </a:t>
            </a:r>
            <a:r>
              <a:rPr lang="en-US" altLang="ko-KR" sz="2000"/>
              <a:t>since its length is 1.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pic>
        <p:nvPicPr>
          <p:cNvPr id="21509" name="Picture 8">
            <a:extLst>
              <a:ext uri="{FF2B5EF4-FFF2-40B4-BE49-F238E27FC236}">
                <a16:creationId xmlns:a16="http://schemas.microsoft.com/office/drawing/2014/main" id="{5D85BAC9-BD24-44AC-B121-89A123C5F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1227138"/>
            <a:ext cx="8413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9">
            <a:extLst>
              <a:ext uri="{FF2B5EF4-FFF2-40B4-BE49-F238E27FC236}">
                <a16:creationId xmlns:a16="http://schemas.microsoft.com/office/drawing/2014/main" id="{A405A7FB-8027-45D0-89A8-503D64C72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141538"/>
            <a:ext cx="1116012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1" name="Picture 11">
            <a:extLst>
              <a:ext uri="{FF2B5EF4-FFF2-40B4-BE49-F238E27FC236}">
                <a16:creationId xmlns:a16="http://schemas.microsoft.com/office/drawing/2014/main" id="{3BA4FA39-1715-4F47-B063-0B953A4D6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290888"/>
            <a:ext cx="930275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2" name="Picture 8">
            <a:extLst>
              <a:ext uri="{FF2B5EF4-FFF2-40B4-BE49-F238E27FC236}">
                <a16:creationId xmlns:a16="http://schemas.microsoft.com/office/drawing/2014/main" id="{40221776-31F8-425C-8AE6-D51E1B9BE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227138"/>
            <a:ext cx="130016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3" name="Picture 9">
            <a:extLst>
              <a:ext uri="{FF2B5EF4-FFF2-40B4-BE49-F238E27FC236}">
                <a16:creationId xmlns:a16="http://schemas.microsoft.com/office/drawing/2014/main" id="{F7609518-7D47-4F33-A3CA-15540CE64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2189163"/>
            <a:ext cx="168433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514612CC-068F-4D4E-A684-1A463DEED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Coordinate System and Basis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9160A21-B5BA-4C18-8550-670E13C51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AFF9CD46-F944-438D-82E4-2E33287A9A05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6</a:t>
            </a:fld>
            <a:endParaRPr lang="en-US" altLang="ko-KR" sz="1400"/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952168B5-85C6-4190-98C9-7AC13644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i="1" dirty="0">
                <a:ea typeface="굴림" charset="-127"/>
              </a:rPr>
              <a:t>Coordinate system </a:t>
            </a:r>
            <a:r>
              <a:rPr lang="en-US" altLang="ko-KR" sz="2000" dirty="0">
                <a:ea typeface="굴림" charset="-127"/>
              </a:rPr>
              <a:t>= </a:t>
            </a:r>
            <a:r>
              <a:rPr lang="en-US" altLang="ko-KR" sz="2000" i="1" dirty="0">
                <a:ea typeface="굴림" charset="-127"/>
              </a:rPr>
              <a:t>origin</a:t>
            </a:r>
            <a:r>
              <a:rPr lang="en-US" altLang="ko-KR" sz="2000" dirty="0">
                <a:ea typeface="굴림" charset="-127"/>
              </a:rPr>
              <a:t> + </a:t>
            </a:r>
            <a:r>
              <a:rPr lang="en-US" altLang="ko-KR" sz="2000" i="1" dirty="0">
                <a:ea typeface="굴림" charset="-127"/>
              </a:rPr>
              <a:t>basis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Throughout this book, we use two terms, </a:t>
            </a:r>
            <a:r>
              <a:rPr lang="en-US" altLang="ko-KR" sz="2000" i="1" dirty="0"/>
              <a:t>coordinate system </a:t>
            </a:r>
            <a:r>
              <a:rPr lang="en-US" altLang="ko-KR" sz="2000" dirty="0"/>
              <a:t>and </a:t>
            </a:r>
            <a:r>
              <a:rPr lang="en-US" altLang="ko-KR" sz="2000" i="1" dirty="0"/>
              <a:t>space, </a:t>
            </a:r>
            <a:r>
              <a:rPr lang="en-US" altLang="ko-KR" sz="2000" dirty="0"/>
              <a:t>interchangeably.</a:t>
            </a: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In the 2D space, every vector can be defined as a </a:t>
            </a:r>
            <a:r>
              <a:rPr lang="en-US" altLang="ko-KR" sz="2000" i="1" dirty="0"/>
              <a:t>linear combination </a:t>
            </a:r>
            <a:r>
              <a:rPr lang="en-US" altLang="ko-KR" sz="2000" dirty="0"/>
              <a:t>of basis vectors. Consider (3,5) for the following three examples.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An </a:t>
            </a:r>
            <a:r>
              <a:rPr lang="en-US" altLang="ko-KR" sz="2000" i="1" dirty="0">
                <a:latin typeface="+mj-lt"/>
              </a:rPr>
              <a:t>orthonormal basis </a:t>
            </a:r>
            <a:r>
              <a:rPr lang="en-US" altLang="ko-KR" sz="2000" dirty="0">
                <a:latin typeface="+mj-lt"/>
              </a:rPr>
              <a:t>is </a:t>
            </a:r>
            <a:r>
              <a:rPr lang="en-US" altLang="ko-KR" sz="2000" dirty="0"/>
              <a:t>an orthogonal set of unit vectors.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eaLnBrk="1" latinLnBrk="1" hangingPunct="1">
              <a:spcBef>
                <a:spcPct val="20000"/>
              </a:spcBef>
              <a:defRPr/>
            </a:pPr>
            <a:endParaRPr lang="en-US" altLang="ko-KR" sz="2000" dirty="0">
              <a:latin typeface="+mj-lt"/>
            </a:endParaRPr>
          </a:p>
        </p:txBody>
      </p:sp>
      <p:pic>
        <p:nvPicPr>
          <p:cNvPr id="23557" name="그림 1">
            <a:extLst>
              <a:ext uri="{FF2B5EF4-FFF2-40B4-BE49-F238E27FC236}">
                <a16:creationId xmlns:a16="http://schemas.microsoft.com/office/drawing/2014/main" id="{DA9B981E-280A-435E-806A-40602022E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7788"/>
            <a:ext cx="8812213" cy="238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11">
            <a:extLst>
              <a:ext uri="{FF2B5EF4-FFF2-40B4-BE49-F238E27FC236}">
                <a16:creationId xmlns:a16="http://schemas.microsoft.com/office/drawing/2014/main" id="{24352BE0-B9F7-4FB8-958B-E10D8B4A5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4510088"/>
            <a:ext cx="1519237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1800"/>
              <a:t>standard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ko-KR" sz="1800"/>
              <a:t>(orthonormal)</a:t>
            </a:r>
          </a:p>
        </p:txBody>
      </p:sp>
      <p:sp>
        <p:nvSpPr>
          <p:cNvPr id="23559" name="TextBox 12">
            <a:extLst>
              <a:ext uri="{FF2B5EF4-FFF2-40B4-BE49-F238E27FC236}">
                <a16:creationId xmlns:a16="http://schemas.microsoft.com/office/drawing/2014/main" id="{59560879-459D-4633-B748-5E640336E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4522788"/>
            <a:ext cx="2005013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1800"/>
              <a:t>non-standard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ko-KR" sz="1800"/>
              <a:t>non-orthonormal</a:t>
            </a:r>
          </a:p>
        </p:txBody>
      </p:sp>
      <p:sp>
        <p:nvSpPr>
          <p:cNvPr id="23560" name="TextBox 13">
            <a:extLst>
              <a:ext uri="{FF2B5EF4-FFF2-40B4-BE49-F238E27FC236}">
                <a16:creationId xmlns:a16="http://schemas.microsoft.com/office/drawing/2014/main" id="{DCDA3D40-6320-456A-8CDE-E9AB22268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4535488"/>
            <a:ext cx="1654175" cy="646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ko-KR" sz="1800"/>
              <a:t>non-standard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ko-KR" sz="1800"/>
              <a:t>orthonormal</a:t>
            </a:r>
          </a:p>
        </p:txBody>
      </p:sp>
      <p:pic>
        <p:nvPicPr>
          <p:cNvPr id="23561" name="Picture 9">
            <a:extLst>
              <a:ext uri="{FF2B5EF4-FFF2-40B4-BE49-F238E27FC236}">
                <a16:creationId xmlns:a16="http://schemas.microsoft.com/office/drawing/2014/main" id="{DD2A487F-2E7F-4370-AD12-A174E5B77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02250"/>
            <a:ext cx="15906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2" name="Picture 10">
            <a:extLst>
              <a:ext uri="{FF2B5EF4-FFF2-40B4-BE49-F238E27FC236}">
                <a16:creationId xmlns:a16="http://schemas.microsoft.com/office/drawing/2014/main" id="{22D896D8-CF36-4A9C-B1FD-C136C0515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5299075"/>
            <a:ext cx="20955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3" name="Picture 11">
            <a:extLst>
              <a:ext uri="{FF2B5EF4-FFF2-40B4-BE49-F238E27FC236}">
                <a16:creationId xmlns:a16="http://schemas.microsoft.com/office/drawing/2014/main" id="{B01DBADE-C84E-433E-964D-766C5AE1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88" y="5302250"/>
            <a:ext cx="18764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F0A2FD4F-6C2C-428A-9775-82A36DA48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Coordinate System and Basis (cont’d)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6BFEFC-B32C-4B99-9B80-AE958DFED6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54C03BC6-1E9E-4055-99BF-922309CA1DC4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7</a:t>
            </a:fld>
            <a:endParaRPr lang="en-US" altLang="ko-KR" sz="1400"/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7D2CC0C3-CCBA-4B2A-9B31-5BA7DCE81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3D standard basis, </a:t>
            </a:r>
            <a:r>
              <a:rPr lang="en-US" altLang="ko-KR" sz="2000" dirty="0">
                <a:cs typeface="Arial" pitchFamily="34" charset="0"/>
              </a:rPr>
              <a:t>{</a:t>
            </a:r>
            <a:r>
              <a:rPr lang="en-US" altLang="ko-KR" sz="2000" i="1" dirty="0">
                <a:cs typeface="Arial" pitchFamily="34" charset="0"/>
              </a:rPr>
              <a:t>e</a:t>
            </a:r>
            <a:r>
              <a:rPr lang="en-US" altLang="ko-KR" sz="2000" baseline="-25000" dirty="0">
                <a:cs typeface="Arial" pitchFamily="34" charset="0"/>
              </a:rPr>
              <a:t>1</a:t>
            </a:r>
            <a:r>
              <a:rPr lang="en-US" altLang="ko-KR" sz="2000" dirty="0">
                <a:cs typeface="Arial" pitchFamily="34" charset="0"/>
              </a:rPr>
              <a:t>,</a:t>
            </a:r>
            <a:r>
              <a:rPr lang="en-US" altLang="ko-KR" sz="2000" i="1" dirty="0">
                <a:cs typeface="Arial" pitchFamily="34" charset="0"/>
              </a:rPr>
              <a:t> e</a:t>
            </a:r>
            <a:r>
              <a:rPr lang="en-US" altLang="ko-KR" sz="2000" baseline="-25000" dirty="0">
                <a:cs typeface="Arial" pitchFamily="34" charset="0"/>
              </a:rPr>
              <a:t>2</a:t>
            </a:r>
            <a:r>
              <a:rPr lang="en-US" altLang="ko-KR" sz="2000" dirty="0">
                <a:cs typeface="Arial" pitchFamily="34" charset="0"/>
              </a:rPr>
              <a:t>,</a:t>
            </a:r>
            <a:r>
              <a:rPr lang="en-US" altLang="ko-KR" sz="2000" i="1" dirty="0">
                <a:cs typeface="Arial" pitchFamily="34" charset="0"/>
              </a:rPr>
              <a:t> e</a:t>
            </a:r>
            <a:r>
              <a:rPr lang="en-US" altLang="ko-KR" sz="2000" baseline="-25000" dirty="0">
                <a:cs typeface="Arial" pitchFamily="34" charset="0"/>
              </a:rPr>
              <a:t>3</a:t>
            </a:r>
            <a:r>
              <a:rPr lang="en-US" altLang="ko-KR" sz="2000" dirty="0">
                <a:cs typeface="Arial" pitchFamily="34" charset="0"/>
              </a:rPr>
              <a:t>}, where </a:t>
            </a:r>
            <a:r>
              <a:rPr lang="en-US" altLang="ko-KR" sz="2000" i="1" dirty="0">
                <a:cs typeface="Arial" pitchFamily="34" charset="0"/>
              </a:rPr>
              <a:t>e</a:t>
            </a:r>
            <a:r>
              <a:rPr lang="en-US" altLang="ko-KR" sz="2000" baseline="-25000" dirty="0">
                <a:cs typeface="Arial" pitchFamily="34" charset="0"/>
              </a:rPr>
              <a:t>1</a:t>
            </a:r>
            <a:r>
              <a:rPr lang="en-US" altLang="ko-KR" sz="2000" dirty="0">
                <a:ea typeface="굴림" charset="-127"/>
              </a:rPr>
              <a:t>=(1,0,0), </a:t>
            </a:r>
            <a:r>
              <a:rPr lang="en-US" altLang="ko-KR" sz="2000" i="1" dirty="0">
                <a:cs typeface="Arial" pitchFamily="34" charset="0"/>
              </a:rPr>
              <a:t>e</a:t>
            </a:r>
            <a:r>
              <a:rPr lang="en-US" altLang="ko-KR" sz="2000" baseline="-25000" dirty="0">
                <a:cs typeface="Arial" pitchFamily="34" charset="0"/>
              </a:rPr>
              <a:t>2</a:t>
            </a:r>
            <a:r>
              <a:rPr lang="en-US" altLang="ko-KR" sz="2000" dirty="0">
                <a:ea typeface="굴림" charset="-127"/>
              </a:rPr>
              <a:t>=(0,1,0), and </a:t>
            </a:r>
            <a:r>
              <a:rPr lang="en-US" altLang="ko-KR" sz="2000" i="1" dirty="0">
                <a:cs typeface="Arial" pitchFamily="34" charset="0"/>
              </a:rPr>
              <a:t>e</a:t>
            </a:r>
            <a:r>
              <a:rPr lang="en-US" altLang="ko-KR" sz="2000" baseline="-25000" dirty="0">
                <a:cs typeface="Arial" pitchFamily="34" charset="0"/>
              </a:rPr>
              <a:t>3</a:t>
            </a:r>
            <a:r>
              <a:rPr lang="en-US" altLang="ko-KR" sz="2000" dirty="0">
                <a:ea typeface="굴림" charset="-127"/>
              </a:rPr>
              <a:t>=(0,0,1).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j-lt"/>
              </a:rPr>
              <a:t>It is also </a:t>
            </a:r>
            <a:r>
              <a:rPr lang="en-US" altLang="ko-KR" sz="2000" i="1" dirty="0">
                <a:latin typeface="+mj-lt"/>
              </a:rPr>
              <a:t>orthonormal</a:t>
            </a:r>
            <a:r>
              <a:rPr lang="en-US" altLang="ko-KR" sz="2000" dirty="0"/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Of course, we can consider non-standard orthonormal bases in</a:t>
            </a:r>
            <a:r>
              <a:rPr lang="ko-KR" altLang="en-US" sz="2000" dirty="0"/>
              <a:t> </a:t>
            </a:r>
            <a:r>
              <a:rPr lang="en-US" altLang="ko-KR" sz="2000" dirty="0"/>
              <a:t>3D space. You will see soon.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All 2D and 3D bases presented from now on will be orthonormal by default.</a:t>
            </a:r>
          </a:p>
          <a:p>
            <a:pPr eaLnBrk="1" latinLnBrk="1" hangingPunct="1">
              <a:spcBef>
                <a:spcPct val="20000"/>
              </a:spcBef>
              <a:defRPr/>
            </a:pPr>
            <a:r>
              <a:rPr lang="en-US" altLang="ko-KR" sz="2000" dirty="0">
                <a:latin typeface="+mj-lt"/>
              </a:rPr>
              <a:t> </a:t>
            </a:r>
          </a:p>
        </p:txBody>
      </p:sp>
      <p:pic>
        <p:nvPicPr>
          <p:cNvPr id="25605" name="그림 1">
            <a:extLst>
              <a:ext uri="{FF2B5EF4-FFF2-40B4-BE49-F238E27FC236}">
                <a16:creationId xmlns:a16="http://schemas.microsoft.com/office/drawing/2014/main" id="{99736740-EBCB-4AF5-B044-7558B346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5363"/>
            <a:ext cx="102552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DD5DA4D3-838C-4E21-A458-2C56C47A7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Dot Product</a:t>
            </a:r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03C88325-3255-4F99-9829-12E21ACAB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577263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</a:rPr>
              <a:t>Given two </a:t>
            </a:r>
            <a:r>
              <a:rPr lang="en-US" altLang="ko-KR" sz="2000" i="1" dirty="0">
                <a:latin typeface="+mn-lt"/>
              </a:rPr>
              <a:t>n</a:t>
            </a:r>
            <a:r>
              <a:rPr lang="en-US" altLang="ko-KR" sz="2000" dirty="0">
                <a:latin typeface="+mn-lt"/>
              </a:rPr>
              <a:t>-dimensional vectors</a:t>
            </a:r>
            <a:r>
              <a:rPr lang="en-US" altLang="ko-KR" sz="2000" dirty="0">
                <a:latin typeface="+mn-lt"/>
                <a:ea typeface="굴림" charset="-127"/>
              </a:rPr>
              <a:t>, </a:t>
            </a:r>
            <a:r>
              <a:rPr lang="en-US" altLang="ko-KR" sz="2000" i="1" dirty="0">
                <a:latin typeface="+mn-lt"/>
                <a:ea typeface="굴림" charset="-127"/>
              </a:rPr>
              <a:t>a</a:t>
            </a:r>
            <a:r>
              <a:rPr lang="en-US" altLang="ko-KR" sz="2000" dirty="0">
                <a:latin typeface="+mn-lt"/>
                <a:ea typeface="굴림" charset="-127"/>
              </a:rPr>
              <a:t> and </a:t>
            </a:r>
            <a:r>
              <a:rPr lang="en-US" altLang="ko-KR" sz="2000" i="1" dirty="0">
                <a:latin typeface="+mn-lt"/>
                <a:ea typeface="굴림" charset="-127"/>
              </a:rPr>
              <a:t>b</a:t>
            </a:r>
            <a:r>
              <a:rPr lang="en-US" altLang="ko-KR" sz="2000" dirty="0">
                <a:latin typeface="+mn-lt"/>
                <a:ea typeface="굴림" charset="-127"/>
              </a:rPr>
              <a:t>, whose coordinates are (</a:t>
            </a:r>
            <a:r>
              <a:rPr lang="en-US" altLang="ko-KR" sz="2000" i="1" dirty="0">
                <a:latin typeface="+mn-lt"/>
                <a:cs typeface="Arial" pitchFamily="34" charset="0"/>
              </a:rPr>
              <a:t>a</a:t>
            </a:r>
            <a:r>
              <a:rPr lang="en-US" altLang="ko-KR" sz="2000" baseline="-25000" dirty="0">
                <a:latin typeface="+mn-lt"/>
                <a:cs typeface="Arial" pitchFamily="34" charset="0"/>
              </a:rPr>
              <a:t>1</a:t>
            </a:r>
            <a:r>
              <a:rPr lang="en-US" altLang="ko-KR" sz="2000" dirty="0">
                <a:latin typeface="+mn-lt"/>
                <a:cs typeface="Arial" pitchFamily="34" charset="0"/>
              </a:rPr>
              <a:t>,</a:t>
            </a:r>
            <a:r>
              <a:rPr lang="en-US" altLang="ko-KR" sz="2000" i="1" dirty="0">
                <a:latin typeface="+mn-lt"/>
                <a:cs typeface="Arial" pitchFamily="34" charset="0"/>
              </a:rPr>
              <a:t> a</a:t>
            </a:r>
            <a:r>
              <a:rPr lang="en-US" altLang="ko-KR" sz="2000" baseline="-25000" dirty="0">
                <a:latin typeface="+mn-lt"/>
                <a:cs typeface="Arial" pitchFamily="34" charset="0"/>
              </a:rPr>
              <a:t>2</a:t>
            </a:r>
            <a:r>
              <a:rPr lang="en-US" altLang="ko-KR" sz="2000" dirty="0">
                <a:latin typeface="+mn-lt"/>
                <a:cs typeface="Arial" pitchFamily="34" charset="0"/>
              </a:rPr>
              <a:t>,</a:t>
            </a:r>
            <a:r>
              <a:rPr lang="en-US" altLang="ko-KR" sz="2000" i="1" dirty="0">
                <a:latin typeface="+mn-lt"/>
                <a:cs typeface="Arial" pitchFamily="34" charset="0"/>
              </a:rPr>
              <a:t> .. , a</a:t>
            </a:r>
            <a:r>
              <a:rPr lang="en-US" altLang="ko-KR" sz="2000" i="1" baseline="-25000" dirty="0">
                <a:latin typeface="+mn-lt"/>
                <a:cs typeface="Arial" pitchFamily="34" charset="0"/>
              </a:rPr>
              <a:t>n</a:t>
            </a:r>
            <a:r>
              <a:rPr lang="en-US" altLang="ko-KR" sz="2000" dirty="0">
                <a:latin typeface="+mn-lt"/>
                <a:ea typeface="굴림" charset="-127"/>
              </a:rPr>
              <a:t>) and (</a:t>
            </a:r>
            <a:r>
              <a:rPr lang="en-US" altLang="ko-KR" sz="2000" i="1" dirty="0">
                <a:latin typeface="+mn-lt"/>
                <a:cs typeface="Arial" pitchFamily="34" charset="0"/>
              </a:rPr>
              <a:t>b</a:t>
            </a:r>
            <a:r>
              <a:rPr lang="en-US" altLang="ko-KR" sz="2000" baseline="-25000" dirty="0">
                <a:latin typeface="+mn-lt"/>
                <a:cs typeface="Arial" pitchFamily="34" charset="0"/>
              </a:rPr>
              <a:t>1</a:t>
            </a:r>
            <a:r>
              <a:rPr lang="en-US" altLang="ko-KR" sz="2000" dirty="0">
                <a:latin typeface="+mn-lt"/>
                <a:cs typeface="Arial" pitchFamily="34" charset="0"/>
              </a:rPr>
              <a:t>,</a:t>
            </a:r>
            <a:r>
              <a:rPr lang="en-US" altLang="ko-KR" sz="2000" i="1" dirty="0">
                <a:latin typeface="+mn-lt"/>
                <a:cs typeface="Arial" pitchFamily="34" charset="0"/>
              </a:rPr>
              <a:t> b</a:t>
            </a:r>
            <a:r>
              <a:rPr lang="en-US" altLang="ko-KR" sz="2000" baseline="-25000" dirty="0">
                <a:latin typeface="+mn-lt"/>
                <a:cs typeface="Arial" pitchFamily="34" charset="0"/>
              </a:rPr>
              <a:t>2</a:t>
            </a:r>
            <a:r>
              <a:rPr lang="en-US" altLang="ko-KR" sz="2000" dirty="0">
                <a:latin typeface="+mn-lt"/>
                <a:cs typeface="Arial" pitchFamily="34" charset="0"/>
              </a:rPr>
              <a:t>,</a:t>
            </a:r>
            <a:r>
              <a:rPr lang="en-US" altLang="ko-KR" sz="2000" i="1" dirty="0">
                <a:latin typeface="+mn-lt"/>
                <a:cs typeface="Arial" pitchFamily="34" charset="0"/>
              </a:rPr>
              <a:t> .. , b</a:t>
            </a:r>
            <a:r>
              <a:rPr lang="en-US" altLang="ko-KR" sz="2000" i="1" baseline="-25000" dirty="0">
                <a:latin typeface="+mn-lt"/>
                <a:cs typeface="Arial" pitchFamily="34" charset="0"/>
              </a:rPr>
              <a:t>n</a:t>
            </a:r>
            <a:r>
              <a:rPr lang="en-US" altLang="ko-KR" sz="2000" dirty="0">
                <a:latin typeface="+mn-lt"/>
                <a:ea typeface="굴림" charset="-127"/>
              </a:rPr>
              <a:t>), respectively, their </a:t>
            </a:r>
            <a:r>
              <a:rPr lang="en-US" altLang="ko-KR" sz="2000" i="1" dirty="0">
                <a:latin typeface="+mn-lt"/>
                <a:ea typeface="굴림" charset="-127"/>
              </a:rPr>
              <a:t>dot product </a:t>
            </a:r>
            <a:r>
              <a:rPr lang="en-US" altLang="ko-KR" sz="2000" i="1" dirty="0" err="1">
                <a:latin typeface="+mn-lt"/>
                <a:ea typeface="굴림" charset="-127"/>
              </a:rPr>
              <a:t>a</a:t>
            </a:r>
            <a:r>
              <a:rPr lang="en-US" altLang="ko-KR" sz="2000" dirty="0" err="1">
                <a:latin typeface="+mn-lt"/>
                <a:cs typeface="Arial" pitchFamily="34" charset="0"/>
                <a:sym typeface="Symbol"/>
              </a:rPr>
              <a:t></a:t>
            </a:r>
            <a:r>
              <a:rPr lang="en-US" altLang="ko-KR" sz="2000" i="1" dirty="0" err="1">
                <a:latin typeface="+mn-lt"/>
                <a:ea typeface="굴림" charset="-127"/>
              </a:rPr>
              <a:t>b</a:t>
            </a:r>
            <a:r>
              <a:rPr lang="en-US" altLang="ko-KR" sz="2000" dirty="0">
                <a:latin typeface="+mn-lt"/>
                <a:ea typeface="굴림" charset="-127"/>
              </a:rPr>
              <a:t> is defined to be </a:t>
            </a:r>
            <a:r>
              <a:rPr lang="en-US" altLang="ko-KR" sz="2000" i="1" dirty="0">
                <a:latin typeface="+mn-lt"/>
                <a:cs typeface="Arial" pitchFamily="34" charset="0"/>
              </a:rPr>
              <a:t>a</a:t>
            </a:r>
            <a:r>
              <a:rPr lang="en-US" altLang="ko-KR" sz="2000" baseline="-25000" dirty="0">
                <a:latin typeface="+mn-lt"/>
                <a:cs typeface="Arial" pitchFamily="34" charset="0"/>
              </a:rPr>
              <a:t>1</a:t>
            </a:r>
            <a:r>
              <a:rPr lang="en-US" altLang="ko-KR" sz="2000" i="1" dirty="0">
                <a:latin typeface="+mn-lt"/>
                <a:cs typeface="Arial" pitchFamily="34" charset="0"/>
              </a:rPr>
              <a:t>b</a:t>
            </a:r>
            <a:r>
              <a:rPr lang="en-US" altLang="ko-KR" sz="2000" baseline="-25000" dirty="0">
                <a:latin typeface="+mn-lt"/>
                <a:cs typeface="Arial" pitchFamily="34" charset="0"/>
              </a:rPr>
              <a:t>1</a:t>
            </a:r>
            <a:r>
              <a:rPr lang="en-US" altLang="ko-KR" sz="2000" dirty="0">
                <a:latin typeface="+mn-lt"/>
                <a:cs typeface="Arial" pitchFamily="34" charset="0"/>
              </a:rPr>
              <a:t>+</a:t>
            </a:r>
            <a:r>
              <a:rPr lang="en-US" altLang="ko-KR" sz="2000" i="1" dirty="0">
                <a:latin typeface="+mn-lt"/>
                <a:cs typeface="Arial" pitchFamily="34" charset="0"/>
              </a:rPr>
              <a:t>a</a:t>
            </a:r>
            <a:r>
              <a:rPr lang="en-US" altLang="ko-KR" sz="2000" baseline="-25000" dirty="0">
                <a:latin typeface="+mn-lt"/>
                <a:cs typeface="Arial" pitchFamily="34" charset="0"/>
              </a:rPr>
              <a:t>2</a:t>
            </a:r>
            <a:r>
              <a:rPr lang="en-US" altLang="ko-KR" sz="2000" i="1" dirty="0">
                <a:latin typeface="+mn-lt"/>
                <a:cs typeface="Arial" pitchFamily="34" charset="0"/>
              </a:rPr>
              <a:t>b</a:t>
            </a:r>
            <a:r>
              <a:rPr lang="en-US" altLang="ko-KR" sz="2000" baseline="-25000" dirty="0">
                <a:latin typeface="+mn-lt"/>
                <a:cs typeface="Arial" pitchFamily="34" charset="0"/>
              </a:rPr>
              <a:t>2</a:t>
            </a:r>
            <a:r>
              <a:rPr lang="en-US" altLang="ko-KR" sz="2000" i="1" dirty="0">
                <a:latin typeface="+mn-lt"/>
                <a:cs typeface="Arial" pitchFamily="34" charset="0"/>
              </a:rPr>
              <a:t>+ .. +</a:t>
            </a:r>
            <a:r>
              <a:rPr lang="en-US" altLang="ko-KR" sz="2000" i="1" dirty="0" err="1">
                <a:latin typeface="+mn-lt"/>
                <a:cs typeface="Arial" pitchFamily="34" charset="0"/>
              </a:rPr>
              <a:t>a</a:t>
            </a:r>
            <a:r>
              <a:rPr lang="en-US" altLang="ko-KR" sz="2000" i="1" baseline="-25000" dirty="0" err="1">
                <a:latin typeface="+mn-lt"/>
                <a:cs typeface="Arial" pitchFamily="34" charset="0"/>
              </a:rPr>
              <a:t>n</a:t>
            </a:r>
            <a:r>
              <a:rPr lang="en-US" altLang="ko-KR" sz="2000" i="1" dirty="0" err="1">
                <a:latin typeface="+mn-lt"/>
                <a:cs typeface="Arial" pitchFamily="34" charset="0"/>
              </a:rPr>
              <a:t>b</a:t>
            </a:r>
            <a:r>
              <a:rPr lang="en-US" altLang="ko-KR" sz="2000" i="1" baseline="-25000" dirty="0" err="1">
                <a:latin typeface="+mn-lt"/>
                <a:cs typeface="Arial" pitchFamily="34" charset="0"/>
              </a:rPr>
              <a:t>n</a:t>
            </a:r>
            <a:r>
              <a:rPr lang="en-US" altLang="ko-KR" sz="2000" dirty="0">
                <a:latin typeface="+mn-lt"/>
              </a:rPr>
              <a:t>. It is also </a:t>
            </a:r>
            <a:r>
              <a:rPr lang="en-US" altLang="ko-KR" sz="2000">
                <a:latin typeface="+mn-lt"/>
              </a:rPr>
              <a:t>called </a:t>
            </a:r>
            <a:r>
              <a:rPr lang="en-US" altLang="ko-KR" sz="2000" i="1">
                <a:latin typeface="+mn-lt"/>
                <a:ea typeface="굴림" charset="-127"/>
              </a:rPr>
              <a:t>inner </a:t>
            </a:r>
            <a:r>
              <a:rPr lang="en-US" altLang="ko-KR" sz="2000" i="1" dirty="0">
                <a:latin typeface="+mn-lt"/>
                <a:ea typeface="굴림" charset="-127"/>
              </a:rPr>
              <a:t>product.</a:t>
            </a:r>
            <a:endParaRPr lang="en-US" altLang="ko-KR" sz="2000" dirty="0">
              <a:latin typeface="+mn-lt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Geometric interpretation of the algebraic formula: When the angle between </a:t>
            </a:r>
            <a:r>
              <a:rPr lang="en-US" altLang="ko-KR" sz="2000" i="1" dirty="0"/>
              <a:t>a</a:t>
            </a:r>
            <a:r>
              <a:rPr lang="en-US" altLang="ko-KR" sz="2000" dirty="0"/>
              <a:t> and </a:t>
            </a:r>
            <a:r>
              <a:rPr lang="en-US" altLang="ko-KR" sz="2000" i="1" dirty="0"/>
              <a:t>b</a:t>
            </a:r>
            <a:r>
              <a:rPr lang="en-US" altLang="ko-KR" sz="2000" dirty="0"/>
              <a:t> is denoted as </a:t>
            </a:r>
            <a:r>
              <a:rPr lang="el-GR" altLang="ko-KR" sz="2000" i="1" dirty="0">
                <a:ea typeface="굴림" charset="-127"/>
              </a:rPr>
              <a:t>θ</a:t>
            </a:r>
            <a:r>
              <a:rPr lang="en-US" altLang="ko-KR" sz="2000" dirty="0">
                <a:ea typeface="굴림" charset="-127"/>
              </a:rPr>
              <a:t>,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cs typeface="Arial" pitchFamily="34" charset="0"/>
                <a:sym typeface="Symbol"/>
              </a:rPr>
              <a:t>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can be also defined as </a:t>
            </a:r>
            <a:r>
              <a:rPr lang="en-US" altLang="ko-KR" sz="2000" dirty="0">
                <a:latin typeface="+mn-lt"/>
                <a:ea typeface="굴림" charset="-127"/>
              </a:rPr>
              <a:t>‖</a:t>
            </a:r>
            <a:r>
              <a:rPr lang="en-US" altLang="ko-KR" sz="2000" i="1" dirty="0">
                <a:latin typeface="+mn-lt"/>
                <a:ea typeface="굴림" charset="-127"/>
              </a:rPr>
              <a:t>a</a:t>
            </a:r>
            <a:r>
              <a:rPr lang="en-US" altLang="ko-KR" sz="2000" dirty="0">
                <a:latin typeface="+mn-lt"/>
                <a:ea typeface="굴림" charset="-127"/>
              </a:rPr>
              <a:t>‖‖</a:t>
            </a:r>
            <a:r>
              <a:rPr lang="en-US" altLang="ko-KR" sz="2000" i="1" dirty="0" err="1">
                <a:latin typeface="+mn-lt"/>
                <a:ea typeface="굴림" charset="-127"/>
              </a:rPr>
              <a:t>b</a:t>
            </a:r>
            <a:r>
              <a:rPr lang="en-US" altLang="ko-KR" sz="2000" dirty="0" err="1">
                <a:latin typeface="+mn-lt"/>
                <a:ea typeface="굴림" charset="-127"/>
              </a:rPr>
              <a:t>‖cos</a:t>
            </a:r>
            <a:r>
              <a:rPr lang="el-GR" altLang="ko-KR" sz="2000" i="1" dirty="0">
                <a:latin typeface="+mn-lt"/>
                <a:ea typeface="굴림" charset="-127"/>
              </a:rPr>
              <a:t>θ</a:t>
            </a:r>
            <a:r>
              <a:rPr lang="en-US" altLang="ko-KR" sz="2000" dirty="0">
                <a:latin typeface="+mn-lt"/>
                <a:ea typeface="굴림" charset="-127"/>
              </a:rPr>
              <a:t>. 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If </a:t>
            </a:r>
            <a:r>
              <a:rPr lang="en-US" altLang="ko-KR" sz="2000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 and </a:t>
            </a:r>
            <a:r>
              <a:rPr lang="en-US" altLang="ko-KR" sz="2000" i="1" dirty="0">
                <a:ea typeface="굴림" charset="-127"/>
              </a:rPr>
              <a:t>b </a:t>
            </a:r>
            <a:r>
              <a:rPr lang="en-US" altLang="ko-KR" sz="2000" dirty="0">
                <a:ea typeface="굴림" charset="-127"/>
              </a:rPr>
              <a:t>are perpendicular to each other,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cs typeface="Arial" pitchFamily="34" charset="0"/>
                <a:sym typeface="Symbol"/>
              </a:rPr>
              <a:t>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= 0.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If </a:t>
            </a:r>
            <a:r>
              <a:rPr lang="el-GR" altLang="ko-KR" sz="2000" i="1" dirty="0">
                <a:ea typeface="굴림" charset="-127"/>
              </a:rPr>
              <a:t>θ </a:t>
            </a:r>
            <a:r>
              <a:rPr lang="en-US" altLang="ko-KR" sz="2000" dirty="0">
                <a:ea typeface="굴림" charset="-127"/>
              </a:rPr>
              <a:t>is an acute angle,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cs typeface="Arial" pitchFamily="34" charset="0"/>
                <a:sym typeface="Symbol"/>
              </a:rPr>
              <a:t>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&gt; 0.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If </a:t>
            </a:r>
            <a:r>
              <a:rPr lang="el-GR" altLang="ko-KR" sz="2000" i="1" dirty="0">
                <a:ea typeface="굴림" charset="-127"/>
              </a:rPr>
              <a:t>θ </a:t>
            </a:r>
            <a:r>
              <a:rPr lang="en-US" altLang="ko-KR" sz="2000" dirty="0">
                <a:ea typeface="굴림" charset="-127"/>
              </a:rPr>
              <a:t>is an obtuse angle, </a:t>
            </a:r>
            <a:r>
              <a:rPr lang="en-US" altLang="ko-KR" sz="2000" i="1" dirty="0" err="1">
                <a:ea typeface="굴림" charset="-127"/>
              </a:rPr>
              <a:t>a</a:t>
            </a:r>
            <a:r>
              <a:rPr lang="en-US" altLang="ko-KR" sz="2000" dirty="0" err="1">
                <a:cs typeface="Arial" pitchFamily="34" charset="0"/>
                <a:sym typeface="Symbol"/>
              </a:rPr>
              <a:t></a:t>
            </a:r>
            <a:r>
              <a:rPr lang="en-US" altLang="ko-KR" sz="2000" i="1" dirty="0" err="1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&lt; 0.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</p:txBody>
      </p:sp>
      <p:sp>
        <p:nvSpPr>
          <p:cNvPr id="34" name="슬라이드 번호 개체 틀 7">
            <a:extLst>
              <a:ext uri="{FF2B5EF4-FFF2-40B4-BE49-F238E27FC236}">
                <a16:creationId xmlns:a16="http://schemas.microsoft.com/office/drawing/2014/main" id="{3B8804AA-A2AF-423E-B93B-7E8E37314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7B199A3D-24B8-4A6E-8FAD-5F8CBA20F96A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8</a:t>
            </a:fld>
            <a:endParaRPr lang="en-US" altLang="ko-KR" sz="1400"/>
          </a:p>
        </p:txBody>
      </p:sp>
      <p:pic>
        <p:nvPicPr>
          <p:cNvPr id="27653" name="그림 1">
            <a:extLst>
              <a:ext uri="{FF2B5EF4-FFF2-40B4-BE49-F238E27FC236}">
                <a16:creationId xmlns:a16="http://schemas.microsoft.com/office/drawing/2014/main" id="{FBE2AE10-838D-4B79-B2DC-8194C743B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3279775"/>
            <a:ext cx="83058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7">
            <a:extLst>
              <a:ext uri="{FF2B5EF4-FFF2-40B4-BE49-F238E27FC236}">
                <a16:creationId xmlns:a16="http://schemas.microsoft.com/office/drawing/2014/main" id="{E0C7E212-352E-4EAB-AE72-FC56E472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4664075"/>
            <a:ext cx="2786062" cy="15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그림 6">
            <a:extLst>
              <a:ext uri="{FF2B5EF4-FFF2-40B4-BE49-F238E27FC236}">
                <a16:creationId xmlns:a16="http://schemas.microsoft.com/office/drawing/2014/main" id="{8E40C6C8-C45B-4C54-BEEC-253DE2CEE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3802063"/>
            <a:ext cx="2549525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571CEE49-7ED6-451C-A3AB-76200A0C0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chemeClr val="tx1"/>
                </a:solidFill>
              </a:rPr>
              <a:t>Dot Product (cont’d)</a:t>
            </a:r>
          </a:p>
        </p:txBody>
      </p:sp>
      <p:sp>
        <p:nvSpPr>
          <p:cNvPr id="11" name="Rectangle 33">
            <a:extLst>
              <a:ext uri="{FF2B5EF4-FFF2-40B4-BE49-F238E27FC236}">
                <a16:creationId xmlns:a16="http://schemas.microsoft.com/office/drawing/2014/main" id="{2068DB08-842C-4D95-874D-5C1BB1548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74077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</a:rPr>
              <a:t>Note that </a:t>
            </a:r>
            <a:r>
              <a:rPr lang="en-US" altLang="ko-KR" sz="2000" dirty="0"/>
              <a:t>if </a:t>
            </a:r>
            <a:r>
              <a:rPr lang="en-US" altLang="ko-KR" sz="2000" i="1" dirty="0"/>
              <a:t>v</a:t>
            </a:r>
            <a:r>
              <a:rPr lang="en-US" altLang="ko-KR" sz="2000" dirty="0"/>
              <a:t> is a unit vector, </a:t>
            </a:r>
            <a:r>
              <a:rPr lang="en-US" altLang="ko-KR" sz="2000" i="1" dirty="0" err="1"/>
              <a:t>v·v</a:t>
            </a:r>
            <a:r>
              <a:rPr lang="en-US" altLang="ko-KR" sz="2000" dirty="0"/>
              <a:t> = 1. 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Every orthonormal basis has an interesting and useful feature. See two examples.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2D standard basis, </a:t>
            </a:r>
            <a:r>
              <a:rPr lang="en-US" altLang="ko-KR" sz="2000" dirty="0">
                <a:latin typeface="+mn-lt"/>
              </a:rPr>
              <a:t>{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i="1" dirty="0"/>
              <a:t>, 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>
                <a:latin typeface="+mn-lt"/>
              </a:rPr>
              <a:t>} </a:t>
            </a:r>
          </a:p>
          <a:p>
            <a:pPr marL="1257300" lvl="2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i="1" dirty="0"/>
              <a:t>·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/>
              <a:t>=1 and 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i="1" dirty="0"/>
              <a:t>·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/>
              <a:t>=1</a:t>
            </a:r>
          </a:p>
          <a:p>
            <a:pPr marL="1257300" lvl="2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i="1" dirty="0"/>
              <a:t>·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/>
              <a:t>=0 and 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i="1" dirty="0"/>
              <a:t>·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dirty="0"/>
              <a:t>=0.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3D standard basis, {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1</a:t>
            </a:r>
            <a:r>
              <a:rPr lang="en-US" altLang="ko-KR" sz="2000" i="1" dirty="0"/>
              <a:t>, </a:t>
            </a:r>
            <a:r>
              <a:rPr lang="en-US" altLang="ko-KR" sz="2000" i="1" dirty="0">
                <a:ea typeface="굴림" charset="-127"/>
              </a:rPr>
              <a:t>e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i="1" dirty="0">
                <a:ea typeface="굴림" charset="-127"/>
              </a:rPr>
              <a:t>, e</a:t>
            </a:r>
            <a:r>
              <a:rPr lang="en-US" altLang="ko-KR" sz="2000" baseline="-25000" dirty="0">
                <a:ea typeface="굴림" charset="-127"/>
              </a:rPr>
              <a:t>3</a:t>
            </a:r>
            <a:r>
              <a:rPr lang="en-US" altLang="ko-KR" sz="2000" dirty="0"/>
              <a:t>} </a:t>
            </a:r>
            <a:endParaRPr lang="en-US" altLang="ko-KR" sz="2000" dirty="0">
              <a:latin typeface="+mj-lt"/>
            </a:endParaRPr>
          </a:p>
          <a:p>
            <a:pPr marL="1257300" lvl="2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If</a:t>
            </a:r>
            <a:r>
              <a:rPr lang="en-US" altLang="ko-KR" sz="2000" i="1" dirty="0">
                <a:ea typeface="굴림" charset="-127"/>
              </a:rPr>
              <a:t> i</a:t>
            </a:r>
            <a:r>
              <a:rPr lang="en-US" altLang="ko-KR" sz="2000" dirty="0"/>
              <a:t>=</a:t>
            </a:r>
            <a:r>
              <a:rPr lang="en-US" altLang="ko-KR" sz="2000" i="1" dirty="0"/>
              <a:t>j</a:t>
            </a:r>
            <a:r>
              <a:rPr lang="en-US" altLang="ko-KR" sz="2000" dirty="0"/>
              <a:t>, </a:t>
            </a:r>
            <a:r>
              <a:rPr lang="en-US" altLang="ko-KR" sz="2000" i="1" dirty="0" err="1">
                <a:ea typeface="굴림" charset="-127"/>
              </a:rPr>
              <a:t>e</a:t>
            </a:r>
            <a:r>
              <a:rPr lang="en-US" altLang="ko-KR" sz="2000" i="1" baseline="-25000" dirty="0" err="1">
                <a:ea typeface="굴림" charset="-127"/>
              </a:rPr>
              <a:t>i</a:t>
            </a:r>
            <a:r>
              <a:rPr lang="en-US" altLang="ko-KR" sz="2000" i="1" dirty="0" err="1"/>
              <a:t>·</a:t>
            </a:r>
            <a:r>
              <a:rPr lang="en-US" altLang="ko-KR" sz="2000" i="1" dirty="0" err="1">
                <a:ea typeface="굴림" charset="-127"/>
              </a:rPr>
              <a:t>e</a:t>
            </a:r>
            <a:r>
              <a:rPr lang="en-US" altLang="ko-KR" sz="2000" i="1" baseline="-25000" dirty="0" err="1">
                <a:ea typeface="굴림" charset="-127"/>
              </a:rPr>
              <a:t>j</a:t>
            </a:r>
            <a:r>
              <a:rPr lang="en-US" altLang="ko-KR" sz="2000" dirty="0"/>
              <a:t>=1.</a:t>
            </a:r>
          </a:p>
          <a:p>
            <a:pPr marL="1257300" lvl="2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Otherwise,</a:t>
            </a:r>
            <a:r>
              <a:rPr lang="en-US" altLang="ko-KR" sz="2000" i="1" dirty="0">
                <a:ea typeface="굴림" charset="-127"/>
              </a:rPr>
              <a:t> </a:t>
            </a:r>
            <a:r>
              <a:rPr lang="en-US" altLang="ko-KR" sz="2000" i="1" dirty="0" err="1">
                <a:ea typeface="굴림" charset="-127"/>
              </a:rPr>
              <a:t>e</a:t>
            </a:r>
            <a:r>
              <a:rPr lang="en-US" altLang="ko-KR" sz="2000" i="1" baseline="-25000" dirty="0" err="1">
                <a:ea typeface="굴림" charset="-127"/>
              </a:rPr>
              <a:t>i</a:t>
            </a:r>
            <a:r>
              <a:rPr lang="en-US" altLang="ko-KR" sz="2000" i="1" dirty="0" err="1"/>
              <a:t>·</a:t>
            </a:r>
            <a:r>
              <a:rPr lang="en-US" altLang="ko-KR" sz="2000" i="1" dirty="0" err="1">
                <a:ea typeface="굴림" charset="-127"/>
              </a:rPr>
              <a:t>e</a:t>
            </a:r>
            <a:r>
              <a:rPr lang="en-US" altLang="ko-KR" sz="2000" i="1" baseline="-25000" dirty="0" err="1">
                <a:ea typeface="굴림" charset="-127"/>
              </a:rPr>
              <a:t>j</a:t>
            </a:r>
            <a:r>
              <a:rPr lang="en-US" altLang="ko-KR" sz="2000" dirty="0"/>
              <a:t>=0.</a:t>
            </a:r>
          </a:p>
          <a:p>
            <a:pPr marL="1257300" lvl="2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1257300" lvl="2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This feature applies to non-standard orthonormal bases. </a:t>
            </a:r>
            <a:endParaRPr lang="en-US" altLang="ko-KR" sz="2000" dirty="0">
              <a:latin typeface="+mj-lt"/>
            </a:endParaRPr>
          </a:p>
        </p:txBody>
      </p:sp>
      <p:pic>
        <p:nvPicPr>
          <p:cNvPr id="29702" name="그림 1">
            <a:extLst>
              <a:ext uri="{FF2B5EF4-FFF2-40B4-BE49-F238E27FC236}">
                <a16:creationId xmlns:a16="http://schemas.microsoft.com/office/drawing/2014/main" id="{529613D5-DBDB-4D25-ABDF-3E73BCB19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1743075"/>
            <a:ext cx="1719262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2BCF69F4-FA35-4086-AB44-0E68498F2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200"/>
              <a:t> 2-</a:t>
            </a:r>
            <a:fld id="{9D8629C0-AC22-4B52-B91E-E40BCCC9BB5C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9</a:t>
            </a:fld>
            <a:endParaRPr lang="en-US" altLang="ko-KR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20727</TotalTime>
  <Words>1154</Words>
  <Application>Microsoft Office PowerPoint</Application>
  <PresentationFormat>화면 슬라이드 쇼(4:3)</PresentationFormat>
  <Paragraphs>182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Times New Roman</vt:lpstr>
      <vt:lpstr>Wingdings</vt:lpstr>
      <vt:lpstr>기본 디자인</vt:lpstr>
      <vt:lpstr>    Chapter II Mathematics: Basics</vt:lpstr>
      <vt:lpstr>Matrices and Vectors</vt:lpstr>
      <vt:lpstr>Matrices and Vectors (cont’d)</vt:lpstr>
      <vt:lpstr>Matrices and Vectors (cont’d)</vt:lpstr>
      <vt:lpstr>Matrices and Vectors (cont’d)</vt:lpstr>
      <vt:lpstr>Coordinate System and Basis</vt:lpstr>
      <vt:lpstr>Coordinate System and Basis (cont’d)</vt:lpstr>
      <vt:lpstr>Dot Product</vt:lpstr>
      <vt:lpstr>Dot Product (cont’d)</vt:lpstr>
      <vt:lpstr>Cross Product</vt:lpstr>
      <vt:lpstr>Cross Product (cont’d)</vt:lpstr>
      <vt:lpstr>Line, Ray and Linear Interpolation</vt:lpstr>
      <vt:lpstr>Line, Ray and Linear Interpolation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이희성[ 학부재학 / 수학과 ]</cp:lastModifiedBy>
  <cp:revision>628</cp:revision>
  <cp:lastPrinted>2022-03-07T04:50:46Z</cp:lastPrinted>
  <dcterms:created xsi:type="dcterms:W3CDTF">1999-03-28T02:55:44Z</dcterms:created>
  <dcterms:modified xsi:type="dcterms:W3CDTF">2023-03-08T06:39:52Z</dcterms:modified>
</cp:coreProperties>
</file>