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y subtítulo">
    <p:spTree>
      <p:nvGrpSpPr>
        <p:cNvPr id="1" name=""/>
        <p:cNvGrpSpPr/>
        <p:nvPr/>
      </p:nvGrpSpPr>
      <p:grpSpPr>
        <a:xfrm>
          <a:off x="0" y="0"/>
          <a:ext cx="0" cy="0"/>
          <a:chOff x="0" y="0"/>
          <a:chExt cx="0" cy="0"/>
        </a:xfrm>
      </p:grpSpPr>
      <p:sp>
        <p:nvSpPr>
          <p:cNvPr id="11" name="Texto del título"/>
          <p:cNvSpPr txBox="1"/>
          <p:nvPr>
            <p:ph type="title"/>
          </p:nvPr>
        </p:nvSpPr>
        <p:spPr>
          <a:xfrm>
            <a:off x="1270000" y="1638300"/>
            <a:ext cx="10464800" cy="3302000"/>
          </a:xfrm>
          <a:prstGeom prst="rect">
            <a:avLst/>
          </a:prstGeom>
        </p:spPr>
        <p:txBody>
          <a:bodyPr anchor="b"/>
          <a:lstStyle/>
          <a:p>
            <a:pPr/>
            <a:r>
              <a:t>Texto del título</a:t>
            </a:r>
          </a:p>
        </p:txBody>
      </p:sp>
      <p:sp>
        <p:nvSpPr>
          <p:cNvPr id="12" name="Nivel de texto 1…"/>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spTree>
      <p:nvGrpSpPr>
        <p:cNvPr id="1" name=""/>
        <p:cNvGrpSpPr/>
        <p:nvPr/>
      </p:nvGrpSpPr>
      <p:grpSpPr>
        <a:xfrm>
          <a:off x="0" y="0"/>
          <a:ext cx="0" cy="0"/>
          <a:chOff x="0" y="0"/>
          <a:chExt cx="0" cy="0"/>
        </a:xfrm>
      </p:grpSpPr>
      <p:sp>
        <p:nvSpPr>
          <p:cNvPr id="93" name="– Juan Pérez"/>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 Juan Pérez</a:t>
            </a:r>
          </a:p>
        </p:txBody>
      </p:sp>
      <p:sp>
        <p:nvSpPr>
          <p:cNvPr id="94" name="“Escribe una cita aquí”"/>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“Escribe una cita aquí” </a:t>
            </a:r>
          </a:p>
        </p:txBody>
      </p:sp>
      <p:sp>
        <p:nvSpPr>
          <p:cNvPr id="9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02" name="Imagen"/>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11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horizontal)">
    <p:spTree>
      <p:nvGrpSpPr>
        <p:cNvPr id="1" name=""/>
        <p:cNvGrpSpPr/>
        <p:nvPr/>
      </p:nvGrpSpPr>
      <p:grpSpPr>
        <a:xfrm>
          <a:off x="0" y="0"/>
          <a:ext cx="0" cy="0"/>
          <a:chOff x="0" y="0"/>
          <a:chExt cx="0" cy="0"/>
        </a:xfrm>
      </p:grpSpPr>
      <p:sp>
        <p:nvSpPr>
          <p:cNvPr id="20" name="Imagen"/>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exto del título"/>
          <p:cNvSpPr txBox="1"/>
          <p:nvPr>
            <p:ph type="title"/>
          </p:nvPr>
        </p:nvSpPr>
        <p:spPr>
          <a:xfrm>
            <a:off x="1270000" y="6718300"/>
            <a:ext cx="10464800" cy="1422400"/>
          </a:xfrm>
          <a:prstGeom prst="rect">
            <a:avLst/>
          </a:prstGeom>
        </p:spPr>
        <p:txBody>
          <a:bodyPr anchor="b"/>
          <a:lstStyle/>
          <a:p>
            <a:pPr/>
            <a:r>
              <a:t>Texto del título</a:t>
            </a:r>
          </a:p>
        </p:txBody>
      </p:sp>
      <p:sp>
        <p:nvSpPr>
          <p:cNvPr id="22" name="Nivel de texto 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centro)">
    <p:spTree>
      <p:nvGrpSpPr>
        <p:cNvPr id="1" name=""/>
        <p:cNvGrpSpPr/>
        <p:nvPr/>
      </p:nvGrpSpPr>
      <p:grpSpPr>
        <a:xfrm>
          <a:off x="0" y="0"/>
          <a:ext cx="0" cy="0"/>
          <a:chOff x="0" y="0"/>
          <a:chExt cx="0" cy="0"/>
        </a:xfrm>
      </p:grpSpPr>
      <p:sp>
        <p:nvSpPr>
          <p:cNvPr id="30" name="Texto del título"/>
          <p:cNvSpPr txBox="1"/>
          <p:nvPr>
            <p:ph type="title"/>
          </p:nvPr>
        </p:nvSpPr>
        <p:spPr>
          <a:xfrm>
            <a:off x="1270000" y="3225800"/>
            <a:ext cx="10464800" cy="3302000"/>
          </a:xfrm>
          <a:prstGeom prst="rect">
            <a:avLst/>
          </a:prstGeom>
        </p:spPr>
        <p:txBody>
          <a:bodyPr/>
          <a:lstStyle/>
          <a:p>
            <a:pPr/>
            <a:r>
              <a:t>Texto del título</a:t>
            </a:r>
          </a:p>
        </p:txBody>
      </p:sp>
      <p:sp>
        <p:nvSpPr>
          <p:cNvPr id="3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vertical)">
    <p:spTree>
      <p:nvGrpSpPr>
        <p:cNvPr id="1" name=""/>
        <p:cNvGrpSpPr/>
        <p:nvPr/>
      </p:nvGrpSpPr>
      <p:grpSpPr>
        <a:xfrm>
          <a:off x="0" y="0"/>
          <a:ext cx="0" cy="0"/>
          <a:chOff x="0" y="0"/>
          <a:chExt cx="0" cy="0"/>
        </a:xfrm>
      </p:grpSpPr>
      <p:sp>
        <p:nvSpPr>
          <p:cNvPr id="38" name="Imagen"/>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exto del título"/>
          <p:cNvSpPr txBox="1"/>
          <p:nvPr>
            <p:ph type="title"/>
          </p:nvPr>
        </p:nvSpPr>
        <p:spPr>
          <a:xfrm>
            <a:off x="952500" y="635000"/>
            <a:ext cx="5334000" cy="3987800"/>
          </a:xfrm>
          <a:prstGeom prst="rect">
            <a:avLst/>
          </a:prstGeom>
        </p:spPr>
        <p:txBody>
          <a:bodyPr anchor="b"/>
          <a:lstStyle>
            <a:lvl1pPr>
              <a:defRPr sz="6000"/>
            </a:lvl1pPr>
          </a:lstStyle>
          <a:p>
            <a:pPr/>
            <a:r>
              <a:t>Texto del título</a:t>
            </a:r>
          </a:p>
        </p:txBody>
      </p:sp>
      <p:sp>
        <p:nvSpPr>
          <p:cNvPr id="40" name="Nivel de texto 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arriba)">
    <p:spTree>
      <p:nvGrpSpPr>
        <p:cNvPr id="1" name=""/>
        <p:cNvGrpSpPr/>
        <p:nvPr/>
      </p:nvGrpSpPr>
      <p:grpSpPr>
        <a:xfrm>
          <a:off x="0" y="0"/>
          <a:ext cx="0" cy="0"/>
          <a:chOff x="0" y="0"/>
          <a:chExt cx="0" cy="0"/>
        </a:xfrm>
      </p:grpSpPr>
      <p:sp>
        <p:nvSpPr>
          <p:cNvPr id="48" name="Texto del título"/>
          <p:cNvSpPr txBox="1"/>
          <p:nvPr>
            <p:ph type="title"/>
          </p:nvPr>
        </p:nvSpPr>
        <p:spPr>
          <a:prstGeom prst="rect">
            <a:avLst/>
          </a:prstGeom>
        </p:spPr>
        <p:txBody>
          <a:bodyPr/>
          <a:lstStyle/>
          <a:p>
            <a:pPr/>
            <a:r>
              <a:t>Texto del título</a:t>
            </a:r>
          </a:p>
        </p:txBody>
      </p:sp>
      <p:sp>
        <p:nvSpPr>
          <p:cNvPr id="4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56" name="Texto del título"/>
          <p:cNvSpPr txBox="1"/>
          <p:nvPr>
            <p:ph type="title"/>
          </p:nvPr>
        </p:nvSpPr>
        <p:spPr>
          <a:prstGeom prst="rect">
            <a:avLst/>
          </a:prstGeom>
        </p:spPr>
        <p:txBody>
          <a:bodyPr/>
          <a:lstStyle/>
          <a:p>
            <a:pPr/>
            <a:r>
              <a:t>Texto del título</a:t>
            </a:r>
          </a:p>
        </p:txBody>
      </p:sp>
      <p:sp>
        <p:nvSpPr>
          <p:cNvPr id="57" name="Nivel de texto 1…"/>
          <p:cNvSpPr txBox="1"/>
          <p:nvPr>
            <p:ph type="body"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spTree>
      <p:nvGrpSpPr>
        <p:cNvPr id="1" name=""/>
        <p:cNvGrpSpPr/>
        <p:nvPr/>
      </p:nvGrpSpPr>
      <p:grpSpPr>
        <a:xfrm>
          <a:off x="0" y="0"/>
          <a:ext cx="0" cy="0"/>
          <a:chOff x="0" y="0"/>
          <a:chExt cx="0" cy="0"/>
        </a:xfrm>
      </p:grpSpPr>
      <p:sp>
        <p:nvSpPr>
          <p:cNvPr id="65" name="Imagen"/>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exto del título"/>
          <p:cNvSpPr txBox="1"/>
          <p:nvPr>
            <p:ph type="title"/>
          </p:nvPr>
        </p:nvSpPr>
        <p:spPr>
          <a:prstGeom prst="rect">
            <a:avLst/>
          </a:prstGeom>
        </p:spPr>
        <p:txBody>
          <a:bodyPr/>
          <a:lstStyle/>
          <a:p>
            <a:pPr/>
            <a:r>
              <a:t>Texto del título</a:t>
            </a:r>
          </a:p>
        </p:txBody>
      </p:sp>
      <p:sp>
        <p:nvSpPr>
          <p:cNvPr id="67" name="Nivel de texto 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spTree>
      <p:nvGrpSpPr>
        <p:cNvPr id="1" name=""/>
        <p:cNvGrpSpPr/>
        <p:nvPr/>
      </p:nvGrpSpPr>
      <p:grpSpPr>
        <a:xfrm>
          <a:off x="0" y="0"/>
          <a:ext cx="0" cy="0"/>
          <a:chOff x="0" y="0"/>
          <a:chExt cx="0" cy="0"/>
        </a:xfrm>
      </p:grpSpPr>
      <p:sp>
        <p:nvSpPr>
          <p:cNvPr id="75" name="Nivel de texto 1…"/>
          <p:cNvSpPr txBox="1"/>
          <p:nvPr>
            <p:ph type="body" idx="1"/>
          </p:nvPr>
        </p:nvSpPr>
        <p:spPr>
          <a:xfrm>
            <a:off x="952500" y="1270000"/>
            <a:ext cx="11099800" cy="7213600"/>
          </a:xfrm>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fotos">
    <p:spTree>
      <p:nvGrpSpPr>
        <p:cNvPr id="1" name=""/>
        <p:cNvGrpSpPr/>
        <p:nvPr/>
      </p:nvGrpSpPr>
      <p:grpSpPr>
        <a:xfrm>
          <a:off x="0" y="0"/>
          <a:ext cx="0" cy="0"/>
          <a:chOff x="0" y="0"/>
          <a:chExt cx="0" cy="0"/>
        </a:xfrm>
      </p:grpSpPr>
      <p:sp>
        <p:nvSpPr>
          <p:cNvPr id="83" name="Imagen"/>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n"/>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n"/>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o del título"/>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del título</a:t>
            </a:r>
          </a:p>
        </p:txBody>
      </p:sp>
      <p:sp>
        <p:nvSpPr>
          <p:cNvPr id="3" name="Nivel de texto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youtube.com/watch?v=1iKXqliglM8"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macba.cat/en/the-little-general-pinball-machine-2792" TargetMode="Externa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wired.co.uk/gallery/pinball-print-machine-gallery"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My integration"/>
          <p:cNvSpPr txBox="1"/>
          <p:nvPr>
            <p:ph type="ctrTitle"/>
          </p:nvPr>
        </p:nvSpPr>
        <p:spPr>
          <a:prstGeom prst="rect">
            <a:avLst/>
          </a:prstGeom>
        </p:spPr>
        <p:txBody>
          <a:bodyPr/>
          <a:lstStyle/>
          <a:p>
            <a:pPr/>
            <a:r>
              <a:t>My integration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3er día miércoles…"/>
          <p:cNvSpPr txBox="1"/>
          <p:nvPr>
            <p:ph type="title"/>
          </p:nvPr>
        </p:nvSpPr>
        <p:spPr>
          <a:prstGeom prst="rect">
            <a:avLst/>
          </a:prstGeom>
        </p:spPr>
        <p:txBody>
          <a:bodyPr/>
          <a:lstStyle/>
          <a:p>
            <a:pPr defTabSz="373887">
              <a:defRPr sz="5119"/>
            </a:pPr>
            <a:r>
              <a:t> 3er día miércoles</a:t>
            </a:r>
          </a:p>
          <a:p>
            <a:pPr defTabSz="373887">
              <a:defRPr sz="5119"/>
            </a:pPr>
            <a:r>
              <a:t>El derecho de integrase </a:t>
            </a:r>
          </a:p>
          <a:p>
            <a:pPr defTabSz="373887">
              <a:defRPr sz="5119"/>
            </a:pPr>
            <a:r>
              <a:t>o resistir</a:t>
            </a:r>
          </a:p>
          <a:p>
            <a:pPr defTabSz="373887">
              <a:defRPr sz="5119"/>
            </a:pPr>
            <a:r>
              <a:t>Política de los migrantes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Día de Design Thinking ”"/>
          <p:cNvSpPr txBox="1"/>
          <p:nvPr>
            <p:ph type="body" idx="14"/>
          </p:nvPr>
        </p:nvSpPr>
        <p:spPr>
          <a:prstGeom prst="rect">
            <a:avLst/>
          </a:prstGeom>
        </p:spPr>
        <p:txBody>
          <a:bodyPr/>
          <a:lstStyle/>
          <a:p>
            <a:pPr/>
            <a:r>
              <a:t>“Día de Design Thinking ”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Fase de empatía: breve investigación sobre el sindicato de manteros y Asociación de sin papeles de Madrid  en las redes sociales para resaltar sus diferencias y semejanzas. Después de la investigación, categorización y depuramiento.…"/>
          <p:cNvSpPr txBox="1"/>
          <p:nvPr>
            <p:ph type="body" idx="1"/>
          </p:nvPr>
        </p:nvSpPr>
        <p:spPr>
          <a:xfrm>
            <a:off x="652760" y="692216"/>
            <a:ext cx="11699280" cy="8369168"/>
          </a:xfrm>
          <a:prstGeom prst="rect">
            <a:avLst/>
          </a:prstGeom>
        </p:spPr>
        <p:txBody>
          <a:bodyPr/>
          <a:lstStyle/>
          <a:p>
            <a:pPr marL="355600" indent="-355600" defTabSz="467359">
              <a:spcBef>
                <a:spcPts val="3300"/>
              </a:spcBef>
              <a:defRPr sz="2560"/>
            </a:pPr>
            <a:r>
              <a:t>Fase de empatía: breve investigación sobre el sindicato de manteros y Asociación de sin papeles de Madrid  en las redes sociales para resaltar sus diferencias y semejanzas. Después de la investigación, categorización y depuramiento.  </a:t>
            </a:r>
          </a:p>
          <a:p>
            <a:pPr marL="355600" indent="-355600" defTabSz="467359">
              <a:spcBef>
                <a:spcPts val="3300"/>
              </a:spcBef>
              <a:defRPr sz="2560"/>
            </a:pPr>
            <a:r>
              <a:t>Resultados: Dos propuestas a presentar al representante del SDM 1) propuesta sobre las agresiones policiales con datos  2) propuesta sobre la integración y des mitificación de la migración 3) </a:t>
            </a:r>
          </a:p>
          <a:p>
            <a:pPr marL="355600" indent="-355600" defTabSz="467359">
              <a:spcBef>
                <a:spcPts val="3300"/>
              </a:spcBef>
              <a:defRPr sz="2560"/>
            </a:pPr>
            <a:r>
              <a:t>Validación: Exposición a Alexander, representante del SDM sobre los dos frentes que gobiernan el sindicato 1) Frente de integración 2) Frente de crítica al sistema. Comenta que no desean denunciar los actos de violencia policial por miedo y que el encontrar un trabajo es su principal problemática.</a:t>
            </a:r>
          </a:p>
          <a:p>
            <a:pPr marL="355600" indent="-355600" defTabSz="467359">
              <a:spcBef>
                <a:spcPts val="3300"/>
              </a:spcBef>
              <a:defRPr sz="2560"/>
            </a:pPr>
            <a:r>
              <a:t> Nuevas Propuestas : Los datos como fuente de conocimiento del barrio, como ejemplo : encontrar  las fuentes de economía barrial e.g. tiendas de suministro </a:t>
            </a:r>
          </a:p>
          <a:p>
            <a:pPr marL="355600" indent="-355600" defTabSz="467359">
              <a:spcBef>
                <a:spcPts val="3300"/>
              </a:spcBef>
              <a:defRPr sz="2560"/>
            </a:pPr>
            <a:r>
              <a:t> Búsqueda de datos y racismo, investigación de equally data collection, datos para combatir la discriminación por organismos de anti- discriminación europeos.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4to día jueves…"/>
          <p:cNvSpPr txBox="1"/>
          <p:nvPr>
            <p:ph type="title"/>
          </p:nvPr>
        </p:nvSpPr>
        <p:spPr>
          <a:prstGeom prst="rect">
            <a:avLst/>
          </a:prstGeom>
        </p:spPr>
        <p:txBody>
          <a:bodyPr/>
          <a:lstStyle/>
          <a:p>
            <a:pPr defTabSz="373887">
              <a:defRPr sz="5119"/>
            </a:pPr>
            <a:r>
              <a:t>4to día jueves</a:t>
            </a:r>
          </a:p>
          <a:p>
            <a:pPr defTabSz="373887">
              <a:defRPr sz="5119"/>
            </a:pPr>
            <a:r>
              <a:t> Integración Negativo o Positivo, Interculturalidad y microrrelatos</a:t>
            </a:r>
          </a:p>
          <a:p>
            <a:pPr defTabSz="373887">
              <a:defRPr sz="5119"/>
            </a:pPr>
            <a:r>
              <a:t> back to Data Donors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Al principio de la jornada comenzamos determinando llegar a desmitificar la migración con los datos de una forma positiva, al contrario de lo que nos comento Alexander representante del sindicato de manteros, al resaltar las diferencias para resaltar privilegios y segregación.…"/>
          <p:cNvSpPr txBox="1"/>
          <p:nvPr>
            <p:ph type="body" idx="1"/>
          </p:nvPr>
        </p:nvSpPr>
        <p:spPr>
          <a:xfrm>
            <a:off x="952500" y="654744"/>
            <a:ext cx="11099800" cy="8444112"/>
          </a:xfrm>
          <a:prstGeom prst="rect">
            <a:avLst/>
          </a:prstGeom>
        </p:spPr>
        <p:txBody>
          <a:bodyPr/>
          <a:lstStyle/>
          <a:p>
            <a:pPr>
              <a:defRPr sz="2000">
                <a:latin typeface="Arial"/>
                <a:ea typeface="Arial"/>
                <a:cs typeface="Arial"/>
                <a:sym typeface="Arial"/>
              </a:defRPr>
            </a:pPr>
            <a:r>
              <a:t>Al principio de la jornada comenzamos determinando llegar a desmitificar la migración con los datos de una forma positiva, al contrario de lo que nos comento Alexander representante del sindicato de manteros, al resaltar las diferencias para resaltar privilegios y segregación.</a:t>
            </a:r>
          </a:p>
          <a:p>
            <a:pPr>
              <a:defRPr sz="2000">
                <a:latin typeface="Arial"/>
                <a:ea typeface="Arial"/>
                <a:cs typeface="Arial"/>
                <a:sym typeface="Arial"/>
              </a:defRPr>
            </a:pPr>
            <a:r>
              <a:t>Los datos deben ser de cosas que nos unen como humanos de una forma intercultural, en lugar de propiciar la separación y  la paranoia. Propuesta de hacer una aplicación que dé datos de una manera divertida.</a:t>
            </a:r>
          </a:p>
          <a:p>
            <a:pPr>
              <a:defRPr sz="2000">
                <a:latin typeface="Arial"/>
                <a:ea typeface="Arial"/>
                <a:cs typeface="Arial"/>
                <a:sym typeface="Arial"/>
              </a:defRPr>
            </a:pPr>
            <a:r>
              <a:t>Los datos podrían recolectarse a partir de encuestas que se envían por una app que reflejan que somos humanos y que podemos ser parte de una sociedad de acogida y que podemos integrarnos más de lo que es señalado.</a:t>
            </a:r>
          </a:p>
          <a:p>
            <a:pPr>
              <a:defRPr sz="2000">
                <a:latin typeface="Arial"/>
                <a:ea typeface="Arial"/>
                <a:cs typeface="Arial"/>
                <a:sym typeface="Arial"/>
              </a:defRPr>
            </a:pPr>
            <a:r>
              <a:t>La aplicación serviría para contar microrrelatos que pueden dar mensajes de unión e incentivar la convivialidad  intercultural. Los resultados serían microrrelatos y microperiodismo junto con campañas de desmitificación. </a:t>
            </a:r>
          </a:p>
          <a:p>
            <a:pPr>
              <a:defRPr sz="2000">
                <a:latin typeface="Arial"/>
                <a:ea typeface="Arial"/>
                <a:cs typeface="Arial"/>
                <a:sym typeface="Arial"/>
              </a:defRPr>
            </a:pPr>
            <a:r>
              <a:t>Reunión de todos los mentores para retroalimentación. </a:t>
            </a:r>
          </a:p>
          <a:p>
            <a:pPr>
              <a:defRPr sz="2000">
                <a:latin typeface="Arial"/>
                <a:ea typeface="Arial"/>
                <a:cs typeface="Arial"/>
                <a:sym typeface="Arial"/>
              </a:defRPr>
            </a:pPr>
            <a:r>
              <a:t>Voces móviles fue la inspiración más grande para nuestro proyecto </a:t>
            </a:r>
          </a:p>
          <a:p>
            <a:pPr>
              <a:defRPr sz="2000">
                <a:latin typeface="Arial"/>
                <a:ea typeface="Arial"/>
                <a:cs typeface="Arial"/>
                <a:sym typeface="Arial"/>
              </a:defRPr>
            </a:pPr>
            <a:r>
              <a:rPr u="sng">
                <a:hlinkClick r:id="rId2" invalidUrl="" action="" tgtFrame="" tooltip="" history="1" highlightClick="0" endSnd="0"/>
              </a:rPr>
              <a:t>https://www.youtube.com/watch?v=1iKXqliglM8</a:t>
            </a:r>
            <a:r>
              <a:t> ( Voces móviles en California)</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El kit de datos"/>
          <p:cNvSpPr txBox="1"/>
          <p:nvPr>
            <p:ph type="title"/>
          </p:nvPr>
        </p:nvSpPr>
        <p:spPr>
          <a:prstGeom prst="rect">
            <a:avLst/>
          </a:prstGeom>
        </p:spPr>
        <p:txBody>
          <a:bodyPr/>
          <a:lstStyle/>
          <a:p>
            <a:pPr/>
            <a:r>
              <a:t>El kit de datos </a:t>
            </a:r>
          </a:p>
        </p:txBody>
      </p:sp>
      <p:sp>
        <p:nvSpPr>
          <p:cNvPr id="159" name="Samuel y Allison nos han dado una charla sobre  la recolección de datos periodísticos usando metodologías de etnografía, como cámaras y encuestas  creativas y visuales.…"/>
          <p:cNvSpPr txBox="1"/>
          <p:nvPr>
            <p:ph type="body" idx="1"/>
          </p:nvPr>
        </p:nvSpPr>
        <p:spPr>
          <a:prstGeom prst="rect">
            <a:avLst/>
          </a:prstGeom>
        </p:spPr>
        <p:txBody>
          <a:bodyPr/>
          <a:lstStyle/>
          <a:p>
            <a:pPr/>
            <a:r>
              <a:t>Samuel y Allison nos han dado una charla sobre  la recolección de datos periodísticos usando metodologías de etnografía, como cámaras y encuestas  creativas y visuales. </a:t>
            </a:r>
          </a:p>
          <a:p>
            <a:pPr/>
            <a:r>
              <a:t>Nos han recomendado crear un kit para los manteros, donde ellos puedan ser testigos y denunciantes de las situaciones de su entorno.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5to día…"/>
          <p:cNvSpPr txBox="1"/>
          <p:nvPr>
            <p:ph type="title"/>
          </p:nvPr>
        </p:nvSpPr>
        <p:spPr>
          <a:prstGeom prst="rect">
            <a:avLst/>
          </a:prstGeom>
        </p:spPr>
        <p:txBody>
          <a:bodyPr/>
          <a:lstStyle/>
          <a:p>
            <a:pPr defTabSz="473201">
              <a:defRPr sz="6480"/>
            </a:pPr>
            <a:r>
              <a:t>5to día</a:t>
            </a:r>
          </a:p>
          <a:p>
            <a:pPr defTabSz="473201">
              <a:defRPr sz="6480"/>
            </a:pPr>
            <a:r>
              <a:t>Back to Basics </a:t>
            </a:r>
          </a:p>
          <a:p>
            <a:pPr defTabSz="473201">
              <a:defRPr sz="6480"/>
            </a:pPr>
            <a:r>
              <a:t>Alfabetización de los datos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Después de haber hablado con Alejandro el día anterior, nos percatamos que no podríamos saltar pasos para abordar el tema de datos y personas en vulnerabilidad con algo educativo de alfabetización de datos, queríamos saltar de A a C sin pasar por B. Así podríamos hacer algo como un kit para crear conciencia sobre los datos para las personas que están sin educación digital, debido a la brecha digital que hay en latinoamerica y en Africa con este tema, pensando en los migrantes y demás colectivos vulnerables ¿cómo hacer que nos donaran sus datos sino sabían que eran sus datos en primer lugar?…"/>
          <p:cNvSpPr txBox="1"/>
          <p:nvPr/>
        </p:nvSpPr>
        <p:spPr>
          <a:xfrm>
            <a:off x="725419" y="294233"/>
            <a:ext cx="12028095" cy="88603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355600">
              <a:defRPr sz="1600">
                <a:solidFill>
                  <a:srgbClr val="454545"/>
                </a:solidFill>
                <a:latin typeface="Arial"/>
                <a:ea typeface="Arial"/>
                <a:cs typeface="Arial"/>
                <a:sym typeface="Arial"/>
              </a:defRPr>
            </a:pPr>
          </a:p>
          <a:p>
            <a:pPr algn="l" defTabSz="355600">
              <a:defRPr b="0" sz="1800">
                <a:solidFill>
                  <a:srgbClr val="454545"/>
                </a:solidFill>
                <a:latin typeface="Arial"/>
                <a:ea typeface="Arial"/>
                <a:cs typeface="Arial"/>
                <a:sym typeface="Arial"/>
              </a:defRPr>
            </a:pPr>
            <a:r>
              <a:t>Después de haber hablado con Alejandro el día anterior, nos percatamos que no podríamos saltar pasos para abordar el tema de datos y personas en vulnerabilidad con algo educativo de alfabetización de datos, queríamos saltar de A a C sin pasar por B. Así podríamos hacer algo como un kit para crear conciencia sobre los datos para las personas que están sin educación digital, debido a la brecha digital que hay en latinoamerica y en Africa con este tema, pensando en los migrantes y demás colectivos vulnerables ¿cómo hacer que nos donaran sus datos sino sabían que eran sus datos en primer lugar?</a:t>
            </a:r>
          </a:p>
          <a:p>
            <a:pPr algn="l" defTabSz="355600">
              <a:defRPr b="0" sz="1800">
                <a:solidFill>
                  <a:srgbClr val="454545"/>
                </a:solidFill>
                <a:latin typeface="Arial"/>
                <a:ea typeface="Arial"/>
                <a:cs typeface="Arial"/>
                <a:sym typeface="Arial"/>
              </a:defRPr>
            </a:pPr>
          </a:p>
          <a:p>
            <a:pPr algn="l" defTabSz="355600">
              <a:defRPr b="0" sz="1800">
                <a:solidFill>
                  <a:srgbClr val="454545"/>
                </a:solidFill>
                <a:latin typeface="Arial"/>
                <a:ea typeface="Arial"/>
                <a:cs typeface="Arial"/>
                <a:sym typeface="Arial"/>
              </a:defRPr>
            </a:pPr>
            <a:r>
              <a:t>Por la mañana Effray comentó que había un grupo llamado Tupale que realizaba lo mismo en Colombia con activismo  de datos, habían desarrollado una plataforma para que las personas escogieran sus propios datos y tuvieran seguimiento sobre ellos, los colectivos mismos podrían determinar que quisieran hacer con esos datos, como el tema de los desplazados en Colombia,  así podríamos desarrollar con ellos una campaña de alfabetización de datos que fuera educativo y divertido. </a:t>
            </a:r>
          </a:p>
          <a:p>
            <a:pPr algn="l" defTabSz="355600">
              <a:defRPr b="0" sz="1800">
                <a:solidFill>
                  <a:srgbClr val="454545"/>
                </a:solidFill>
                <a:latin typeface="Arial"/>
                <a:ea typeface="Arial"/>
                <a:cs typeface="Arial"/>
                <a:sym typeface="Arial"/>
              </a:defRPr>
            </a:pPr>
          </a:p>
          <a:p>
            <a:pPr algn="l" defTabSz="355600">
              <a:defRPr b="0" sz="1800">
                <a:solidFill>
                  <a:srgbClr val="454545"/>
                </a:solidFill>
                <a:latin typeface="Arial"/>
                <a:ea typeface="Arial"/>
                <a:cs typeface="Arial"/>
                <a:sym typeface="Arial"/>
              </a:defRPr>
            </a:pPr>
            <a:r>
              <a:t>Cuando hable con esto con Allison me comentó que hacer un kit como el kit de data detox es muy complicado. Me dijo que deberíamos salir y contactar con los santeros y preguntarles sobre sus historias y sus necesidades.</a:t>
            </a:r>
          </a:p>
          <a:p>
            <a:pPr algn="l" defTabSz="355600">
              <a:defRPr b="0" sz="1800">
                <a:solidFill>
                  <a:srgbClr val="454545"/>
                </a:solidFill>
                <a:latin typeface="Arial"/>
                <a:ea typeface="Arial"/>
                <a:cs typeface="Arial"/>
                <a:sym typeface="Arial"/>
              </a:defRPr>
            </a:pPr>
          </a:p>
          <a:p>
            <a:pPr algn="l" defTabSz="355600">
              <a:defRPr b="0" sz="1800">
                <a:solidFill>
                  <a:srgbClr val="454545"/>
                </a:solidFill>
                <a:latin typeface="Arial"/>
                <a:ea typeface="Arial"/>
                <a:cs typeface="Arial"/>
                <a:sym typeface="Arial"/>
              </a:defRPr>
            </a:pPr>
            <a:r>
              <a:t>Al hablar con Adolfo, el tema había virado a poder conseguir datos de las personas que vienen en pateras y que son vulnerables porque no tienen pasaporte. Esos datos biométricos que se podían conseguir quizás por los centros CIES, cruz roja, y demás organizaciones con datos abiertos. </a:t>
            </a:r>
          </a:p>
          <a:p>
            <a:pPr algn="l" defTabSz="355600">
              <a:defRPr b="0" sz="1800">
                <a:solidFill>
                  <a:srgbClr val="454545"/>
                </a:solidFill>
                <a:latin typeface="Arial"/>
                <a:ea typeface="Arial"/>
                <a:cs typeface="Arial"/>
                <a:sym typeface="Arial"/>
              </a:defRPr>
            </a:pPr>
          </a:p>
          <a:p>
            <a:pPr algn="l" defTabSz="355600">
              <a:defRPr b="0" sz="1800">
                <a:solidFill>
                  <a:srgbClr val="454545"/>
                </a:solidFill>
                <a:latin typeface="Arial"/>
                <a:ea typeface="Arial"/>
                <a:cs typeface="Arial"/>
                <a:sym typeface="Arial"/>
              </a:defRPr>
            </a:pPr>
            <a:r>
              <a:t>Entre el equipo nos repartimos la tarea de investigar los datos de los migrantes en salud, vivienda y trabajo y nos hacía sentido hacer un kit de bienvenida. Sin embargo la investigación suponía un conocimiento muy amplio de las carencias de los migrantes y las instituciones españolas, se abandono y decidió regresar al origen de donación de datos. Desde el principio el tema era como donaban los datos, se recolectaban, se limpiaban y se visualizaban por medio de una plataforma. </a:t>
            </a:r>
          </a:p>
          <a:p>
            <a:pPr algn="l" defTabSz="355600">
              <a:defRPr b="0" sz="1800">
                <a:solidFill>
                  <a:srgbClr val="454545"/>
                </a:solidFill>
                <a:latin typeface="Arial"/>
                <a:ea typeface="Arial"/>
                <a:cs typeface="Arial"/>
                <a:sym typeface="Arial"/>
              </a:defRPr>
            </a:pPr>
          </a:p>
          <a:p>
            <a:pPr algn="l" defTabSz="355600">
              <a:defRPr b="0" sz="1800">
                <a:solidFill>
                  <a:srgbClr val="454545"/>
                </a:solidFill>
                <a:latin typeface="Arial"/>
                <a:ea typeface="Arial"/>
                <a:cs typeface="Arial"/>
                <a:sym typeface="Arial"/>
              </a:defRPr>
            </a:pPr>
            <a:r>
              <a:t>Ese mismo día se  contacto con un mantero para conseguir validación , nos reunimos pero fue sin éxito. </a:t>
            </a:r>
          </a:p>
          <a:p>
            <a:pPr algn="l" defTabSz="355600">
              <a:defRPr b="0" sz="1800">
                <a:solidFill>
                  <a:srgbClr val="454545"/>
                </a:solidFill>
                <a:latin typeface="Arial"/>
                <a:ea typeface="Arial"/>
                <a:cs typeface="Arial"/>
                <a:sym typeface="Arial"/>
              </a:defRPr>
            </a:pPr>
          </a:p>
          <a:p>
            <a:pPr algn="l" defTabSz="355600">
              <a:defRPr b="0" sz="1800">
                <a:solidFill>
                  <a:srgbClr val="454545"/>
                </a:solidFill>
                <a:latin typeface="Arial"/>
                <a:ea typeface="Arial"/>
                <a:cs typeface="Arial"/>
                <a:sym typeface="Arial"/>
              </a:defRPr>
            </a:pPr>
            <a:r>
              <a:t>Al cabo de unas horas, llegaron los mentores a tratar de ordenar los datos, hicimos una lluvia de ideas en conjunto con la cual abordamos muchos temas que podríamos capturar: </a:t>
            </a:r>
          </a:p>
          <a:p>
            <a:pPr algn="l" defTabSz="355600">
              <a:defRPr b="0" sz="1200">
                <a:solidFill>
                  <a:srgbClr val="454545"/>
                </a:solidFill>
              </a:defRPr>
            </a:pPr>
          </a:p>
          <a:p>
            <a:pPr algn="l" defTabSz="355600">
              <a:defRPr b="0" sz="1200">
                <a:solidFill>
                  <a:srgbClr val="454545"/>
                </a:solidFill>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e mencionaron los siguientes:…"/>
          <p:cNvSpPr txBox="1"/>
          <p:nvPr/>
        </p:nvSpPr>
        <p:spPr>
          <a:xfrm>
            <a:off x="965496" y="855150"/>
            <a:ext cx="2725675" cy="5609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355600">
              <a:defRPr b="0" sz="1200">
                <a:solidFill>
                  <a:srgbClr val="454545"/>
                </a:solidFill>
              </a:defRPr>
            </a:pPr>
            <a:r>
              <a:t>Se mencionaron los siguientes: </a:t>
            </a:r>
          </a:p>
          <a:p>
            <a:pPr algn="l" defTabSz="355600">
              <a:defRPr b="0" sz="1200">
                <a:solidFill>
                  <a:srgbClr val="454545"/>
                </a:solidFill>
              </a:defRPr>
            </a:pPr>
          </a:p>
          <a:p>
            <a:pPr algn="l" defTabSz="355600">
              <a:defRPr b="0" sz="1200">
                <a:solidFill>
                  <a:srgbClr val="454545"/>
                </a:solidFill>
              </a:defRPr>
            </a:pPr>
            <a:r>
              <a:t>Datos generales</a:t>
            </a:r>
          </a:p>
          <a:p>
            <a:pPr algn="l" defTabSz="355600">
              <a:defRPr b="0" sz="1200">
                <a:solidFill>
                  <a:srgbClr val="454545"/>
                </a:solidFill>
              </a:defRPr>
            </a:pPr>
            <a:r>
              <a:t>origen </a:t>
            </a:r>
          </a:p>
          <a:p>
            <a:pPr algn="l" defTabSz="355600">
              <a:defRPr b="0" sz="1200">
                <a:solidFill>
                  <a:srgbClr val="454545"/>
                </a:solidFill>
              </a:defRPr>
            </a:pPr>
            <a:r>
              <a:t>Genero</a:t>
            </a:r>
          </a:p>
          <a:p>
            <a:pPr algn="l" defTabSz="355600">
              <a:defRPr b="0" sz="1200">
                <a:solidFill>
                  <a:srgbClr val="454545"/>
                </a:solidFill>
              </a:defRPr>
            </a:pPr>
            <a:r>
              <a:t>religión </a:t>
            </a:r>
          </a:p>
          <a:p>
            <a:pPr algn="l" defTabSz="355600">
              <a:defRPr b="0" sz="1200">
                <a:solidFill>
                  <a:srgbClr val="454545"/>
                </a:solidFill>
              </a:defRPr>
            </a:pPr>
            <a:r>
              <a:t>Estado civil</a:t>
            </a:r>
          </a:p>
          <a:p>
            <a:pPr algn="l" defTabSz="355600">
              <a:defRPr b="0" sz="1200">
                <a:solidFill>
                  <a:srgbClr val="454545"/>
                </a:solidFill>
              </a:defRPr>
            </a:pPr>
            <a:r>
              <a:t>idioma</a:t>
            </a:r>
          </a:p>
          <a:p>
            <a:pPr algn="l" defTabSz="355600">
              <a:defRPr b="0" sz="1200">
                <a:solidFill>
                  <a:srgbClr val="454545"/>
                </a:solidFill>
              </a:defRPr>
            </a:pPr>
            <a:r>
              <a:t>educación </a:t>
            </a:r>
          </a:p>
          <a:p>
            <a:pPr algn="l" defTabSz="355600">
              <a:defRPr b="0" sz="1200">
                <a:solidFill>
                  <a:srgbClr val="454545"/>
                </a:solidFill>
              </a:defRPr>
            </a:pPr>
            <a:r>
              <a:t>ocupación </a:t>
            </a:r>
          </a:p>
          <a:p>
            <a:pPr algn="l" defTabSz="355600">
              <a:defRPr b="0" sz="1200">
                <a:solidFill>
                  <a:srgbClr val="454545"/>
                </a:solidFill>
              </a:defRPr>
            </a:pPr>
          </a:p>
          <a:p>
            <a:pPr algn="l" defTabSz="355600">
              <a:defRPr b="0" sz="1200">
                <a:solidFill>
                  <a:srgbClr val="454545"/>
                </a:solidFill>
              </a:defRPr>
            </a:pPr>
            <a:r>
              <a:t>Alimentación / Dieta </a:t>
            </a:r>
          </a:p>
          <a:p>
            <a:pPr algn="l" defTabSz="355600">
              <a:defRPr b="0" sz="1200">
                <a:solidFill>
                  <a:srgbClr val="454545"/>
                </a:solidFill>
              </a:defRPr>
            </a:pPr>
            <a:r>
              <a:t>Horas de comida</a:t>
            </a:r>
          </a:p>
          <a:p>
            <a:pPr algn="l" defTabSz="355600">
              <a:defRPr b="0" sz="1200">
                <a:solidFill>
                  <a:srgbClr val="454545"/>
                </a:solidFill>
              </a:defRPr>
            </a:pPr>
            <a:r>
              <a:t>Tipos de comida</a:t>
            </a:r>
          </a:p>
          <a:p>
            <a:pPr algn="l" defTabSz="355600">
              <a:defRPr b="0" sz="1200">
                <a:solidFill>
                  <a:srgbClr val="454545"/>
                </a:solidFill>
              </a:defRPr>
            </a:pPr>
            <a:r>
              <a:t>Numero de veces al día que se come </a:t>
            </a:r>
          </a:p>
          <a:p>
            <a:pPr algn="l" defTabSz="355600">
              <a:defRPr b="0" sz="1200">
                <a:solidFill>
                  <a:srgbClr val="454545"/>
                </a:solidFill>
              </a:defRPr>
            </a:pPr>
          </a:p>
          <a:p>
            <a:pPr algn="l" defTabSz="355600">
              <a:defRPr b="0" sz="1200">
                <a:solidFill>
                  <a:srgbClr val="454545"/>
                </a:solidFill>
              </a:defRPr>
            </a:pPr>
            <a:r>
              <a:t>Ocio </a:t>
            </a:r>
          </a:p>
          <a:p>
            <a:pPr algn="l" defTabSz="355600">
              <a:defRPr b="0" sz="1200">
                <a:solidFill>
                  <a:srgbClr val="454545"/>
                </a:solidFill>
              </a:defRPr>
            </a:pPr>
            <a:r>
              <a:t>Deportes </a:t>
            </a:r>
          </a:p>
          <a:p>
            <a:pPr algn="l" defTabSz="355600">
              <a:defRPr b="0" sz="1200">
                <a:solidFill>
                  <a:srgbClr val="454545"/>
                </a:solidFill>
              </a:defRPr>
            </a:pPr>
            <a:r>
              <a:t>Cine</a:t>
            </a:r>
          </a:p>
          <a:p>
            <a:pPr algn="l" defTabSz="355600">
              <a:defRPr b="0" sz="1200">
                <a:solidFill>
                  <a:srgbClr val="454545"/>
                </a:solidFill>
              </a:defRPr>
            </a:pPr>
            <a:r>
              <a:t>instrumentos </a:t>
            </a:r>
          </a:p>
          <a:p>
            <a:pPr algn="l" defTabSz="355600">
              <a:defRPr b="0" sz="1200">
                <a:solidFill>
                  <a:srgbClr val="454545"/>
                </a:solidFill>
              </a:defRPr>
            </a:pPr>
            <a:r>
              <a:t>danzas</a:t>
            </a:r>
          </a:p>
          <a:p>
            <a:pPr algn="l" defTabSz="355600">
              <a:defRPr b="0" sz="1200">
                <a:solidFill>
                  <a:srgbClr val="454545"/>
                </a:solidFill>
              </a:defRPr>
            </a:pPr>
            <a:r>
              <a:t>lectura</a:t>
            </a:r>
          </a:p>
          <a:p>
            <a:pPr algn="l" defTabSz="355600">
              <a:defRPr b="0" sz="1200">
                <a:solidFill>
                  <a:srgbClr val="454545"/>
                </a:solidFill>
              </a:defRPr>
            </a:pPr>
          </a:p>
          <a:p>
            <a:pPr algn="l" defTabSz="355600">
              <a:defRPr b="0" sz="1200">
                <a:solidFill>
                  <a:srgbClr val="454545"/>
                </a:solidFill>
              </a:defRPr>
            </a:pPr>
            <a:r>
              <a:t>Salud </a:t>
            </a:r>
          </a:p>
          <a:p>
            <a:pPr algn="l" defTabSz="355600">
              <a:defRPr b="0" sz="1200">
                <a:solidFill>
                  <a:srgbClr val="454545"/>
                </a:solidFill>
              </a:defRPr>
            </a:pPr>
            <a:r>
              <a:t>medicamentos</a:t>
            </a:r>
          </a:p>
          <a:p>
            <a:pPr algn="l" defTabSz="355600">
              <a:defRPr b="0" sz="1200">
                <a:solidFill>
                  <a:srgbClr val="454545"/>
                </a:solidFill>
              </a:defRPr>
            </a:pPr>
            <a:r>
              <a:t>alergias</a:t>
            </a:r>
          </a:p>
          <a:p>
            <a:pPr algn="l" defTabSz="355600">
              <a:defRPr b="0" sz="1200">
                <a:solidFill>
                  <a:srgbClr val="454545"/>
                </a:solidFill>
              </a:defRPr>
            </a:pPr>
            <a:r>
              <a:t>vacunas</a:t>
            </a:r>
          </a:p>
          <a:p>
            <a:pPr algn="l" defTabSz="355600">
              <a:defRPr b="0" sz="1200">
                <a:solidFill>
                  <a:srgbClr val="454545"/>
                </a:solidFill>
              </a:defRPr>
            </a:pPr>
            <a:r>
              <a:t>edo. mental</a:t>
            </a:r>
          </a:p>
          <a:p>
            <a:pPr algn="l" defTabSz="355600">
              <a:defRPr b="0" sz="1200">
                <a:solidFill>
                  <a:srgbClr val="454545"/>
                </a:solidFill>
              </a:defRPr>
            </a:pPr>
            <a:r>
              <a:t>derecho a la salud pública</a:t>
            </a:r>
          </a:p>
          <a:p>
            <a:pPr algn="l" defTabSz="355600">
              <a:defRPr b="0" sz="1200">
                <a:solidFill>
                  <a:srgbClr val="454545"/>
                </a:solidFill>
              </a:defRPr>
            </a:pPr>
            <a:r>
              <a:t>grupo sanguíneo </a:t>
            </a:r>
          </a:p>
        </p:txBody>
      </p:sp>
      <p:sp>
        <p:nvSpPr>
          <p:cNvPr id="166" name="Movilidad…"/>
          <p:cNvSpPr txBox="1"/>
          <p:nvPr/>
        </p:nvSpPr>
        <p:spPr>
          <a:xfrm>
            <a:off x="4995333" y="586333"/>
            <a:ext cx="3772511" cy="75649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355600">
              <a:defRPr b="0" sz="1200">
                <a:solidFill>
                  <a:srgbClr val="454545"/>
                </a:solidFill>
              </a:defRPr>
            </a:pPr>
          </a:p>
          <a:p>
            <a:pPr algn="l" defTabSz="355600">
              <a:defRPr b="0" sz="1200">
                <a:solidFill>
                  <a:srgbClr val="454545"/>
                </a:solidFill>
              </a:defRPr>
            </a:pPr>
            <a:r>
              <a:t>Movilidad</a:t>
            </a:r>
          </a:p>
          <a:p>
            <a:pPr algn="l" defTabSz="355600">
              <a:defRPr b="0" sz="1200">
                <a:solidFill>
                  <a:srgbClr val="454545"/>
                </a:solidFill>
              </a:defRPr>
            </a:pPr>
            <a:r>
              <a:t>tipo de trasporte</a:t>
            </a:r>
          </a:p>
          <a:p>
            <a:pPr algn="l" defTabSz="355600">
              <a:defRPr b="0" sz="1200">
                <a:solidFill>
                  <a:srgbClr val="454545"/>
                </a:solidFill>
              </a:defRPr>
            </a:pPr>
            <a:r>
              <a:t>abono trasporte</a:t>
            </a:r>
          </a:p>
          <a:p>
            <a:pPr algn="l" defTabSz="355600">
              <a:defRPr b="0" sz="1200">
                <a:solidFill>
                  <a:srgbClr val="454545"/>
                </a:solidFill>
              </a:defRPr>
            </a:pPr>
            <a:r>
              <a:t>desplazamientos</a:t>
            </a:r>
          </a:p>
          <a:p>
            <a:pPr algn="l" defTabSz="355600">
              <a:defRPr b="0" sz="1200">
                <a:solidFill>
                  <a:srgbClr val="454545"/>
                </a:solidFill>
              </a:defRPr>
            </a:pPr>
            <a:r>
              <a:t>conocimiento de la ciudad</a:t>
            </a:r>
          </a:p>
          <a:p>
            <a:pPr algn="l" defTabSz="355600">
              <a:defRPr b="0" sz="1200">
                <a:solidFill>
                  <a:srgbClr val="454545"/>
                </a:solidFill>
              </a:defRPr>
            </a:pPr>
          </a:p>
          <a:p>
            <a:pPr algn="l" defTabSz="355600">
              <a:defRPr b="0" sz="1200">
                <a:solidFill>
                  <a:srgbClr val="454545"/>
                </a:solidFill>
              </a:defRPr>
            </a:pPr>
            <a:r>
              <a:t>Vivienda</a:t>
            </a:r>
          </a:p>
          <a:p>
            <a:pPr algn="l" defTabSz="355600">
              <a:defRPr b="0" sz="1200">
                <a:solidFill>
                  <a:srgbClr val="454545"/>
                </a:solidFill>
              </a:defRPr>
            </a:pPr>
            <a:r>
              <a:t>numero de personas</a:t>
            </a:r>
          </a:p>
          <a:p>
            <a:pPr algn="l" defTabSz="355600">
              <a:defRPr b="0" sz="1200">
                <a:solidFill>
                  <a:srgbClr val="454545"/>
                </a:solidFill>
              </a:defRPr>
            </a:pPr>
            <a:r>
              <a:t>calefacción </a:t>
            </a:r>
          </a:p>
          <a:p>
            <a:pPr algn="l" defTabSz="355600">
              <a:defRPr b="0" sz="1200">
                <a:solidFill>
                  <a:srgbClr val="454545"/>
                </a:solidFill>
              </a:defRPr>
            </a:pPr>
            <a:r>
              <a:t>gas</a:t>
            </a:r>
          </a:p>
          <a:p>
            <a:pPr algn="l" defTabSz="355600">
              <a:defRPr b="0" sz="1200">
                <a:solidFill>
                  <a:srgbClr val="454545"/>
                </a:solidFill>
              </a:defRPr>
            </a:pPr>
            <a:r>
              <a:t>servicios en gral. </a:t>
            </a:r>
          </a:p>
          <a:p>
            <a:pPr algn="l" defTabSz="355600">
              <a:defRPr b="0" sz="1200">
                <a:solidFill>
                  <a:srgbClr val="454545"/>
                </a:solidFill>
              </a:defRPr>
            </a:pPr>
            <a:r>
              <a:t>compañía telefonica</a:t>
            </a:r>
          </a:p>
          <a:p>
            <a:pPr algn="l" defTabSz="355600">
              <a:defRPr b="0" sz="1200">
                <a:solidFill>
                  <a:srgbClr val="454545"/>
                </a:solidFill>
              </a:defRPr>
            </a:pPr>
          </a:p>
          <a:p>
            <a:pPr algn="l" defTabSz="355600">
              <a:defRPr b="0" sz="1200">
                <a:solidFill>
                  <a:srgbClr val="454545"/>
                </a:solidFill>
              </a:defRPr>
            </a:pPr>
            <a:r>
              <a:t>Dispositivos </a:t>
            </a:r>
          </a:p>
          <a:p>
            <a:pPr algn="l" defTabSz="355600">
              <a:defRPr b="0" sz="1200">
                <a:solidFill>
                  <a:srgbClr val="454545"/>
                </a:solidFill>
              </a:defRPr>
            </a:pPr>
            <a:r>
              <a:t>Movil </a:t>
            </a:r>
          </a:p>
          <a:p>
            <a:pPr algn="l" defTabSz="355600">
              <a:defRPr b="0" sz="1200">
                <a:solidFill>
                  <a:srgbClr val="454545"/>
                </a:solidFill>
              </a:defRPr>
            </a:pPr>
            <a:r>
              <a:t>dispositivos personales, </a:t>
            </a:r>
          </a:p>
          <a:p>
            <a:pPr algn="l" defTabSz="355600">
              <a:defRPr b="0" sz="1200">
                <a:solidFill>
                  <a:srgbClr val="454545"/>
                </a:solidFill>
              </a:defRPr>
            </a:pPr>
            <a:r>
              <a:t>numero en casa </a:t>
            </a:r>
          </a:p>
          <a:p>
            <a:pPr algn="l" defTabSz="355600">
              <a:defRPr b="0" sz="1200">
                <a:solidFill>
                  <a:srgbClr val="454545"/>
                </a:solidFill>
              </a:defRPr>
            </a:pPr>
            <a:r>
              <a:t>internet </a:t>
            </a:r>
          </a:p>
          <a:p>
            <a:pPr algn="l" defTabSz="355600">
              <a:defRPr b="0" sz="1200">
                <a:solidFill>
                  <a:srgbClr val="454545"/>
                </a:solidFill>
              </a:defRPr>
            </a:pPr>
          </a:p>
          <a:p>
            <a:pPr algn="l" defTabSz="355600">
              <a:defRPr b="0" sz="1200">
                <a:solidFill>
                  <a:srgbClr val="454545"/>
                </a:solidFill>
              </a:defRPr>
            </a:pPr>
            <a:r>
              <a:t>Finanzas, </a:t>
            </a:r>
          </a:p>
          <a:p>
            <a:pPr algn="l" defTabSz="355600">
              <a:defRPr b="0" sz="1200">
                <a:solidFill>
                  <a:srgbClr val="454545"/>
                </a:solidFill>
              </a:defRPr>
            </a:pPr>
            <a:r>
              <a:t>Cuenta de banco</a:t>
            </a:r>
          </a:p>
          <a:p>
            <a:pPr algn="l" defTabSz="355600">
              <a:defRPr b="0" sz="1200">
                <a:solidFill>
                  <a:srgbClr val="454545"/>
                </a:solidFill>
              </a:defRPr>
            </a:pPr>
            <a:r>
              <a:t>remesas</a:t>
            </a:r>
          </a:p>
          <a:p>
            <a:pPr algn="l" defTabSz="355600">
              <a:defRPr b="0" sz="1200">
                <a:solidFill>
                  <a:srgbClr val="454545"/>
                </a:solidFill>
              </a:defRPr>
            </a:pPr>
            <a:r>
              <a:t>número de remesas</a:t>
            </a:r>
          </a:p>
          <a:p>
            <a:pPr algn="l" defTabSz="355600">
              <a:defRPr b="0" sz="1200">
                <a:solidFill>
                  <a:srgbClr val="454545"/>
                </a:solidFill>
              </a:defRPr>
            </a:pPr>
            <a:r>
              <a:t>ingreso al mes </a:t>
            </a:r>
          </a:p>
          <a:p>
            <a:pPr algn="l" defTabSz="355600">
              <a:defRPr b="0" sz="1200">
                <a:solidFill>
                  <a:srgbClr val="454545"/>
                </a:solidFill>
              </a:defRPr>
            </a:pPr>
            <a:r>
              <a:t>ahorro</a:t>
            </a:r>
          </a:p>
          <a:p>
            <a:pPr algn="l" defTabSz="355600">
              <a:defRPr b="0" sz="1200">
                <a:solidFill>
                  <a:srgbClr val="454545"/>
                </a:solidFill>
              </a:defRPr>
            </a:pPr>
            <a:r>
              <a:t>gastos fijos </a:t>
            </a:r>
          </a:p>
          <a:p>
            <a:pPr algn="l" defTabSz="355600">
              <a:defRPr b="0" sz="1200">
                <a:solidFill>
                  <a:srgbClr val="454545"/>
                </a:solidFill>
              </a:defRPr>
            </a:pPr>
            <a:r>
              <a:t>deudas</a:t>
            </a:r>
          </a:p>
          <a:p>
            <a:pPr algn="l" defTabSz="355600">
              <a:defRPr b="0" sz="1200">
                <a:solidFill>
                  <a:srgbClr val="454545"/>
                </a:solidFill>
              </a:defRPr>
            </a:pPr>
          </a:p>
          <a:p>
            <a:pPr algn="l" defTabSz="355600">
              <a:defRPr b="0" sz="1200">
                <a:solidFill>
                  <a:srgbClr val="454545"/>
                </a:solidFill>
              </a:defRPr>
            </a:pPr>
          </a:p>
          <a:p>
            <a:pPr algn="l" defTabSz="355600">
              <a:defRPr b="0" sz="1200">
                <a:solidFill>
                  <a:srgbClr val="454545"/>
                </a:solidFill>
              </a:defRPr>
            </a:pPr>
            <a:r>
              <a:t>Familia y redes </a:t>
            </a:r>
          </a:p>
          <a:p>
            <a:pPr algn="l" defTabSz="355600">
              <a:defRPr b="0" sz="1200">
                <a:solidFill>
                  <a:srgbClr val="454545"/>
                </a:solidFill>
              </a:defRPr>
            </a:pPr>
            <a:r>
              <a:t>Familia en el lugar de residencia y en lugar de origen </a:t>
            </a:r>
          </a:p>
          <a:p>
            <a:pPr algn="l" defTabSz="355600">
              <a:defRPr b="0" sz="1200">
                <a:solidFill>
                  <a:srgbClr val="454545"/>
                </a:solidFill>
              </a:defRPr>
            </a:pPr>
          </a:p>
          <a:p>
            <a:pPr algn="l" defTabSz="355600">
              <a:defRPr b="0" sz="1200">
                <a:solidFill>
                  <a:srgbClr val="454545"/>
                </a:solidFill>
              </a:defRPr>
            </a:pPr>
            <a:r>
              <a:t>Ropa y vestimenta </a:t>
            </a:r>
          </a:p>
          <a:p>
            <a:pPr algn="l" defTabSz="355600">
              <a:defRPr b="0" sz="1200">
                <a:solidFill>
                  <a:srgbClr val="454545"/>
                </a:solidFill>
              </a:defRPr>
            </a:pPr>
            <a:r>
              <a:t>Pares de jeans</a:t>
            </a:r>
          </a:p>
          <a:p>
            <a:pPr algn="l" defTabSz="355600">
              <a:defRPr b="0" sz="1200">
                <a:solidFill>
                  <a:srgbClr val="454545"/>
                </a:solidFill>
              </a:defRPr>
            </a:pPr>
            <a:r>
              <a:t>zapatos </a:t>
            </a:r>
          </a:p>
          <a:p>
            <a:pPr algn="l" defTabSz="355600">
              <a:defRPr b="0" sz="1200">
                <a:solidFill>
                  <a:srgbClr val="454545"/>
                </a:solidFill>
              </a:defRPr>
            </a:pPr>
          </a:p>
          <a:p>
            <a:pPr algn="l" defTabSz="355600">
              <a:defRPr b="0" sz="1200">
                <a:solidFill>
                  <a:srgbClr val="454545"/>
                </a:solidFill>
              </a:defRPr>
            </a:pPr>
            <a:r>
              <a:t>Organizaciones </a:t>
            </a:r>
          </a:p>
          <a:p>
            <a:pPr algn="l" defTabSz="355600">
              <a:defRPr b="0" sz="1200">
                <a:solidFill>
                  <a:srgbClr val="454545"/>
                </a:solidFill>
              </a:defRPr>
            </a:pPr>
            <a:r>
              <a:t>organizaciones conocidas</a:t>
            </a:r>
          </a:p>
          <a:p>
            <a:pPr algn="l" defTabSz="355600">
              <a:defRPr b="0" sz="1200">
                <a:solidFill>
                  <a:srgbClr val="454545"/>
                </a:solidFill>
              </a:defRPr>
            </a:pPr>
            <a:r>
              <a:t>asistencia legal</a:t>
            </a:r>
          </a:p>
          <a:p>
            <a:pPr algn="l" defTabSz="355600">
              <a:defRPr b="0" sz="1200">
                <a:solidFill>
                  <a:srgbClr val="454545"/>
                </a:solidFill>
              </a:defRPr>
            </a:pPr>
            <a:r>
              <a:t>asistencia caritativa </a:t>
            </a:r>
          </a:p>
          <a:p>
            <a:pPr algn="l" defTabSz="355600">
              <a:defRPr b="0" sz="1200">
                <a:solidFill>
                  <a:srgbClr val="454545"/>
                </a:solidFill>
              </a:defRPr>
            </a:pPr>
            <a:r>
              <a:t>ONGs</a:t>
            </a:r>
          </a:p>
        </p:txBody>
      </p:sp>
      <p:sp>
        <p:nvSpPr>
          <p:cNvPr id="167" name="Higiene…"/>
          <p:cNvSpPr txBox="1"/>
          <p:nvPr/>
        </p:nvSpPr>
        <p:spPr>
          <a:xfrm>
            <a:off x="9230478" y="738733"/>
            <a:ext cx="2657552" cy="78697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355600">
              <a:defRPr b="0" sz="1200">
                <a:solidFill>
                  <a:srgbClr val="454545"/>
                </a:solidFill>
              </a:defRPr>
            </a:pPr>
            <a:r>
              <a:t>Higiene </a:t>
            </a:r>
          </a:p>
          <a:p>
            <a:pPr algn="l" defTabSz="355600">
              <a:defRPr b="0" sz="1200">
                <a:solidFill>
                  <a:srgbClr val="454545"/>
                </a:solidFill>
              </a:defRPr>
            </a:pPr>
            <a:r>
              <a:t>duchas </a:t>
            </a:r>
          </a:p>
          <a:p>
            <a:pPr algn="l" defTabSz="355600">
              <a:defRPr b="0" sz="1200">
                <a:solidFill>
                  <a:srgbClr val="454545"/>
                </a:solidFill>
              </a:defRPr>
            </a:pPr>
            <a:r>
              <a:t>acceso a servicios púbicos </a:t>
            </a:r>
          </a:p>
          <a:p>
            <a:pPr algn="l" defTabSz="355600">
              <a:defRPr b="0" sz="1200">
                <a:solidFill>
                  <a:srgbClr val="454545"/>
                </a:solidFill>
              </a:defRPr>
            </a:pPr>
            <a:r>
              <a:t>corte de cabello</a:t>
            </a:r>
          </a:p>
          <a:p>
            <a:pPr algn="l" defTabSz="355600">
              <a:defRPr b="0" sz="1200">
                <a:solidFill>
                  <a:srgbClr val="454545"/>
                </a:solidFill>
              </a:defRPr>
            </a:pPr>
            <a:r>
              <a:t>uso de shampoo, gel de baño </a:t>
            </a:r>
          </a:p>
          <a:p>
            <a:pPr algn="l" defTabSz="355600">
              <a:defRPr b="0" sz="1200">
                <a:solidFill>
                  <a:srgbClr val="454545"/>
                </a:solidFill>
              </a:defRPr>
            </a:pPr>
          </a:p>
          <a:p>
            <a:pPr algn="l" defTabSz="355600">
              <a:defRPr b="0" sz="1200">
                <a:solidFill>
                  <a:srgbClr val="454545"/>
                </a:solidFill>
              </a:defRPr>
            </a:pPr>
            <a:r>
              <a:t>Información </a:t>
            </a:r>
          </a:p>
          <a:p>
            <a:pPr algn="l" defTabSz="355600">
              <a:defRPr b="0" sz="1200">
                <a:solidFill>
                  <a:srgbClr val="454545"/>
                </a:solidFill>
              </a:defRPr>
            </a:pPr>
            <a:r>
              <a:t>Local o de origen </a:t>
            </a:r>
          </a:p>
          <a:p>
            <a:pPr algn="l" defTabSz="355600">
              <a:defRPr b="0" sz="1200">
                <a:solidFill>
                  <a:srgbClr val="454545"/>
                </a:solidFill>
              </a:defRPr>
            </a:pPr>
            <a:r>
              <a:t>como  se comunica con</a:t>
            </a:r>
          </a:p>
          <a:p>
            <a:pPr algn="l" defTabSz="355600">
              <a:defRPr b="0" sz="1200">
                <a:solidFill>
                  <a:srgbClr val="454545"/>
                </a:solidFill>
              </a:defRPr>
            </a:pPr>
            <a:r>
              <a:t>Hábitos </a:t>
            </a:r>
          </a:p>
          <a:p>
            <a:pPr algn="l" defTabSz="355600">
              <a:defRPr b="0" sz="1200">
                <a:solidFill>
                  <a:srgbClr val="454545"/>
                </a:solidFill>
              </a:defRPr>
            </a:pPr>
            <a:r>
              <a:t>bebida</a:t>
            </a:r>
          </a:p>
          <a:p>
            <a:pPr algn="l" defTabSz="355600">
              <a:defRPr b="0" sz="1200">
                <a:solidFill>
                  <a:srgbClr val="454545"/>
                </a:solidFill>
              </a:defRPr>
            </a:pPr>
            <a:r>
              <a:t>tabaquismo</a:t>
            </a:r>
          </a:p>
          <a:p>
            <a:pPr algn="l" defTabSz="355600">
              <a:defRPr b="0" sz="1200">
                <a:solidFill>
                  <a:srgbClr val="454545"/>
                </a:solidFill>
              </a:defRPr>
            </a:pPr>
            <a:r>
              <a:t>drogas</a:t>
            </a:r>
          </a:p>
          <a:p>
            <a:pPr algn="l" defTabSz="355600">
              <a:defRPr b="0" sz="1200">
                <a:solidFill>
                  <a:srgbClr val="454545"/>
                </a:solidFill>
              </a:defRPr>
            </a:pPr>
            <a:r>
              <a:t>gambling / apuestas </a:t>
            </a:r>
          </a:p>
          <a:p>
            <a:pPr algn="l" defTabSz="355600">
              <a:defRPr b="0" sz="1200">
                <a:solidFill>
                  <a:srgbClr val="454545"/>
                </a:solidFill>
              </a:defRPr>
            </a:pPr>
          </a:p>
          <a:p>
            <a:pPr algn="l" defTabSz="355600">
              <a:spcBef>
                <a:spcPts val="200"/>
              </a:spcBef>
              <a:defRPr sz="1400">
                <a:solidFill>
                  <a:srgbClr val="454545"/>
                </a:solidFill>
              </a:defRPr>
            </a:pPr>
            <a:r>
              <a:t>Hábitos sexuales</a:t>
            </a:r>
          </a:p>
          <a:p>
            <a:pPr algn="l" defTabSz="355600">
              <a:defRPr b="0" sz="1200">
                <a:solidFill>
                  <a:srgbClr val="454545"/>
                </a:solidFill>
              </a:defRPr>
            </a:pPr>
            <a:r>
              <a:t>Métodos anticonceptivos </a:t>
            </a:r>
          </a:p>
          <a:p>
            <a:pPr algn="l" defTabSz="355600">
              <a:defRPr b="0" sz="1200">
                <a:solidFill>
                  <a:srgbClr val="454545"/>
                </a:solidFill>
              </a:defRPr>
            </a:pPr>
            <a:r>
              <a:t>conductas de riesgo</a:t>
            </a:r>
          </a:p>
          <a:p>
            <a:pPr algn="l" defTabSz="355600">
              <a:defRPr b="0" sz="1200">
                <a:solidFill>
                  <a:srgbClr val="454545"/>
                </a:solidFill>
              </a:defRPr>
            </a:pPr>
            <a:r>
              <a:t>uso de preservativo </a:t>
            </a:r>
          </a:p>
          <a:p>
            <a:pPr algn="l" defTabSz="355600">
              <a:defRPr b="0" sz="1200">
                <a:solidFill>
                  <a:srgbClr val="454545"/>
                </a:solidFill>
              </a:defRPr>
            </a:pPr>
            <a:r>
              <a:t>prostitución </a:t>
            </a:r>
          </a:p>
          <a:p>
            <a:pPr algn="l" defTabSz="355600">
              <a:defRPr b="0" sz="1200">
                <a:solidFill>
                  <a:srgbClr val="454545"/>
                </a:solidFill>
              </a:defRPr>
            </a:pPr>
          </a:p>
          <a:p>
            <a:pPr algn="l" defTabSz="355600">
              <a:defRPr b="0" sz="1200">
                <a:solidFill>
                  <a:srgbClr val="454545"/>
                </a:solidFill>
              </a:defRPr>
            </a:pPr>
          </a:p>
          <a:p>
            <a:pPr algn="l" defTabSz="355600">
              <a:spcBef>
                <a:spcPts val="200"/>
              </a:spcBef>
              <a:defRPr sz="1400">
                <a:solidFill>
                  <a:srgbClr val="454545"/>
                </a:solidFill>
              </a:defRPr>
            </a:pPr>
            <a:r>
              <a:t>Competencias Laborales</a:t>
            </a:r>
          </a:p>
          <a:p>
            <a:pPr algn="l" defTabSz="355600">
              <a:defRPr b="0" sz="1200">
                <a:solidFill>
                  <a:srgbClr val="454545"/>
                </a:solidFill>
              </a:defRPr>
            </a:pPr>
            <a:r>
              <a:t>CV </a:t>
            </a:r>
          </a:p>
          <a:p>
            <a:pPr algn="l" defTabSz="355600">
              <a:defRPr b="0" sz="1200">
                <a:solidFill>
                  <a:srgbClr val="454545"/>
                </a:solidFill>
              </a:defRPr>
            </a:pPr>
            <a:r>
              <a:t>Búsqueda activa de trabajo</a:t>
            </a:r>
          </a:p>
          <a:p>
            <a:pPr algn="l" defTabSz="355600">
              <a:defRPr b="0" sz="1200">
                <a:solidFill>
                  <a:srgbClr val="454545"/>
                </a:solidFill>
              </a:defRPr>
            </a:pPr>
            <a:r>
              <a:t>tipo de trabajo </a:t>
            </a:r>
          </a:p>
          <a:p>
            <a:pPr algn="l" defTabSz="355600">
              <a:defRPr b="0" sz="1200">
                <a:solidFill>
                  <a:srgbClr val="454545"/>
                </a:solidFill>
              </a:defRPr>
            </a:pPr>
            <a:r>
              <a:t>tienen algún oficio</a:t>
            </a:r>
          </a:p>
          <a:p>
            <a:pPr algn="l" defTabSz="355600">
              <a:defRPr b="0" sz="1200">
                <a:solidFill>
                  <a:srgbClr val="454545"/>
                </a:solidFill>
              </a:defRPr>
            </a:pPr>
            <a:r>
              <a:t>formación profesional </a:t>
            </a:r>
          </a:p>
          <a:p>
            <a:pPr algn="l" defTabSz="355600">
              <a:defRPr b="0" sz="1200">
                <a:solidFill>
                  <a:srgbClr val="454545"/>
                </a:solidFill>
              </a:defRPr>
            </a:pPr>
          </a:p>
          <a:p>
            <a:pPr algn="l" defTabSz="355600">
              <a:defRPr b="0" sz="1200">
                <a:solidFill>
                  <a:srgbClr val="454545"/>
                </a:solidFill>
              </a:defRPr>
            </a:pPr>
          </a:p>
          <a:p>
            <a:pPr algn="l" defTabSz="355600">
              <a:defRPr b="0" sz="1200">
                <a:solidFill>
                  <a:srgbClr val="454545"/>
                </a:solidFill>
              </a:defRPr>
            </a:pPr>
            <a:r>
              <a:t>Llegada </a:t>
            </a:r>
          </a:p>
          <a:p>
            <a:pPr algn="l" defTabSz="355600">
              <a:defRPr b="0" sz="1200">
                <a:solidFill>
                  <a:srgbClr val="454545"/>
                </a:solidFill>
              </a:defRPr>
            </a:pPr>
            <a:r>
              <a:t>lugar de entrada</a:t>
            </a:r>
          </a:p>
          <a:p>
            <a:pPr algn="l" defTabSz="355600">
              <a:defRPr b="0" sz="1200">
                <a:solidFill>
                  <a:srgbClr val="454545"/>
                </a:solidFill>
              </a:defRPr>
            </a:pPr>
            <a:r>
              <a:t>trasporte</a:t>
            </a:r>
          </a:p>
          <a:p>
            <a:pPr algn="l" defTabSz="355600">
              <a:defRPr b="0" sz="1200">
                <a:solidFill>
                  <a:srgbClr val="454545"/>
                </a:solidFill>
              </a:defRPr>
            </a:pPr>
            <a:r>
              <a:t>tiempo</a:t>
            </a:r>
          </a:p>
          <a:p>
            <a:pPr algn="l" defTabSz="355600">
              <a:defRPr b="0" sz="1200">
                <a:solidFill>
                  <a:srgbClr val="454545"/>
                </a:solidFill>
              </a:defRPr>
            </a:pPr>
            <a:r>
              <a:t>compañía</a:t>
            </a:r>
          </a:p>
          <a:p>
            <a:pPr algn="l" defTabSz="355600">
              <a:defRPr b="0" sz="1200">
                <a:solidFill>
                  <a:srgbClr val="454545"/>
                </a:solidFill>
              </a:defRPr>
            </a:pPr>
            <a:r>
              <a:t>precio</a:t>
            </a:r>
          </a:p>
          <a:p>
            <a:pPr algn="l" defTabSz="355600">
              <a:defRPr b="0" sz="1200">
                <a:solidFill>
                  <a:srgbClr val="454545"/>
                </a:solidFill>
              </a:defRPr>
            </a:pPr>
            <a:r>
              <a:t>tiempo de ahorro para pagar el viaje </a:t>
            </a:r>
          </a:p>
          <a:p>
            <a:pPr algn="l" defTabSz="355600">
              <a:defRPr b="0" sz="1200">
                <a:solidFill>
                  <a:srgbClr val="454545"/>
                </a:solidFill>
              </a:defRPr>
            </a:pPr>
            <a:r>
              <a:t>destino final </a:t>
            </a:r>
          </a:p>
          <a:p>
            <a:pPr algn="l" defTabSz="355600">
              <a:defRPr b="0" sz="1200">
                <a:solidFill>
                  <a:srgbClr val="454545"/>
                </a:solidFill>
              </a:defRPr>
            </a:pPr>
            <a:r>
              <a:t>tiempo de antelación </a:t>
            </a:r>
          </a:p>
          <a:p>
            <a:pPr algn="l" defTabSz="355600">
              <a:defRPr b="0" sz="1200">
                <a:solidFill>
                  <a:srgbClr val="454545"/>
                </a:solidFill>
              </a:defRPr>
            </a:pPr>
            <a:r>
              <a:t>movilidad país de llegada</a:t>
            </a:r>
          </a:p>
          <a:p>
            <a:pPr algn="l" defTabSz="355600">
              <a:defRPr b="0" sz="1200">
                <a:solidFill>
                  <a:srgbClr val="454545"/>
                </a:solidFill>
              </a:defRPr>
            </a:pPr>
          </a:p>
          <a:p>
            <a:pPr algn="l" defTabSz="355600">
              <a:defRPr b="0" sz="1200">
                <a:solidFill>
                  <a:srgbClr val="454545"/>
                </a:solidFill>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6to día…"/>
          <p:cNvSpPr txBox="1"/>
          <p:nvPr>
            <p:ph type="title"/>
          </p:nvPr>
        </p:nvSpPr>
        <p:spPr>
          <a:prstGeom prst="rect">
            <a:avLst/>
          </a:prstGeom>
        </p:spPr>
        <p:txBody>
          <a:bodyPr/>
          <a:lstStyle/>
          <a:p>
            <a:pPr defTabSz="502412">
              <a:defRPr sz="6880"/>
            </a:pPr>
            <a:r>
              <a:t>6to día </a:t>
            </a:r>
          </a:p>
          <a:p>
            <a:pPr defTabSz="502412">
              <a:defRPr sz="6880"/>
            </a:pPr>
            <a:r>
              <a:t>Thick Data</a:t>
            </a:r>
          </a:p>
          <a:p>
            <a:pPr defTabSz="502412">
              <a:defRPr sz="6880"/>
            </a:pPr>
            <a:r>
              <a:t>Propuesta final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1er día…"/>
          <p:cNvSpPr txBox="1"/>
          <p:nvPr>
            <p:ph type="title"/>
          </p:nvPr>
        </p:nvSpPr>
        <p:spPr>
          <a:prstGeom prst="rect">
            <a:avLst/>
          </a:prstGeom>
        </p:spPr>
        <p:txBody>
          <a:bodyPr/>
          <a:lstStyle/>
          <a:p>
            <a:pPr defTabSz="268731">
              <a:defRPr sz="3680"/>
            </a:pPr>
            <a:r>
              <a:t>1er día</a:t>
            </a:r>
          </a:p>
          <a:p>
            <a:pPr defTabSz="268731">
              <a:defRPr sz="3680"/>
            </a:pPr>
            <a:r>
              <a:t>La utopía de los datos y los derechos humanos</a:t>
            </a:r>
          </a:p>
          <a:p>
            <a:pPr defTabSz="268731">
              <a:defRPr sz="3680"/>
            </a:pPr>
            <a:r>
              <a:t>  Situación del mantero : Grupo vulnerable </a:t>
            </a:r>
          </a:p>
          <a:p>
            <a:pPr defTabSz="268731">
              <a:defRPr sz="3680"/>
            </a:pPr>
            <a:r>
              <a:t> ¿Ser anónimo y donadores de datos a la vez?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ategorizar la lluvia de ideas  por nivel de conveniencia y relevancia de estudio, al final quedaron dos  categorías que decidimos que eran las más importantes, fuimos eliminando las que según nosotros ya había información y dejando las que podríamos obtener nueva información relacionada, pero sin ningún criterio ni punto de validación.…"/>
          <p:cNvSpPr txBox="1"/>
          <p:nvPr>
            <p:ph type="body" idx="1"/>
          </p:nvPr>
        </p:nvSpPr>
        <p:spPr>
          <a:xfrm>
            <a:off x="952500" y="502046"/>
            <a:ext cx="11339215" cy="8375254"/>
          </a:xfrm>
          <a:prstGeom prst="rect">
            <a:avLst/>
          </a:prstGeom>
        </p:spPr>
        <p:txBody>
          <a:bodyPr/>
          <a:lstStyle/>
          <a:p>
            <a:pPr marL="0" indent="0" defTabSz="302260">
              <a:spcBef>
                <a:spcPts val="100"/>
              </a:spcBef>
              <a:buSzTx/>
              <a:buNone/>
              <a:defRPr b="1" sz="1530">
                <a:solidFill>
                  <a:srgbClr val="454545"/>
                </a:solidFill>
                <a:latin typeface="Cochin"/>
                <a:ea typeface="Cochin"/>
                <a:cs typeface="Cochin"/>
                <a:sym typeface="Cochin"/>
              </a:defRPr>
            </a:pPr>
          </a:p>
          <a:p>
            <a:pPr marL="0" indent="0" defTabSz="302260">
              <a:spcBef>
                <a:spcPts val="0"/>
              </a:spcBef>
              <a:buSzTx/>
              <a:buNone/>
              <a:defRPr sz="1870">
                <a:solidFill>
                  <a:srgbClr val="454545"/>
                </a:solidFill>
                <a:latin typeface="Cochin"/>
                <a:ea typeface="Cochin"/>
                <a:cs typeface="Cochin"/>
                <a:sym typeface="Cochin"/>
              </a:defRPr>
            </a:pPr>
          </a:p>
          <a:p>
            <a:pPr marL="0" indent="0" defTabSz="302260">
              <a:spcBef>
                <a:spcPts val="0"/>
              </a:spcBef>
              <a:buSzTx/>
              <a:buNone/>
              <a:defRPr sz="1700">
                <a:solidFill>
                  <a:srgbClr val="454545"/>
                </a:solidFill>
                <a:latin typeface="Arial"/>
                <a:ea typeface="Arial"/>
                <a:cs typeface="Arial"/>
                <a:sym typeface="Arial"/>
              </a:defRPr>
            </a:pPr>
            <a:r>
              <a:t>Categorizar la lluvia de ideas  por nivel de conveniencia y relevancia de estudio, al final quedaron dos  categorías que decidimos que eran las más importantes, fuimos eliminando las que según nosotros ya había información y dejando las que podríamos obtener nueva información relacionada, pero sin ningún criterio ni punto de validación.  </a:t>
            </a:r>
          </a:p>
          <a:p>
            <a:pPr marL="0" indent="0" defTabSz="302260">
              <a:spcBef>
                <a:spcPts val="0"/>
              </a:spcBef>
              <a:buSzTx/>
              <a:buNone/>
              <a:defRPr sz="1700">
                <a:solidFill>
                  <a:srgbClr val="454545"/>
                </a:solidFill>
                <a:latin typeface="Arial"/>
                <a:ea typeface="Arial"/>
                <a:cs typeface="Arial"/>
                <a:sym typeface="Arial"/>
              </a:defRPr>
            </a:pPr>
          </a:p>
          <a:p>
            <a:pPr marL="0" indent="0" defTabSz="302260">
              <a:spcBef>
                <a:spcPts val="0"/>
              </a:spcBef>
              <a:buSzTx/>
              <a:buNone/>
              <a:defRPr sz="1700">
                <a:solidFill>
                  <a:srgbClr val="454545"/>
                </a:solidFill>
                <a:latin typeface="Arial"/>
                <a:ea typeface="Arial"/>
                <a:cs typeface="Arial"/>
                <a:sym typeface="Arial"/>
              </a:defRPr>
            </a:pPr>
            <a:r>
              <a:t>Se intento relacionarlas con las categorías que Midata tiene como ejemplo de datos personales, el cual lo relacionamos con el ejemplo que Ignasi Alcalde nos había dado y exponerlo como categorías.</a:t>
            </a:r>
          </a:p>
          <a:p>
            <a:pPr marL="0" indent="0" defTabSz="302260">
              <a:spcBef>
                <a:spcPts val="0"/>
              </a:spcBef>
              <a:buSzTx/>
              <a:buNone/>
              <a:defRPr sz="1700">
                <a:solidFill>
                  <a:srgbClr val="454545"/>
                </a:solidFill>
                <a:latin typeface="Arial"/>
                <a:ea typeface="Arial"/>
                <a:cs typeface="Arial"/>
                <a:sym typeface="Arial"/>
              </a:defRPr>
            </a:pPr>
          </a:p>
          <a:p>
            <a:pPr marL="0" indent="0" defTabSz="302260">
              <a:spcBef>
                <a:spcPts val="0"/>
              </a:spcBef>
              <a:buSzTx/>
              <a:buNone/>
              <a:defRPr sz="1700">
                <a:solidFill>
                  <a:srgbClr val="454545"/>
                </a:solidFill>
                <a:latin typeface="Arial"/>
                <a:ea typeface="Arial"/>
                <a:cs typeface="Arial"/>
                <a:sym typeface="Arial"/>
              </a:defRPr>
            </a:pPr>
            <a:r>
              <a:t>Al final nos decantamos por dos datos a conseguir de los migrantes: </a:t>
            </a:r>
          </a:p>
          <a:p>
            <a:pPr marL="0" indent="0" defTabSz="302260">
              <a:spcBef>
                <a:spcPts val="0"/>
              </a:spcBef>
              <a:buSzTx/>
              <a:buNone/>
              <a:defRPr sz="1700">
                <a:solidFill>
                  <a:srgbClr val="454545"/>
                </a:solidFill>
                <a:latin typeface="Arial"/>
                <a:ea typeface="Arial"/>
                <a:cs typeface="Arial"/>
                <a:sym typeface="Arial"/>
              </a:defRPr>
            </a:pPr>
          </a:p>
          <a:p>
            <a:pPr marL="0" indent="0" defTabSz="302260">
              <a:spcBef>
                <a:spcPts val="0"/>
              </a:spcBef>
              <a:buSzTx/>
              <a:buNone/>
              <a:defRPr sz="1700">
                <a:solidFill>
                  <a:srgbClr val="454545"/>
                </a:solidFill>
                <a:latin typeface="Arial"/>
                <a:ea typeface="Arial"/>
                <a:cs typeface="Arial"/>
                <a:sym typeface="Arial"/>
              </a:defRPr>
            </a:pPr>
            <a:r>
              <a:t>Finanzas y Ocio-Contenido. </a:t>
            </a:r>
          </a:p>
          <a:p>
            <a:pPr marL="0" indent="0" defTabSz="302260">
              <a:spcBef>
                <a:spcPts val="0"/>
              </a:spcBef>
              <a:buSzTx/>
              <a:buNone/>
              <a:defRPr sz="1700">
                <a:solidFill>
                  <a:srgbClr val="454545"/>
                </a:solidFill>
                <a:latin typeface="Arial"/>
                <a:ea typeface="Arial"/>
                <a:cs typeface="Arial"/>
                <a:sym typeface="Arial"/>
              </a:defRPr>
            </a:pPr>
          </a:p>
          <a:p>
            <a:pPr marL="0" indent="0" defTabSz="302260">
              <a:spcBef>
                <a:spcPts val="0"/>
              </a:spcBef>
              <a:buSzTx/>
              <a:buNone/>
              <a:defRPr sz="1700">
                <a:solidFill>
                  <a:srgbClr val="454545"/>
                </a:solidFill>
                <a:latin typeface="Arial"/>
                <a:ea typeface="Arial"/>
                <a:cs typeface="Arial"/>
                <a:sym typeface="Arial"/>
              </a:defRPr>
            </a:pPr>
            <a:r>
              <a:t>Se hizo una búsqueda de encuestas y preguntas que podrían encajar dentro de estas categorías. </a:t>
            </a:r>
          </a:p>
          <a:p>
            <a:pPr marL="0" indent="0" defTabSz="302260">
              <a:spcBef>
                <a:spcPts val="0"/>
              </a:spcBef>
              <a:buSzTx/>
              <a:buNone/>
              <a:defRPr sz="1700">
                <a:solidFill>
                  <a:srgbClr val="454545"/>
                </a:solidFill>
                <a:latin typeface="Arial"/>
                <a:ea typeface="Arial"/>
                <a:cs typeface="Arial"/>
                <a:sym typeface="Arial"/>
              </a:defRPr>
            </a:pPr>
          </a:p>
          <a:p>
            <a:pPr marL="0" indent="0" defTabSz="302260">
              <a:spcBef>
                <a:spcPts val="0"/>
              </a:spcBef>
              <a:buSzTx/>
              <a:buNone/>
              <a:defRPr sz="1700">
                <a:solidFill>
                  <a:srgbClr val="454545"/>
                </a:solidFill>
                <a:latin typeface="Arial"/>
                <a:ea typeface="Arial"/>
                <a:cs typeface="Arial"/>
                <a:sym typeface="Arial"/>
              </a:defRPr>
            </a:pPr>
            <a:r>
              <a:t>Para el contenido se pidió a Merxe un estudio de España sobre el uso de redes digitales en los jóvenes para inspiración para la encuesta. Se buscaron a la par encuestas similares.</a:t>
            </a:r>
          </a:p>
          <a:p>
            <a:pPr marL="0" indent="0" defTabSz="302260">
              <a:spcBef>
                <a:spcPts val="0"/>
              </a:spcBef>
              <a:buSzTx/>
              <a:buNone/>
              <a:defRPr sz="1700">
                <a:solidFill>
                  <a:srgbClr val="454545"/>
                </a:solidFill>
                <a:latin typeface="Arial"/>
                <a:ea typeface="Arial"/>
                <a:cs typeface="Arial"/>
                <a:sym typeface="Arial"/>
              </a:defRPr>
            </a:pPr>
          </a:p>
          <a:p>
            <a:pPr marL="0" indent="0" defTabSz="302260">
              <a:spcBef>
                <a:spcPts val="0"/>
              </a:spcBef>
              <a:buSzTx/>
              <a:buNone/>
              <a:defRPr sz="1700">
                <a:solidFill>
                  <a:srgbClr val="454545"/>
                </a:solidFill>
                <a:latin typeface="Arial"/>
                <a:ea typeface="Arial"/>
                <a:cs typeface="Arial"/>
                <a:sym typeface="Arial"/>
              </a:defRPr>
            </a:pPr>
            <a:r>
              <a:t>Para el diseño de la página web donde se colocarían los datos obtenidos en las encuestas, se pensó en un diseño creativo que explicara las narrativas finales. Estuvimos pensando con Claudia, artista digital, basados en la alegoría que utilizó  Bad Challenge como los datos que están enfermos y hay que curarlos, nosotros  pensamos que los datos son juzgados como malos y debemos humanizarlos.  </a:t>
            </a:r>
          </a:p>
          <a:p>
            <a:pPr marL="0" indent="0" defTabSz="302260">
              <a:spcBef>
                <a:spcPts val="0"/>
              </a:spcBef>
              <a:buSzTx/>
              <a:buNone/>
              <a:defRPr sz="1700">
                <a:solidFill>
                  <a:srgbClr val="454545"/>
                </a:solidFill>
                <a:latin typeface="Arial"/>
                <a:ea typeface="Arial"/>
                <a:cs typeface="Arial"/>
                <a:sym typeface="Arial"/>
              </a:defRPr>
            </a:pPr>
          </a:p>
          <a:p>
            <a:pPr marL="0" indent="0" defTabSz="302260">
              <a:spcBef>
                <a:spcPts val="0"/>
              </a:spcBef>
              <a:buSzTx/>
              <a:buNone/>
              <a:defRPr sz="1700">
                <a:solidFill>
                  <a:srgbClr val="454545"/>
                </a:solidFill>
                <a:latin typeface="Arial"/>
                <a:ea typeface="Arial"/>
                <a:cs typeface="Arial"/>
                <a:sym typeface="Arial"/>
              </a:defRPr>
            </a:pPr>
            <a:r>
              <a:t>Al entablar conversación con Juan Antonio especialista en Blockchain, Artista visual y digital,  estuvimos reconstruyendo todo el camino y nos percatamos de que las categorías de datos personales aún faltaba la justificación de la selección, que validará porque había sido seleccionada y contrastarla con algún punto de referencia para poder decir  representamos algún derecho . </a:t>
            </a:r>
          </a:p>
          <a:p>
            <a:pPr marL="0" indent="0" defTabSz="302260">
              <a:spcBef>
                <a:spcPts val="0"/>
              </a:spcBef>
              <a:buSzTx/>
              <a:buNone/>
              <a:defRPr sz="1700">
                <a:solidFill>
                  <a:srgbClr val="454545"/>
                </a:solidFill>
                <a:latin typeface="Arial"/>
                <a:ea typeface="Arial"/>
                <a:cs typeface="Arial"/>
                <a:sym typeface="Arial"/>
              </a:defRPr>
            </a:pPr>
          </a:p>
          <a:p>
            <a:pPr marL="0" indent="0" defTabSz="302260">
              <a:spcBef>
                <a:spcPts val="0"/>
              </a:spcBef>
              <a:buSzTx/>
              <a:buNone/>
              <a:defRPr sz="1700">
                <a:solidFill>
                  <a:srgbClr val="454545"/>
                </a:solidFill>
                <a:latin typeface="Arial"/>
                <a:ea typeface="Arial"/>
                <a:cs typeface="Arial"/>
                <a:sym typeface="Arial"/>
              </a:defRPr>
            </a:pPr>
          </a:p>
          <a:p>
            <a:pPr marL="0" indent="0" defTabSz="302260">
              <a:spcBef>
                <a:spcPts val="0"/>
              </a:spcBef>
              <a:buSzTx/>
              <a:buNone/>
              <a:defRPr sz="1700">
                <a:solidFill>
                  <a:srgbClr val="454545"/>
                </a:solidFill>
                <a:latin typeface="Arial"/>
                <a:ea typeface="Arial"/>
                <a:cs typeface="Arial"/>
                <a:sym typeface="Arial"/>
              </a:defRPr>
            </a:pPr>
            <a:r>
              <a:t>El nos sugirió seguir con las entrevistas   pero sobre todo  que nuestro resultado era contar el camino que hemos vivido para llegar a este punto, resaltando que hubo situaciones no previstas y que llegamos a este punto en concreto.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Propuesta Creativa"/>
          <p:cNvSpPr txBox="1"/>
          <p:nvPr>
            <p:ph type="title"/>
          </p:nvPr>
        </p:nvSpPr>
        <p:spPr>
          <a:prstGeom prst="rect">
            <a:avLst/>
          </a:prstGeom>
        </p:spPr>
        <p:txBody>
          <a:bodyPr/>
          <a:lstStyle/>
          <a:p>
            <a:pPr/>
            <a:r>
              <a:t>Propuesta Creativa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Pinball game"/>
          <p:cNvSpPr txBox="1"/>
          <p:nvPr>
            <p:ph type="title"/>
          </p:nvPr>
        </p:nvSpPr>
        <p:spPr>
          <a:xfrm>
            <a:off x="990600" y="508000"/>
            <a:ext cx="10464800" cy="3302000"/>
          </a:xfrm>
          <a:prstGeom prst="rect">
            <a:avLst/>
          </a:prstGeom>
        </p:spPr>
        <p:txBody>
          <a:bodyPr/>
          <a:lstStyle/>
          <a:p>
            <a:pPr/>
            <a:r>
              <a:t>Pinball game </a:t>
            </a:r>
          </a:p>
        </p:txBody>
      </p:sp>
      <p:pic>
        <p:nvPicPr>
          <p:cNvPr id="176" name="pinball-pinball-juegos-mesa-de-pinball-en-el-diseño-de-la-información-relacionada-con-el.jpg" descr="pinball-pinball-juegos-mesa-de-pinball-en-el-diseño-de-la-información-relacionada-con-el.jpg"/>
          <p:cNvPicPr>
            <a:picLocks noChangeAspect="1"/>
          </p:cNvPicPr>
          <p:nvPr/>
        </p:nvPicPr>
        <p:blipFill>
          <a:blip r:embed="rId2">
            <a:extLst/>
          </a:blip>
          <a:stretch>
            <a:fillRect/>
          </a:stretch>
        </p:blipFill>
        <p:spPr>
          <a:xfrm>
            <a:off x="3605647" y="3852912"/>
            <a:ext cx="5793506" cy="4501108"/>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Inspiración"/>
          <p:cNvSpPr txBox="1"/>
          <p:nvPr>
            <p:ph type="title"/>
          </p:nvPr>
        </p:nvSpPr>
        <p:spPr>
          <a:xfrm>
            <a:off x="2654300" y="965200"/>
            <a:ext cx="7951937" cy="1648570"/>
          </a:xfrm>
          <a:prstGeom prst="rect">
            <a:avLst/>
          </a:prstGeom>
        </p:spPr>
        <p:txBody>
          <a:bodyPr/>
          <a:lstStyle/>
          <a:p>
            <a:pPr/>
            <a:r>
              <a:t>Inspiración</a:t>
            </a:r>
          </a:p>
        </p:txBody>
      </p:sp>
      <p:sp>
        <p:nvSpPr>
          <p:cNvPr id="179" name="Pinball  con  personajes políticos…"/>
          <p:cNvSpPr txBox="1"/>
          <p:nvPr/>
        </p:nvSpPr>
        <p:spPr>
          <a:xfrm>
            <a:off x="1572717" y="4462120"/>
            <a:ext cx="9859366"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Pinball  con  personajes políticos</a:t>
            </a:r>
          </a:p>
          <a:p>
            <a:pPr/>
            <a:r>
              <a:t> </a:t>
            </a:r>
            <a:r>
              <a:rPr u="sng">
                <a:hlinkClick r:id="rId2" invalidUrl="" action="" tgtFrame="" tooltip="" history="1" highlightClick="0" endSnd="0"/>
              </a:rPr>
              <a:t>https://www.macba.cat/en/the-little-general-pinball-machine-2792</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https://www.wired.co.uk/gallery/pinball-print-machine-gallery"/>
          <p:cNvSpPr txBox="1"/>
          <p:nvPr/>
        </p:nvSpPr>
        <p:spPr>
          <a:xfrm>
            <a:off x="1917293" y="4277970"/>
            <a:ext cx="9170214"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u="sng">
                <a:hlinkClick r:id="rId2" invalidUrl="" action="" tgtFrame="" tooltip="" history="1" highlightClick="0" endSnd="0"/>
              </a:rPr>
              <a:t>https://www.wired.co.uk/gallery/pinball-print-machine-gallery</a:t>
            </a:r>
          </a:p>
          <a:p>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Propuesta creativa 2…"/>
          <p:cNvSpPr txBox="1"/>
          <p:nvPr>
            <p:ph type="title"/>
          </p:nvPr>
        </p:nvSpPr>
        <p:spPr>
          <a:prstGeom prst="rect">
            <a:avLst/>
          </a:prstGeom>
        </p:spPr>
        <p:txBody>
          <a:bodyPr/>
          <a:lstStyle/>
          <a:p>
            <a:pPr/>
            <a:r>
              <a:t>Propuesta creativa 2</a:t>
            </a:r>
          </a:p>
          <a:p>
            <a:pPr/>
            <a:r>
              <a:t>Sketchnote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5" name="sketchnotes-why-transformation-efforts-fail-1-728.jpg" descr="sketchnotes-why-transformation-efforts-fail-1-728.jpg"/>
          <p:cNvPicPr>
            <a:picLocks noChangeAspect="1"/>
          </p:cNvPicPr>
          <p:nvPr/>
        </p:nvPicPr>
        <p:blipFill>
          <a:blip r:embed="rId2">
            <a:extLst/>
          </a:blip>
          <a:stretch>
            <a:fillRect/>
          </a:stretch>
        </p:blipFill>
        <p:spPr>
          <a:xfrm>
            <a:off x="1036166" y="901700"/>
            <a:ext cx="10932468" cy="819935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Nacimos de la utopía de los datos y derechos humanos…"/>
          <p:cNvSpPr txBox="1"/>
          <p:nvPr>
            <p:ph type="body" idx="1"/>
          </p:nvPr>
        </p:nvSpPr>
        <p:spPr>
          <a:xfrm>
            <a:off x="952500" y="1758950"/>
            <a:ext cx="11099800" cy="6286500"/>
          </a:xfrm>
          <a:prstGeom prst="rect">
            <a:avLst/>
          </a:prstGeom>
        </p:spPr>
        <p:txBody>
          <a:bodyPr/>
          <a:lstStyle/>
          <a:p>
            <a:pPr marL="435609" indent="-435609" defTabSz="572516">
              <a:spcBef>
                <a:spcPts val="4100"/>
              </a:spcBef>
              <a:defRPr sz="2940">
                <a:latin typeface="Arial"/>
                <a:ea typeface="Arial"/>
                <a:cs typeface="Arial"/>
                <a:sym typeface="Arial"/>
              </a:defRPr>
            </a:pPr>
            <a:r>
              <a:t>Nacimos de la utopía de los datos y derechos humanos </a:t>
            </a:r>
          </a:p>
          <a:p>
            <a:pPr marL="435609" indent="-435609" defTabSz="572516">
              <a:spcBef>
                <a:spcPts val="4100"/>
              </a:spcBef>
              <a:defRPr sz="2940">
                <a:latin typeface="Arial"/>
                <a:ea typeface="Arial"/>
                <a:cs typeface="Arial"/>
                <a:sym typeface="Arial"/>
              </a:defRPr>
            </a:pPr>
            <a:r>
              <a:t>Búsqueda de ejemplos de datos y derechos humanos </a:t>
            </a:r>
          </a:p>
          <a:p>
            <a:pPr marL="435609" indent="-435609" defTabSz="572516">
              <a:spcBef>
                <a:spcPts val="4100"/>
              </a:spcBef>
              <a:defRPr sz="2940">
                <a:latin typeface="Arial"/>
                <a:ea typeface="Arial"/>
                <a:cs typeface="Arial"/>
                <a:sym typeface="Arial"/>
              </a:defRPr>
            </a:pPr>
            <a:r>
              <a:t>Necesidad de acotar la propuesta de creación de la cooperativa de datos. </a:t>
            </a:r>
          </a:p>
          <a:p>
            <a:pPr marL="435609" indent="-435609" defTabSz="572516">
              <a:spcBef>
                <a:spcPts val="4100"/>
              </a:spcBef>
              <a:defRPr sz="2940">
                <a:latin typeface="Arial"/>
                <a:ea typeface="Arial"/>
                <a:cs typeface="Arial"/>
                <a:sym typeface="Arial"/>
              </a:defRPr>
            </a:pPr>
            <a:r>
              <a:t>Necesidad de establecer quiénes son los stakeholders de los datos y usuarios finales y la veracidad de las fuentes. </a:t>
            </a:r>
          </a:p>
          <a:p>
            <a:pPr marL="435609" indent="-435609" defTabSz="572516">
              <a:spcBef>
                <a:spcPts val="4100"/>
              </a:spcBef>
              <a:defRPr sz="2940">
                <a:latin typeface="Arial"/>
                <a:ea typeface="Arial"/>
                <a:cs typeface="Arial"/>
                <a:sym typeface="Arial"/>
              </a:defRPr>
            </a:pPr>
            <a:r>
              <a:t>Pregunta sobre como generar y recolectar donación de datos </a:t>
            </a:r>
          </a:p>
          <a:p>
            <a:pPr marL="435609" indent="-435609" defTabSz="572516">
              <a:spcBef>
                <a:spcPts val="4100"/>
              </a:spcBef>
              <a:defRPr sz="2940">
                <a:latin typeface="Arial"/>
                <a:ea typeface="Arial"/>
                <a:cs typeface="Arial"/>
                <a:sym typeface="Arial"/>
              </a:defRPr>
            </a:pPr>
            <a:r>
              <a:t>¿Qué datos eran necesarios según que derechos y delimitarlo?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El problema de anonimizar los datos…"/>
          <p:cNvSpPr txBox="1"/>
          <p:nvPr>
            <p:ph type="title"/>
          </p:nvPr>
        </p:nvSpPr>
        <p:spPr>
          <a:prstGeom prst="rect">
            <a:avLst/>
          </a:prstGeom>
        </p:spPr>
        <p:txBody>
          <a:bodyPr/>
          <a:lstStyle/>
          <a:p>
            <a:pPr defTabSz="502412">
              <a:defRPr sz="6880"/>
            </a:pPr>
            <a:r>
              <a:t> El problema de anonimizar los datos</a:t>
            </a:r>
          </a:p>
          <a:p>
            <a:pPr defTabSz="502412">
              <a:defRPr sz="6880"/>
            </a:pPr>
            <a:r>
              <a:t>por Daniel Mery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Discurso acerca de la importancia vital de ser anónimos los datos de los inmigrantes irregulares y grupos vulnerables ( protección de la identidad ante violación de derechos).…"/>
          <p:cNvSpPr txBox="1"/>
          <p:nvPr>
            <p:ph type="body" idx="1"/>
          </p:nvPr>
        </p:nvSpPr>
        <p:spPr>
          <a:xfrm>
            <a:off x="800100" y="1303866"/>
            <a:ext cx="11099800" cy="6286501"/>
          </a:xfrm>
          <a:prstGeom prst="rect">
            <a:avLst/>
          </a:prstGeom>
        </p:spPr>
        <p:txBody>
          <a:bodyPr/>
          <a:lstStyle/>
          <a:p>
            <a:pPr marL="222250" indent="-222250" defTabSz="292100">
              <a:spcBef>
                <a:spcPts val="2100"/>
              </a:spcBef>
              <a:defRPr sz="1500"/>
            </a:pPr>
            <a:r>
              <a:t>Discurso acerca de la importancia vital de ser anónimos los datos de los inmigrantes irregulares y grupos vulnerables ( protección de la identidad ante violación de derechos).</a:t>
            </a:r>
          </a:p>
          <a:p>
            <a:pPr marL="222250" indent="-222250" defTabSz="292100">
              <a:spcBef>
                <a:spcPts val="2100"/>
              </a:spcBef>
              <a:defRPr sz="1500"/>
            </a:pPr>
            <a:r>
              <a:t>Plática sobre herramientas  adecuadas para brindar el anonimato de los datos.</a:t>
            </a:r>
          </a:p>
          <a:p>
            <a:pPr marL="222250" indent="-222250" defTabSz="292100">
              <a:spcBef>
                <a:spcPts val="2100"/>
              </a:spcBef>
              <a:defRPr sz="1500"/>
            </a:pPr>
            <a:r>
              <a:t>Objetivos del posible contenedor de datos: </a:t>
            </a:r>
          </a:p>
          <a:p>
            <a:pPr marL="198437" indent="-198437" defTabSz="292100">
              <a:spcBef>
                <a:spcPts val="2100"/>
              </a:spcBef>
              <a:buSzPct val="100000"/>
              <a:buAutoNum type="arabicPeriod" startAt="1"/>
              <a:defRPr sz="1500"/>
            </a:pPr>
            <a:r>
              <a:t>Difusión de noticias</a:t>
            </a:r>
          </a:p>
          <a:p>
            <a:pPr marL="198437" indent="-198437" defTabSz="292100">
              <a:spcBef>
                <a:spcPts val="2100"/>
              </a:spcBef>
              <a:buSzPct val="100000"/>
              <a:buAutoNum type="arabicPeriod" startAt="1"/>
              <a:defRPr sz="1500"/>
            </a:pPr>
            <a:r>
              <a:t>Comunicación de problemas</a:t>
            </a:r>
          </a:p>
          <a:p>
            <a:pPr marL="198437" indent="-198437" defTabSz="292100">
              <a:spcBef>
                <a:spcPts val="2100"/>
              </a:spcBef>
              <a:buSzPct val="100000"/>
              <a:buAutoNum type="arabicPeriod" startAt="1"/>
              <a:defRPr sz="1500"/>
            </a:pPr>
            <a:r>
              <a:t>Coordinación</a:t>
            </a:r>
          </a:p>
          <a:p>
            <a:pPr marL="198437" indent="-198437" defTabSz="292100">
              <a:spcBef>
                <a:spcPts val="2100"/>
              </a:spcBef>
              <a:buSzPct val="100000"/>
              <a:buAutoNum type="arabicPeriod" startAt="1"/>
              <a:defRPr sz="1500"/>
            </a:pPr>
            <a:r>
              <a:t>Estadísticas</a:t>
            </a:r>
          </a:p>
          <a:p>
            <a:pPr marL="198437" indent="-198437" defTabSz="292100">
              <a:spcBef>
                <a:spcPts val="2100"/>
              </a:spcBef>
              <a:buSzPct val="100000"/>
              <a:buAutoNum type="arabicPeriod" startAt="1"/>
              <a:defRPr sz="1500"/>
            </a:pPr>
            <a:r>
              <a:t>Concientización </a:t>
            </a:r>
          </a:p>
          <a:p>
            <a:pPr marL="198437" indent="-198437" defTabSz="292100">
              <a:spcBef>
                <a:spcPts val="2100"/>
              </a:spcBef>
              <a:buSzPct val="100000"/>
              <a:buAutoNum type="arabicPeriod" startAt="1"/>
              <a:defRPr sz="1500"/>
            </a:pPr>
            <a:r>
              <a:t>Capacitación </a:t>
            </a:r>
          </a:p>
          <a:p>
            <a:pPr marL="198437" indent="-198437" defTabSz="292100">
              <a:spcBef>
                <a:spcPts val="2100"/>
              </a:spcBef>
              <a:buSzPct val="100000"/>
              <a:buAutoNum type="arabicPeriod" startAt="1"/>
              <a:defRPr sz="1500"/>
            </a:pPr>
            <a:r>
              <a:t>Emprendimiento</a:t>
            </a:r>
          </a:p>
          <a:p>
            <a:pPr marL="222250" indent="-222250" defTabSz="292100">
              <a:spcBef>
                <a:spcPts val="2100"/>
              </a:spcBef>
              <a:defRPr sz="1000"/>
            </a:pPr>
          </a:p>
          <a:p>
            <a:pPr marL="222250" indent="-222250" defTabSz="292100">
              <a:spcBef>
                <a:spcPts val="2100"/>
              </a:spcBef>
              <a:defRPr sz="1000"/>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2do día martes…"/>
          <p:cNvSpPr txBox="1"/>
          <p:nvPr>
            <p:ph type="title"/>
          </p:nvPr>
        </p:nvSpPr>
        <p:spPr>
          <a:prstGeom prst="rect">
            <a:avLst/>
          </a:prstGeom>
        </p:spPr>
        <p:txBody>
          <a:bodyPr/>
          <a:lstStyle/>
          <a:p>
            <a:pPr defTabSz="373887">
              <a:defRPr sz="5119"/>
            </a:pPr>
            <a:r>
              <a:t> 2do día martes</a:t>
            </a:r>
          </a:p>
          <a:p>
            <a:pPr defTabSz="373887">
              <a:defRPr sz="5119"/>
            </a:pPr>
            <a:r>
              <a:t>¿ Cómo humanizamos</a:t>
            </a:r>
          </a:p>
          <a:p>
            <a:pPr defTabSz="373887">
              <a:defRPr sz="5119"/>
            </a:pPr>
            <a:r>
              <a:t> los datos ?</a:t>
            </a:r>
          </a:p>
          <a:p>
            <a:pPr defTabSz="373887">
              <a:defRPr sz="5119"/>
            </a:pPr>
            <a:r>
              <a:t>¿ Quien gestiona los datos?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Llegamos al sweetspot…"/>
          <p:cNvSpPr txBox="1"/>
          <p:nvPr>
            <p:ph type="body" sz="half" idx="1"/>
          </p:nvPr>
        </p:nvSpPr>
        <p:spPr>
          <a:xfrm>
            <a:off x="730382" y="5637079"/>
            <a:ext cx="11364979" cy="3240221"/>
          </a:xfrm>
          <a:prstGeom prst="rect">
            <a:avLst/>
          </a:prstGeom>
        </p:spPr>
        <p:txBody>
          <a:bodyPr/>
          <a:lstStyle/>
          <a:p>
            <a:pPr marL="386715" indent="-386715" defTabSz="508254">
              <a:spcBef>
                <a:spcPts val="3600"/>
              </a:spcBef>
              <a:defRPr sz="2784"/>
            </a:pPr>
            <a:r>
              <a:t> Llegamos al sweetspot </a:t>
            </a:r>
          </a:p>
          <a:p>
            <a:pPr marL="386715" indent="-386715" defTabSz="508254">
              <a:spcBef>
                <a:spcPts val="3600"/>
              </a:spcBef>
              <a:defRPr sz="2784"/>
            </a:pPr>
            <a:r>
              <a:t>Hablamos del contenedor de interfaz de los datos generados por ellos mismos y un flowchart  con las tecnologías de datos anónimos.</a:t>
            </a:r>
          </a:p>
          <a:p>
            <a:pPr marL="386715" indent="-386715" defTabSz="508254">
              <a:spcBef>
                <a:spcPts val="3600"/>
              </a:spcBef>
              <a:defRPr sz="2784"/>
            </a:pPr>
            <a:r>
              <a:t>Blueprint de los datos anónimos con diferentes tecnologías enunciadas por Daniel . </a:t>
            </a:r>
          </a:p>
        </p:txBody>
      </p:sp>
      <p:sp>
        <p:nvSpPr>
          <p:cNvPr id="132" name="Óvalo"/>
          <p:cNvSpPr/>
          <p:nvPr/>
        </p:nvSpPr>
        <p:spPr>
          <a:xfrm>
            <a:off x="3310466" y="516466"/>
            <a:ext cx="2965385" cy="2878006"/>
          </a:xfrm>
          <a:prstGeom prst="ellipse">
            <a:avLst/>
          </a:pr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3" name="Óvalo"/>
          <p:cNvSpPr/>
          <p:nvPr/>
        </p:nvSpPr>
        <p:spPr>
          <a:xfrm>
            <a:off x="5655733" y="516466"/>
            <a:ext cx="2965384" cy="2878006"/>
          </a:xfrm>
          <a:prstGeom prst="ellipse">
            <a:avLst/>
          </a:pr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4" name="Óvalo"/>
          <p:cNvSpPr/>
          <p:nvPr/>
        </p:nvSpPr>
        <p:spPr>
          <a:xfrm>
            <a:off x="4580466" y="2133600"/>
            <a:ext cx="2965385" cy="2878006"/>
          </a:xfrm>
          <a:prstGeom prst="ellipse">
            <a:avLst/>
          </a:pr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5" name="Humanizar…"/>
          <p:cNvSpPr txBox="1"/>
          <p:nvPr/>
        </p:nvSpPr>
        <p:spPr>
          <a:xfrm>
            <a:off x="3722972" y="1261720"/>
            <a:ext cx="176784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Humanizar</a:t>
            </a:r>
          </a:p>
          <a:p>
            <a:pPr/>
            <a:r>
              <a:t>los datos</a:t>
            </a:r>
          </a:p>
        </p:txBody>
      </p:sp>
      <p:sp>
        <p:nvSpPr>
          <p:cNvPr id="136" name="Descrimina-…"/>
          <p:cNvSpPr txBox="1"/>
          <p:nvPr/>
        </p:nvSpPr>
        <p:spPr>
          <a:xfrm>
            <a:off x="6271844" y="925170"/>
            <a:ext cx="1970229"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Descrimina-</a:t>
            </a:r>
          </a:p>
          <a:p>
            <a:pPr/>
            <a:r>
              <a:t>rizar la </a:t>
            </a:r>
          </a:p>
          <a:p>
            <a:pPr/>
            <a:r>
              <a:t>migración</a:t>
            </a:r>
          </a:p>
        </p:txBody>
      </p:sp>
      <p:sp>
        <p:nvSpPr>
          <p:cNvPr id="137" name="Los datos"/>
          <p:cNvSpPr txBox="1"/>
          <p:nvPr/>
        </p:nvSpPr>
        <p:spPr>
          <a:xfrm>
            <a:off x="5246751" y="3511737"/>
            <a:ext cx="163281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Los datos </a:t>
            </a:r>
          </a:p>
        </p:txBody>
      </p:sp>
      <p:sp>
        <p:nvSpPr>
          <p:cNvPr id="138" name="Línea"/>
          <p:cNvSpPr/>
          <p:nvPr/>
        </p:nvSpPr>
        <p:spPr>
          <a:xfrm>
            <a:off x="5922690" y="2467445"/>
            <a:ext cx="3512967" cy="1"/>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9" name="Los datos…"/>
          <p:cNvSpPr txBox="1"/>
          <p:nvPr/>
        </p:nvSpPr>
        <p:spPr>
          <a:xfrm>
            <a:off x="9603164" y="2188233"/>
            <a:ext cx="2095806"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Los datos </a:t>
            </a:r>
          </a:p>
          <a:p>
            <a:pPr/>
            <a:r>
              <a:t>dan derechos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El atolladero"/>
          <p:cNvSpPr txBox="1"/>
          <p:nvPr>
            <p:ph type="title"/>
          </p:nvPr>
        </p:nvSpPr>
        <p:spPr>
          <a:prstGeom prst="rect">
            <a:avLst/>
          </a:prstGeom>
        </p:spPr>
        <p:txBody>
          <a:bodyPr/>
          <a:lstStyle/>
          <a:p>
            <a:pPr/>
            <a:r>
              <a:t>El atolladero</a:t>
            </a:r>
          </a:p>
        </p:txBody>
      </p:sp>
      <p:sp>
        <p:nvSpPr>
          <p:cNvPr id="142" name="Gestión de los datos…"/>
          <p:cNvSpPr txBox="1"/>
          <p:nvPr>
            <p:ph type="body" idx="1"/>
          </p:nvPr>
        </p:nvSpPr>
        <p:spPr>
          <a:prstGeom prst="rect">
            <a:avLst/>
          </a:prstGeom>
        </p:spPr>
        <p:txBody>
          <a:bodyPr/>
          <a:lstStyle/>
          <a:p>
            <a:pPr/>
            <a:r>
              <a:t> Gestión de los datos </a:t>
            </a:r>
          </a:p>
          <a:p>
            <a:pPr/>
            <a:r>
              <a:t>Como van a ser gestionados los datos, por los mismos migrantes, no puede ser automático según nos explican. </a:t>
            </a:r>
          </a:p>
          <a:p>
            <a:pPr/>
            <a:r>
              <a:t>Porque usar telegram si ya se tiene whatsapp.</a:t>
            </a:r>
          </a:p>
          <a:p>
            <a:pPr/>
            <a:r>
              <a:t>conclusión : Los migrantes no pueden ser los gestores de los datos, es imposible a menos que haya un pago detrás.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Humanizar los datos ¿Qué tipo de datos recolectamos?"/>
          <p:cNvSpPr txBox="1"/>
          <p:nvPr>
            <p:ph type="title"/>
          </p:nvPr>
        </p:nvSpPr>
        <p:spPr>
          <a:xfrm>
            <a:off x="1117600" y="855133"/>
            <a:ext cx="10464800" cy="3302001"/>
          </a:xfrm>
          <a:prstGeom prst="rect">
            <a:avLst/>
          </a:prstGeom>
        </p:spPr>
        <p:txBody>
          <a:bodyPr/>
          <a:lstStyle/>
          <a:p>
            <a:pPr/>
            <a:r>
              <a:rPr sz="3000"/>
              <a:t>Humanizar los datos</a:t>
            </a:r>
            <a:r>
              <a:t> </a:t>
            </a:r>
            <a:r>
              <a:rPr sz="3000"/>
              <a:t>¿Qué tipo de datos recolectamos?</a:t>
            </a:r>
            <a:r>
              <a:t>  </a:t>
            </a:r>
          </a:p>
        </p:txBody>
      </p:sp>
      <p:sp>
        <p:nvSpPr>
          <p:cNvPr id="145" name="Se propuso resaltar las semejanzas de los seres humanos…"/>
          <p:cNvSpPr txBox="1"/>
          <p:nvPr/>
        </p:nvSpPr>
        <p:spPr>
          <a:xfrm>
            <a:off x="1368060" y="2988767"/>
            <a:ext cx="10996416" cy="37760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a:buSzPct val="145000"/>
              <a:buChar char="•"/>
              <a:defRPr b="0"/>
            </a:pPr>
            <a:r>
              <a:t>Se propuso resaltar las semejanzas de los seres humanos</a:t>
            </a:r>
          </a:p>
          <a:p>
            <a:pPr algn="l">
              <a:defRPr b="0"/>
            </a:pPr>
            <a:r>
              <a:t>Se mencionaron varias categorías para obtener datos </a:t>
            </a:r>
          </a:p>
          <a:p>
            <a:pPr algn="l">
              <a:defRPr b="0"/>
            </a:pPr>
            <a:r>
              <a:t>Familia </a:t>
            </a:r>
          </a:p>
          <a:p>
            <a:pPr algn="l">
              <a:defRPr b="0"/>
            </a:pPr>
            <a:r>
              <a:t>Amigos</a:t>
            </a:r>
          </a:p>
          <a:p>
            <a:pPr algn="l">
              <a:defRPr b="0"/>
            </a:pPr>
            <a:r>
              <a:t>Comida</a:t>
            </a:r>
          </a:p>
          <a:p>
            <a:pPr algn="l">
              <a:defRPr b="0"/>
            </a:pPr>
            <a:r>
              <a:t>Hobbies</a:t>
            </a:r>
          </a:p>
          <a:p>
            <a:pPr algn="l">
              <a:defRPr b="0"/>
            </a:pPr>
            <a:r>
              <a:t>Vecindad</a:t>
            </a:r>
          </a:p>
          <a:p>
            <a:pPr algn="l">
              <a:defRPr b="0"/>
            </a:pPr>
            <a:r>
              <a:t>Baile</a:t>
            </a:r>
          </a:p>
          <a:p>
            <a:pPr algn="l">
              <a:defRPr b="0"/>
            </a:pPr>
            <a:r>
              <a:t>Música </a:t>
            </a:r>
          </a:p>
        </p:txBody>
      </p:sp>
      <p:sp>
        <p:nvSpPr>
          <p:cNvPr id="146" name="Se nos muestra  Harrasmap  para recolectar datos anónimos…"/>
          <p:cNvSpPr txBox="1"/>
          <p:nvPr/>
        </p:nvSpPr>
        <p:spPr>
          <a:xfrm>
            <a:off x="1738071" y="6699437"/>
            <a:ext cx="9223858"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 nos muestra  Harrasmap  para recolectar datos anónimos  </a:t>
            </a:r>
          </a:p>
          <a:p>
            <a:pPr/>
            <a:r>
              <a:t>y automático geolocalizado</a:t>
            </a:r>
          </a:p>
          <a:p>
            <a:pPr/>
            <a:r>
              <a:t> Ejercicio de la situación de un Mantero</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