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48"/>
  </p:notesMasterIdLst>
  <p:sldIdLst>
    <p:sldId id="261" r:id="rId2"/>
    <p:sldId id="263" r:id="rId3"/>
    <p:sldId id="293" r:id="rId4"/>
    <p:sldId id="268" r:id="rId5"/>
    <p:sldId id="269" r:id="rId6"/>
    <p:sldId id="262" r:id="rId7"/>
    <p:sldId id="270" r:id="rId8"/>
    <p:sldId id="271" r:id="rId9"/>
    <p:sldId id="272" r:id="rId10"/>
    <p:sldId id="291" r:id="rId11"/>
    <p:sldId id="273" r:id="rId12"/>
    <p:sldId id="274" r:id="rId13"/>
    <p:sldId id="275" r:id="rId14"/>
    <p:sldId id="294" r:id="rId15"/>
    <p:sldId id="295" r:id="rId16"/>
    <p:sldId id="296" r:id="rId17"/>
    <p:sldId id="276" r:id="rId18"/>
    <p:sldId id="304" r:id="rId19"/>
    <p:sldId id="277" r:id="rId20"/>
    <p:sldId id="308" r:id="rId21"/>
    <p:sldId id="309" r:id="rId22"/>
    <p:sldId id="278" r:id="rId23"/>
    <p:sldId id="297" r:id="rId24"/>
    <p:sldId id="298" r:id="rId25"/>
    <p:sldId id="264" r:id="rId26"/>
    <p:sldId id="282" r:id="rId27"/>
    <p:sldId id="300" r:id="rId28"/>
    <p:sldId id="265" r:id="rId29"/>
    <p:sldId id="266" r:id="rId30"/>
    <p:sldId id="279" r:id="rId31"/>
    <p:sldId id="280" r:id="rId32"/>
    <p:sldId id="281" r:id="rId33"/>
    <p:sldId id="267" r:id="rId34"/>
    <p:sldId id="305" r:id="rId35"/>
    <p:sldId id="284" r:id="rId36"/>
    <p:sldId id="283" r:id="rId37"/>
    <p:sldId id="302" r:id="rId38"/>
    <p:sldId id="303" r:id="rId39"/>
    <p:sldId id="286" r:id="rId40"/>
    <p:sldId id="287" r:id="rId41"/>
    <p:sldId id="285" r:id="rId42"/>
    <p:sldId id="288" r:id="rId43"/>
    <p:sldId id="307" r:id="rId44"/>
    <p:sldId id="306" r:id="rId45"/>
    <p:sldId id="289" r:id="rId46"/>
    <p:sldId id="290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87455" autoAdjust="0"/>
  </p:normalViewPr>
  <p:slideViewPr>
    <p:cSldViewPr snapToGrid="0">
      <p:cViewPr varScale="1">
        <p:scale>
          <a:sx n="62" d="100"/>
          <a:sy n="62" d="100"/>
        </p:scale>
        <p:origin x="-9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4D923-969B-4AE6-9B23-5E2184D7D3F9}" type="datetimeFigureOut">
              <a:rPr lang="zh-TW" altLang="en-US" smtClean="0"/>
              <a:t>2014/7/24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010C8-0ED3-4EDA-8C57-C4AF26961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43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10C8-0ED3-4EDA-8C57-C4AF269611D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72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010C8-0ED3-4EDA-8C57-C4AF269611D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0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12192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236220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0534" y="3045461"/>
            <a:ext cx="5350933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420534" y="2397760"/>
            <a:ext cx="5350933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4AAD347D-5ACD-4C99-B74B-A9C85AD731AF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6832600" y="3428736"/>
            <a:ext cx="6858000" cy="2117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102616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839200" cy="5029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52000" y="914401"/>
            <a:ext cx="1235973" cy="5029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0972800" cy="407517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12192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52800" y="3368040"/>
            <a:ext cx="54864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3372070" y="3367247"/>
            <a:ext cx="5447863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3358057" y="4084577"/>
            <a:ext cx="5475889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020824"/>
            <a:ext cx="5364480" cy="40050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020824"/>
            <a:ext cx="5364480" cy="40050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609601" y="2819400"/>
            <a:ext cx="5364480" cy="32095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6217920" y="2816352"/>
            <a:ext cx="5364480" cy="320954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217920" y="2020824"/>
            <a:ext cx="536448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981200" y="1914526"/>
            <a:ext cx="8229600" cy="351091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6480" y="5513832"/>
            <a:ext cx="755904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69612" y="2026918"/>
            <a:ext cx="7252776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316480" y="5516880"/>
            <a:ext cx="755904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3975100" y="273180"/>
            <a:ext cx="4241800" cy="292100"/>
          </a:xfrm>
        </p:spPr>
        <p:txBody>
          <a:bodyPr/>
          <a:lstStyle/>
          <a:p>
            <a:fld id="{4509A250-FF31-4206-8172-F9D3106AACB1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5384800" y="6172200"/>
            <a:ext cx="1422400" cy="304800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930400" y="6486525"/>
            <a:ext cx="8331200" cy="2921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4"/>
            <a:ext cx="12192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9301"/>
            <a:ext cx="109728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75100" y="273180"/>
            <a:ext cx="4241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0400" y="6486525"/>
            <a:ext cx="83312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84800" y="6172200"/>
            <a:ext cx="14224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12192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2800" y="975360"/>
            <a:ext cx="54864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/>
              <a:t>OPENGL  SB6  Chapter 3</a:t>
            </a:r>
            <a:endParaRPr lang="zh-TW" altLang="en-US" sz="3600" dirty="0"/>
          </a:p>
        </p:txBody>
      </p:sp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2800" b="1" dirty="0" smtClean="0"/>
              <a:t>Following the pipeline</a:t>
            </a:r>
          </a:p>
        </p:txBody>
      </p:sp>
    </p:spTree>
    <p:extLst>
      <p:ext uri="{BB962C8B-B14F-4D97-AF65-F5344CB8AC3E}">
        <p14:creationId xmlns:p14="http://schemas.microsoft.com/office/powerpoint/2010/main" val="13332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Tessellation  </a:t>
            </a:r>
            <a:r>
              <a:rPr lang="en-US" altLang="zh-TW" sz="2400" dirty="0" err="1" smtClean="0"/>
              <a:t>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80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1. </a:t>
            </a:r>
            <a:r>
              <a:rPr lang="zh-TW" altLang="en-US" dirty="0" smtClean="0"/>
              <a:t>可稱作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平面填充</a:t>
            </a:r>
            <a:r>
              <a:rPr lang="en-US" altLang="zh-TW" dirty="0" smtClean="0"/>
              <a:t>”</a:t>
            </a:r>
            <a:r>
              <a:rPr lang="zh-TW" altLang="en-US" dirty="0"/>
              <a:t>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曲面細分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，主要</a:t>
            </a:r>
            <a:r>
              <a:rPr lang="zh-TW" altLang="en-US" dirty="0"/>
              <a:t>是一種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high-order primitive (patch)</a:t>
            </a:r>
            <a:r>
              <a:rPr lang="zh-TW" altLang="en-US" dirty="0" smtClean="0"/>
              <a:t>細分為</a:t>
            </a:r>
            <a:r>
              <a:rPr lang="zh-TW" altLang="en-US" dirty="0"/>
              <a:t>點</a:t>
            </a:r>
            <a:r>
              <a:rPr lang="zh-TW" altLang="en-US" dirty="0" smtClean="0"/>
              <a:t>、線和三角 </a:t>
            </a:r>
            <a:endParaRPr lang="en-US" altLang="zh-TW" dirty="0" smtClean="0"/>
          </a:p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形的方法，而這些</a:t>
            </a:r>
            <a:r>
              <a:rPr lang="en-US" altLang="zh-TW" dirty="0"/>
              <a:t>high-order primitive (patch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是由許多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所構成。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2. Tessellation</a:t>
            </a:r>
            <a:r>
              <a:rPr lang="zh-TW" altLang="en-US" dirty="0" smtClean="0"/>
              <a:t>主要用於使圖形更加精細平滑的</a:t>
            </a:r>
            <a:r>
              <a:rPr lang="en-US" altLang="zh-TW" dirty="0" err="1"/>
              <a:t>Shader</a:t>
            </a:r>
            <a:r>
              <a:rPr lang="zh-TW" altLang="en-US" dirty="0" smtClean="0"/>
              <a:t>，藉</a:t>
            </a:r>
            <a:r>
              <a:rPr lang="zh-TW" altLang="en-US" dirty="0"/>
              <a:t>此達到</a:t>
            </a:r>
            <a:r>
              <a:rPr lang="zh-TW" altLang="en-US" dirty="0" smtClean="0"/>
              <a:t>細緻的</a:t>
            </a:r>
            <a:r>
              <a:rPr lang="zh-TW" altLang="en-US" dirty="0"/>
              <a:t>貼圖和線條品質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3. </a:t>
            </a:r>
            <a:r>
              <a:rPr lang="zh-TW" altLang="en-US" dirty="0" smtClean="0"/>
              <a:t>可</a:t>
            </a:r>
            <a:r>
              <a:rPr lang="zh-TW" altLang="en-US" dirty="0"/>
              <a:t>分為三</a:t>
            </a:r>
            <a:r>
              <a:rPr lang="zh-TW" altLang="en-US" dirty="0" smtClean="0"/>
              <a:t>個部分，分</a:t>
            </a:r>
            <a:r>
              <a:rPr lang="zh-TW" altLang="en-US" dirty="0"/>
              <a:t>別是 </a:t>
            </a:r>
            <a:r>
              <a:rPr lang="en-US" altLang="zh-TW" dirty="0"/>
              <a:t>A. Tessellation </a:t>
            </a:r>
            <a:r>
              <a:rPr lang="en-US" altLang="zh-TW" dirty="0" smtClean="0"/>
              <a:t>Control </a:t>
            </a:r>
            <a:r>
              <a:rPr lang="en-US" altLang="zh-TW" dirty="0" err="1"/>
              <a:t>S</a:t>
            </a:r>
            <a:r>
              <a:rPr lang="en-US" altLang="zh-TW" dirty="0" err="1" smtClean="0"/>
              <a:t>hader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en-US" altLang="zh-TW" dirty="0"/>
              <a:t>TCS)</a:t>
            </a:r>
          </a:p>
          <a:p>
            <a:pPr algn="l"/>
            <a:r>
              <a:rPr lang="en-US" altLang="zh-TW" dirty="0"/>
              <a:t>		</a:t>
            </a:r>
            <a:r>
              <a:rPr lang="en-US" altLang="zh-TW" dirty="0" smtClean="0"/>
              <a:t>	     </a:t>
            </a:r>
            <a:r>
              <a:rPr lang="zh-TW" altLang="en-US" dirty="0" smtClean="0"/>
              <a:t> </a:t>
            </a:r>
            <a:r>
              <a:rPr lang="en-US" altLang="zh-TW" dirty="0" smtClean="0"/>
              <a:t> B</a:t>
            </a:r>
            <a:r>
              <a:rPr lang="en-US" altLang="zh-TW" dirty="0"/>
              <a:t>. </a:t>
            </a:r>
            <a:r>
              <a:rPr lang="en-US" altLang="zh-TW" dirty="0" smtClean="0"/>
              <a:t> Fixed - Function </a:t>
            </a:r>
            <a:r>
              <a:rPr lang="en-US" altLang="zh-TW" dirty="0"/>
              <a:t>Tessellation Engine</a:t>
            </a:r>
          </a:p>
          <a:p>
            <a:pPr algn="l"/>
            <a:r>
              <a:rPr lang="en-US" altLang="zh-TW" dirty="0"/>
              <a:t>			</a:t>
            </a:r>
            <a:r>
              <a:rPr lang="en-US" altLang="zh-TW" dirty="0" smtClean="0"/>
              <a:t>     </a:t>
            </a:r>
            <a:r>
              <a:rPr lang="zh-TW" altLang="en-US" dirty="0" smtClean="0"/>
              <a:t>  </a:t>
            </a:r>
            <a:r>
              <a:rPr lang="en-US" altLang="zh-TW" dirty="0"/>
              <a:t>C</a:t>
            </a:r>
            <a:r>
              <a:rPr lang="en-US" altLang="zh-TW" dirty="0" smtClean="0"/>
              <a:t>. </a:t>
            </a:r>
            <a:r>
              <a:rPr lang="en-US" altLang="zh-TW" dirty="0"/>
              <a:t>Tessellation Evaluation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(TES)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Tessellation (1)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230" y="3830972"/>
            <a:ext cx="3586809" cy="22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1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smtClean="0"/>
              <a:t>Tessellation </a:t>
            </a:r>
            <a:r>
              <a:rPr lang="en-US" altLang="zh-TW" dirty="0"/>
              <a:t>Control </a:t>
            </a:r>
            <a:r>
              <a:rPr lang="en-US" altLang="zh-TW" dirty="0" err="1"/>
              <a:t>Shader</a:t>
            </a:r>
            <a:r>
              <a:rPr lang="zh-TW" altLang="en-US" dirty="0"/>
              <a:t> </a:t>
            </a:r>
            <a:r>
              <a:rPr lang="en-US" altLang="zh-TW" dirty="0"/>
              <a:t>(TCS</a:t>
            </a:r>
            <a:r>
              <a:rPr lang="en-US" altLang="zh-TW" dirty="0" smtClean="0"/>
              <a:t>)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input </a:t>
            </a:r>
            <a:r>
              <a:rPr lang="en-US" altLang="zh-TW" dirty="0"/>
              <a:t>: Patch</a:t>
            </a:r>
            <a:r>
              <a:rPr lang="zh-TW" altLang="en-US" dirty="0"/>
              <a:t>，一個</a:t>
            </a:r>
            <a:r>
              <a:rPr lang="en-US" altLang="zh-TW" dirty="0"/>
              <a:t>patch</a:t>
            </a:r>
            <a:r>
              <a:rPr lang="zh-TW" altLang="en-US" dirty="0"/>
              <a:t>可視為多個</a:t>
            </a:r>
            <a:r>
              <a:rPr lang="en-US" altLang="zh-TW" dirty="0"/>
              <a:t>vertex</a:t>
            </a:r>
            <a:r>
              <a:rPr lang="zh-TW" altLang="en-US" dirty="0"/>
              <a:t>的集合，並包含所有</a:t>
            </a:r>
            <a:r>
              <a:rPr lang="en-US" altLang="zh-TW" dirty="0"/>
              <a:t>vertex</a:t>
            </a:r>
            <a:r>
              <a:rPr lang="zh-TW" altLang="en-US" dirty="0"/>
              <a:t>的屬性</a:t>
            </a:r>
            <a:r>
              <a:rPr lang="en-US" altLang="zh-TW" dirty="0"/>
              <a:t>(</a:t>
            </a:r>
            <a:r>
              <a:rPr lang="zh-TW" altLang="en-US" dirty="0"/>
              <a:t>座標、顏色等</a:t>
            </a:r>
            <a:r>
              <a:rPr lang="en-US" altLang="zh-TW" dirty="0"/>
              <a:t>…)</a:t>
            </a:r>
          </a:p>
          <a:p>
            <a:pPr algn="l"/>
            <a:r>
              <a:rPr lang="en-US" altLang="zh-TW" dirty="0" smtClean="0"/>
              <a:t>	output </a:t>
            </a:r>
            <a:r>
              <a:rPr lang="en-US" altLang="zh-TW" dirty="0"/>
              <a:t>: Patch </a:t>
            </a:r>
            <a:r>
              <a:rPr lang="zh-TW" altLang="en-US" dirty="0"/>
              <a:t>、 </a:t>
            </a:r>
            <a:r>
              <a:rPr lang="en-US" altLang="zh-TW" dirty="0" err="1"/>
              <a:t>gl_TessLevelOuter</a:t>
            </a:r>
            <a:r>
              <a:rPr lang="en-US" altLang="zh-TW" dirty="0"/>
              <a:t> </a:t>
            </a:r>
            <a:r>
              <a:rPr lang="zh-TW" altLang="en-US" dirty="0"/>
              <a:t>、 </a:t>
            </a:r>
            <a:r>
              <a:rPr lang="en-US" altLang="zh-TW" dirty="0" err="1"/>
              <a:t>gl_TessLevelInner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1.</a:t>
            </a:r>
            <a:r>
              <a:rPr lang="zh-TW" altLang="en-US" dirty="0" smtClean="0"/>
              <a:t>決定</a:t>
            </a:r>
            <a:r>
              <a:rPr lang="zh-TW" altLang="en-US" dirty="0"/>
              <a:t>要送</a:t>
            </a:r>
            <a:r>
              <a:rPr lang="zh-TW" altLang="en-US" dirty="0" smtClean="0"/>
              <a:t>入</a:t>
            </a:r>
            <a:r>
              <a:rPr lang="en-US" altLang="zh-TW" dirty="0"/>
              <a:t>Tessellation </a:t>
            </a:r>
            <a:r>
              <a:rPr lang="en-US" altLang="zh-TW" dirty="0" smtClean="0"/>
              <a:t>Engine</a:t>
            </a:r>
            <a:r>
              <a:rPr lang="zh-TW" altLang="en-US" dirty="0"/>
              <a:t>的</a:t>
            </a:r>
            <a:r>
              <a:rPr lang="zh-TW" altLang="en-US" dirty="0" smtClean="0"/>
              <a:t>資料的</a:t>
            </a:r>
            <a:r>
              <a:rPr lang="en-US" altLang="zh-TW" dirty="0" smtClean="0"/>
              <a:t>Tessellation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Level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	   </a:t>
            </a:r>
            <a:r>
              <a:rPr lang="zh-TW" altLang="en-US" dirty="0" smtClean="0"/>
              <a:t>決定</a:t>
            </a:r>
            <a:r>
              <a:rPr lang="zh-TW" altLang="en-US" dirty="0"/>
              <a:t>要送入</a:t>
            </a:r>
            <a:r>
              <a:rPr lang="en-US" altLang="zh-TW" dirty="0"/>
              <a:t>Tessellation </a:t>
            </a:r>
            <a:r>
              <a:rPr lang="en-US" altLang="zh-TW" dirty="0" smtClean="0"/>
              <a:t>evaluation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的資料。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	2.input data</a:t>
            </a:r>
            <a:r>
              <a:rPr lang="zh-TW" altLang="en-US" dirty="0" smtClean="0"/>
              <a:t>的來源是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，且是以</a:t>
            </a:r>
            <a:r>
              <a:rPr lang="en-US" altLang="zh-TW" dirty="0" smtClean="0"/>
              <a:t>batches</a:t>
            </a:r>
            <a:r>
              <a:rPr lang="zh-TW" altLang="en-US" dirty="0" smtClean="0"/>
              <a:t>的形式傳入。而這些</a:t>
            </a:r>
            <a:r>
              <a:rPr lang="en-US" altLang="zh-TW" dirty="0" smtClean="0"/>
              <a:t>batches</a:t>
            </a:r>
            <a:r>
              <a:rPr lang="zh-TW" altLang="en-US" dirty="0" smtClean="0"/>
              <a:t>的大小會與</a:t>
            </a:r>
            <a:r>
              <a:rPr lang="en-US" altLang="zh-TW" dirty="0" smtClean="0"/>
              <a:t>	  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patch</a:t>
            </a:r>
            <a:r>
              <a:rPr lang="zh-TW" altLang="en-US" dirty="0" smtClean="0"/>
              <a:t>內的頂點數相同。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3.control point</a:t>
            </a:r>
            <a:r>
              <a:rPr lang="zh-TW" altLang="en-US" dirty="0" smtClean="0"/>
              <a:t>的產生會使用到</a:t>
            </a:r>
            <a:r>
              <a:rPr lang="en-US" altLang="zh-TW" dirty="0" smtClean="0"/>
              <a:t>output layer</a:t>
            </a:r>
            <a:r>
              <a:rPr lang="zh-TW" altLang="en-US" dirty="0" smtClean="0"/>
              <a:t>字符                                 ，其中</a:t>
            </a:r>
            <a:r>
              <a:rPr lang="en-US" altLang="zh-TW" dirty="0"/>
              <a:t>N</a:t>
            </a:r>
            <a:r>
              <a:rPr lang="zh-TW" altLang="en-US" dirty="0" smtClean="0"/>
              <a:t>代表每個</a:t>
            </a:r>
            <a:r>
              <a:rPr lang="en-US" altLang="zh-TW" dirty="0" smtClean="0"/>
              <a:t>patch</a:t>
            </a:r>
          </a:p>
          <a:p>
            <a:pPr algn="l"/>
            <a:r>
              <a:rPr lang="en-US" altLang="zh-TW" dirty="0"/>
              <a:t>	 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control</a:t>
            </a:r>
            <a:r>
              <a:rPr lang="zh-TW" altLang="en-US" dirty="0" smtClean="0"/>
              <a:t> </a:t>
            </a:r>
            <a:r>
              <a:rPr lang="en-US" altLang="zh-TW" dirty="0" smtClean="0"/>
              <a:t>point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Tessellation (2)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99" y="5349040"/>
            <a:ext cx="204816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2669" y="2009482"/>
            <a:ext cx="5746661" cy="314721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(3)</a:t>
            </a:r>
            <a:endParaRPr lang="zh-TW" altLang="en-US" sz="2400" dirty="0"/>
          </a:p>
        </p:txBody>
      </p:sp>
      <p:sp>
        <p:nvSpPr>
          <p:cNvPr id="5" name="框架 4"/>
          <p:cNvSpPr/>
          <p:nvPr/>
        </p:nvSpPr>
        <p:spPr>
          <a:xfrm>
            <a:off x="3222669" y="2457734"/>
            <a:ext cx="2130381" cy="255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3501400" y="3200254"/>
            <a:ext cx="1743031" cy="255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3211340" y="3872081"/>
            <a:ext cx="2130381" cy="428997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460093" y="2545124"/>
            <a:ext cx="512082" cy="20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460093" y="3294997"/>
            <a:ext cx="512082" cy="20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460093" y="3983755"/>
            <a:ext cx="512082" cy="205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6095999" y="2566109"/>
            <a:ext cx="368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control point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972175" y="3393902"/>
            <a:ext cx="6334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zero-based index for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gl_in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and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gl_out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095999" y="4189406"/>
            <a:ext cx="288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tessellation factors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框架 12"/>
          <p:cNvSpPr/>
          <p:nvPr/>
        </p:nvSpPr>
        <p:spPr>
          <a:xfrm>
            <a:off x="3211340" y="4717599"/>
            <a:ext cx="5757990" cy="23835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554004" y="5035826"/>
            <a:ext cx="379367" cy="385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788193" y="1962444"/>
            <a:ext cx="91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TCS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933371" y="5466220"/>
            <a:ext cx="6286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將存在於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tcs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gl_in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array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內的資料存入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gl_out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以便傳入下一個階段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613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Tessellation Outer</a:t>
            </a:r>
          </a:p>
          <a:p>
            <a:pPr lvl="1" algn="l">
              <a:spcBef>
                <a:spcPts val="60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三角形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gl_TessLevelOuter</a:t>
            </a:r>
            <a:r>
              <a:rPr lang="en-US" altLang="zh-TW" dirty="0" smtClean="0">
                <a:solidFill>
                  <a:schemeClr val="tx1"/>
                </a:solidFill>
              </a:rPr>
              <a:t>[0</a:t>
            </a:r>
            <a:r>
              <a:rPr lang="en-US" altLang="zh-TW" dirty="0">
                <a:solidFill>
                  <a:schemeClr val="tx1"/>
                </a:solidFill>
              </a:rPr>
              <a:t>]~[2](3</a:t>
            </a:r>
            <a:r>
              <a:rPr lang="zh-TW" altLang="en-US" dirty="0">
                <a:solidFill>
                  <a:schemeClr val="tx1"/>
                </a:solidFill>
              </a:rPr>
              <a:t>個邊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pPr lvl="1" algn="l">
              <a:spcBef>
                <a:spcPts val="60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四邊形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gl_TessLevelOuter</a:t>
            </a:r>
            <a:r>
              <a:rPr lang="en-US" altLang="zh-TW" dirty="0" smtClean="0">
                <a:solidFill>
                  <a:schemeClr val="tx1"/>
                </a:solidFill>
              </a:rPr>
              <a:t>[0</a:t>
            </a:r>
            <a:r>
              <a:rPr lang="en-US" altLang="zh-TW" dirty="0">
                <a:solidFill>
                  <a:schemeClr val="tx1"/>
                </a:solidFill>
              </a:rPr>
              <a:t>]~[3](4</a:t>
            </a:r>
            <a:r>
              <a:rPr lang="zh-TW" altLang="en-US" dirty="0">
                <a:solidFill>
                  <a:schemeClr val="tx1"/>
                </a:solidFill>
              </a:rPr>
              <a:t>個邊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  <a:endParaRPr lang="en-US" altLang="zh-TW" dirty="0">
              <a:solidFill>
                <a:schemeClr val="tx1"/>
              </a:solidFill>
            </a:endParaRP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獨立未相交的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gl_TessLevelOuter</a:t>
            </a:r>
            <a:r>
              <a:rPr lang="en-US" altLang="zh-TW" dirty="0"/>
              <a:t>[0]~[3](4</a:t>
            </a:r>
            <a:r>
              <a:rPr lang="zh-TW" altLang="en-US" dirty="0"/>
              <a:t>個邊</a:t>
            </a:r>
            <a:r>
              <a:rPr lang="en-US" altLang="zh-TW" dirty="0" smtClean="0"/>
              <a:t>)</a:t>
            </a:r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Tessellation Inner</a:t>
            </a:r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 smtClean="0"/>
              <a:t>三角形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err="1"/>
              <a:t>gl_TessLevelOuter</a:t>
            </a:r>
            <a:r>
              <a:rPr lang="en-US" altLang="zh-TW" dirty="0"/>
              <a:t>[0]</a:t>
            </a:r>
            <a:endParaRPr lang="en-US" altLang="zh-TW" dirty="0" smtClean="0"/>
          </a:p>
          <a:p>
            <a:pPr lvl="1" algn="l">
              <a:spcBef>
                <a:spcPts val="60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四邊形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gl_TessLevelInner</a:t>
            </a:r>
            <a:r>
              <a:rPr lang="en-US" altLang="zh-TW" dirty="0" smtClean="0">
                <a:solidFill>
                  <a:schemeClr val="tx1"/>
                </a:solidFill>
              </a:rPr>
              <a:t>[0</a:t>
            </a:r>
            <a:r>
              <a:rPr lang="en-US" altLang="zh-TW" dirty="0">
                <a:solidFill>
                  <a:schemeClr val="tx1"/>
                </a:solidFill>
              </a:rPr>
              <a:t>]~[1](</a:t>
            </a:r>
            <a:r>
              <a:rPr lang="zh-TW" altLang="en-US" dirty="0">
                <a:solidFill>
                  <a:schemeClr val="tx1"/>
                </a:solidFill>
              </a:rPr>
              <a:t>水平、</a:t>
            </a:r>
            <a:r>
              <a:rPr lang="zh-TW" altLang="en-US" dirty="0" smtClean="0">
                <a:solidFill>
                  <a:schemeClr val="tx1"/>
                </a:solidFill>
              </a:rPr>
              <a:t>垂直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lvl="1" algn="l">
              <a:spcBef>
                <a:spcPts val="600"/>
              </a:spcBef>
            </a:pPr>
            <a:r>
              <a:rPr lang="en-US" altLang="zh-TW" dirty="0" smtClean="0">
                <a:solidFill>
                  <a:schemeClr val="tx1"/>
                </a:solidFill>
              </a:rPr>
              <a:t>	</a:t>
            </a:r>
            <a:r>
              <a:rPr lang="zh-TW" altLang="en-US" dirty="0" smtClean="0">
                <a:solidFill>
                  <a:schemeClr val="tx1"/>
                </a:solidFill>
              </a:rPr>
              <a:t>線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獨立未相交的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: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No </a:t>
            </a:r>
            <a:r>
              <a:rPr lang="en-US" altLang="zh-TW" dirty="0" err="1">
                <a:solidFill>
                  <a:schemeClr val="tx1"/>
                </a:solidFill>
              </a:rPr>
              <a:t>gl_TessLevelInner</a:t>
            </a:r>
            <a:endParaRPr lang="en-US" altLang="zh-TW" dirty="0">
              <a:solidFill>
                <a:schemeClr val="tx1"/>
              </a:solidFill>
            </a:endParaRPr>
          </a:p>
          <a:p>
            <a:pPr lvl="1" algn="l">
              <a:spcBef>
                <a:spcPts val="600"/>
              </a:spcBef>
            </a:pPr>
            <a:endParaRPr lang="en-US" altLang="zh-TW" dirty="0">
              <a:solidFill>
                <a:schemeClr val="tx1"/>
              </a:solidFill>
            </a:endParaRPr>
          </a:p>
          <a:p>
            <a:pPr algn="l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(4)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715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81" y="2366151"/>
            <a:ext cx="2588546" cy="407511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(5)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55" y="2366063"/>
            <a:ext cx="2801700" cy="4075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8" y="2349044"/>
            <a:ext cx="2741771" cy="4075200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166692" y="3953720"/>
            <a:ext cx="653143" cy="899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向右箭號 7"/>
          <p:cNvSpPr/>
          <p:nvPr/>
        </p:nvSpPr>
        <p:spPr>
          <a:xfrm>
            <a:off x="7968937" y="3953720"/>
            <a:ext cx="653143" cy="899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882994" y="1948934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Tessellation Inner </a:t>
            </a:r>
            <a:r>
              <a:rPr lang="zh-TW" altLang="en-US" sz="2000" dirty="0" smtClean="0"/>
              <a:t>切割方式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6059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(6)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78" y="2011885"/>
            <a:ext cx="2772348" cy="407520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39"/>
          <a:stretch/>
        </p:blipFill>
        <p:spPr>
          <a:xfrm>
            <a:off x="7503645" y="1918568"/>
            <a:ext cx="2600025" cy="2101169"/>
          </a:xfrm>
        </p:spPr>
      </p:pic>
      <p:pic>
        <p:nvPicPr>
          <p:cNvPr id="8" name="內容版面配置區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82"/>
          <a:stretch/>
        </p:blipFill>
        <p:spPr>
          <a:xfrm>
            <a:off x="7503645" y="4448539"/>
            <a:ext cx="2671110" cy="2102400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20465401">
            <a:off x="5184914" y="2612527"/>
            <a:ext cx="1822172" cy="899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</a:t>
            </a:r>
            <a:endParaRPr lang="zh-TW" altLang="en-US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向右箭號 9"/>
          <p:cNvSpPr/>
          <p:nvPr/>
        </p:nvSpPr>
        <p:spPr>
          <a:xfrm rot="1302581">
            <a:off x="5101108" y="4705909"/>
            <a:ext cx="1814918" cy="89988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ODD</a:t>
            </a:r>
            <a:endParaRPr lang="zh-TW" altLang="en-US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4971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/>
              <a:t>Fixed - Function Tessellation </a:t>
            </a:r>
            <a:r>
              <a:rPr lang="en-US" altLang="zh-TW" dirty="0" smtClean="0"/>
              <a:t>Engine</a:t>
            </a:r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(7)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1334257" y="2468183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Tessellation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Control </a:t>
            </a:r>
            <a:r>
              <a:rPr lang="en-US" altLang="zh-TW" dirty="0" err="1">
                <a:solidFill>
                  <a:srgbClr val="FF0000"/>
                </a:solidFill>
              </a:rPr>
              <a:t>S</a:t>
            </a:r>
            <a:r>
              <a:rPr lang="en-US" altLang="zh-TW" dirty="0" err="1" smtClean="0">
                <a:solidFill>
                  <a:srgbClr val="FF0000"/>
                </a:solidFill>
              </a:rPr>
              <a:t>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319350" y="2785706"/>
            <a:ext cx="959000" cy="54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4467630" y="2486505"/>
            <a:ext cx="2362298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1.Control points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2.Tessellation factors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>
            <a:off x="7056683" y="2785706"/>
            <a:ext cx="959000" cy="54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8295484" y="2486505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Fixed-function 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Tessellation engine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0109256" y="4381361"/>
            <a:ext cx="1735796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Break patch</a:t>
            </a:r>
            <a:endParaRPr lang="zh-TW" altLang="en-US" dirty="0"/>
          </a:p>
        </p:txBody>
      </p:sp>
      <p:sp>
        <p:nvSpPr>
          <p:cNvPr id="11" name="上彎箭號 10"/>
          <p:cNvSpPr/>
          <p:nvPr/>
        </p:nvSpPr>
        <p:spPr>
          <a:xfrm flipV="1">
            <a:off x="10314511" y="2945037"/>
            <a:ext cx="746893" cy="1332291"/>
          </a:xfrm>
          <a:prstGeom prst="bentUpArrow">
            <a:avLst>
              <a:gd name="adj1" fmla="val 37501"/>
              <a:gd name="adj2" fmla="val 34565"/>
              <a:gd name="adj3" fmla="val 4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右箭號 12"/>
          <p:cNvSpPr/>
          <p:nvPr/>
        </p:nvSpPr>
        <p:spPr>
          <a:xfrm flipH="1">
            <a:off x="9094136" y="4744594"/>
            <a:ext cx="870117" cy="54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向右箭號 13"/>
          <p:cNvSpPr/>
          <p:nvPr/>
        </p:nvSpPr>
        <p:spPr>
          <a:xfrm flipH="1">
            <a:off x="5986576" y="4737011"/>
            <a:ext cx="950654" cy="54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向右箭號 14"/>
          <p:cNvSpPr/>
          <p:nvPr/>
        </p:nvSpPr>
        <p:spPr>
          <a:xfrm flipH="1">
            <a:off x="2513586" y="4765025"/>
            <a:ext cx="1146224" cy="5445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7082233" y="4394387"/>
            <a:ext cx="1866900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Output smaller primitives</a:t>
            </a:r>
            <a:endParaRPr lang="zh-TW" altLang="en-US" dirty="0"/>
          </a:p>
        </p:txBody>
      </p:sp>
      <p:sp>
        <p:nvSpPr>
          <p:cNvPr id="17" name="圓角矩形 16"/>
          <p:cNvSpPr/>
          <p:nvPr/>
        </p:nvSpPr>
        <p:spPr>
          <a:xfrm>
            <a:off x="3913820" y="4394387"/>
            <a:ext cx="1866900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Pick up representing vertices</a:t>
            </a:r>
            <a:endParaRPr lang="zh-TW" alt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609600" y="4394387"/>
            <a:ext cx="1735796" cy="12858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Tessellation Evaluation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左大括弧 22"/>
          <p:cNvSpPr/>
          <p:nvPr/>
        </p:nvSpPr>
        <p:spPr>
          <a:xfrm rot="16200000">
            <a:off x="7575431" y="1902116"/>
            <a:ext cx="535619" cy="8175851"/>
          </a:xfrm>
          <a:prstGeom prst="leftBrace">
            <a:avLst>
              <a:gd name="adj1" fmla="val 8333"/>
              <a:gd name="adj2" fmla="val 50117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773195" y="6307714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Producing the parameters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>
          <a:xfrm>
            <a:off x="609600" y="2020824"/>
            <a:ext cx="11338560" cy="4532376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 smtClean="0"/>
              <a:t>Tessellation </a:t>
            </a:r>
            <a:r>
              <a:rPr lang="en-US" altLang="zh-TW" dirty="0"/>
              <a:t>Evaluation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	input :</a:t>
            </a:r>
            <a:r>
              <a:rPr lang="zh-TW" altLang="en-US" dirty="0" smtClean="0"/>
              <a:t>一系列的頂點，這些頂點是三角形被分割後所產生的新頂點，利用以下程式碼設</a:t>
            </a:r>
            <a:r>
              <a:rPr lang="en-US" altLang="zh-TW" dirty="0" smtClean="0"/>
              <a:t>	</a:t>
            </a:r>
            <a:r>
              <a:rPr lang="zh-TW" altLang="en-US" dirty="0" smtClean="0"/>
              <a:t>　　　</a:t>
            </a:r>
            <a:r>
              <a:rPr lang="en-US" altLang="zh-TW" dirty="0" smtClean="0"/>
              <a:t>	          </a:t>
            </a:r>
            <a:r>
              <a:rPr lang="zh-TW" altLang="en-US" dirty="0" smtClean="0"/>
              <a:t>定分割限制。</a:t>
            </a:r>
            <a:r>
              <a:rPr lang="en-US" altLang="zh-TW" dirty="0" smtClean="0"/>
              <a:t>Ex : </a:t>
            </a:r>
            <a:r>
              <a:rPr lang="en-US" altLang="zh-TW" dirty="0"/>
              <a:t> layout (triangles, </a:t>
            </a:r>
            <a:r>
              <a:rPr lang="en-US" altLang="zh-TW" dirty="0" err="1"/>
              <a:t>equal_spacing</a:t>
            </a:r>
            <a:r>
              <a:rPr lang="en-US" altLang="zh-TW" dirty="0"/>
              <a:t>, </a:t>
            </a:r>
            <a:r>
              <a:rPr lang="en-US" altLang="zh-TW" dirty="0" err="1"/>
              <a:t>cw</a:t>
            </a:r>
            <a:r>
              <a:rPr lang="en-US" altLang="zh-TW" dirty="0"/>
              <a:t>) in </a:t>
            </a:r>
            <a:endParaRPr lang="en-US" altLang="zh-TW" dirty="0" smtClean="0"/>
          </a:p>
          <a:p>
            <a:pPr algn="l"/>
            <a:r>
              <a:rPr lang="en-US" altLang="zh-TW" dirty="0"/>
              <a:t>	 </a:t>
            </a:r>
            <a:r>
              <a:rPr lang="en-US" altLang="zh-TW" dirty="0" smtClean="0"/>
              <a:t>          Abstract </a:t>
            </a:r>
            <a:r>
              <a:rPr lang="en-US" altLang="zh-TW" dirty="0"/>
              <a:t>patch </a:t>
            </a:r>
            <a:r>
              <a:rPr lang="en-US" altLang="zh-TW" dirty="0" smtClean="0"/>
              <a:t>type : ​</a:t>
            </a:r>
          </a:p>
          <a:p>
            <a:pPr algn="l"/>
            <a:r>
              <a:rPr lang="en-US" altLang="zh-TW" dirty="0"/>
              <a:t>			       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Spacing : </a:t>
            </a:r>
            <a:r>
              <a:rPr lang="en-US" altLang="zh-TW" dirty="0"/>
              <a:t>	</a:t>
            </a:r>
            <a:r>
              <a:rPr lang="en-US" altLang="zh-TW" dirty="0" smtClean="0"/>
              <a:t>		        ​</a:t>
            </a:r>
            <a:r>
              <a:rPr lang="zh-TW" altLang="en-US" dirty="0" smtClean="0"/>
              <a:t>     </a:t>
            </a:r>
            <a:endParaRPr lang="en-US" altLang="zh-TW" dirty="0" smtClean="0"/>
          </a:p>
          <a:p>
            <a:pPr algn="l"/>
            <a:r>
              <a:rPr lang="en-US" altLang="zh-TW" dirty="0"/>
              <a:t>	 </a:t>
            </a:r>
            <a:r>
              <a:rPr lang="en-US" altLang="zh-TW" dirty="0" smtClean="0"/>
              <a:t>        </a:t>
            </a:r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 	</a:t>
            </a:r>
            <a:r>
              <a:rPr lang="zh-TW" altLang="en-US" dirty="0"/>
              <a:t> </a:t>
            </a:r>
            <a:r>
              <a:rPr lang="zh-TW" altLang="en-US" dirty="0" smtClean="0"/>
              <a:t>          </a:t>
            </a:r>
            <a:r>
              <a:rPr lang="en-US" altLang="zh-TW" dirty="0" smtClean="0"/>
              <a:t>Winding order : </a:t>
            </a:r>
            <a:endParaRPr lang="en-US" altLang="zh-TW" dirty="0"/>
          </a:p>
          <a:p>
            <a:pPr algn="l"/>
            <a:r>
              <a:rPr lang="zh-TW" altLang="en-US" dirty="0" smtClean="0"/>
              <a:t>　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output :</a:t>
            </a:r>
            <a:r>
              <a:rPr lang="zh-TW" altLang="en-US" dirty="0"/>
              <a:t>一系列的</a:t>
            </a:r>
            <a:r>
              <a:rPr lang="zh-TW" altLang="en-US" dirty="0" smtClean="0"/>
              <a:t>頂點，</a:t>
            </a:r>
            <a:r>
              <a:rPr lang="zh-TW" altLang="en-US" dirty="0"/>
              <a:t>之後</a:t>
            </a:r>
            <a:r>
              <a:rPr lang="zh-TW" altLang="en-US" dirty="0" smtClean="0"/>
              <a:t>的</a:t>
            </a:r>
            <a:r>
              <a:rPr lang="en-US" altLang="zh-TW" dirty="0"/>
              <a:t>Primitive </a:t>
            </a:r>
            <a:r>
              <a:rPr lang="en-US" altLang="zh-TW" dirty="0" smtClean="0"/>
              <a:t>Assembly</a:t>
            </a:r>
            <a:r>
              <a:rPr lang="zh-TW" altLang="en-US" dirty="0" smtClean="0"/>
              <a:t>會將這些頂點組成</a:t>
            </a:r>
            <a:r>
              <a:rPr lang="en-US" altLang="zh-TW" dirty="0" smtClean="0"/>
              <a:t>primitives</a:t>
            </a:r>
            <a:endParaRPr lang="zh-TW" altLang="en-US" dirty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(8)</a:t>
            </a:r>
            <a:endParaRPr lang="zh-TW" altLang="en-US" sz="2400" dirty="0"/>
          </a:p>
        </p:txBody>
      </p:sp>
      <p:sp>
        <p:nvSpPr>
          <p:cNvPr id="4" name="圓角矩形 3"/>
          <p:cNvSpPr/>
          <p:nvPr/>
        </p:nvSpPr>
        <p:spPr>
          <a:xfrm>
            <a:off x="4221480" y="5120640"/>
            <a:ext cx="1432560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7071360" y="4099560"/>
            <a:ext cx="1615440" cy="6324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,</a:t>
            </a:r>
            <a:r>
              <a:rPr lang="en-US" altLang="zh-TW" dirty="0" err="1" smtClean="0"/>
              <a:t>fractional_odd_spacing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212080" y="4099560"/>
            <a:ext cx="164592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fractional_even_spacin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429000" y="4099560"/>
            <a:ext cx="1584960" cy="64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equal_spacin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6233160" y="3238500"/>
            <a:ext cx="143256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quads</a:t>
            </a:r>
            <a:endParaRPr lang="en-US" altLang="zh-TW" dirty="0"/>
          </a:p>
        </p:txBody>
      </p:sp>
      <p:sp>
        <p:nvSpPr>
          <p:cNvPr id="9" name="圓角矩形 8"/>
          <p:cNvSpPr/>
          <p:nvPr/>
        </p:nvSpPr>
        <p:spPr>
          <a:xfrm>
            <a:off x="7879080" y="3238500"/>
            <a:ext cx="143256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triangle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4602480" y="3238500"/>
            <a:ext cx="1432560" cy="563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isolines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5882640" y="5120640"/>
            <a:ext cx="1432560" cy="636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CCW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826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062829"/>
            <a:ext cx="5486400" cy="241452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(9)</a:t>
            </a:r>
            <a:endParaRPr lang="zh-TW" altLang="en-US" sz="2400" dirty="0"/>
          </a:p>
        </p:txBody>
      </p:sp>
      <p:sp>
        <p:nvSpPr>
          <p:cNvPr id="5" name="框架 4"/>
          <p:cNvSpPr/>
          <p:nvPr/>
        </p:nvSpPr>
        <p:spPr>
          <a:xfrm>
            <a:off x="3352800" y="2657757"/>
            <a:ext cx="4210050" cy="25530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>
            <a:off x="7688943" y="2785410"/>
            <a:ext cx="1082675" cy="286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8839200" y="2699967"/>
            <a:ext cx="3262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限制輸出為三角形，且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具有相等的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空間，並規定頂點是以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順時針方向生成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框架 8"/>
          <p:cNvSpPr/>
          <p:nvPr/>
        </p:nvSpPr>
        <p:spPr>
          <a:xfrm>
            <a:off x="3352799" y="3628571"/>
            <a:ext cx="1262743" cy="2341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2220686" y="3745621"/>
            <a:ext cx="1132112" cy="846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830133" y="4803363"/>
            <a:ext cx="10560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TES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會以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gl_in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內各個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的權重和位置資訊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barycentric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coordinate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計算，算出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triangle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內每個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control point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的位置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183525" y="2040495"/>
            <a:ext cx="912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TES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Pipeline</a:t>
            </a:r>
            <a:r>
              <a:rPr lang="zh-TW" altLang="en-US" sz="2400" dirty="0" smtClean="0"/>
              <a:t>流程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2485" t="12239" r="5643" b="15957"/>
          <a:stretch/>
        </p:blipFill>
        <p:spPr bwMode="auto">
          <a:xfrm>
            <a:off x="2720855" y="1934505"/>
            <a:ext cx="6870242" cy="4482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3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err="1" smtClean="0">
                <a:latin typeface="+mj-ea"/>
                <a:ea typeface="+mj-ea"/>
              </a:rPr>
              <a:t>gl_tessCoord</a:t>
            </a:r>
            <a:r>
              <a:rPr lang="zh-TW" altLang="en-US" dirty="0" smtClean="0">
                <a:latin typeface="+mj-ea"/>
                <a:ea typeface="+mj-ea"/>
              </a:rPr>
              <a:t> 是圖形於 </a:t>
            </a:r>
            <a:r>
              <a:rPr lang="en-US" altLang="zh-TW" dirty="0" err="1" smtClean="0">
                <a:latin typeface="+mj-ea"/>
                <a:ea typeface="+mj-ea"/>
              </a:rPr>
              <a:t>barycentric</a:t>
            </a:r>
            <a:r>
              <a:rPr lang="en-US" altLang="zh-TW" dirty="0" smtClean="0">
                <a:latin typeface="+mj-ea"/>
                <a:ea typeface="+mj-ea"/>
              </a:rPr>
              <a:t> coordinate</a:t>
            </a:r>
            <a:r>
              <a:rPr lang="zh-TW" altLang="en-US" dirty="0" smtClean="0">
                <a:latin typeface="+mj-ea"/>
                <a:ea typeface="+mj-ea"/>
              </a:rPr>
              <a:t> 上的的</a:t>
            </a:r>
            <a:r>
              <a:rPr lang="zh-TW" altLang="en-US" dirty="0">
                <a:latin typeface="+mj-ea"/>
                <a:ea typeface="+mj-ea"/>
              </a:rPr>
              <a:t>權</a:t>
            </a:r>
            <a:r>
              <a:rPr lang="zh-TW" altLang="en-US" dirty="0" smtClean="0">
                <a:latin typeface="+mj-ea"/>
                <a:ea typeface="+mj-ea"/>
              </a:rPr>
              <a:t>重計算，</a:t>
            </a:r>
            <a:r>
              <a:rPr lang="zh-TW" altLang="en-US" dirty="0">
                <a:latin typeface="+mj-ea"/>
                <a:ea typeface="+mj-ea"/>
              </a:rPr>
              <a:t>乘上輸入的</a:t>
            </a:r>
            <a:r>
              <a:rPr lang="en-US" altLang="zh-TW" dirty="0">
                <a:latin typeface="+mj-ea"/>
                <a:ea typeface="+mj-ea"/>
              </a:rPr>
              <a:t>vertex</a:t>
            </a:r>
            <a:r>
              <a:rPr lang="zh-TW" altLang="en-US" dirty="0">
                <a:latin typeface="+mj-ea"/>
                <a:ea typeface="+mj-ea"/>
              </a:rPr>
              <a:t>以計算最終</a:t>
            </a:r>
            <a:r>
              <a:rPr lang="zh-TW" altLang="en-US" dirty="0" smtClean="0">
                <a:latin typeface="+mj-ea"/>
                <a:ea typeface="+mj-ea"/>
              </a:rPr>
              <a:t>位置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r>
              <a:rPr lang="zh-TW" altLang="en-US" dirty="0" smtClean="0">
                <a:latin typeface="+mj-ea"/>
                <a:ea typeface="+mj-ea"/>
              </a:rPr>
              <a:t>假設有意三角形</a:t>
            </a:r>
            <a:r>
              <a:rPr lang="en-US" altLang="zh-TW" dirty="0">
                <a:latin typeface="+mj-ea"/>
                <a:ea typeface="+mj-ea"/>
              </a:rPr>
              <a:t> </a:t>
            </a:r>
            <a:r>
              <a:rPr lang="en-US" altLang="zh-TW" dirty="0" smtClean="0">
                <a:latin typeface="+mj-ea"/>
                <a:ea typeface="+mj-ea"/>
              </a:rPr>
              <a:t>T</a:t>
            </a:r>
            <a:r>
              <a:rPr lang="zh-TW" altLang="en-US" dirty="0" smtClean="0">
                <a:latin typeface="+mj-ea"/>
                <a:ea typeface="+mj-ea"/>
              </a:rPr>
              <a:t>，由 </a:t>
            </a:r>
            <a:r>
              <a:rPr lang="en-US" altLang="zh-TW" dirty="0" smtClean="0">
                <a:latin typeface="+mj-ea"/>
                <a:ea typeface="+mj-ea"/>
              </a:rPr>
              <a:t>r1, r2, r3</a:t>
            </a:r>
            <a:r>
              <a:rPr lang="zh-TW" altLang="en-US" dirty="0" smtClean="0">
                <a:latin typeface="+mj-ea"/>
                <a:ea typeface="+mj-ea"/>
              </a:rPr>
              <a:t> 三個邊所構成</a:t>
            </a:r>
            <a:r>
              <a:rPr lang="zh-TW" altLang="en-US" dirty="0">
                <a:latin typeface="+mj-ea"/>
                <a:ea typeface="+mj-ea"/>
              </a:rPr>
              <a:t>，</a:t>
            </a:r>
            <a:r>
              <a:rPr lang="en-US" altLang="zh-TW" dirty="0">
                <a:latin typeface="+mj-ea"/>
                <a:ea typeface="+mj-ea"/>
              </a:rPr>
              <a:t> </a:t>
            </a:r>
            <a:r>
              <a:rPr lang="zh-TW" altLang="en-US" dirty="0" smtClean="0">
                <a:latin typeface="+mj-ea"/>
                <a:ea typeface="+mj-ea"/>
              </a:rPr>
              <a:t>在此三角形上的任意點 </a:t>
            </a:r>
            <a:r>
              <a:rPr lang="en-US" altLang="zh-TW" dirty="0" smtClean="0">
                <a:latin typeface="+mj-ea"/>
                <a:ea typeface="+mj-ea"/>
              </a:rPr>
              <a:t>r</a:t>
            </a:r>
            <a:r>
              <a:rPr lang="zh-TW" altLang="en-US" dirty="0" smtClean="0">
                <a:latin typeface="+mj-ea"/>
                <a:ea typeface="+mj-ea"/>
              </a:rPr>
              <a:t> ，都是由此三個邊與權重行相乘後所得到的 </a:t>
            </a:r>
            <a:r>
              <a:rPr lang="en-US" altLang="zh-TW" dirty="0" smtClean="0">
                <a:latin typeface="+mj-ea"/>
                <a:ea typeface="+mj-ea"/>
              </a:rPr>
              <a:t>Sum</a:t>
            </a:r>
            <a:r>
              <a:rPr lang="zh-TW" altLang="en-US" dirty="0" smtClean="0">
                <a:latin typeface="+mj-ea"/>
                <a:ea typeface="+mj-ea"/>
              </a:rPr>
              <a:t> 來決定。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en-US" altLang="zh-TW" dirty="0" smtClean="0">
              <a:latin typeface="+mj-ea"/>
              <a:ea typeface="+mj-ea"/>
            </a:endParaRPr>
          </a:p>
          <a:p>
            <a:pPr algn="l"/>
            <a:r>
              <a:rPr lang="zh-TW" altLang="en-US" dirty="0" smtClean="0">
                <a:latin typeface="+mj-ea"/>
                <a:ea typeface="+mj-ea"/>
              </a:rPr>
              <a:t>而 </a:t>
            </a:r>
            <a:r>
              <a:rPr lang="el-GR" altLang="zh-TW" dirty="0" smtClean="0">
                <a:latin typeface="+mj-ea"/>
                <a:ea typeface="+mj-ea"/>
              </a:rPr>
              <a:t>λ</a:t>
            </a:r>
            <a:r>
              <a:rPr lang="en-US" altLang="zh-TW" dirty="0" smtClean="0">
                <a:latin typeface="+mj-ea"/>
                <a:ea typeface="+mj-ea"/>
              </a:rPr>
              <a:t>1,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l-GR" altLang="zh-TW" dirty="0" smtClean="0">
                <a:latin typeface="+mj-ea"/>
                <a:ea typeface="+mj-ea"/>
              </a:rPr>
              <a:t>λ</a:t>
            </a:r>
            <a:r>
              <a:rPr lang="en-US" altLang="zh-TW" dirty="0" smtClean="0">
                <a:latin typeface="+mj-ea"/>
                <a:ea typeface="+mj-ea"/>
              </a:rPr>
              <a:t>2</a:t>
            </a:r>
            <a:r>
              <a:rPr lang="zh-TW" altLang="en-US" dirty="0" smtClean="0">
                <a:latin typeface="+mj-ea"/>
                <a:ea typeface="+mj-ea"/>
              </a:rPr>
              <a:t> 與 </a:t>
            </a:r>
            <a:r>
              <a:rPr lang="el-GR" altLang="zh-TW" dirty="0" smtClean="0">
                <a:latin typeface="+mj-ea"/>
                <a:ea typeface="+mj-ea"/>
              </a:rPr>
              <a:t>λ</a:t>
            </a:r>
            <a:r>
              <a:rPr lang="en-US" altLang="zh-TW" dirty="0" smtClean="0">
                <a:latin typeface="+mj-ea"/>
                <a:ea typeface="+mj-ea"/>
              </a:rPr>
              <a:t>3</a:t>
            </a:r>
            <a:r>
              <a:rPr lang="zh-TW" altLang="en-US" dirty="0" smtClean="0">
                <a:latin typeface="+mj-ea"/>
                <a:ea typeface="+mj-ea"/>
              </a:rPr>
              <a:t> 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數學上通常定義為 </a:t>
            </a:r>
            <a:r>
              <a:rPr lang="el-GR" altLang="zh-TW" dirty="0" smtClean="0">
                <a:latin typeface="+mj-ea"/>
                <a:ea typeface="+mj-ea"/>
              </a:rPr>
              <a:t>α</a:t>
            </a:r>
            <a:r>
              <a:rPr lang="en-US" altLang="zh-TW" dirty="0" smtClean="0">
                <a:latin typeface="+mj-ea"/>
                <a:ea typeface="+mj-ea"/>
              </a:rPr>
              <a:t>, </a:t>
            </a:r>
            <a:r>
              <a:rPr lang="el-GR" altLang="zh-TW" dirty="0" smtClean="0">
                <a:latin typeface="+mj-ea"/>
                <a:ea typeface="+mj-ea"/>
              </a:rPr>
              <a:t>β</a:t>
            </a:r>
            <a:r>
              <a:rPr lang="en-US" altLang="zh-TW" dirty="0" smtClean="0">
                <a:latin typeface="+mj-ea"/>
                <a:ea typeface="+mj-ea"/>
              </a:rPr>
              <a:t>, </a:t>
            </a:r>
            <a:r>
              <a:rPr lang="el-GR" altLang="zh-TW" dirty="0" smtClean="0">
                <a:latin typeface="+mj-ea"/>
                <a:ea typeface="+mj-ea"/>
              </a:rPr>
              <a:t>γ</a:t>
            </a:r>
            <a:r>
              <a:rPr lang="en-US" altLang="zh-TW" dirty="0" smtClean="0">
                <a:latin typeface="+mj-ea"/>
                <a:ea typeface="+mj-ea"/>
              </a:rPr>
              <a:t> )</a:t>
            </a:r>
            <a:r>
              <a:rPr lang="zh-TW" altLang="en-US" dirty="0" smtClean="0">
                <a:latin typeface="+mj-ea"/>
                <a:ea typeface="+mj-ea"/>
              </a:rPr>
              <a:t>，會符合以下規範</a:t>
            </a:r>
            <a:endParaRPr lang="en-US" altLang="zh-TW" dirty="0" smtClean="0">
              <a:latin typeface="+mj-ea"/>
              <a:ea typeface="+mj-ea"/>
            </a:endParaRPr>
          </a:p>
          <a:p>
            <a:pPr algn="l"/>
            <a:endParaRPr lang="zh-TW" altLang="en-US" dirty="0">
              <a:latin typeface="+mj-ea"/>
              <a:ea typeface="+mj-ea"/>
            </a:endParaRPr>
          </a:p>
          <a:p>
            <a:pPr algn="l"/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(10)</a:t>
            </a:r>
            <a:endParaRPr lang="zh-TW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6" y="3901440"/>
            <a:ext cx="4435929" cy="62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6" y="5414490"/>
            <a:ext cx="3238560" cy="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396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(11)</a:t>
            </a:r>
            <a:endParaRPr lang="zh-TW" alt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33"/>
          <a:stretch/>
        </p:blipFill>
        <p:spPr bwMode="auto">
          <a:xfrm>
            <a:off x="805814" y="2149792"/>
            <a:ext cx="4918351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68" b="7259"/>
          <a:stretch/>
        </p:blipFill>
        <p:spPr bwMode="auto">
          <a:xfrm>
            <a:off x="6040754" y="2149792"/>
            <a:ext cx="500329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05814" y="583468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正三角形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040754" y="58346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</a:rPr>
              <a:t>任意三角形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11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Tessellated </a:t>
            </a:r>
            <a:r>
              <a:rPr lang="en-US" altLang="zh-TW" dirty="0"/>
              <a:t>triangle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(12)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55" y="2181433"/>
            <a:ext cx="5442508" cy="42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startup(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render(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Shutdown( )</a:t>
            </a:r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Tessellation </a:t>
            </a:r>
            <a:r>
              <a:rPr lang="en-US" altLang="zh-TW" sz="2400" dirty="0" smtClean="0"/>
              <a:t>(</a:t>
            </a:r>
            <a:r>
              <a:rPr lang="en-US" altLang="zh-TW" sz="2400" dirty="0" smtClean="0"/>
              <a:t>13)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4065719" y="2029518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tcs_source</a:t>
            </a:r>
            <a:r>
              <a:rPr lang="en-US" altLang="zh-TW" dirty="0"/>
              <a:t>[ ]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153722" y="2039838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vs_source</a:t>
            </a:r>
            <a:r>
              <a:rPr lang="en-US" altLang="zh-TW" dirty="0" smtClean="0"/>
              <a:t>[ ]</a:t>
            </a:r>
            <a:endParaRPr lang="en-US" altLang="zh-TW" dirty="0"/>
          </a:p>
        </p:txBody>
      </p:sp>
      <p:sp>
        <p:nvSpPr>
          <p:cNvPr id="8" name="圓角矩形 7"/>
          <p:cNvSpPr/>
          <p:nvPr/>
        </p:nvSpPr>
        <p:spPr>
          <a:xfrm>
            <a:off x="5977716" y="2061870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tes_source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0" name="圓角矩形 9"/>
          <p:cNvSpPr/>
          <p:nvPr/>
        </p:nvSpPr>
        <p:spPr>
          <a:xfrm>
            <a:off x="7889713" y="2061870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fs_source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5977716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glDrawArrays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4065719" y="351178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glUseProgram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2153722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glClearBufferfv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9825037" y="2061870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program</a:t>
            </a:r>
            <a:endParaRPr lang="en-US" altLang="zh-TW" dirty="0"/>
          </a:p>
        </p:txBody>
      </p:sp>
      <p:sp>
        <p:nvSpPr>
          <p:cNvPr id="22" name="圓角矩形 21"/>
          <p:cNvSpPr/>
          <p:nvPr/>
        </p:nvSpPr>
        <p:spPr>
          <a:xfrm>
            <a:off x="2153721" y="5014686"/>
            <a:ext cx="2273136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glDeleteVertexArrays</a:t>
            </a:r>
            <a:endParaRPr lang="en-US" altLang="zh-TW" dirty="0"/>
          </a:p>
        </p:txBody>
      </p:sp>
      <p:sp>
        <p:nvSpPr>
          <p:cNvPr id="23" name="圓角矩形 22"/>
          <p:cNvSpPr/>
          <p:nvPr/>
        </p:nvSpPr>
        <p:spPr>
          <a:xfrm>
            <a:off x="4610571" y="5014686"/>
            <a:ext cx="191199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glDeleteProgram</a:t>
            </a:r>
            <a:endParaRPr lang="en-US" altLang="zh-TW" dirty="0"/>
          </a:p>
        </p:txBody>
      </p:sp>
      <p:sp>
        <p:nvSpPr>
          <p:cNvPr id="25" name="圓角矩形 24"/>
          <p:cNvSpPr/>
          <p:nvPr/>
        </p:nvSpPr>
        <p:spPr>
          <a:xfrm>
            <a:off x="7901376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glPolygonMode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81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Geometry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79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 smtClean="0"/>
              <a:t>Geometry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input  : 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 primitive</a:t>
            </a:r>
          </a:p>
          <a:p>
            <a:pPr algn="l"/>
            <a:r>
              <a:rPr lang="en-US" altLang="zh-TW" dirty="0" smtClean="0"/>
              <a:t>	output : </a:t>
            </a:r>
            <a:r>
              <a:rPr lang="zh-TW" altLang="en-US" dirty="0" smtClean="0"/>
              <a:t>一個或多個</a:t>
            </a:r>
            <a:r>
              <a:rPr lang="en-US" altLang="zh-TW" dirty="0" smtClean="0"/>
              <a:t> primitive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1. </a:t>
            </a:r>
            <a:r>
              <a:rPr lang="zh-TW" altLang="en-US" dirty="0" smtClean="0"/>
              <a:t>處理從</a:t>
            </a:r>
            <a:r>
              <a:rPr lang="en-US" altLang="zh-TW" dirty="0"/>
              <a:t>Vertex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所產生的</a:t>
            </a:r>
            <a:r>
              <a:rPr lang="en-US" altLang="zh-TW" dirty="0" smtClean="0"/>
              <a:t>primitive(</a:t>
            </a:r>
            <a:r>
              <a:rPr lang="zh-TW" altLang="en-US" dirty="0" smtClean="0"/>
              <a:t>圖元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，最後將一個以上</a:t>
            </a:r>
            <a:r>
              <a:rPr lang="en-US" altLang="zh-TW" dirty="0" err="1" smtClean="0"/>
              <a:t>primitiv</a:t>
            </a:r>
            <a:r>
              <a:rPr lang="zh-TW" altLang="en-US" dirty="0" smtClean="0"/>
              <a:t>往</a:t>
            </a:r>
            <a:r>
              <a:rPr lang="zh-TW" altLang="en-US" dirty="0"/>
              <a:t>下個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	    stage</a:t>
            </a:r>
            <a:r>
              <a:rPr lang="zh-TW" altLang="en-US" dirty="0" smtClean="0"/>
              <a:t>送出，進行</a:t>
            </a:r>
            <a:r>
              <a:rPr lang="en-US" altLang="zh-TW" dirty="0"/>
              <a:t>P</a:t>
            </a:r>
            <a:r>
              <a:rPr lang="en-US" altLang="zh-TW" dirty="0" smtClean="0"/>
              <a:t>rimitive Assembly </a:t>
            </a:r>
            <a:r>
              <a:rPr lang="zh-TW" altLang="en-US" dirty="0" smtClean="0"/>
              <a:t>、</a:t>
            </a:r>
            <a:r>
              <a:rPr lang="en-US" altLang="zh-TW" dirty="0"/>
              <a:t>C</a:t>
            </a:r>
            <a:r>
              <a:rPr lang="en-US" altLang="zh-TW" dirty="0" smtClean="0"/>
              <a:t>lipping</a:t>
            </a:r>
            <a:r>
              <a:rPr lang="zh-TW" altLang="en-US" dirty="0" smtClean="0"/>
              <a:t>以及</a:t>
            </a:r>
            <a:r>
              <a:rPr lang="en-US" altLang="zh-TW" dirty="0" err="1"/>
              <a:t>R</a:t>
            </a:r>
            <a:r>
              <a:rPr lang="en-US" altLang="zh-TW" dirty="0" err="1" smtClean="0"/>
              <a:t>asterization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2. </a:t>
            </a:r>
            <a:r>
              <a:rPr lang="zh-TW" altLang="en-US" dirty="0" smtClean="0"/>
              <a:t>通常用於物件表面的形態變化。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Geometry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(1)</a:t>
            </a:r>
            <a:endParaRPr lang="en-US" altLang="zh-TW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144" y="4691793"/>
            <a:ext cx="2250000" cy="18000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72" y="4691793"/>
            <a:ext cx="2250000" cy="18000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200" y="4691793"/>
            <a:ext cx="2250000" cy="1800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930143" y="6396335"/>
            <a:ext cx="7715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v</a:t>
            </a:r>
            <a:r>
              <a:rPr lang="en-US" altLang="zh-TW" sz="2400" dirty="0" smtClean="0">
                <a:solidFill>
                  <a:srgbClr val="FF0000"/>
                </a:solidFill>
              </a:rPr>
              <a:t>ertex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r>
              <a:rPr lang="en-US" altLang="zh-TW" dirty="0" smtClean="0">
                <a:solidFill>
                  <a:srgbClr val="FF0000"/>
                </a:solidFill>
              </a:rPr>
              <a:t>                             fragment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r>
              <a:rPr lang="en-US" altLang="zh-TW" dirty="0" smtClean="0">
                <a:solidFill>
                  <a:srgbClr val="FF0000"/>
                </a:solidFill>
              </a:rPr>
              <a:t>                          geometry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4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/>
              <a:t>Tessellated </a:t>
            </a:r>
            <a:r>
              <a:rPr lang="en-US" altLang="zh-TW" dirty="0" smtClean="0"/>
              <a:t>triangle after adding a geometry </a:t>
            </a:r>
            <a:r>
              <a:rPr lang="en-US" altLang="zh-TW" dirty="0" err="1" smtClean="0"/>
              <a:t>shader</a:t>
            </a:r>
            <a:endParaRPr lang="zh-TW" altLang="en-US" dirty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Geometry </a:t>
            </a:r>
            <a:r>
              <a:rPr lang="en-US" altLang="zh-TW" sz="2400" dirty="0" err="1"/>
              <a:t>Shader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85" y="2519509"/>
            <a:ext cx="5317229" cy="41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startup(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render(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Shutdown( )</a:t>
            </a:r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Geometry </a:t>
            </a:r>
            <a:r>
              <a:rPr lang="en-US" altLang="zh-TW" sz="2400" dirty="0" err="1"/>
              <a:t>Shader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(3)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3725148" y="2029518"/>
            <a:ext cx="138948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tcs_source</a:t>
            </a:r>
            <a:r>
              <a:rPr lang="en-US" altLang="zh-TW" dirty="0"/>
              <a:t>[ ]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2153721" y="2029518"/>
            <a:ext cx="141679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vs_source</a:t>
            </a:r>
            <a:r>
              <a:rPr lang="en-US" altLang="zh-TW" dirty="0" smtClean="0"/>
              <a:t>[ ]</a:t>
            </a:r>
            <a:endParaRPr lang="en-US" altLang="zh-TW" dirty="0"/>
          </a:p>
        </p:txBody>
      </p:sp>
      <p:sp>
        <p:nvSpPr>
          <p:cNvPr id="8" name="圓角矩形 7"/>
          <p:cNvSpPr/>
          <p:nvPr/>
        </p:nvSpPr>
        <p:spPr>
          <a:xfrm>
            <a:off x="5269270" y="2061870"/>
            <a:ext cx="1407302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tes_source</a:t>
            </a:r>
            <a:r>
              <a:rPr lang="en-US" altLang="zh-TW" dirty="0"/>
              <a:t>[ ]</a:t>
            </a:r>
          </a:p>
          <a:p>
            <a:pPr algn="ctr"/>
            <a:endParaRPr lang="en-US" altLang="zh-TW" dirty="0"/>
          </a:p>
        </p:txBody>
      </p:sp>
      <p:sp>
        <p:nvSpPr>
          <p:cNvPr id="10" name="圓角矩形 9"/>
          <p:cNvSpPr/>
          <p:nvPr/>
        </p:nvSpPr>
        <p:spPr>
          <a:xfrm>
            <a:off x="6856397" y="2061870"/>
            <a:ext cx="140670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fs_source</a:t>
            </a:r>
            <a:r>
              <a:rPr lang="en-US" altLang="zh-TW" dirty="0"/>
              <a:t>[ ]</a:t>
            </a:r>
          </a:p>
          <a:p>
            <a:pPr algn="ctr"/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8003024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glDrawArrays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4065719" y="351178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glUseProgram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2153722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glClearBufferfv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9980271" y="2061870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program</a:t>
            </a:r>
            <a:endParaRPr lang="en-US" altLang="zh-TW" dirty="0"/>
          </a:p>
        </p:txBody>
      </p:sp>
      <p:sp>
        <p:nvSpPr>
          <p:cNvPr id="22" name="圓角矩形 21"/>
          <p:cNvSpPr/>
          <p:nvPr/>
        </p:nvSpPr>
        <p:spPr>
          <a:xfrm>
            <a:off x="2153721" y="5014686"/>
            <a:ext cx="2273136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glDeleteVertexArrays</a:t>
            </a:r>
            <a:endParaRPr lang="en-US" altLang="zh-TW" dirty="0"/>
          </a:p>
        </p:txBody>
      </p:sp>
      <p:sp>
        <p:nvSpPr>
          <p:cNvPr id="23" name="圓角矩形 22"/>
          <p:cNvSpPr/>
          <p:nvPr/>
        </p:nvSpPr>
        <p:spPr>
          <a:xfrm>
            <a:off x="4610571" y="5014686"/>
            <a:ext cx="191199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glDeleteProgram</a:t>
            </a:r>
            <a:endParaRPr lang="en-US" altLang="zh-TW" dirty="0"/>
          </a:p>
        </p:txBody>
      </p:sp>
      <p:sp>
        <p:nvSpPr>
          <p:cNvPr id="25" name="圓角矩形 24"/>
          <p:cNvSpPr/>
          <p:nvPr/>
        </p:nvSpPr>
        <p:spPr>
          <a:xfrm>
            <a:off x="6011190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glPointSize</a:t>
            </a:r>
            <a:endParaRPr lang="en-US" altLang="zh-TW" dirty="0"/>
          </a:p>
        </p:txBody>
      </p:sp>
      <p:sp>
        <p:nvSpPr>
          <p:cNvPr id="15" name="圓角矩形 14"/>
          <p:cNvSpPr/>
          <p:nvPr/>
        </p:nvSpPr>
        <p:spPr>
          <a:xfrm>
            <a:off x="8418334" y="2061870"/>
            <a:ext cx="140670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gs_source</a:t>
            </a:r>
            <a:r>
              <a:rPr lang="en-US" altLang="zh-TW" dirty="0"/>
              <a:t>[ ]</a:t>
            </a:r>
          </a:p>
          <a:p>
            <a:pPr algn="ctr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104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altLang="zh-TW" sz="2900" dirty="0" smtClean="0"/>
              <a:t>Primitive Assembly</a:t>
            </a:r>
          </a:p>
          <a:p>
            <a:pPr algn="l"/>
            <a:r>
              <a:rPr lang="en-US" altLang="zh-TW" sz="2900" dirty="0" smtClean="0"/>
              <a:t>	</a:t>
            </a:r>
            <a:r>
              <a:rPr lang="zh-TW" altLang="en-US" sz="2900" dirty="0" smtClean="0"/>
              <a:t>將在</a:t>
            </a:r>
            <a:r>
              <a:rPr lang="en-US" altLang="zh-TW" sz="2900" dirty="0"/>
              <a:t>Vertex </a:t>
            </a:r>
            <a:r>
              <a:rPr lang="en-US" altLang="zh-TW" sz="2900" dirty="0" err="1"/>
              <a:t>Shader</a:t>
            </a:r>
            <a:r>
              <a:rPr lang="zh-TW" altLang="en-US" sz="2900" dirty="0"/>
              <a:t>所產生的</a:t>
            </a:r>
            <a:r>
              <a:rPr lang="en-US" altLang="zh-TW" sz="2900" dirty="0" smtClean="0"/>
              <a:t>primitive</a:t>
            </a:r>
            <a:r>
              <a:rPr lang="zh-TW" altLang="en-US" sz="2900" dirty="0" smtClean="0"/>
              <a:t>進行重組，對頂點做</a:t>
            </a:r>
            <a:r>
              <a:rPr lang="en-US" altLang="zh-TW" sz="2900" dirty="0" smtClean="0"/>
              <a:t>grouping</a:t>
            </a:r>
            <a:r>
              <a:rPr lang="zh-TW" altLang="en-US" sz="2900" dirty="0" smtClean="0"/>
              <a:t>，使其形成</a:t>
            </a:r>
            <a:r>
              <a:rPr lang="en-US" altLang="zh-TW" sz="2900" dirty="0" smtClean="0"/>
              <a:t>“</a:t>
            </a:r>
            <a:r>
              <a:rPr lang="zh-TW" altLang="en-US" sz="2900" dirty="0" smtClean="0"/>
              <a:t>線</a:t>
            </a:r>
            <a:r>
              <a:rPr lang="en-US" altLang="zh-TW" sz="2900" dirty="0" smtClean="0"/>
              <a:t>”</a:t>
            </a:r>
            <a:r>
              <a:rPr lang="zh-TW" altLang="en-US" sz="2900" dirty="0" smtClean="0"/>
              <a:t>或</a:t>
            </a:r>
            <a:endParaRPr lang="en-US" altLang="zh-TW" sz="2900" dirty="0" smtClean="0"/>
          </a:p>
          <a:p>
            <a:pPr algn="l"/>
            <a:r>
              <a:rPr lang="en-US" altLang="zh-TW" sz="2900" dirty="0"/>
              <a:t>	</a:t>
            </a:r>
            <a:r>
              <a:rPr lang="en-US" altLang="zh-TW" sz="2900" dirty="0" smtClean="0"/>
              <a:t>“</a:t>
            </a:r>
            <a:r>
              <a:rPr lang="zh-TW" altLang="en-US" sz="2900" dirty="0" smtClean="0"/>
              <a:t>三角形</a:t>
            </a:r>
            <a:r>
              <a:rPr lang="en-US" altLang="zh-TW" sz="2900" dirty="0" smtClean="0"/>
              <a:t>”</a:t>
            </a:r>
            <a:r>
              <a:rPr lang="zh-TW" altLang="en-US" sz="2900" dirty="0" smtClean="0"/>
              <a:t>。</a:t>
            </a:r>
            <a:endParaRPr lang="en-US" altLang="zh-TW" sz="2900" dirty="0" smtClean="0"/>
          </a:p>
          <a:p>
            <a:pPr algn="l"/>
            <a:endParaRPr lang="en-US" altLang="zh-TW" sz="2900" dirty="0"/>
          </a:p>
          <a:p>
            <a:pPr algn="l"/>
            <a:r>
              <a:rPr lang="en-US" altLang="zh-TW" sz="2900" dirty="0" smtClean="0"/>
              <a:t>Clipping</a:t>
            </a:r>
          </a:p>
          <a:p>
            <a:pPr algn="l"/>
            <a:r>
              <a:rPr lang="en-US" altLang="zh-TW" sz="2900" dirty="0"/>
              <a:t>	</a:t>
            </a:r>
            <a:r>
              <a:rPr lang="zh-TW" altLang="en-US" sz="2900" dirty="0" smtClean="0"/>
              <a:t>過程中會將</a:t>
            </a:r>
            <a:r>
              <a:rPr lang="en-US" altLang="zh-TW" sz="2900" dirty="0" smtClean="0"/>
              <a:t>Homogeneous space(</a:t>
            </a:r>
            <a:r>
              <a:rPr lang="zh-TW" altLang="en-US" sz="2900" dirty="0" smtClean="0"/>
              <a:t>齊次</a:t>
            </a:r>
            <a:r>
              <a:rPr lang="zh-TW" altLang="en-US" sz="2900" dirty="0"/>
              <a:t>坐標系</a:t>
            </a:r>
            <a:r>
              <a:rPr lang="en-US" altLang="zh-TW" sz="2900" dirty="0" smtClean="0"/>
              <a:t>)</a:t>
            </a:r>
            <a:r>
              <a:rPr lang="zh-TW" altLang="en-US" sz="2900" dirty="0"/>
              <a:t>轉換</a:t>
            </a:r>
            <a:r>
              <a:rPr lang="zh-TW" altLang="en-US" sz="2900" dirty="0" smtClean="0"/>
              <a:t>為</a:t>
            </a:r>
            <a:r>
              <a:rPr lang="en-US" altLang="zh-TW" sz="2900" dirty="0" smtClean="0"/>
              <a:t>Cartesian </a:t>
            </a:r>
          </a:p>
          <a:p>
            <a:pPr algn="l"/>
            <a:r>
              <a:rPr lang="en-US" altLang="zh-TW" sz="2900" dirty="0"/>
              <a:t>	</a:t>
            </a:r>
            <a:r>
              <a:rPr lang="en-US" altLang="zh-TW" sz="2900" dirty="0" smtClean="0"/>
              <a:t>space</a:t>
            </a:r>
            <a:r>
              <a:rPr lang="en-US" altLang="zh-TW" sz="2900" dirty="0"/>
              <a:t>(</a:t>
            </a:r>
            <a:r>
              <a:rPr lang="zh-TW" altLang="en-US" sz="2900" dirty="0"/>
              <a:t>直角坐標系</a:t>
            </a:r>
            <a:r>
              <a:rPr lang="en-US" altLang="zh-TW" sz="2900" dirty="0"/>
              <a:t>)</a:t>
            </a:r>
            <a:r>
              <a:rPr lang="zh-TW" altLang="en-US" sz="2900" dirty="0" smtClean="0"/>
              <a:t>，如範例中的宣告 </a:t>
            </a:r>
            <a:r>
              <a:rPr lang="en-US" altLang="zh-TW" sz="2900" dirty="0" smtClean="0"/>
              <a:t>:</a:t>
            </a:r>
            <a:r>
              <a:rPr lang="zh-TW" altLang="en-US" sz="2900" dirty="0" smtClean="0"/>
              <a:t> </a:t>
            </a:r>
            <a:r>
              <a:rPr lang="en-US" altLang="zh-TW" sz="2900" dirty="0" smtClean="0"/>
              <a:t>vec4(0.25, 0.25, 0.5 ,</a:t>
            </a:r>
            <a:r>
              <a:rPr lang="en-US" altLang="zh-TW" sz="2900" dirty="0" smtClean="0">
                <a:solidFill>
                  <a:srgbClr val="FF0000"/>
                </a:solidFill>
              </a:rPr>
              <a:t>1.0</a:t>
            </a:r>
            <a:r>
              <a:rPr lang="en-US" altLang="zh-TW" sz="2900" dirty="0" smtClean="0"/>
              <a:t>)</a:t>
            </a:r>
            <a:r>
              <a:rPr lang="zh-TW" altLang="en-US" sz="2900" dirty="0" smtClean="0"/>
              <a:t>，</a:t>
            </a:r>
            <a:endParaRPr lang="en-US" altLang="zh-TW" sz="2900" dirty="0" smtClean="0"/>
          </a:p>
          <a:p>
            <a:pPr algn="l"/>
            <a:r>
              <a:rPr lang="en-US" altLang="zh-TW" sz="2900" dirty="0"/>
              <a:t>	</a:t>
            </a:r>
            <a:r>
              <a:rPr lang="zh-TW" altLang="en-US" sz="2900" dirty="0" smtClean="0"/>
              <a:t>轉換後的位置符合</a:t>
            </a:r>
            <a:r>
              <a:rPr lang="en-US" altLang="zh-TW" sz="2900" dirty="0" smtClean="0"/>
              <a:t>normalized device space</a:t>
            </a:r>
            <a:r>
              <a:rPr lang="zh-TW" altLang="en-US" sz="2900" dirty="0" smtClean="0"/>
              <a:t>。右圖為此</a:t>
            </a:r>
            <a:r>
              <a:rPr lang="en-US" altLang="zh-TW" sz="2900" dirty="0" smtClean="0"/>
              <a:t>space</a:t>
            </a:r>
            <a:r>
              <a:rPr lang="zh-TW" altLang="en-US" sz="2900" dirty="0" smtClean="0"/>
              <a:t>中的可</a:t>
            </a:r>
            <a:endParaRPr lang="en-US" altLang="zh-TW" sz="2900" dirty="0" smtClean="0"/>
          </a:p>
          <a:p>
            <a:pPr algn="l"/>
            <a:r>
              <a:rPr lang="en-US" altLang="zh-TW" sz="2900" dirty="0"/>
              <a:t>	</a:t>
            </a:r>
            <a:r>
              <a:rPr lang="zh-TW" altLang="en-US" sz="2900" dirty="0" smtClean="0"/>
              <a:t>視區域，各個對應到此</a:t>
            </a:r>
            <a:r>
              <a:rPr lang="en-US" altLang="zh-TW" sz="2900" dirty="0" smtClean="0"/>
              <a:t>space</a:t>
            </a:r>
            <a:r>
              <a:rPr lang="zh-TW" altLang="en-US" sz="2900" dirty="0" smtClean="0"/>
              <a:t>的</a:t>
            </a:r>
            <a:r>
              <a:rPr lang="en-US" altLang="zh-TW" sz="2900" dirty="0" smtClean="0"/>
              <a:t>primitive</a:t>
            </a:r>
            <a:r>
              <a:rPr lang="zh-TW" altLang="en-US" sz="2900" dirty="0" smtClean="0"/>
              <a:t>，若頂點在</a:t>
            </a:r>
            <a:r>
              <a:rPr lang="en-US" altLang="zh-TW" sz="2900" dirty="0" smtClean="0"/>
              <a:t>space</a:t>
            </a:r>
            <a:r>
              <a:rPr lang="zh-TW" altLang="en-US" sz="2900" dirty="0" smtClean="0"/>
              <a:t>內為可見</a:t>
            </a:r>
            <a:endParaRPr lang="en-US" altLang="zh-TW" sz="2900" dirty="0" smtClean="0"/>
          </a:p>
          <a:p>
            <a:pPr algn="l"/>
            <a:r>
              <a:rPr lang="en-US" altLang="zh-TW" sz="2900" dirty="0" smtClean="0"/>
              <a:t>	</a:t>
            </a:r>
            <a:r>
              <a:rPr lang="zh-TW" altLang="en-US" sz="2900" dirty="0" smtClean="0"/>
              <a:t>，且會被送往下一階段，反之則會被省略，其他情形則有特殊的</a:t>
            </a:r>
            <a:endParaRPr lang="en-US" altLang="zh-TW" sz="2900" dirty="0" smtClean="0"/>
          </a:p>
          <a:p>
            <a:pPr algn="l"/>
            <a:r>
              <a:rPr lang="en-US" altLang="zh-TW" sz="2900" dirty="0"/>
              <a:t>	</a:t>
            </a:r>
            <a:r>
              <a:rPr lang="zh-TW" altLang="en-US" sz="2900" dirty="0" smtClean="0"/>
              <a:t>處理方式。</a:t>
            </a:r>
            <a:endParaRPr lang="en-US" altLang="zh-TW" sz="2900" dirty="0" smtClean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	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Fixed-function part of the pipeline</a:t>
            </a:r>
            <a:r>
              <a:rPr lang="zh-TW" altLang="en-US" dirty="0" smtClean="0"/>
              <a:t> </a:t>
            </a:r>
            <a:r>
              <a:rPr lang="en-US" altLang="zh-TW" dirty="0" smtClean="0"/>
              <a:t>(1)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133" y="3699291"/>
            <a:ext cx="2724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575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err="1" smtClean="0"/>
              <a:t>Rasterization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zh-TW" altLang="en-US" dirty="0"/>
              <a:t>是一種</a:t>
            </a:r>
            <a:r>
              <a:rPr lang="zh-TW" altLang="en-US" dirty="0" smtClean="0"/>
              <a:t>找出在</a:t>
            </a:r>
            <a:r>
              <a:rPr lang="en-US" altLang="zh-TW" dirty="0" smtClean="0"/>
              <a:t>primitive</a:t>
            </a:r>
            <a:r>
              <a:rPr lang="zh-TW" altLang="en-US" dirty="0" smtClean="0"/>
              <a:t>內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“</a:t>
            </a:r>
            <a:r>
              <a:rPr lang="zh-TW" altLang="en-US" dirty="0" smtClean="0"/>
              <a:t>三角形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是否存在頂點的演算法，且可平行化，大部分</a:t>
            </a:r>
            <a:r>
              <a:rPr lang="en-US" altLang="zh-TW" dirty="0" smtClean="0"/>
              <a:t>	</a:t>
            </a:r>
            <a:r>
              <a:rPr lang="zh-TW" altLang="en-US" dirty="0" smtClean="0"/>
              <a:t>都使用</a:t>
            </a:r>
            <a:r>
              <a:rPr lang="en-US" altLang="zh-TW" dirty="0" smtClean="0"/>
              <a:t>half-space-based</a:t>
            </a:r>
            <a:r>
              <a:rPr lang="zh-TW" altLang="en-US" dirty="0" smtClean="0"/>
              <a:t>的方法，這些</a:t>
            </a:r>
            <a:r>
              <a:rPr lang="en-US" altLang="zh-TW" dirty="0" smtClean="0"/>
              <a:t>primitive</a:t>
            </a:r>
            <a:r>
              <a:rPr lang="zh-TW" altLang="en-US" dirty="0" smtClean="0"/>
              <a:t>內的頂點代表</a:t>
            </a:r>
            <a:r>
              <a:rPr lang="zh-TW" altLang="en-US" dirty="0"/>
              <a:t>了螢幕上</a:t>
            </a:r>
            <a:r>
              <a:rPr lang="zh-TW" altLang="en-US" dirty="0" smtClean="0"/>
              <a:t>的每</a:t>
            </a:r>
            <a:r>
              <a:rPr lang="zh-TW" altLang="en-US" dirty="0"/>
              <a:t>個</a:t>
            </a:r>
            <a:r>
              <a:rPr lang="zh-TW" altLang="en-US" dirty="0" smtClean="0"/>
              <a:t>像素，而搜尋</a:t>
            </a:r>
            <a:r>
              <a:rPr lang="en-US" altLang="zh-TW" dirty="0" smtClean="0"/>
              <a:t>	</a:t>
            </a:r>
            <a:r>
              <a:rPr lang="zh-TW" altLang="en-US" dirty="0" smtClean="0"/>
              <a:t>這些點最簡單的方法即為</a:t>
            </a:r>
            <a:r>
              <a:rPr lang="en-US" altLang="zh-TW" dirty="0" smtClean="0"/>
              <a:t>Scan-line(</a:t>
            </a:r>
            <a:r>
              <a:rPr lang="zh-TW" altLang="en-US" dirty="0" smtClean="0"/>
              <a:t>固定</a:t>
            </a:r>
            <a:r>
              <a:rPr lang="en-US" altLang="zh-TW" dirty="0"/>
              <a:t>y</a:t>
            </a:r>
            <a:r>
              <a:rPr lang="zh-TW" altLang="en-US" dirty="0" smtClean="0"/>
              <a:t>座標</a:t>
            </a:r>
            <a:r>
              <a:rPr lang="zh-TW" altLang="en-US" dirty="0"/>
              <a:t>，</a:t>
            </a:r>
            <a:r>
              <a:rPr lang="zh-TW" altLang="en-US" dirty="0" smtClean="0"/>
              <a:t>對</a:t>
            </a:r>
            <a:r>
              <a:rPr lang="en-US" altLang="zh-TW" dirty="0"/>
              <a:t>x</a:t>
            </a:r>
            <a:r>
              <a:rPr lang="zh-TW" altLang="en-US" dirty="0" smtClean="0"/>
              <a:t>座標</a:t>
            </a:r>
            <a:r>
              <a:rPr lang="zh-TW" altLang="en-US" dirty="0"/>
              <a:t>橫</a:t>
            </a:r>
            <a:r>
              <a:rPr lang="zh-TW" altLang="en-US" dirty="0" smtClean="0"/>
              <a:t>著</a:t>
            </a:r>
            <a:r>
              <a:rPr lang="zh-TW" altLang="en-US" dirty="0"/>
              <a:t>搜尋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，且是以</a:t>
            </a:r>
            <a:r>
              <a:rPr lang="en-US" altLang="zh-TW" dirty="0" smtClean="0"/>
              <a:t>z</a:t>
            </a:r>
            <a:r>
              <a:rPr lang="zh-TW" altLang="en-US" dirty="0"/>
              <a:t>字型</a:t>
            </a:r>
            <a:r>
              <a:rPr lang="zh-TW" altLang="en-US" dirty="0" smtClean="0"/>
              <a:t>由上往</a:t>
            </a:r>
            <a:r>
              <a:rPr lang="en-US" altLang="zh-TW" dirty="0" smtClean="0"/>
              <a:t>	</a:t>
            </a:r>
            <a:r>
              <a:rPr lang="zh-TW" altLang="en-US" dirty="0" smtClean="0"/>
              <a:t>下搜尋，經過這些處理之後即完成</a:t>
            </a:r>
            <a:r>
              <a:rPr lang="en-US" altLang="zh-TW" dirty="0" err="1" smtClean="0"/>
              <a:t>Rasterization</a:t>
            </a:r>
            <a:r>
              <a:rPr lang="zh-TW" altLang="en-US" dirty="0" smtClean="0"/>
              <a:t>，後續要處理</a:t>
            </a:r>
            <a:r>
              <a:rPr lang="zh-TW" altLang="en-US" dirty="0"/>
              <a:t>的對像從頂點</a:t>
            </a:r>
            <a:r>
              <a:rPr lang="en-US" altLang="zh-TW" dirty="0"/>
              <a:t>(Vertex)</a:t>
            </a:r>
            <a:r>
              <a:rPr lang="zh-TW" altLang="en-US" dirty="0" smtClean="0"/>
              <a:t>變成</a:t>
            </a:r>
            <a:r>
              <a:rPr lang="en-US" altLang="zh-TW" dirty="0" smtClean="0"/>
              <a:t>	</a:t>
            </a:r>
            <a:r>
              <a:rPr lang="zh-TW" altLang="en-US" dirty="0" smtClean="0"/>
              <a:t>了</a:t>
            </a:r>
            <a:r>
              <a:rPr lang="zh-TW" altLang="en-US" dirty="0"/>
              <a:t>像素</a:t>
            </a:r>
            <a:r>
              <a:rPr lang="en-US" altLang="zh-TW" dirty="0"/>
              <a:t>(Pixel)</a:t>
            </a:r>
          </a:p>
          <a:p>
            <a:pPr algn="l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Fixed-function part of the </a:t>
            </a:r>
            <a:r>
              <a:rPr lang="en-US" altLang="zh-TW" dirty="0" smtClean="0"/>
              <a:t>pipeline (2)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818146" y="4360725"/>
            <a:ext cx="1624263" cy="129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Primitive Assembly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6070427" y="4360724"/>
            <a:ext cx="2374232" cy="129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Rasterization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Send the visible primitive to the fixed-function subsystem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3354799" y="4360724"/>
            <a:ext cx="1624263" cy="129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Clipped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9602201" y="4360723"/>
            <a:ext cx="1624263" cy="12956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Fragment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2604333" y="4810024"/>
            <a:ext cx="639679" cy="397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8682038" y="4810023"/>
            <a:ext cx="713862" cy="397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5180600" y="4810023"/>
            <a:ext cx="667753" cy="3970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3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Vertex </a:t>
            </a:r>
            <a:r>
              <a:rPr lang="en-US" altLang="zh-TW" sz="2400" dirty="0" err="1" smtClean="0"/>
              <a:t>shader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15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Autofit/>
              </a:bodyPr>
              <a:lstStyle/>
              <a:p>
                <a:pPr algn="l"/>
                <a:r>
                  <a:rPr lang="en-US" altLang="zh-TW" dirty="0" smtClean="0"/>
                  <a:t>1. </a:t>
                </a:r>
                <a:r>
                  <a:rPr lang="zh-TW" altLang="en-US" dirty="0" smtClean="0"/>
                  <a:t>在執行過</a:t>
                </a:r>
                <a:r>
                  <a:rPr lang="en-US" altLang="zh-TW" dirty="0" smtClean="0"/>
                  <a:t>clipping</a:t>
                </a:r>
                <a:r>
                  <a:rPr lang="zh-TW" altLang="en-US" dirty="0" smtClean="0"/>
                  <a:t>後，雖然所有的頂點都符合</a:t>
                </a:r>
                <a:r>
                  <a:rPr lang="en-US" altLang="zh-TW" dirty="0"/>
                  <a:t>normalized device </a:t>
                </a:r>
                <a:r>
                  <a:rPr lang="en-US" altLang="zh-TW" dirty="0" smtClean="0"/>
                  <a:t>coordinate</a:t>
                </a:r>
                <a:r>
                  <a:rPr lang="zh-TW" altLang="en-US" dirty="0" smtClean="0"/>
                  <a:t>，但視窗的建構和物件的呈現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擺入</a:t>
                </a:r>
                <a:r>
                  <a:rPr lang="en-US" altLang="zh-TW" dirty="0" smtClean="0"/>
                  <a:t>window</a:t>
                </a:r>
                <a:r>
                  <a:rPr lang="zh-TW" altLang="en-US" dirty="0" smtClean="0"/>
                  <a:t>內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則必須依靠</a:t>
                </a:r>
                <a:r>
                  <a:rPr lang="en-US" altLang="zh-TW" dirty="0" smtClean="0"/>
                  <a:t>viewport transform</a:t>
                </a:r>
                <a:r>
                  <a:rPr lang="zh-TW" altLang="en-US" dirty="0" smtClean="0"/>
                  <a:t>。</a:t>
                </a:r>
                <a:endParaRPr lang="en-US" altLang="zh-TW" dirty="0" smtClean="0"/>
              </a:p>
              <a:p>
                <a:pPr marL="457200" indent="-457200" algn="l">
                  <a:buAutoNum type="arabicPeriod"/>
                </a:pPr>
                <a:endParaRPr lang="en-US" altLang="zh-TW" dirty="0"/>
              </a:p>
              <a:p>
                <a:pPr algn="l"/>
                <a:r>
                  <a:rPr lang="en-US" altLang="zh-TW" dirty="0" smtClean="0"/>
                  <a:t>2. </a:t>
                </a:r>
                <a:r>
                  <a:rPr lang="zh-TW" altLang="en-US" dirty="0" smtClean="0"/>
                  <a:t>藉由呼叫</a:t>
                </a:r>
                <a:r>
                  <a:rPr lang="en-US" altLang="zh-TW" dirty="0" err="1" smtClean="0"/>
                  <a:t>glviewport</a:t>
                </a:r>
                <a:r>
                  <a:rPr lang="en-US" altLang="zh-TW" dirty="0" smtClean="0"/>
                  <a:t>( ) </a:t>
                </a:r>
                <a:r>
                  <a:rPr lang="zh-TW" altLang="en-US" dirty="0" smtClean="0"/>
                  <a:t>和 </a:t>
                </a:r>
                <a:r>
                  <a:rPr lang="en-US" altLang="zh-TW" dirty="0" err="1" smtClean="0"/>
                  <a:t>glDepthRange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對</a:t>
                </a:r>
                <a:r>
                  <a:rPr lang="en-US" altLang="zh-TW" dirty="0" smtClean="0"/>
                  <a:t>viewpoint bound</a:t>
                </a:r>
                <a:r>
                  <a:rPr lang="zh-TW" altLang="en-US" dirty="0" smtClean="0"/>
                  <a:t>進行設定。</a:t>
                </a:r>
                <a:endParaRPr lang="en-US" altLang="zh-TW" dirty="0"/>
              </a:p>
              <a:p>
                <a:pPr algn="l"/>
                <a:r>
                  <a:rPr lang="en-US" altLang="zh-TW" dirty="0" smtClean="0"/>
                  <a:t>    A.</a:t>
                </a:r>
                <a:r>
                  <a:rPr lang="zh-TW" altLang="en-US" dirty="0" smtClean="0"/>
                  <a:t>  </a:t>
                </a:r>
                <a:r>
                  <a:rPr lang="en-US" altLang="zh-TW" dirty="0" err="1" smtClean="0"/>
                  <a:t>glViewport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橫座標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縱座標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寬度</a:t>
                </a:r>
                <a:r>
                  <a:rPr lang="en-US" altLang="zh-TW" dirty="0"/>
                  <a:t>,</a:t>
                </a:r>
                <a:r>
                  <a:rPr lang="zh-TW" altLang="en-US" dirty="0"/>
                  <a:t>高度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，決定</a:t>
                </a:r>
                <a:r>
                  <a:rPr lang="zh-TW" altLang="en-US" dirty="0"/>
                  <a:t>畫布的長寬大</a:t>
                </a:r>
                <a:r>
                  <a:rPr lang="zh-TW" altLang="en-US" dirty="0" smtClean="0"/>
                  <a:t>小。</a:t>
                </a:r>
                <a:endParaRPr lang="en-US" altLang="zh-TW" dirty="0" smtClean="0"/>
              </a:p>
              <a:p>
                <a:pPr algn="l"/>
                <a:r>
                  <a:rPr lang="zh-TW" altLang="en-US" dirty="0" smtClean="0"/>
                  <a:t>    </a:t>
                </a:r>
                <a:r>
                  <a:rPr lang="en-US" altLang="zh-TW" dirty="0" smtClean="0"/>
                  <a:t>B.</a:t>
                </a:r>
                <a:r>
                  <a:rPr lang="zh-TW" altLang="en-US" dirty="0"/>
                  <a:t> </a:t>
                </a:r>
                <a:r>
                  <a:rPr lang="zh-TW" altLang="en-US" dirty="0" smtClean="0"/>
                  <a:t> </a:t>
                </a:r>
                <a:r>
                  <a:rPr lang="en-US" altLang="zh-TW" dirty="0" err="1" smtClean="0"/>
                  <a:t>glDepthRange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GLclampd</a:t>
                </a:r>
                <a:r>
                  <a:rPr lang="en-US" altLang="zh-TW" dirty="0"/>
                  <a:t> </a:t>
                </a:r>
                <a:r>
                  <a:rPr lang="en-US" altLang="zh-TW" dirty="0" err="1" smtClean="0"/>
                  <a:t>NearVal</a:t>
                </a:r>
                <a:r>
                  <a:rPr lang="en-US" altLang="zh-TW" dirty="0" smtClean="0"/>
                  <a:t>,</a:t>
                </a:r>
                <a:r>
                  <a:rPr lang="en-US" altLang="zh-TW" dirty="0"/>
                  <a:t> </a:t>
                </a:r>
                <a:r>
                  <a:rPr lang="en-US" altLang="zh-TW" dirty="0" err="1"/>
                  <a:t>GLclampd</a:t>
                </a:r>
                <a:r>
                  <a:rPr lang="en-US" altLang="zh-TW" dirty="0"/>
                  <a:t> </a:t>
                </a:r>
                <a:r>
                  <a:rPr lang="en-US" altLang="zh-TW" dirty="0" err="1" smtClean="0"/>
                  <a:t>FarVal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 ，設定深度座標。</a:t>
                </a:r>
                <a:endParaRPr lang="en-US" altLang="zh-TW" dirty="0" smtClean="0"/>
              </a:p>
              <a:p>
                <a:pPr algn="l"/>
                <a:endParaRPr lang="en-US" altLang="zh-TW" dirty="0"/>
              </a:p>
              <a:p>
                <a:pPr algn="l"/>
                <a:r>
                  <a:rPr lang="en-US" altLang="zh-TW" dirty="0" smtClean="0"/>
                  <a:t>3. </a:t>
                </a:r>
                <a:r>
                  <a:rPr lang="zh-TW" altLang="en-US" dirty="0" smtClean="0"/>
                  <a:t>轉換依據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 window space</a:t>
                </a:r>
                <a:r>
                  <a:rPr lang="zh-TW" altLang="en-US" dirty="0" smtClean="0"/>
                  <a:t>之結果座標</a:t>
                </a:r>
                <a:endParaRPr lang="en-US" altLang="zh-TW" dirty="0" smtClean="0"/>
              </a:p>
              <a:p>
                <a:pPr algn="l"/>
                <a:r>
                  <a:rPr lang="en-US" altLang="zh-TW" dirty="0"/>
                  <a:t>	</a:t>
                </a:r>
                <a:r>
                  <a:rPr lang="en-US" altLang="zh-TW" dirty="0" smtClean="0"/>
                  <a:t>			</a:t>
                </a:r>
                <a:r>
                  <a:rPr lang="zh-TW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 smtClean="0"/>
                  <a:t>  : </a:t>
                </a:r>
                <a:r>
                  <a:rPr lang="en-US" altLang="zh-TW" dirty="0" err="1" smtClean="0"/>
                  <a:t>normaized</a:t>
                </a:r>
                <a:r>
                  <a:rPr lang="en-US" altLang="zh-TW" dirty="0" smtClean="0"/>
                  <a:t> device space</a:t>
                </a:r>
                <a:r>
                  <a:rPr lang="zh-TW" altLang="en-US" dirty="0" smtClean="0"/>
                  <a:t>內的座標</a:t>
                </a:r>
                <a:r>
                  <a:rPr lang="en-US" altLang="zh-TW" dirty="0" smtClean="0"/>
                  <a:t> </a:t>
                </a:r>
              </a:p>
              <a:p>
                <a:pPr algn="l"/>
                <a:r>
                  <a:rPr lang="en-US" altLang="zh-TW" dirty="0"/>
                  <a:t>	</a:t>
                </a:r>
                <a:r>
                  <a:rPr lang="en-US" altLang="zh-TW" dirty="0" smtClean="0"/>
                  <a:t>			      </a:t>
                </a:r>
                <a:r>
                  <a:rPr lang="zh-TW" altLang="en-US" dirty="0" smtClean="0"/>
                  <a:t>   </a:t>
                </a: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viewport</a:t>
                </a:r>
                <a:r>
                  <a:rPr lang="zh-TW" altLang="en-US" dirty="0" smtClean="0"/>
                  <a:t>之寬與高</a:t>
                </a:r>
                <a:endParaRPr lang="en-US" altLang="zh-TW" dirty="0" smtClean="0"/>
              </a:p>
              <a:p>
                <a:pPr algn="l"/>
                <a:r>
                  <a:rPr lang="en-US" altLang="zh-TW" dirty="0"/>
                  <a:t>	</a:t>
                </a:r>
                <a:r>
                  <a:rPr lang="en-US" altLang="zh-TW" dirty="0" smtClean="0"/>
                  <a:t>			</a:t>
                </a:r>
                <a:r>
                  <a:rPr lang="zh-TW" altLang="en-US" dirty="0" smtClean="0"/>
                  <a:t>       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 smtClean="0"/>
                  <a:t>: </a:t>
                </a:r>
                <a:r>
                  <a:rPr lang="zh-TW" altLang="en-US" dirty="0" smtClean="0"/>
                  <a:t>原始的</a:t>
                </a:r>
                <a:r>
                  <a:rPr lang="en-US" altLang="zh-TW" dirty="0" smtClean="0"/>
                  <a:t>viewport</a:t>
                </a:r>
              </a:p>
              <a:p>
                <a:pPr algn="l"/>
                <a:r>
                  <a:rPr lang="en-US" altLang="zh-TW" dirty="0"/>
                  <a:t>	</a:t>
                </a:r>
                <a:r>
                  <a:rPr lang="en-US" altLang="zh-TW" dirty="0" smtClean="0"/>
                  <a:t>			</a:t>
                </a:r>
                <a:r>
                  <a:rPr lang="zh-TW" altLang="en-US" dirty="0" smtClean="0"/>
                  <a:t>           </a:t>
                </a:r>
                <a:r>
                  <a:rPr lang="en-US" altLang="zh-TW" dirty="0" smtClean="0"/>
                  <a:t>f</a:t>
                </a:r>
                <a:r>
                  <a:rPr lang="zh-TW" altLang="en-US" dirty="0" smtClean="0"/>
                  <a:t> 、 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z</a:t>
                </a:r>
                <a:r>
                  <a:rPr lang="zh-TW" altLang="en-US" dirty="0" smtClean="0"/>
                  <a:t>座標上，</a:t>
                </a:r>
                <a:r>
                  <a:rPr lang="en-US" altLang="zh-TW" dirty="0" smtClean="0"/>
                  <a:t>far</a:t>
                </a:r>
                <a:r>
                  <a:rPr lang="zh-TW" altLang="en-US" dirty="0" smtClean="0"/>
                  <a:t>與</a:t>
                </a:r>
                <a:r>
                  <a:rPr lang="en-US" altLang="zh-TW" dirty="0" smtClean="0"/>
                  <a:t>near</a:t>
                </a:r>
                <a:r>
                  <a:rPr lang="zh-TW" altLang="en-US" dirty="0" smtClean="0"/>
                  <a:t>分別對</a:t>
                </a:r>
                <a:r>
                  <a:rPr lang="en-US" altLang="zh-TW" dirty="0" smtClean="0"/>
                  <a:t>plane</a:t>
                </a:r>
                <a:r>
                  <a:rPr lang="zh-TW" altLang="en-US" dirty="0" smtClean="0"/>
                  <a:t>的距離</a:t>
                </a:r>
                <a:endParaRPr lang="en-US" altLang="zh-TW" dirty="0" smtClean="0"/>
              </a:p>
              <a:p>
                <a:pPr algn="l"/>
                <a:r>
                  <a:rPr lang="en-US" altLang="zh-TW" dirty="0"/>
                  <a:t>	</a:t>
                </a:r>
                <a:r>
                  <a:rPr lang="en-US" altLang="zh-TW" dirty="0" smtClean="0"/>
                  <a:t>			</a:t>
                </a:r>
                <a:r>
                  <a:rPr lang="zh-TW" altLang="en-US" dirty="0" smtClean="0"/>
                  <a:t>          </a:t>
                </a:r>
                <a:endParaRPr lang="en-US" altLang="zh-TW" dirty="0"/>
              </a:p>
              <a:p>
                <a:pPr algn="l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556" t="-1048" b="-146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Viewport  transformation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45" y="4687489"/>
            <a:ext cx="257210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在一三角形準備進行下一步處理之前，可以觀察此圖形是為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正對</a:t>
            </a:r>
            <a:r>
              <a:rPr lang="en-US" altLang="zh-TW" dirty="0" smtClean="0"/>
              <a:t>viewer(front-facing)”</a:t>
            </a:r>
            <a:r>
              <a:rPr lang="zh-TW" altLang="en-US" dirty="0" smtClean="0"/>
              <a:t>或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背對</a:t>
            </a:r>
            <a:r>
              <a:rPr lang="en-US" altLang="zh-TW" dirty="0" smtClean="0"/>
              <a:t>viewer(back-facing)”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2.</a:t>
            </a:r>
            <a:r>
              <a:rPr lang="en-US" altLang="zh-TW" dirty="0"/>
              <a:t> </a:t>
            </a:r>
            <a:r>
              <a:rPr lang="en-US" altLang="zh-TW" dirty="0" smtClean="0"/>
              <a:t>back-facing</a:t>
            </a:r>
            <a:r>
              <a:rPr lang="zh-TW" altLang="en-US" dirty="0" smtClean="0"/>
              <a:t>的物件通常會被</a:t>
            </a:r>
            <a:r>
              <a:rPr lang="en-US" altLang="zh-TW" dirty="0" smtClean="0"/>
              <a:t>front-facing</a:t>
            </a:r>
            <a:r>
              <a:rPr lang="zh-TW" altLang="en-US" dirty="0" smtClean="0"/>
              <a:t>的物件遮擋，或直接被省略。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3. </a:t>
            </a:r>
            <a:r>
              <a:rPr lang="zh-TW" altLang="en-US" dirty="0" smtClean="0"/>
              <a:t>點</a:t>
            </a:r>
            <a:r>
              <a:rPr lang="zh-TW" altLang="en-US" dirty="0"/>
              <a:t>與</a:t>
            </a:r>
            <a:r>
              <a:rPr lang="zh-TW" altLang="en-US" dirty="0" smtClean="0"/>
              <a:t>線因不具</a:t>
            </a:r>
            <a:r>
              <a:rPr lang="zh-TW" altLang="en-US" dirty="0"/>
              <a:t>有</a:t>
            </a:r>
            <a:r>
              <a:rPr lang="zh-TW" altLang="en-US" dirty="0" smtClean="0"/>
              <a:t>幾何面積，所以並不適用此</a:t>
            </a:r>
            <a:r>
              <a:rPr lang="en-US" altLang="zh-TW" dirty="0" smtClean="0"/>
              <a:t>stage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culling</a:t>
            </a:r>
            <a:r>
              <a:rPr lang="zh-TW" altLang="en-US" dirty="0" smtClean="0"/>
              <a:t>策略。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4. </a:t>
            </a:r>
            <a:r>
              <a:rPr lang="zh-TW" altLang="en-US" dirty="0" smtClean="0"/>
              <a:t>此為</a:t>
            </a:r>
            <a:r>
              <a:rPr lang="en-US" altLang="zh-TW" dirty="0" err="1" smtClean="0"/>
              <a:t>openGL</a:t>
            </a:r>
            <a:r>
              <a:rPr lang="zh-TW" altLang="en-US" dirty="0" smtClean="0"/>
              <a:t>所使用的推算公式，計算三角形的</a:t>
            </a:r>
            <a:r>
              <a:rPr lang="en-US" altLang="zh-TW" dirty="0" smtClean="0"/>
              <a:t>signed</a:t>
            </a:r>
            <a:r>
              <a:rPr lang="zh-TW" altLang="en-US" dirty="0" smtClean="0"/>
              <a:t> </a:t>
            </a:r>
            <a:r>
              <a:rPr lang="en-US" altLang="zh-TW" dirty="0" smtClean="0"/>
              <a:t>area</a:t>
            </a:r>
            <a:r>
              <a:rPr lang="zh-TW" altLang="en-US" dirty="0" smtClean="0"/>
              <a:t>在</a:t>
            </a:r>
            <a:r>
              <a:rPr lang="en-US" altLang="zh-TW" dirty="0" smtClean="0"/>
              <a:t>window </a:t>
            </a:r>
            <a:r>
              <a:rPr lang="en-US" altLang="zh-TW" dirty="0"/>
              <a:t>space</a:t>
            </a:r>
            <a:r>
              <a:rPr lang="zh-TW" altLang="en-US" dirty="0" smtClean="0"/>
              <a:t>中的值。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zh-TW" altLang="en-US" dirty="0" smtClean="0"/>
              <a:t> </a:t>
            </a:r>
            <a:endParaRPr lang="zh-TW" altLang="en-US" dirty="0"/>
          </a:p>
          <a:p>
            <a:pPr algn="l"/>
            <a:r>
              <a:rPr lang="en-US" altLang="zh-TW" dirty="0" smtClean="0"/>
              <a:t>		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Culling (optional STAGE)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97" y="4823363"/>
            <a:ext cx="4285435" cy="10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TW" dirty="0"/>
              <a:t>5</a:t>
            </a:r>
            <a:r>
              <a:rPr lang="en-US" altLang="zh-TW" dirty="0" smtClean="0"/>
              <a:t>.  area</a:t>
            </a:r>
            <a:r>
              <a:rPr lang="zh-TW" altLang="en-US" dirty="0" smtClean="0"/>
              <a:t>為正值，代表為</a:t>
            </a:r>
            <a:r>
              <a:rPr lang="en-US" altLang="zh-TW" dirty="0" smtClean="0"/>
              <a:t>front-facing</a:t>
            </a:r>
            <a:r>
              <a:rPr lang="zh-TW" altLang="en-US" dirty="0" smtClean="0"/>
              <a:t>，且為逆時針</a:t>
            </a:r>
            <a:r>
              <a:rPr lang="en-US" altLang="zh-TW" dirty="0"/>
              <a:t>(</a:t>
            </a:r>
            <a:r>
              <a:rPr lang="en-US" altLang="zh-TW" dirty="0" smtClean="0"/>
              <a:t>GL_CCW)</a:t>
            </a:r>
            <a:r>
              <a:rPr lang="zh-TW" altLang="en-US" dirty="0" smtClean="0"/>
              <a:t>方式生成頂點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   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     </a:t>
            </a:r>
            <a:r>
              <a:rPr lang="en-US" altLang="zh-TW" dirty="0"/>
              <a:t>area</a:t>
            </a:r>
            <a:r>
              <a:rPr lang="zh-TW" altLang="en-US" dirty="0" smtClean="0"/>
              <a:t>為</a:t>
            </a:r>
            <a:r>
              <a:rPr lang="zh-TW" altLang="en-US" dirty="0"/>
              <a:t>負</a:t>
            </a:r>
            <a:r>
              <a:rPr lang="zh-TW" altLang="en-US" dirty="0" smtClean="0"/>
              <a:t>值</a:t>
            </a:r>
            <a:r>
              <a:rPr lang="zh-TW" altLang="en-US" dirty="0"/>
              <a:t>，代表</a:t>
            </a:r>
            <a:r>
              <a:rPr lang="zh-TW" altLang="en-US" dirty="0" smtClean="0"/>
              <a:t>為</a:t>
            </a:r>
            <a:r>
              <a:rPr lang="en-US" altLang="zh-TW" dirty="0" smtClean="0"/>
              <a:t>back-facing</a:t>
            </a:r>
            <a:r>
              <a:rPr lang="zh-TW" altLang="en-US" dirty="0"/>
              <a:t>，且</a:t>
            </a:r>
            <a:r>
              <a:rPr lang="zh-TW" altLang="en-US" dirty="0" smtClean="0"/>
              <a:t>為</a:t>
            </a:r>
            <a:r>
              <a:rPr lang="zh-TW" altLang="en-US" dirty="0"/>
              <a:t>順</a:t>
            </a:r>
            <a:r>
              <a:rPr lang="zh-TW" altLang="en-US" dirty="0" smtClean="0"/>
              <a:t>時針</a:t>
            </a:r>
            <a:r>
              <a:rPr lang="en-US" altLang="zh-TW" dirty="0"/>
              <a:t>(</a:t>
            </a:r>
            <a:r>
              <a:rPr lang="en-US" altLang="zh-TW" dirty="0" smtClean="0"/>
              <a:t>GL_CW</a:t>
            </a:r>
            <a:r>
              <a:rPr lang="en-US" altLang="zh-TW" dirty="0"/>
              <a:t>)</a:t>
            </a:r>
            <a:r>
              <a:rPr lang="zh-TW" altLang="en-US" dirty="0"/>
              <a:t>方式生成頂點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Culling (optional STAGE)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11" y="2534972"/>
            <a:ext cx="6458851" cy="2734057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3036541" y="4395294"/>
            <a:ext cx="584964" cy="10790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4860758" y="2426372"/>
            <a:ext cx="585537" cy="11312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9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/>
              <a:t>Fragment (pixel) </a:t>
            </a:r>
            <a:r>
              <a:rPr lang="en-US" altLang="zh-TW" dirty="0" err="1"/>
              <a:t>Shader</a:t>
            </a:r>
            <a:endParaRPr lang="en-US" altLang="zh-TW" dirty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input : </a:t>
            </a:r>
            <a:r>
              <a:rPr lang="zh-TW" altLang="en-US" dirty="0" smtClean="0"/>
              <a:t>完成</a:t>
            </a:r>
            <a:r>
              <a:rPr lang="en-US" altLang="zh-TW" dirty="0" smtClean="0"/>
              <a:t>vertex</a:t>
            </a:r>
            <a:r>
              <a:rPr lang="zh-TW" altLang="en-US" dirty="0" smtClean="0"/>
              <a:t>相關作業後的圖形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	output : </a:t>
            </a:r>
            <a:r>
              <a:rPr lang="zh-TW" altLang="en-US" dirty="0" smtClean="0"/>
              <a:t>經過像素處理</a:t>
            </a:r>
            <a:r>
              <a:rPr lang="zh-TW" altLang="en-US" dirty="0"/>
              <a:t>或著色</a:t>
            </a:r>
            <a:r>
              <a:rPr lang="zh-TW" altLang="en-US" dirty="0" smtClean="0"/>
              <a:t>後的圖形，顏色為</a:t>
            </a:r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內根據位置產生或者程式</a:t>
            </a:r>
            <a:r>
              <a:rPr lang="en-US" altLang="zh-TW" dirty="0" smtClean="0"/>
              <a:t>		</a:t>
            </a:r>
            <a:r>
              <a:rPr lang="zh-TW" altLang="en-US" dirty="0" smtClean="0"/>
              <a:t>指定的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Pixel</a:t>
            </a:r>
            <a:r>
              <a:rPr lang="zh-TW" altLang="en-US" dirty="0"/>
              <a:t>為像素，當</a:t>
            </a:r>
            <a:r>
              <a:rPr lang="zh-TW" altLang="en-US" dirty="0" smtClean="0"/>
              <a:t>模型進行完</a:t>
            </a:r>
            <a:r>
              <a:rPr lang="zh-TW" altLang="en-US" dirty="0"/>
              <a:t>頂點</a:t>
            </a:r>
            <a:r>
              <a:rPr lang="zh-TW" altLang="en-US" dirty="0" smtClean="0"/>
              <a:t>變換之後，需要</a:t>
            </a:r>
            <a:r>
              <a:rPr lang="zh-TW" altLang="en-US" dirty="0"/>
              <a:t>進行表面</a:t>
            </a:r>
            <a:r>
              <a:rPr lang="zh-TW" altLang="en-US" dirty="0" smtClean="0"/>
              <a:t>的著色時</a:t>
            </a:r>
            <a:r>
              <a:rPr lang="zh-TW" altLang="en-US" dirty="0"/>
              <a:t>，則會運用</a:t>
            </a:r>
            <a:r>
              <a:rPr lang="zh-TW" altLang="en-US" dirty="0" smtClean="0"/>
              <a:t>到</a:t>
            </a:r>
            <a:r>
              <a:rPr lang="en-US" altLang="zh-TW" dirty="0" smtClean="0"/>
              <a:t>	Fragment </a:t>
            </a:r>
            <a:r>
              <a:rPr lang="en-US" altLang="zh-TW" dirty="0"/>
              <a:t>(pixel)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，是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內的主要</a:t>
            </a:r>
            <a:r>
              <a:rPr lang="en-US" altLang="zh-TW" dirty="0" smtClean="0"/>
              <a:t>stage</a:t>
            </a:r>
            <a:r>
              <a:rPr lang="zh-TW" altLang="en-US" dirty="0" smtClean="0"/>
              <a:t>之二，也是管線作業的倒數第二階段，</a:t>
            </a:r>
            <a:r>
              <a:rPr lang="en-US" altLang="zh-TW" dirty="0" smtClean="0"/>
              <a:t>	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programmable</a:t>
            </a:r>
            <a:r>
              <a:rPr lang="zh-TW" altLang="en-US" dirty="0" smtClean="0"/>
              <a:t>。經過此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處理的資料則可進入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，等待顯示或其他作業。</a:t>
            </a:r>
            <a:endParaRPr lang="en-US" altLang="zh-TW" dirty="0" smtClean="0"/>
          </a:p>
          <a:p>
            <a:pPr algn="l"/>
            <a:r>
              <a:rPr lang="en-US" altLang="zh-TW" dirty="0" smtClean="0"/>
              <a:t>		</a:t>
            </a:r>
            <a:r>
              <a:rPr lang="en-US" altLang="zh-TW" dirty="0"/>
              <a:t> </a:t>
            </a:r>
            <a:r>
              <a:rPr lang="en-US" altLang="zh-TW" dirty="0" smtClean="0"/>
              <a:t> 			</a:t>
            </a:r>
          </a:p>
          <a:p>
            <a:pPr algn="l"/>
            <a:endParaRPr lang="en-US" altLang="zh-TW" dirty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Fragment (pixel)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(1)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914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Fragment (pixel) </a:t>
            </a:r>
            <a:r>
              <a:rPr lang="en-US" altLang="zh-TW" sz="2400" dirty="0" err="1"/>
              <a:t>Shader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12" y="2114969"/>
            <a:ext cx="5225188" cy="40752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58" y="2114969"/>
            <a:ext cx="5182402" cy="266726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384757" y="4942118"/>
            <a:ext cx="5356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gl_FragCorrd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) :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可找出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window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上的位置</a:t>
            </a:r>
          </a:p>
        </p:txBody>
      </p:sp>
    </p:spTree>
    <p:extLst>
      <p:ext uri="{BB962C8B-B14F-4D97-AF65-F5344CB8AC3E}">
        <p14:creationId xmlns:p14="http://schemas.microsoft.com/office/powerpoint/2010/main" val="902164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36" y="1917589"/>
            <a:ext cx="5194364" cy="3424432"/>
          </a:xfr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Fragment (pixel)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(3)</a:t>
            </a:r>
            <a:endParaRPr lang="zh-TW" altLang="en-US" sz="2400" dirty="0"/>
          </a:p>
        </p:txBody>
      </p:sp>
      <p:sp>
        <p:nvSpPr>
          <p:cNvPr id="5" name="框架 4"/>
          <p:cNvSpPr/>
          <p:nvPr/>
        </p:nvSpPr>
        <p:spPr>
          <a:xfrm>
            <a:off x="761316" y="3705725"/>
            <a:ext cx="4415378" cy="69210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826618" y="5682768"/>
            <a:ext cx="6287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ssign color information using </a:t>
            </a:r>
            <a:r>
              <a:rPr lang="en-US" altLang="zh-TW" sz="2400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gl_VertexID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框架 7"/>
          <p:cNvSpPr/>
          <p:nvPr/>
        </p:nvSpPr>
        <p:spPr>
          <a:xfrm>
            <a:off x="901636" y="2510299"/>
            <a:ext cx="1489593" cy="2327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44" y="1917589"/>
            <a:ext cx="4745796" cy="2329558"/>
          </a:xfrm>
          <a:prstGeom prst="rect">
            <a:avLst/>
          </a:prstGeom>
        </p:spPr>
      </p:pic>
      <p:sp>
        <p:nvSpPr>
          <p:cNvPr id="11" name="框架 10"/>
          <p:cNvSpPr/>
          <p:nvPr/>
        </p:nvSpPr>
        <p:spPr>
          <a:xfrm>
            <a:off x="6805131" y="2514091"/>
            <a:ext cx="1641037" cy="31332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07553" y="1899778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8425982" y="1917589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Fragment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313226" y="4397828"/>
            <a:ext cx="1096079" cy="72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6416741" y="5000394"/>
            <a:ext cx="194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olors array 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1646432" y="5014147"/>
            <a:ext cx="1489593" cy="2327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826618" y="5303998"/>
            <a:ext cx="89268" cy="464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Fragment (pixel) </a:t>
            </a:r>
            <a:r>
              <a:rPr lang="en-US" altLang="zh-TW" sz="2400" dirty="0" smtClean="0"/>
              <a:t> </a:t>
            </a:r>
            <a:r>
              <a:rPr lang="en-US" altLang="zh-TW" sz="2400" dirty="0" err="1" smtClean="0"/>
              <a:t>Shader</a:t>
            </a:r>
            <a:r>
              <a:rPr lang="en-US" altLang="zh-TW" sz="2400" dirty="0" smtClean="0"/>
              <a:t> (4)</a:t>
            </a:r>
            <a:endParaRPr lang="zh-TW" altLang="en-US" sz="24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Color changes smoothly across the triangle</a:t>
            </a:r>
          </a:p>
          <a:p>
            <a:pPr algn="l"/>
            <a:endParaRPr lang="zh-TW" altLang="en-US" dirty="0"/>
          </a:p>
        </p:txBody>
      </p:sp>
      <p:pic>
        <p:nvPicPr>
          <p:cNvPr id="7" name="內容版面配置區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840" y="2562309"/>
            <a:ext cx="5174320" cy="40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startup(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render( )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Shutdown( )</a:t>
            </a:r>
          </a:p>
          <a:p>
            <a:pPr algn="l"/>
            <a:r>
              <a:rPr lang="en-US" altLang="zh-TW" dirty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Fragment (pixel)  </a:t>
            </a:r>
            <a:r>
              <a:rPr lang="en-US" altLang="zh-TW" sz="2400" dirty="0" err="1"/>
              <a:t>Shader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(5)</a:t>
            </a:r>
            <a:endParaRPr lang="zh-TW" altLang="en-US" sz="2400" dirty="0"/>
          </a:p>
        </p:txBody>
      </p:sp>
      <p:sp>
        <p:nvSpPr>
          <p:cNvPr id="6" name="圓角矩形 5"/>
          <p:cNvSpPr/>
          <p:nvPr/>
        </p:nvSpPr>
        <p:spPr>
          <a:xfrm>
            <a:off x="3873798" y="2029518"/>
            <a:ext cx="138948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fs_source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7" name="圓角矩形 6"/>
          <p:cNvSpPr/>
          <p:nvPr/>
        </p:nvSpPr>
        <p:spPr>
          <a:xfrm>
            <a:off x="2153721" y="2029518"/>
            <a:ext cx="141679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vs_source</a:t>
            </a:r>
            <a:r>
              <a:rPr lang="en-US" altLang="zh-TW" dirty="0"/>
              <a:t>[ </a:t>
            </a:r>
            <a:r>
              <a:rPr lang="en-US" altLang="zh-TW" dirty="0" smtClean="0"/>
              <a:t>]</a:t>
            </a:r>
            <a:endParaRPr lang="en-US" altLang="zh-TW" dirty="0"/>
          </a:p>
        </p:txBody>
      </p:sp>
      <p:sp>
        <p:nvSpPr>
          <p:cNvPr id="17" name="圓角矩形 16"/>
          <p:cNvSpPr/>
          <p:nvPr/>
        </p:nvSpPr>
        <p:spPr>
          <a:xfrm>
            <a:off x="6173142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glDrawArrays</a:t>
            </a:r>
            <a:endParaRPr lang="en-US" altLang="zh-TW" dirty="0"/>
          </a:p>
        </p:txBody>
      </p:sp>
      <p:sp>
        <p:nvSpPr>
          <p:cNvPr id="18" name="圓角矩形 17"/>
          <p:cNvSpPr/>
          <p:nvPr/>
        </p:nvSpPr>
        <p:spPr>
          <a:xfrm>
            <a:off x="4163432" y="353242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glUseProgram</a:t>
            </a:r>
            <a:endParaRPr lang="en-US" altLang="zh-TW" dirty="0"/>
          </a:p>
        </p:txBody>
      </p:sp>
      <p:sp>
        <p:nvSpPr>
          <p:cNvPr id="19" name="圓角矩形 18"/>
          <p:cNvSpPr/>
          <p:nvPr/>
        </p:nvSpPr>
        <p:spPr>
          <a:xfrm>
            <a:off x="2153722" y="3527262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glClearBufferfv</a:t>
            </a:r>
            <a:endParaRPr lang="en-US" altLang="zh-TW" dirty="0"/>
          </a:p>
        </p:txBody>
      </p:sp>
      <p:sp>
        <p:nvSpPr>
          <p:cNvPr id="20" name="圓角矩形 19"/>
          <p:cNvSpPr/>
          <p:nvPr/>
        </p:nvSpPr>
        <p:spPr>
          <a:xfrm>
            <a:off x="5566569" y="2015664"/>
            <a:ext cx="1757363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Generate </a:t>
            </a:r>
            <a:r>
              <a:rPr lang="en-US" altLang="zh-TW" dirty="0" err="1" smtClean="0"/>
              <a:t>shader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program</a:t>
            </a:r>
            <a:endParaRPr lang="en-US" altLang="zh-TW" dirty="0"/>
          </a:p>
        </p:txBody>
      </p:sp>
      <p:sp>
        <p:nvSpPr>
          <p:cNvPr id="22" name="圓角矩形 21"/>
          <p:cNvSpPr/>
          <p:nvPr/>
        </p:nvSpPr>
        <p:spPr>
          <a:xfrm>
            <a:off x="2153721" y="5014686"/>
            <a:ext cx="2273136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glDeleteVertexArrays</a:t>
            </a:r>
            <a:endParaRPr lang="en-US" altLang="zh-TW" dirty="0"/>
          </a:p>
        </p:txBody>
      </p:sp>
      <p:sp>
        <p:nvSpPr>
          <p:cNvPr id="23" name="圓角矩形 22"/>
          <p:cNvSpPr/>
          <p:nvPr/>
        </p:nvSpPr>
        <p:spPr>
          <a:xfrm>
            <a:off x="4610571" y="5014686"/>
            <a:ext cx="1911997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glDeleteProgram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838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Framebuffer</a:t>
            </a:r>
            <a:r>
              <a:rPr lang="en-US" altLang="zh-TW" sz="2400" dirty="0" smtClean="0"/>
              <a:t>  and  others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2212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1. </a:t>
            </a:r>
            <a:r>
              <a:rPr lang="zh-TW" altLang="en-US" dirty="0" smtClean="0"/>
              <a:t>是管線作業的最後一個階段。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2. </a:t>
            </a:r>
            <a:r>
              <a:rPr lang="zh-TW" altLang="en-US" dirty="0" smtClean="0"/>
              <a:t>用於存放</a:t>
            </a:r>
            <a:r>
              <a:rPr lang="en-US" altLang="zh-TW" dirty="0" smtClean="0"/>
              <a:t>visible content</a:t>
            </a:r>
            <a:r>
              <a:rPr lang="zh-TW" altLang="en-US" dirty="0" smtClean="0"/>
              <a:t>、部分記憶體空間內的重要資訊與狀態紀錄。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其中，狀態記錄包含格式、寫入哪個區塊等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，存放於</a:t>
            </a:r>
            <a:r>
              <a:rPr lang="en-US" altLang="zh-TW" dirty="0" err="1" smtClean="0"/>
              <a:t>framebuffer</a:t>
            </a:r>
            <a:r>
              <a:rPr lang="en-US" altLang="zh-TW" dirty="0" smtClean="0"/>
              <a:t> object(</a:t>
            </a:r>
            <a:r>
              <a:rPr lang="zh-TW" altLang="en-US" dirty="0" smtClean="0"/>
              <a:t>可視為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一部份</a:t>
            </a:r>
            <a:r>
              <a:rPr lang="en-US" altLang="zh-TW" dirty="0" smtClean="0"/>
              <a:t>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3.</a:t>
            </a:r>
            <a:r>
              <a:rPr lang="zh-TW" altLang="en-US" dirty="0" smtClean="0"/>
              <a:t> 除了預設的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，使用者也可以自行定義所需的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做為不同的用途。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 smtClean="0"/>
              <a:t>Framebuffer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operations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91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VERTEX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ATTRIBUTES (1)</a:t>
            </a:r>
            <a:endParaRPr lang="zh-TW" altLang="en-US" sz="2400" dirty="0"/>
          </a:p>
        </p:txBody>
      </p:sp>
      <p:pic>
        <p:nvPicPr>
          <p:cNvPr id="4" name="Picture 2" descr="C:\Users\Lab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318" y="2228485"/>
            <a:ext cx="5773738" cy="321945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5" name="框架 4"/>
          <p:cNvSpPr/>
          <p:nvPr/>
        </p:nvSpPr>
        <p:spPr>
          <a:xfrm>
            <a:off x="3245318" y="2968052"/>
            <a:ext cx="2016230" cy="23984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5305998" y="2968052"/>
            <a:ext cx="299803" cy="239843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>
            <a:endCxn id="13" idx="1"/>
          </p:cNvCxnSpPr>
          <p:nvPr/>
        </p:nvCxnSpPr>
        <p:spPr>
          <a:xfrm>
            <a:off x="5892799" y="3216421"/>
            <a:ext cx="3248843" cy="629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H="1">
            <a:off x="2290178" y="3207895"/>
            <a:ext cx="943280" cy="398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9141642" y="3491756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Shader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間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data in/out</a:t>
            </a: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itchFamily="34" charset="-120"/>
                <a:ea typeface="微軟正黑體" pitchFamily="34" charset="-120"/>
              </a:rPr>
              <a:t>的宣告</a:t>
            </a:r>
            <a:endParaRPr lang="zh-TW" altLang="en-US" sz="2000" b="1" dirty="0">
              <a:solidFill>
                <a:srgbClr val="FF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986971" y="3658946"/>
            <a:ext cx="2149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間傳值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所需參考的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index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框架 10"/>
          <p:cNvSpPr/>
          <p:nvPr/>
        </p:nvSpPr>
        <p:spPr>
          <a:xfrm>
            <a:off x="3245318" y="4992795"/>
            <a:ext cx="4258568" cy="27589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>
            <a:off x="2755618" y="5194263"/>
            <a:ext cx="477840" cy="231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456984" y="542588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會依據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glDrawArrays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所寫入的參數設定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gl_vertexID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所取的範圍，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取得對應的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後再加上更新的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offset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值，最後存入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position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28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產生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後，會</a:t>
            </a:r>
            <a:r>
              <a:rPr lang="zh-TW" altLang="en-US" dirty="0"/>
              <a:t>接著</a:t>
            </a:r>
            <a:r>
              <a:rPr lang="zh-TW" altLang="en-US" dirty="0" smtClean="0"/>
              <a:t>對這些</a:t>
            </a:r>
            <a:r>
              <a:rPr lang="en-US" altLang="zh-TW" dirty="0" smtClean="0"/>
              <a:t>output</a:t>
            </a:r>
            <a:r>
              <a:rPr lang="zh-TW" altLang="en-US" dirty="0" smtClean="0"/>
              <a:t>做不同的測試與處理，而非直接輸出到螢幕。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1.</a:t>
            </a:r>
            <a:r>
              <a:rPr lang="zh-TW" altLang="en-US" dirty="0" smtClean="0"/>
              <a:t> </a:t>
            </a:r>
            <a:r>
              <a:rPr lang="en-US" altLang="zh-TW" dirty="0" smtClean="0"/>
              <a:t>Scissor test : </a:t>
            </a:r>
            <a:r>
              <a:rPr lang="zh-TW" altLang="en-US" dirty="0" smtClean="0"/>
              <a:t>利用一矩形來測試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，在此矩形內的會被保留且進行下一步處理，其餘的 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                    部分將被放棄。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2. Stencil test : </a:t>
            </a:r>
            <a:r>
              <a:rPr lang="zh-TW" altLang="en-US" dirty="0" smtClean="0"/>
              <a:t>將對</a:t>
            </a:r>
            <a:r>
              <a:rPr lang="en-US" altLang="zh-TW" dirty="0" smtClean="0"/>
              <a:t>Stencil</a:t>
            </a:r>
            <a:r>
              <a:rPr lang="zh-TW" altLang="en-US" dirty="0" smtClean="0"/>
              <a:t>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中的資訊</a:t>
            </a:r>
            <a:r>
              <a:rPr lang="zh-TW" altLang="en-US" dirty="0"/>
              <a:t>與</a:t>
            </a:r>
            <a:r>
              <a:rPr lang="zh-TW" altLang="en-US" dirty="0" smtClean="0"/>
              <a:t>應用程式的參考值進行比較，雖然</a:t>
            </a:r>
            <a:r>
              <a:rPr lang="en-US" altLang="zh-TW" dirty="0"/>
              <a:t>Stencil</a:t>
            </a:r>
            <a:r>
              <a:rPr lang="zh-TW" altLang="en-US" dirty="0"/>
              <a:t> </a:t>
            </a:r>
            <a:r>
              <a:rPr lang="en-US" altLang="zh-TW" dirty="0" smtClean="0"/>
              <a:t>Buffer</a:t>
            </a:r>
            <a:r>
              <a:rPr lang="zh-TW" altLang="en-US" dirty="0" smtClean="0"/>
              <a:t>的內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zh-TW" altLang="en-US" dirty="0"/>
              <a:t> </a:t>
            </a:r>
            <a:r>
              <a:rPr lang="zh-TW" altLang="en-US" dirty="0" smtClean="0"/>
              <a:t>         容並無任何語意和意義，但可被任意使用。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3. Depth test : </a:t>
            </a:r>
            <a:r>
              <a:rPr lang="zh-TW" altLang="en-US" dirty="0" smtClean="0"/>
              <a:t>將</a:t>
            </a:r>
            <a:r>
              <a:rPr lang="en-US" altLang="zh-TW" dirty="0" smtClean="0"/>
              <a:t>fragment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z</a:t>
            </a:r>
            <a:r>
              <a:rPr lang="zh-TW" altLang="en-US" dirty="0" smtClean="0"/>
              <a:t>座標與</a:t>
            </a:r>
            <a:r>
              <a:rPr lang="en-US" altLang="zh-TW" dirty="0" smtClean="0"/>
              <a:t>depth buffer</a:t>
            </a:r>
            <a:r>
              <a:rPr lang="zh-TW" altLang="en-US" dirty="0" smtClean="0"/>
              <a:t>中的內容進行比較，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代表最接近的可能點，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則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                   表示最遠的</a:t>
            </a:r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r>
              <a:rPr lang="zh-TW" altLang="en-US" dirty="0" smtClean="0"/>
              <a:t>*</a:t>
            </a:r>
            <a:r>
              <a:rPr lang="en-US" altLang="zh-TW" dirty="0" smtClean="0"/>
              <a:t>test 2 &amp; 3</a:t>
            </a:r>
            <a:r>
              <a:rPr lang="zh-TW" altLang="en-US" dirty="0" smtClean="0"/>
              <a:t> 皆是</a:t>
            </a:r>
            <a:r>
              <a:rPr lang="en-US" altLang="zh-TW" dirty="0" smtClean="0"/>
              <a:t>single value </a:t>
            </a:r>
            <a:r>
              <a:rPr lang="en-US" altLang="zh-TW" dirty="0" err="1" smtClean="0"/>
              <a:t>perpixel</a:t>
            </a:r>
            <a:r>
              <a:rPr lang="zh-TW" altLang="en-US" dirty="0" smtClean="0"/>
              <a:t>的方式儲存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Pixel  operations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830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4. Fragment color : </a:t>
            </a:r>
            <a:r>
              <a:rPr lang="zh-TW" altLang="en-US" dirty="0" smtClean="0"/>
              <a:t>依照</a:t>
            </a:r>
            <a:r>
              <a:rPr lang="en-US" altLang="zh-TW" dirty="0" err="1" smtClean="0"/>
              <a:t>frambuffer</a:t>
            </a:r>
            <a:r>
              <a:rPr lang="zh-TW" altLang="en-US" dirty="0" smtClean="0"/>
              <a:t>存放的資料形態送到不同的地方做測試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A. floating-point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normalized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integer  &gt;&gt;  blending operation stage</a:t>
            </a:r>
          </a:p>
          <a:p>
            <a:pPr algn="l"/>
            <a:r>
              <a:rPr lang="en-US" altLang="zh-TW" dirty="0" smtClean="0"/>
              <a:t>		       </a:t>
            </a:r>
            <a:r>
              <a:rPr lang="zh-TW" altLang="en-US" dirty="0" smtClean="0"/>
              <a:t>運用不同功能的函式，將資料和基礎元件從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和</a:t>
            </a:r>
            <a:r>
              <a:rPr lang="en-US" altLang="zh-TW" dirty="0" smtClean="0"/>
              <a:t>fragment 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中</a:t>
            </a:r>
            <a:r>
              <a:rPr lang="en-US" altLang="zh-TW" dirty="0" smtClean="0"/>
              <a:t>		</a:t>
            </a:r>
            <a:r>
              <a:rPr lang="zh-TW" altLang="en-US" dirty="0" smtClean="0"/>
              <a:t>       提取，並經過計算後再將新的值存放回去。</a:t>
            </a:r>
            <a:r>
              <a:rPr lang="en-US" altLang="zh-TW" dirty="0" smtClean="0"/>
              <a:t>   </a:t>
            </a:r>
          </a:p>
          <a:p>
            <a:pPr algn="l"/>
            <a:r>
              <a:rPr lang="en-US" altLang="zh-TW" dirty="0" smtClean="0"/>
              <a:t> 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   B. </a:t>
            </a:r>
            <a:r>
              <a:rPr lang="en-US" altLang="zh-TW" dirty="0" err="1" smtClean="0"/>
              <a:t>unnormailized</a:t>
            </a:r>
            <a:r>
              <a:rPr lang="en-US" altLang="zh-TW" dirty="0" smtClean="0"/>
              <a:t> integer  &gt;&gt; logical operation stage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    對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的內容作邏輯運算</a:t>
            </a:r>
            <a:r>
              <a:rPr lang="en-US" altLang="zh-TW" dirty="0" smtClean="0"/>
              <a:t>(AND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OR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XOR…)</a:t>
            </a:r>
            <a:r>
              <a:rPr lang="zh-TW" altLang="en-US" dirty="0" smtClean="0"/>
              <a:t>以產生新的 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                                  值，並存回</a:t>
            </a:r>
            <a:r>
              <a:rPr lang="en-US" altLang="zh-TW" dirty="0" err="1" smtClean="0"/>
              <a:t>framebuffer</a:t>
            </a:r>
            <a:r>
              <a:rPr lang="zh-TW" altLang="en-US" dirty="0" smtClean="0"/>
              <a:t>內。</a:t>
            </a:r>
            <a:r>
              <a:rPr lang="en-US" altLang="zh-TW" dirty="0" smtClean="0"/>
              <a:t>  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Pixel  operations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5889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1. </a:t>
            </a:r>
            <a:r>
              <a:rPr lang="zh-TW" altLang="en-US" dirty="0" smtClean="0"/>
              <a:t>其</a:t>
            </a:r>
            <a:r>
              <a:rPr lang="zh-TW" altLang="en-US" dirty="0"/>
              <a:t>工作</a:t>
            </a:r>
            <a:r>
              <a:rPr lang="zh-TW" altLang="en-US" dirty="0" smtClean="0"/>
              <a:t>性質類似於先前介紹的</a:t>
            </a:r>
            <a:r>
              <a:rPr lang="zh-TW" altLang="en-US" dirty="0"/>
              <a:t>其他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，雖然也是</a:t>
            </a:r>
            <a:r>
              <a:rPr lang="en-US" altLang="zh-TW" dirty="0" smtClean="0"/>
              <a:t>graphics-oriented stages</a:t>
            </a:r>
            <a:r>
              <a:rPr lang="zh-TW" altLang="en-US" dirty="0" smtClean="0"/>
              <a:t>，但可視為一獨立 </a:t>
            </a:r>
            <a:endParaRPr lang="en-US" altLang="zh-TW" dirty="0" smtClean="0"/>
          </a:p>
          <a:p>
            <a:pPr algn="l"/>
            <a:r>
              <a:rPr lang="en-US" altLang="zh-TW" dirty="0"/>
              <a:t> </a:t>
            </a:r>
            <a:r>
              <a:rPr lang="en-US" altLang="zh-TW" dirty="0" smtClean="0"/>
              <a:t>   </a:t>
            </a:r>
            <a:r>
              <a:rPr lang="zh-TW" altLang="en-US" dirty="0" smtClean="0"/>
              <a:t>且較特別的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，主要用途</a:t>
            </a:r>
            <a:r>
              <a:rPr lang="zh-TW" altLang="en-US" dirty="0"/>
              <a:t>可以使用</a:t>
            </a:r>
            <a:r>
              <a:rPr lang="en-US" altLang="zh-TW" dirty="0"/>
              <a:t>GPU</a:t>
            </a:r>
            <a:r>
              <a:rPr lang="zh-TW" altLang="en-US" dirty="0"/>
              <a:t>作為平行處理器加以應用。</a:t>
            </a:r>
            <a:r>
              <a:rPr lang="en-US" altLang="zh-TW" dirty="0"/>
              <a:t>(</a:t>
            </a:r>
            <a:r>
              <a:rPr lang="zh-TW" altLang="en-US" dirty="0"/>
              <a:t>光線追蹤、反鋸齒</a:t>
            </a:r>
            <a:r>
              <a:rPr lang="zh-TW" altLang="en-US" dirty="0" smtClean="0"/>
              <a:t>、  </a:t>
            </a: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l"/>
            <a:r>
              <a:rPr lang="zh-TW" altLang="en-US" dirty="0"/>
              <a:t> </a:t>
            </a:r>
            <a:r>
              <a:rPr lang="zh-TW" altLang="en-US" dirty="0" smtClean="0"/>
              <a:t>   物理特效等</a:t>
            </a:r>
            <a:r>
              <a:rPr lang="en-US" altLang="zh-TW" dirty="0" smtClean="0"/>
              <a:t>…)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COMPUTER SHADER</a:t>
            </a:r>
            <a:r>
              <a:rPr lang="zh-TW" altLang="en-US" sz="2400" dirty="0"/>
              <a:t> </a:t>
            </a:r>
            <a:r>
              <a:rPr lang="en-US" altLang="zh-TW" sz="2400" dirty="0"/>
              <a:t>(1)</a:t>
            </a:r>
            <a:endParaRPr lang="zh-TW" altLang="en-US" sz="2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" y="3429000"/>
            <a:ext cx="4724400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19" y="3429000"/>
            <a:ext cx="5672843" cy="310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63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altLang="zh-TW" dirty="0"/>
              <a:t>2.</a:t>
            </a:r>
            <a:r>
              <a:rPr lang="zh-TW" altLang="en-US" dirty="0"/>
              <a:t> 對於單一一項工作，統稱為</a:t>
            </a:r>
            <a:r>
              <a:rPr lang="en-US" altLang="zh-TW" dirty="0"/>
              <a:t>work item</a:t>
            </a:r>
            <a:r>
              <a:rPr lang="zh-TW" altLang="en-US" dirty="0"/>
              <a:t>，若將數個</a:t>
            </a:r>
            <a:r>
              <a:rPr lang="en-US" altLang="zh-TW" dirty="0"/>
              <a:t>work item</a:t>
            </a:r>
            <a:r>
              <a:rPr lang="zh-TW" altLang="en-US" dirty="0"/>
              <a:t>集結則形成</a:t>
            </a:r>
            <a:r>
              <a:rPr lang="en-US" altLang="zh-TW" dirty="0"/>
              <a:t>local workgroups</a:t>
            </a:r>
            <a:r>
              <a:rPr lang="zh-TW" altLang="en-US" dirty="0"/>
              <a:t>，而這些</a:t>
            </a:r>
            <a:endParaRPr lang="en-US" altLang="zh-TW" dirty="0"/>
          </a:p>
          <a:p>
            <a:pPr algn="l"/>
            <a:r>
              <a:rPr lang="en-US" altLang="zh-TW" dirty="0"/>
              <a:t>    groups</a:t>
            </a:r>
            <a:r>
              <a:rPr lang="zh-TW" altLang="en-US" dirty="0"/>
              <a:t>的集合就可送入</a:t>
            </a:r>
            <a:r>
              <a:rPr lang="en-US" altLang="zh-TW" dirty="0"/>
              <a:t>pipeline</a:t>
            </a:r>
            <a:r>
              <a:rPr lang="zh-TW" altLang="en-US" dirty="0"/>
              <a:t>進行處理。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一個沒有內容的</a:t>
            </a:r>
            <a:r>
              <a:rPr lang="en-US" altLang="zh-TW" dirty="0"/>
              <a:t>computer </a:t>
            </a:r>
            <a:r>
              <a:rPr lang="en-US" altLang="zh-TW" dirty="0" err="1"/>
              <a:t>shader</a:t>
            </a:r>
            <a:endParaRPr lang="zh-TW" altLang="en-US" dirty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COMPUTER SHADER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(2)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" y="3557129"/>
            <a:ext cx="5398484" cy="231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框架 4"/>
          <p:cNvSpPr/>
          <p:nvPr/>
        </p:nvSpPr>
        <p:spPr>
          <a:xfrm>
            <a:off x="1830702" y="4222415"/>
            <a:ext cx="4143949" cy="49406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>
          <a:xfrm>
            <a:off x="5608890" y="4971670"/>
            <a:ext cx="929356" cy="773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538246" y="5329770"/>
            <a:ext cx="55104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workgroup 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包含 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32 * 32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 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items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layout qualifier</a:t>
            </a:r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來定義</a:t>
            </a:r>
            <a:endParaRPr lang="en-US" altLang="zh-TW" sz="2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8805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COMPUTER SHADER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(3)</a:t>
            </a:r>
            <a:endParaRPr lang="zh-TW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6" t="7118" r="12978" b="9504"/>
          <a:stretch/>
        </p:blipFill>
        <p:spPr bwMode="auto">
          <a:xfrm>
            <a:off x="609601" y="2427798"/>
            <a:ext cx="5610731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87" y="2427798"/>
            <a:ext cx="4896742" cy="32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446520" y="5895647"/>
            <a:ext cx="5124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Working group with three dimensions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9601" y="5878174"/>
            <a:ext cx="4929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Working group with 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two dimensions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699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zh-TW" altLang="en-US" dirty="0"/>
              <a:t>常用功能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algn="l"/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COMPUTER SHADER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(4)</a:t>
            </a:r>
            <a:endParaRPr lang="zh-TW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303"/>
              </p:ext>
            </p:extLst>
          </p:nvPr>
        </p:nvGraphicFramePr>
        <p:xfrm>
          <a:off x="1973942" y="2119085"/>
          <a:ext cx="9434286" cy="4561356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3381829"/>
                <a:gridCol w="6052457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smtClean="0"/>
                        <a:t>GL_COMPUTER_SHADER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smtClean="0"/>
                        <a:t>computer </a:t>
                      </a:r>
                      <a:r>
                        <a:rPr lang="en-US" altLang="zh-TW" sz="2000" b="1" dirty="0" err="1" smtClean="0"/>
                        <a:t>shader</a:t>
                      </a:r>
                      <a:r>
                        <a:rPr lang="zh-TW" altLang="en-US" sz="2000" b="1" dirty="0" smtClean="0"/>
                        <a:t>物件宣告</a:t>
                      </a:r>
                      <a:endParaRPr lang="en-US" altLang="zh-TW" sz="2000" b="1" dirty="0" smtClean="0"/>
                    </a:p>
                    <a:p>
                      <a:pPr algn="l"/>
                      <a:r>
                        <a:rPr lang="en-US" altLang="zh-TW" sz="2000" b="1" dirty="0" smtClean="0"/>
                        <a:t>	</a:t>
                      </a:r>
                    </a:p>
                    <a:p>
                      <a:pPr algn="l"/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1972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 smtClean="0"/>
                        <a:t>gl_ShaderSource</a:t>
                      </a:r>
                      <a:r>
                        <a:rPr lang="en-US" altLang="zh-TW" sz="2000" b="1" dirty="0" smtClean="0"/>
                        <a:t>( ) 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/>
                        <a:t>附加</a:t>
                      </a:r>
                      <a:r>
                        <a:rPr lang="en-US" altLang="zh-TW" sz="2000" b="1" dirty="0" smtClean="0"/>
                        <a:t>GLSL(</a:t>
                      </a:r>
                      <a:r>
                        <a:rPr lang="en-US" altLang="zh-TW" sz="2000" b="1" dirty="0" err="1" smtClean="0"/>
                        <a:t>openGL</a:t>
                      </a:r>
                      <a:r>
                        <a:rPr lang="en-US" altLang="zh-TW" sz="2000" b="1" dirty="0" smtClean="0"/>
                        <a:t> shading language)</a:t>
                      </a:r>
                      <a:r>
                        <a:rPr lang="zh-TW" altLang="en-US" sz="2000" b="1" dirty="0" smtClean="0"/>
                        <a:t>到</a:t>
                      </a:r>
                      <a:r>
                        <a:rPr lang="en-US" altLang="zh-TW" sz="2000" b="1" dirty="0" smtClean="0"/>
                        <a:t>computer </a:t>
                      </a:r>
                      <a:r>
                        <a:rPr lang="en-US" altLang="zh-TW" sz="2000" b="1" dirty="0" err="1" smtClean="0"/>
                        <a:t>shader</a:t>
                      </a:r>
                      <a:r>
                        <a:rPr lang="en-US" altLang="zh-TW" sz="2000" b="1" dirty="0" smtClean="0"/>
                        <a:t> object</a:t>
                      </a:r>
                      <a:r>
                        <a:rPr lang="zh-TW" altLang="en-US" sz="2000" b="1" dirty="0" smtClean="0"/>
                        <a:t>上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8914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 smtClean="0"/>
                        <a:t>gl_CompileShader</a:t>
                      </a:r>
                      <a:r>
                        <a:rPr lang="en-US" altLang="zh-TW" sz="2000" b="1" dirty="0" smtClean="0"/>
                        <a:t>( ) 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/>
                        <a:t>編譯</a:t>
                      </a:r>
                      <a:r>
                        <a:rPr lang="en-US" altLang="zh-TW" sz="2000" b="1" dirty="0" smtClean="0"/>
                        <a:t>computer  </a:t>
                      </a:r>
                      <a:r>
                        <a:rPr lang="en-US" altLang="zh-TW" sz="2000" b="1" dirty="0" err="1" smtClean="0"/>
                        <a:t>shader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4136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 smtClean="0"/>
                        <a:t>glAttachShader</a:t>
                      </a:r>
                      <a:r>
                        <a:rPr lang="en-US" altLang="zh-TW" sz="2000" b="1" dirty="0" smtClean="0"/>
                        <a:t>( )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000" b="1" dirty="0" smtClean="0"/>
                        <a:t>將編譯後的</a:t>
                      </a:r>
                      <a:r>
                        <a:rPr lang="en-US" altLang="zh-TW" sz="2000" b="1" dirty="0" err="1" smtClean="0"/>
                        <a:t>shader</a:t>
                      </a:r>
                      <a:r>
                        <a:rPr lang="zh-TW" altLang="en-US" sz="2000" b="1" dirty="0" smtClean="0"/>
                        <a:t>附加到</a:t>
                      </a:r>
                      <a:r>
                        <a:rPr lang="en-US" altLang="zh-TW" sz="2000" b="1" dirty="0" smtClean="0"/>
                        <a:t>program</a:t>
                      </a:r>
                      <a:r>
                        <a:rPr lang="zh-TW" altLang="en-US" sz="2000" b="1" baseline="0" dirty="0" smtClean="0"/>
                        <a:t> </a:t>
                      </a:r>
                      <a:r>
                        <a:rPr lang="en-US" altLang="zh-TW" sz="2000" b="1" baseline="0" dirty="0" smtClean="0"/>
                        <a:t>object</a:t>
                      </a:r>
                      <a:r>
                        <a:rPr lang="zh-TW" altLang="en-US" sz="2000" b="1" baseline="0" dirty="0" smtClean="0"/>
                        <a:t>上</a:t>
                      </a:r>
                      <a:endParaRPr lang="en-US" altLang="zh-TW" sz="2000" b="1" dirty="0" smtClean="0"/>
                    </a:p>
                    <a:p>
                      <a:pPr algn="l"/>
                      <a:r>
                        <a:rPr lang="en-US" altLang="zh-TW" sz="2000" b="1" dirty="0" smtClean="0"/>
                        <a:t>	</a:t>
                      </a:r>
                    </a:p>
                    <a:p>
                      <a:pPr algn="l"/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b="1" dirty="0" err="1" smtClean="0"/>
                        <a:t>glLinkProgram</a:t>
                      </a:r>
                      <a:r>
                        <a:rPr lang="en-US" altLang="zh-TW" sz="2000" b="1" dirty="0" smtClean="0"/>
                        <a:t>( ) </a:t>
                      </a:r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/>
                        <a:t>最後對</a:t>
                      </a:r>
                      <a:r>
                        <a:rPr lang="en-US" altLang="zh-TW" sz="2000" b="1" dirty="0" smtClean="0"/>
                        <a:t>program</a:t>
                      </a:r>
                      <a:r>
                        <a:rPr lang="zh-TW" altLang="en-US" sz="2000" b="1" dirty="0" smtClean="0"/>
                        <a:t>執行</a:t>
                      </a:r>
                      <a:r>
                        <a:rPr lang="en-US" altLang="zh-TW" sz="2000" b="1" dirty="0" smtClean="0"/>
                        <a:t>Link</a:t>
                      </a:r>
                      <a:r>
                        <a:rPr lang="zh-TW" altLang="en-US" sz="2000" b="1" dirty="0" smtClean="0"/>
                        <a:t>工作</a:t>
                      </a:r>
                    </a:p>
                    <a:p>
                      <a:pPr algn="l"/>
                      <a:endParaRPr lang="zh-TW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簡單幾何圖形繪製與</a:t>
            </a:r>
            <a:r>
              <a:rPr lang="en-US" altLang="zh-TW" dirty="0"/>
              <a:t>T</a:t>
            </a:r>
            <a:r>
              <a:rPr lang="en-US" altLang="zh-TW" dirty="0" smtClean="0"/>
              <a:t>essellation</a:t>
            </a:r>
            <a:r>
              <a:rPr lang="zh-TW" altLang="en-US" dirty="0" smtClean="0"/>
              <a:t>觀察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請對範例</a:t>
            </a:r>
            <a:r>
              <a:rPr lang="en-US" altLang="zh-TW" dirty="0" smtClean="0"/>
              <a:t>:tessellatedtri.cpp</a:t>
            </a:r>
            <a:r>
              <a:rPr lang="zh-TW" altLang="en-US" dirty="0" smtClean="0"/>
              <a:t>進行修改</a:t>
            </a:r>
            <a:endParaRPr lang="en-US" altLang="zh-TW" dirty="0" smtClean="0"/>
          </a:p>
          <a:p>
            <a:pPr algn="l"/>
            <a:r>
              <a:rPr lang="zh-TW" altLang="en-US" dirty="0"/>
              <a:t>改變圖形</a:t>
            </a:r>
            <a:r>
              <a:rPr lang="zh-TW" altLang="en-US" dirty="0" smtClean="0"/>
              <a:t>形狀</a:t>
            </a:r>
            <a:r>
              <a:rPr lang="zh-TW" altLang="en-US" dirty="0"/>
              <a:t>或</a:t>
            </a:r>
            <a:r>
              <a:rPr lang="en-US" altLang="zh-TW" dirty="0" smtClean="0"/>
              <a:t>tessellation level</a:t>
            </a:r>
          </a:p>
          <a:p>
            <a:pPr algn="l"/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/>
              <a:t>http://www.openglsuperbible.com/example-code/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Homework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8" y="3528438"/>
            <a:ext cx="2897079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755" y="3538933"/>
            <a:ext cx="2817565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633075" y="601940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三個點一個三角形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778755" y="604843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六個頂點兩個三角形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564771" y="1683343"/>
            <a:ext cx="462722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Hint:  1. </a:t>
            </a:r>
            <a:r>
              <a:rPr lang="en-US" altLang="zh-TW" sz="2000" dirty="0" err="1" smtClean="0"/>
              <a:t>TessLevelOuter</a:t>
            </a:r>
            <a:r>
              <a:rPr lang="zh-TW" altLang="en-US" sz="2000" dirty="0" smtClean="0"/>
              <a:t>必須隨邊數改變</a:t>
            </a:r>
            <a:endParaRPr lang="en-US" altLang="zh-TW" sz="2000" dirty="0" smtClean="0"/>
          </a:p>
          <a:p>
            <a:r>
              <a:rPr lang="en-US" altLang="zh-TW" sz="2000" dirty="0" smtClean="0"/>
              <a:t>	   2.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glDrawArray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的頂點數目</a:t>
            </a:r>
            <a:endParaRPr lang="en-US" altLang="zh-TW" sz="2000" dirty="0" smtClean="0"/>
          </a:p>
          <a:p>
            <a:r>
              <a:rPr lang="en-US" altLang="zh-TW" sz="2000" dirty="0" smtClean="0"/>
              <a:t>    	   3. Layout</a:t>
            </a:r>
            <a:r>
              <a:rPr lang="zh-TW" altLang="en-US" sz="2000" dirty="0" smtClean="0"/>
              <a:t>的</a:t>
            </a:r>
            <a:r>
              <a:rPr lang="en-US" altLang="zh-TW" sz="2000" dirty="0" err="1" smtClean="0"/>
              <a:t>vertice</a:t>
            </a:r>
            <a:r>
              <a:rPr lang="zh-TW" altLang="en-US" sz="2000" dirty="0" smtClean="0"/>
              <a:t>數目</a:t>
            </a:r>
            <a:endParaRPr lang="en-US" altLang="zh-TW" sz="2000" dirty="0" smtClean="0"/>
          </a:p>
          <a:p>
            <a:r>
              <a:rPr lang="en-US" altLang="zh-TW" sz="2000" dirty="0" smtClean="0"/>
              <a:t>          4.</a:t>
            </a:r>
            <a:r>
              <a:rPr lang="en-US" altLang="zh-TW" sz="2000" dirty="0"/>
              <a:t> vec4 vertices</a:t>
            </a:r>
            <a:r>
              <a:rPr lang="en-US" altLang="zh-TW" sz="2000" dirty="0" smtClean="0"/>
              <a:t>[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]</a:t>
            </a:r>
            <a:r>
              <a:rPr lang="zh-TW" altLang="en-US" sz="2000" dirty="0" smtClean="0"/>
              <a:t>頂點宣告</a:t>
            </a:r>
            <a:endParaRPr lang="en-US" altLang="zh-TW" sz="2000" dirty="0"/>
          </a:p>
          <a:p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 smtClean="0"/>
              <a:t>5.</a:t>
            </a:r>
            <a:r>
              <a:rPr lang="en-US" altLang="zh-TW" dirty="0"/>
              <a:t> </a:t>
            </a:r>
            <a:r>
              <a:rPr lang="en-US" altLang="zh-TW" dirty="0" err="1" smtClean="0"/>
              <a:t>gl_TessLevelOuter</a:t>
            </a:r>
            <a:r>
              <a:rPr lang="zh-TW" altLang="en-US" dirty="0" smtClean="0"/>
              <a:t>改變</a:t>
            </a:r>
            <a:r>
              <a:rPr lang="en-US" altLang="zh-TW" dirty="0" smtClean="0"/>
              <a:t>tessellation level</a:t>
            </a:r>
            <a:endParaRPr lang="en-US" altLang="zh-TW" dirty="0"/>
          </a:p>
          <a:p>
            <a:r>
              <a:rPr lang="en-US" altLang="zh-TW" dirty="0" smtClean="0"/>
              <a:t> 	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70" y="3538933"/>
            <a:ext cx="3363652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7160670" y="6058933"/>
            <a:ext cx="280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改變</a:t>
            </a:r>
            <a:r>
              <a:rPr lang="en-US" altLang="zh-TW" sz="2400" dirty="0" smtClean="0">
                <a:solidFill>
                  <a:srgbClr val="FF0000"/>
                </a:solidFill>
              </a:rPr>
              <a:t>Tessellation level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32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VERTEX </a:t>
            </a:r>
            <a:r>
              <a:rPr lang="zh-TW" altLang="en-US" sz="2400" dirty="0" smtClean="0"/>
              <a:t>  </a:t>
            </a:r>
            <a:r>
              <a:rPr lang="en-US" altLang="zh-TW" sz="2400" dirty="0"/>
              <a:t>ATTRIBUTES </a:t>
            </a:r>
            <a:r>
              <a:rPr lang="en-US" altLang="zh-TW" sz="2400" dirty="0" smtClean="0"/>
              <a:t>(2)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endParaRPr lang="zh-TW" altLang="en-US" sz="2400" dirty="0"/>
          </a:p>
        </p:txBody>
      </p:sp>
      <p:pic>
        <p:nvPicPr>
          <p:cNvPr id="3074" name="Picture 2" descr="C:\Users\Lab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96" y="1936296"/>
            <a:ext cx="591661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框架 4"/>
          <p:cNvSpPr/>
          <p:nvPr/>
        </p:nvSpPr>
        <p:spPr>
          <a:xfrm>
            <a:off x="3153796" y="5213521"/>
            <a:ext cx="2712915" cy="30431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>
            <a:off x="2542217" y="5365676"/>
            <a:ext cx="588872" cy="9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610838" y="4551801"/>
            <a:ext cx="22272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傳回到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 = 0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</a:p>
          <a:p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更新原有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框架 7"/>
          <p:cNvSpPr/>
          <p:nvPr/>
        </p:nvSpPr>
        <p:spPr>
          <a:xfrm>
            <a:off x="2997274" y="3984415"/>
            <a:ext cx="5116212" cy="88468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8216096" y="3764280"/>
            <a:ext cx="854312" cy="332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9070408" y="3536406"/>
            <a:ext cx="2645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sin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currentTime</a:t>
            </a:r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endParaRPr lang="en-US" altLang="zh-TW" sz="24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隨機值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1935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smtClean="0"/>
              <a:t>Vertex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	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input : vertex position</a:t>
            </a:r>
          </a:p>
          <a:p>
            <a:pPr algn="l"/>
            <a:r>
              <a:rPr lang="en-US" altLang="zh-TW" dirty="0"/>
              <a:t>	</a:t>
            </a:r>
            <a:r>
              <a:rPr lang="en-US" altLang="zh-TW" dirty="0" smtClean="0"/>
              <a:t>output : </a:t>
            </a:r>
            <a:r>
              <a:rPr lang="zh-TW" altLang="en-US" dirty="0" smtClean="0"/>
              <a:t>經過幾何變換後的 </a:t>
            </a:r>
            <a:r>
              <a:rPr lang="en-US" altLang="zh-TW" dirty="0" smtClean="0"/>
              <a:t>vertex position	</a:t>
            </a:r>
          </a:p>
          <a:p>
            <a:pPr algn="l"/>
            <a:r>
              <a:rPr lang="en-US" altLang="zh-TW" dirty="0"/>
              <a:t>	</a:t>
            </a:r>
            <a:r>
              <a:rPr lang="zh-TW" altLang="en-US" dirty="0" smtClean="0"/>
              <a:t>模型座標是由多座標點</a:t>
            </a:r>
            <a:r>
              <a:rPr lang="en-US" altLang="zh-TW" dirty="0" smtClean="0"/>
              <a:t>(Vertex)</a:t>
            </a:r>
            <a:r>
              <a:rPr lang="zh-TW" altLang="en-US" dirty="0" smtClean="0"/>
              <a:t>所構成，</a:t>
            </a:r>
            <a:r>
              <a:rPr lang="zh-TW" altLang="en-US" dirty="0"/>
              <a:t>而</a:t>
            </a:r>
            <a:r>
              <a:rPr lang="en-US" altLang="zh-TW" dirty="0"/>
              <a:t>Vertex </a:t>
            </a:r>
            <a:r>
              <a:rPr lang="en-US" altLang="zh-TW" dirty="0" err="1"/>
              <a:t>Shader</a:t>
            </a:r>
            <a:r>
              <a:rPr lang="zh-TW" altLang="en-US" dirty="0"/>
              <a:t>則</a:t>
            </a:r>
            <a:r>
              <a:rPr lang="zh-TW" altLang="en-US" dirty="0" smtClean="0"/>
              <a:t>是藉由改變點座標使得模型產</a:t>
            </a:r>
            <a:endParaRPr lang="en-US" altLang="zh-TW" dirty="0" smtClean="0"/>
          </a:p>
          <a:p>
            <a:pPr algn="l"/>
            <a:r>
              <a:rPr lang="en-US" altLang="zh-TW" dirty="0"/>
              <a:t>	</a:t>
            </a:r>
            <a:r>
              <a:rPr lang="zh-TW" altLang="en-US" dirty="0" smtClean="0"/>
              <a:t>生形變，為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的主要</a:t>
            </a:r>
            <a:r>
              <a:rPr lang="en-US" altLang="zh-TW" dirty="0" smtClean="0"/>
              <a:t>stage</a:t>
            </a:r>
            <a:r>
              <a:rPr lang="zh-TW" altLang="en-US" dirty="0" smtClean="0"/>
              <a:t>之一，是管線作業的第一個</a:t>
            </a:r>
            <a:r>
              <a:rPr lang="en-US" altLang="zh-TW" dirty="0" smtClean="0"/>
              <a:t>stage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programmable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r>
              <a:rPr lang="en-US" altLang="zh-TW" dirty="0" smtClean="0"/>
              <a:t>	</a:t>
            </a:r>
          </a:p>
          <a:p>
            <a:pPr algn="l"/>
            <a:endParaRPr lang="en-US" altLang="zh-TW" dirty="0" smtClean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  <a:p>
            <a:pPr algn="l"/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Vertex </a:t>
            </a:r>
            <a:r>
              <a:rPr lang="en-US" altLang="zh-TW" sz="2400" dirty="0" err="1" smtClean="0"/>
              <a:t>Shader</a:t>
            </a:r>
            <a:endParaRPr lang="en-US" altLang="zh-TW" sz="2400" dirty="0"/>
          </a:p>
        </p:txBody>
      </p:sp>
      <p:sp>
        <p:nvSpPr>
          <p:cNvPr id="18" name="圓角矩形 17"/>
          <p:cNvSpPr/>
          <p:nvPr/>
        </p:nvSpPr>
        <p:spPr>
          <a:xfrm>
            <a:off x="1625600" y="4284617"/>
            <a:ext cx="2184400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</a:t>
            </a:r>
            <a:r>
              <a:rPr lang="zh-TW" altLang="en-US" dirty="0" smtClean="0"/>
              <a:t>以</a:t>
            </a:r>
            <a:endParaRPr lang="en-US" altLang="zh-TW" dirty="0" smtClean="0"/>
          </a:p>
          <a:p>
            <a:pPr algn="ctr"/>
            <a:r>
              <a:rPr lang="en-US" altLang="zh-TW" dirty="0"/>
              <a:t>V</a:t>
            </a:r>
            <a:r>
              <a:rPr lang="en-US" altLang="zh-TW" dirty="0" smtClean="0"/>
              <a:t>ertex  </a:t>
            </a:r>
            <a:r>
              <a:rPr lang="en-US" altLang="zh-TW" dirty="0"/>
              <a:t>A</a:t>
            </a:r>
            <a:r>
              <a:rPr lang="en-US" altLang="zh-TW" dirty="0" smtClean="0"/>
              <a:t>ttribute</a:t>
            </a:r>
          </a:p>
          <a:p>
            <a:pPr algn="ctr"/>
            <a:r>
              <a:rPr lang="zh-TW" altLang="en-US" dirty="0" smtClean="0"/>
              <a:t>型式</a:t>
            </a:r>
            <a:r>
              <a:rPr lang="zh-TW" altLang="en-US" dirty="0"/>
              <a:t>傳入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7438571" y="4286794"/>
            <a:ext cx="2184400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進入</a:t>
            </a:r>
            <a:r>
              <a:rPr lang="en-US" altLang="zh-TW" dirty="0" smtClean="0">
                <a:solidFill>
                  <a:srgbClr val="FF0000"/>
                </a:solidFill>
              </a:rPr>
              <a:t>Vertex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圓角矩形 22"/>
          <p:cNvSpPr/>
          <p:nvPr/>
        </p:nvSpPr>
        <p:spPr>
          <a:xfrm>
            <a:off x="4542971" y="4286794"/>
            <a:ext cx="2184400" cy="172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Vertex fetching(</a:t>
            </a:r>
            <a:r>
              <a:rPr lang="en-US" altLang="zh-TW" dirty="0"/>
              <a:t>p</a:t>
            </a:r>
            <a:r>
              <a:rPr lang="en-US" altLang="zh-TW" dirty="0" smtClean="0"/>
              <a:t>ulling)</a:t>
            </a:r>
          </a:p>
          <a:p>
            <a:pPr algn="ctr"/>
            <a:r>
              <a:rPr lang="zh-TW" altLang="en-US" dirty="0"/>
              <a:t>抓取</a:t>
            </a:r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16200000">
            <a:off x="3958771" y="4873167"/>
            <a:ext cx="39188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下箭號 27"/>
          <p:cNvSpPr/>
          <p:nvPr/>
        </p:nvSpPr>
        <p:spPr>
          <a:xfrm rot="16200000">
            <a:off x="6836229" y="4873167"/>
            <a:ext cx="391886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Passing  data  from  </a:t>
            </a:r>
            <a:r>
              <a:rPr lang="en-US" altLang="zh-TW" dirty="0" err="1" smtClean="0"/>
              <a:t>shader</a:t>
            </a:r>
            <a:r>
              <a:rPr lang="en-US" altLang="zh-TW" dirty="0" smtClean="0"/>
              <a:t>  to  </a:t>
            </a:r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35" y="1923837"/>
            <a:ext cx="5565108" cy="456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框架 5"/>
          <p:cNvSpPr/>
          <p:nvPr/>
        </p:nvSpPr>
        <p:spPr>
          <a:xfrm>
            <a:off x="409120" y="3314698"/>
            <a:ext cx="1647825" cy="2667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2235198" y="3581399"/>
            <a:ext cx="4484915" cy="2064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056945" y="1927857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96" y="1927857"/>
            <a:ext cx="462915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框架 15"/>
          <p:cNvSpPr/>
          <p:nvPr/>
        </p:nvSpPr>
        <p:spPr>
          <a:xfrm>
            <a:off x="6597197" y="2509155"/>
            <a:ext cx="1414690" cy="2667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6789053" y="2833310"/>
            <a:ext cx="195945" cy="28127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597197" y="5708138"/>
            <a:ext cx="5491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Vertex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color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資訊經由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in/out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字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</a:t>
            </a:r>
            <a:endParaRPr lang="en-US" altLang="zh-TW" sz="20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傳遞給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Fragment 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137234" y="1931789"/>
            <a:ext cx="171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Fragment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框架 22"/>
          <p:cNvSpPr/>
          <p:nvPr/>
        </p:nvSpPr>
        <p:spPr>
          <a:xfrm>
            <a:off x="2148883" y="2706959"/>
            <a:ext cx="1341575" cy="2667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428124" y="251529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框架 24"/>
          <p:cNvSpPr/>
          <p:nvPr/>
        </p:nvSpPr>
        <p:spPr>
          <a:xfrm>
            <a:off x="409120" y="6033246"/>
            <a:ext cx="1514930" cy="26670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941528" y="6046692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03526" y="2406524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918" y="3313742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框架 26"/>
          <p:cNvSpPr/>
          <p:nvPr/>
        </p:nvSpPr>
        <p:spPr>
          <a:xfrm>
            <a:off x="337262" y="2314962"/>
            <a:ext cx="4387138" cy="811295"/>
          </a:xfrm>
          <a:prstGeom prst="fram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685079" y="2597437"/>
            <a:ext cx="1295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00B0F0"/>
                </a:solidFill>
              </a:rPr>
              <a:t>可更新的</a:t>
            </a:r>
            <a:endParaRPr lang="en-US" altLang="zh-TW" b="1" dirty="0" smtClean="0">
              <a:solidFill>
                <a:srgbClr val="00B0F0"/>
              </a:solidFill>
            </a:endParaRPr>
          </a:p>
          <a:p>
            <a:r>
              <a:rPr lang="en-US" altLang="zh-TW" b="1" dirty="0" smtClean="0">
                <a:solidFill>
                  <a:srgbClr val="00B0F0"/>
                </a:solidFill>
              </a:rPr>
              <a:t>Attribute</a:t>
            </a:r>
            <a:r>
              <a:rPr lang="zh-TW" altLang="en-US" b="1" dirty="0" smtClean="0">
                <a:solidFill>
                  <a:srgbClr val="00B0F0"/>
                </a:solidFill>
              </a:rPr>
              <a:t>值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zh-TW" altLang="en-US" dirty="0"/>
              <a:t>為了</a:t>
            </a:r>
            <a:r>
              <a:rPr lang="zh-TW" altLang="en-US" dirty="0" smtClean="0"/>
              <a:t>使</a:t>
            </a:r>
            <a:r>
              <a:rPr lang="en-US" altLang="zh-TW" dirty="0" smtClean="0"/>
              <a:t>Pipeline</a:t>
            </a:r>
            <a:r>
              <a:rPr lang="zh-TW" altLang="en-US" dirty="0" smtClean="0"/>
              <a:t>內各</a:t>
            </a:r>
            <a:r>
              <a:rPr lang="en-US" altLang="zh-TW" dirty="0"/>
              <a:t>Stage</a:t>
            </a:r>
            <a:r>
              <a:rPr lang="zh-TW" altLang="en-US" dirty="0" smtClean="0"/>
              <a:t>間可以做更廣泛的溝通，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我們藉由將多個不同的變數放入</a:t>
            </a:r>
            <a:r>
              <a:rPr lang="en-US" altLang="zh-TW" dirty="0" smtClean="0"/>
              <a:t>Interface Block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來達成，也因為</a:t>
            </a:r>
            <a:r>
              <a:rPr lang="en-US" altLang="zh-TW" dirty="0" smtClean="0"/>
              <a:t>block</a:t>
            </a:r>
            <a:r>
              <a:rPr lang="zh-TW" altLang="en-US" dirty="0" smtClean="0"/>
              <a:t>內型態不同的變數，導致整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體結構類似於</a:t>
            </a:r>
            <a:r>
              <a:rPr lang="en-US" altLang="zh-TW" dirty="0" smtClean="0"/>
              <a:t>Structure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Interface block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(1)</a:t>
            </a:r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06" y="2077356"/>
            <a:ext cx="4589008" cy="43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框架 4"/>
          <p:cNvSpPr/>
          <p:nvPr/>
        </p:nvSpPr>
        <p:spPr>
          <a:xfrm>
            <a:off x="8454345" y="3098800"/>
            <a:ext cx="1717676" cy="38172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直線單箭頭接點 5"/>
          <p:cNvCxnSpPr>
            <a:stCxn id="16" idx="1"/>
          </p:cNvCxnSpPr>
          <p:nvPr/>
        </p:nvCxnSpPr>
        <p:spPr>
          <a:xfrm flipH="1">
            <a:off x="6096000" y="3480524"/>
            <a:ext cx="607106" cy="342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>
            <a:off x="6096000" y="4126171"/>
            <a:ext cx="607106" cy="344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584700" y="3604439"/>
            <a:ext cx="156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b</a:t>
            </a:r>
            <a:r>
              <a:rPr lang="en-US" altLang="zh-TW" sz="2400" dirty="0" smtClean="0">
                <a:solidFill>
                  <a:srgbClr val="FF0000"/>
                </a:solidFill>
              </a:rPr>
              <a:t>lock 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265386" y="4239929"/>
            <a:ext cx="169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instance</a:t>
            </a:r>
            <a:r>
              <a:rPr lang="en-US" altLang="zh-TW" dirty="0" smtClean="0">
                <a:solidFill>
                  <a:srgbClr val="FF0000"/>
                </a:solidFill>
              </a:rPr>
              <a:t> name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框架 15"/>
          <p:cNvSpPr/>
          <p:nvPr/>
        </p:nvSpPr>
        <p:spPr>
          <a:xfrm>
            <a:off x="6703106" y="3356608"/>
            <a:ext cx="853394" cy="24783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框架 16"/>
          <p:cNvSpPr/>
          <p:nvPr/>
        </p:nvSpPr>
        <p:spPr>
          <a:xfrm>
            <a:off x="6753906" y="3878340"/>
            <a:ext cx="853394" cy="24783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8038645" y="2112523"/>
            <a:ext cx="14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Vertex </a:t>
            </a:r>
            <a:r>
              <a:rPr lang="en-US" altLang="zh-TW" dirty="0" err="1" smtClean="0">
                <a:solidFill>
                  <a:srgbClr val="FF0000"/>
                </a:solidFill>
              </a:rPr>
              <a:t>Shader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9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各</a:t>
            </a:r>
            <a:r>
              <a:rPr lang="en-US" altLang="zh-TW" dirty="0" err="1" smtClean="0"/>
              <a:t>Shader</a:t>
            </a:r>
            <a:r>
              <a:rPr lang="zh-TW" altLang="en-US" dirty="0" smtClean="0"/>
              <a:t>可</a:t>
            </a:r>
            <a:r>
              <a:rPr lang="zh-TW" altLang="en-US" dirty="0"/>
              <a:t>用</a:t>
            </a:r>
            <a:r>
              <a:rPr lang="en-US" altLang="zh-TW" dirty="0" smtClean="0"/>
              <a:t>Interface block</a:t>
            </a:r>
            <a:r>
              <a:rPr lang="zh-TW" altLang="en-US" dirty="0" smtClean="0"/>
              <a:t>在</a:t>
            </a:r>
            <a:r>
              <a:rPr lang="en-US" altLang="zh-TW" dirty="0" smtClean="0"/>
              <a:t>pipeline </a:t>
            </a:r>
            <a:r>
              <a:rPr lang="en-US" altLang="zh-TW" dirty="0" err="1" smtClean="0"/>
              <a:t>satge</a:t>
            </a:r>
            <a:r>
              <a:rPr lang="zh-TW" altLang="en-US" dirty="0"/>
              <a:t>間</a:t>
            </a:r>
            <a:r>
              <a:rPr lang="zh-TW" altLang="en-US" dirty="0" smtClean="0"/>
              <a:t>資訊傳遞，但並無法將</a:t>
            </a:r>
            <a:r>
              <a:rPr lang="en-US" altLang="zh-TW" dirty="0" smtClean="0"/>
              <a:t>Inputs</a:t>
            </a:r>
            <a:r>
              <a:rPr lang="zh-TW" altLang="en-US" dirty="0" smtClean="0"/>
              <a:t>或</a:t>
            </a:r>
            <a:r>
              <a:rPr lang="en-US" altLang="zh-TW" dirty="0" smtClean="0"/>
              <a:t>Outputs</a:t>
            </a:r>
            <a:r>
              <a:rPr lang="zh-TW" altLang="en-US" dirty="0" smtClean="0"/>
              <a:t>進行</a:t>
            </a:r>
            <a:r>
              <a:rPr lang="en-US" altLang="zh-TW" dirty="0" smtClean="0"/>
              <a:t>grouping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Interface </a:t>
            </a:r>
            <a:r>
              <a:rPr lang="en-US" altLang="zh-TW" sz="2400" dirty="0" smtClean="0"/>
              <a:t>block (2)</a:t>
            </a:r>
            <a:endParaRPr lang="zh-TW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5" y="2610755"/>
            <a:ext cx="4861017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06" y="2610755"/>
            <a:ext cx="3841480" cy="3624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框架 5"/>
          <p:cNvSpPr/>
          <p:nvPr/>
        </p:nvSpPr>
        <p:spPr>
          <a:xfrm>
            <a:off x="2679700" y="3521704"/>
            <a:ext cx="1492250" cy="2247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7" name="框架 6"/>
          <p:cNvSpPr/>
          <p:nvPr/>
        </p:nvSpPr>
        <p:spPr>
          <a:xfrm>
            <a:off x="8026400" y="3020683"/>
            <a:ext cx="1750060" cy="2247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框架 7"/>
          <p:cNvSpPr/>
          <p:nvPr/>
        </p:nvSpPr>
        <p:spPr>
          <a:xfrm>
            <a:off x="6169025" y="3186394"/>
            <a:ext cx="788035" cy="2247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框架 8"/>
          <p:cNvSpPr/>
          <p:nvPr/>
        </p:nvSpPr>
        <p:spPr>
          <a:xfrm>
            <a:off x="1190988" y="3665831"/>
            <a:ext cx="788035" cy="22479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地平線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1696</TotalTime>
  <Words>1440</Words>
  <Application>Microsoft Office PowerPoint</Application>
  <PresentationFormat>自訂</PresentationFormat>
  <Paragraphs>402</Paragraphs>
  <Slides>46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47" baseType="lpstr">
      <vt:lpstr>BlackTie</vt:lpstr>
      <vt:lpstr>OPENGL  SB6  Chapter 3</vt:lpstr>
      <vt:lpstr>Pipeline流程</vt:lpstr>
      <vt:lpstr>Vertex shader</vt:lpstr>
      <vt:lpstr>VERTEX   ATTRIBUTES (1)</vt:lpstr>
      <vt:lpstr> VERTEX   ATTRIBUTES (2) </vt:lpstr>
      <vt:lpstr>Vertex Shader</vt:lpstr>
      <vt:lpstr>Passing  data  from  shader  to  shader</vt:lpstr>
      <vt:lpstr>Interface block (1)</vt:lpstr>
      <vt:lpstr>Interface block (2)</vt:lpstr>
      <vt:lpstr>Tessellation  shader</vt:lpstr>
      <vt:lpstr>Tessellation (1)</vt:lpstr>
      <vt:lpstr>Tessellation (2)</vt:lpstr>
      <vt:lpstr>Tessellation (3)</vt:lpstr>
      <vt:lpstr>Tessellation (4)</vt:lpstr>
      <vt:lpstr>Tessellation (5)</vt:lpstr>
      <vt:lpstr>Tessellation (6)</vt:lpstr>
      <vt:lpstr>Tessellation (7)</vt:lpstr>
      <vt:lpstr>Tessellation (8)</vt:lpstr>
      <vt:lpstr>Tessellation (9)</vt:lpstr>
      <vt:lpstr>Tessellation (10)</vt:lpstr>
      <vt:lpstr>Tessellation (11)</vt:lpstr>
      <vt:lpstr>Tessellation (12)</vt:lpstr>
      <vt:lpstr>Tessellation (13)</vt:lpstr>
      <vt:lpstr>Geometry  Shader</vt:lpstr>
      <vt:lpstr>Geometry Shader (1)</vt:lpstr>
      <vt:lpstr>Geometry Shader (2)</vt:lpstr>
      <vt:lpstr>Geometry Shader (3)</vt:lpstr>
      <vt:lpstr>Fixed-function part of the pipeline (1)</vt:lpstr>
      <vt:lpstr>Fixed-function part of the pipeline (2)</vt:lpstr>
      <vt:lpstr>Viewport  transformation</vt:lpstr>
      <vt:lpstr>Culling (optional STAGE) (1)</vt:lpstr>
      <vt:lpstr>Culling (optional STAGE) (2)</vt:lpstr>
      <vt:lpstr>Fragment (pixel) Shader (1)</vt:lpstr>
      <vt:lpstr>Fragment (pixel) Shader (2)</vt:lpstr>
      <vt:lpstr>Fragment (pixel) Shader (3)</vt:lpstr>
      <vt:lpstr>Fragment (pixel)  Shader (4)</vt:lpstr>
      <vt:lpstr>Fragment (pixel)  Shader (5)</vt:lpstr>
      <vt:lpstr>Framebuffer  and  others</vt:lpstr>
      <vt:lpstr>Framebuffer  operations</vt:lpstr>
      <vt:lpstr>Pixel  operations (1)</vt:lpstr>
      <vt:lpstr>Pixel  operations (2)</vt:lpstr>
      <vt:lpstr>COMPUTER SHADER (1)</vt:lpstr>
      <vt:lpstr>COMPUTER SHADER (2)</vt:lpstr>
      <vt:lpstr>COMPUTER SHADER (3)</vt:lpstr>
      <vt:lpstr>COMPUTER SHADER (4)</vt:lpstr>
      <vt:lpstr>Homework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</dc:creator>
  <cp:lastModifiedBy>Lab MediaLab</cp:lastModifiedBy>
  <cp:revision>155</cp:revision>
  <dcterms:created xsi:type="dcterms:W3CDTF">2014-07-15T11:53:43Z</dcterms:created>
  <dcterms:modified xsi:type="dcterms:W3CDTF">2014-07-24T05:51:48Z</dcterms:modified>
</cp:coreProperties>
</file>