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87" r:id="rId8"/>
    <p:sldId id="257" r:id="rId9"/>
    <p:sldId id="261" r:id="rId10"/>
    <p:sldId id="258" r:id="rId11"/>
    <p:sldId id="259" r:id="rId12"/>
    <p:sldId id="260" r:id="rId13"/>
    <p:sldId id="262" r:id="rId14"/>
    <p:sldId id="264" r:id="rId15"/>
    <p:sldId id="266" r:id="rId16"/>
    <p:sldId id="263" r:id="rId17"/>
    <p:sldId id="265" r:id="rId18"/>
    <p:sldId id="267" r:id="rId19"/>
    <p:sldId id="268" r:id="rId20"/>
    <p:sldId id="273" r:id="rId21"/>
    <p:sldId id="269" r:id="rId22"/>
    <p:sldId id="270" r:id="rId23"/>
    <p:sldId id="271" r:id="rId24"/>
    <p:sldId id="284" r:id="rId25"/>
    <p:sldId id="272" r:id="rId26"/>
    <p:sldId id="279" r:id="rId27"/>
    <p:sldId id="280" r:id="rId28"/>
    <p:sldId id="281" r:id="rId29"/>
    <p:sldId id="282" r:id="rId30"/>
    <p:sldId id="283" r:id="rId31"/>
    <p:sldId id="285" r:id="rId32"/>
    <p:sldId id="286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4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23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3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85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29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4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A55496-2EA1-462F-9994-B0A0F0AB010D}" type="datetimeFigureOut">
              <a:rPr lang="zh-TW" altLang="en-US" smtClean="0"/>
              <a:t>2014/7/1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35C691-82C2-419A-B087-76959FE328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7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Unity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0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plane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7" y="3351502"/>
            <a:ext cx="2806483" cy="241344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2" y="1840798"/>
            <a:ext cx="4577553" cy="443590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61703" y="2084832"/>
            <a:ext cx="5225912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選取</a:t>
            </a:r>
            <a:r>
              <a:rPr lang="en-US" altLang="zh-TW" dirty="0" err="1"/>
              <a:t>GameObject</a:t>
            </a:r>
            <a:r>
              <a:rPr lang="zh-TW" altLang="en-US" dirty="0"/>
              <a:t>→</a:t>
            </a:r>
            <a:r>
              <a:rPr lang="en-US" altLang="zh-TW" dirty="0" err="1"/>
              <a:t>CreateOther</a:t>
            </a:r>
            <a:r>
              <a:rPr lang="zh-TW" altLang="en-US" dirty="0"/>
              <a:t>→選擇</a:t>
            </a:r>
            <a:r>
              <a:rPr lang="en-US" altLang="zh-TW" dirty="0"/>
              <a:t>Plane Object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場景上就會產生一個</a:t>
            </a:r>
            <a:r>
              <a:rPr lang="en-US" altLang="zh-TW" dirty="0" err="1"/>
              <a:t>PlaneObject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567543" y="1915886"/>
            <a:ext cx="104503" cy="492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535680" y="2407997"/>
            <a:ext cx="322217" cy="2268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light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412534"/>
            <a:ext cx="2898145" cy="250929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9" y="2218658"/>
            <a:ext cx="4395653" cy="42598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20842" y="2351314"/>
            <a:ext cx="4931227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選取</a:t>
            </a:r>
            <a:r>
              <a:rPr lang="en-US" altLang="zh-TW" dirty="0" err="1"/>
              <a:t>GameObject</a:t>
            </a:r>
            <a:r>
              <a:rPr lang="zh-TW" altLang="en-US" dirty="0"/>
              <a:t>→</a:t>
            </a:r>
            <a:r>
              <a:rPr lang="en-US" altLang="zh-TW" dirty="0" err="1"/>
              <a:t>CreateOther</a:t>
            </a:r>
            <a:r>
              <a:rPr lang="zh-TW" altLang="en-US" dirty="0"/>
              <a:t>→選擇</a:t>
            </a:r>
            <a:r>
              <a:rPr lang="en-US" altLang="zh-TW" dirty="0"/>
              <a:t>Directional </a:t>
            </a:r>
            <a:r>
              <a:rPr lang="en-US" altLang="zh-TW" dirty="0"/>
              <a:t>Light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場景</a:t>
            </a:r>
            <a:r>
              <a:rPr lang="zh-TW" altLang="en-US" dirty="0"/>
              <a:t>上就會產生一個光源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2325189" y="2351314"/>
            <a:ext cx="52251" cy="404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232366" y="2755605"/>
            <a:ext cx="261257" cy="83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Drag script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5757220" y="1883082"/>
            <a:ext cx="4986980" cy="1870312"/>
            <a:chOff x="2859443" y="2936819"/>
            <a:chExt cx="4324954" cy="1467055"/>
          </a:xfrm>
        </p:grpSpPr>
        <p:pic>
          <p:nvPicPr>
            <p:cNvPr id="6" name="內容版面配置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9443" y="2936819"/>
              <a:ext cx="4324954" cy="146705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007429" y="3596640"/>
              <a:ext cx="1541417" cy="470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 flipV="1">
              <a:off x="3742345" y="3358743"/>
              <a:ext cx="1387005" cy="473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597409" y="2084832"/>
            <a:ext cx="4897700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將</a:t>
            </a:r>
            <a:r>
              <a:rPr lang="en-US" altLang="zh-TW" dirty="0"/>
              <a:t>Drag</a:t>
            </a:r>
            <a:r>
              <a:rPr lang="zh-TW" altLang="en-US" dirty="0"/>
              <a:t>、</a:t>
            </a:r>
            <a:r>
              <a:rPr lang="en-US" altLang="zh-TW" dirty="0" err="1"/>
              <a:t>DragByJoint</a:t>
            </a:r>
            <a:r>
              <a:rPr lang="zh-TW" altLang="en-US" dirty="0"/>
              <a:t>、</a:t>
            </a:r>
            <a:r>
              <a:rPr lang="en-US" altLang="zh-TW" dirty="0"/>
              <a:t>Shoot</a:t>
            </a:r>
            <a:r>
              <a:rPr lang="zh-TW" altLang="en-US" dirty="0"/>
              <a:t>，這三個</a:t>
            </a:r>
            <a:r>
              <a:rPr lang="en-US" altLang="zh-TW" dirty="0"/>
              <a:t>Script</a:t>
            </a:r>
            <a:r>
              <a:rPr lang="zh-TW" altLang="en-US" dirty="0"/>
              <a:t>拖曳到</a:t>
            </a:r>
            <a:r>
              <a:rPr lang="en-US" altLang="zh-TW" dirty="0"/>
              <a:t>Main Camera</a:t>
            </a:r>
            <a:r>
              <a:rPr lang="zh-TW" altLang="en-US" dirty="0"/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26740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SCRIPT</a:t>
            </a:r>
            <a:r>
              <a:rPr lang="zh-TW" altLang="en-US" dirty="0" smtClean="0"/>
              <a:t> </a:t>
            </a:r>
            <a:r>
              <a:rPr lang="en-US" altLang="zh-TW" dirty="0" smtClean="0"/>
              <a:t>LOOKING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50" y="69669"/>
            <a:ext cx="3443239" cy="6749143"/>
          </a:xfrm>
        </p:spPr>
      </p:pic>
      <p:sp>
        <p:nvSpPr>
          <p:cNvPr id="5" name="矩形 4"/>
          <p:cNvSpPr/>
          <p:nvPr/>
        </p:nvSpPr>
        <p:spPr>
          <a:xfrm>
            <a:off x="8133805" y="5059680"/>
            <a:ext cx="2272937" cy="174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5241" y="1900166"/>
            <a:ext cx="5457845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我們可以在</a:t>
            </a:r>
            <a:r>
              <a:rPr lang="en-US" altLang="zh-TW" dirty="0" smtClean="0"/>
              <a:t>Hierarchy</a:t>
            </a:r>
            <a:r>
              <a:rPr lang="zh-TW" altLang="en-US" dirty="0" smtClean="0"/>
              <a:t>中點選</a:t>
            </a:r>
            <a:r>
              <a:rPr lang="en-US" altLang="zh-TW" dirty="0" err="1" smtClean="0"/>
              <a:t>MainCamera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，並在</a:t>
            </a:r>
            <a:r>
              <a:rPr lang="en-US" altLang="zh-TW" dirty="0" smtClean="0"/>
              <a:t>Inspector</a:t>
            </a:r>
            <a:r>
              <a:rPr lang="zh-TW" altLang="en-US" dirty="0" smtClean="0"/>
              <a:t>中看到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的情況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而在我們設計的</a:t>
            </a:r>
            <a:r>
              <a:rPr lang="en-US" altLang="zh-TW" dirty="0" smtClean="0"/>
              <a:t>Shoot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，必須給</a:t>
            </a:r>
            <a:r>
              <a:rPr lang="en-US" altLang="zh-TW" dirty="0" err="1" smtClean="0"/>
              <a:t>ShootObject</a:t>
            </a:r>
            <a:r>
              <a:rPr lang="zh-TW" altLang="en-US" dirty="0" smtClean="0"/>
              <a:t>這變數指定一個射出</a:t>
            </a:r>
            <a:r>
              <a:rPr lang="zh-TW" altLang="en-US" dirty="0" smtClean="0"/>
              <a:t>的</a:t>
            </a:r>
            <a:r>
              <a:rPr lang="en-US" altLang="zh-TW" dirty="0"/>
              <a:t>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87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sphere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4165423" cy="402272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47" y="3204191"/>
            <a:ext cx="3473438" cy="27117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53886" y="2159725"/>
            <a:ext cx="5276263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選取</a:t>
            </a:r>
            <a:r>
              <a:rPr lang="en-US" altLang="zh-TW" dirty="0" err="1"/>
              <a:t>GameObject</a:t>
            </a:r>
            <a:r>
              <a:rPr lang="zh-TW" altLang="en-US" dirty="0"/>
              <a:t>→</a:t>
            </a:r>
            <a:r>
              <a:rPr lang="en-US" altLang="zh-TW" dirty="0" err="1"/>
              <a:t>CreateOther</a:t>
            </a:r>
            <a:r>
              <a:rPr lang="zh-TW" altLang="en-US" dirty="0"/>
              <a:t>→選擇</a:t>
            </a:r>
            <a:r>
              <a:rPr lang="en-US" altLang="zh-TW" dirty="0"/>
              <a:t>Sphere Object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場景上就會產生一個</a:t>
            </a:r>
            <a:r>
              <a:rPr lang="en-US" altLang="zh-TW" dirty="0" err="1"/>
              <a:t>SphereObject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924594" y="2159725"/>
            <a:ext cx="60961" cy="470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557072" y="2560000"/>
            <a:ext cx="440162" cy="1628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RiGidbody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86" y="1675529"/>
            <a:ext cx="2095500" cy="9525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52" y="1675529"/>
            <a:ext cx="4181475" cy="47053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2182" y="1820091"/>
            <a:ext cx="3885744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再來我們新增</a:t>
            </a:r>
            <a:r>
              <a:rPr lang="en-US" altLang="zh-TW" dirty="0" err="1" smtClean="0"/>
              <a:t>Rigidbody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Rigidbody</a:t>
            </a:r>
            <a:r>
              <a:rPr lang="zh-TW" altLang="en-US" dirty="0" smtClean="0"/>
              <a:t>是透過物理模擬來控制物件用的</a:t>
            </a:r>
            <a:r>
              <a:rPr lang="en-US" altLang="zh-TW" dirty="0" smtClean="0"/>
              <a:t>Script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點選</a:t>
            </a:r>
            <a:r>
              <a:rPr lang="en-US" altLang="zh-TW" dirty="0"/>
              <a:t>Sphere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選擇</a:t>
            </a:r>
            <a:r>
              <a:rPr lang="en-US" altLang="zh-TW" dirty="0"/>
              <a:t>Component</a:t>
            </a:r>
            <a:r>
              <a:rPr lang="zh-TW" altLang="en-US" dirty="0"/>
              <a:t>→</a:t>
            </a:r>
            <a:r>
              <a:rPr lang="en-US" altLang="zh-TW" dirty="0"/>
              <a:t>Physics</a:t>
            </a:r>
            <a:r>
              <a:rPr lang="zh-TW" altLang="en-US" dirty="0"/>
              <a:t>→</a:t>
            </a:r>
            <a:r>
              <a:rPr lang="en-US" altLang="zh-TW" dirty="0" err="1"/>
              <a:t>Rigidbody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710351" y="1811492"/>
            <a:ext cx="95168" cy="816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9646728" y="2628029"/>
            <a:ext cx="420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13386" y="2464525"/>
            <a:ext cx="1718637" cy="16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7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Drag object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90" y="585216"/>
            <a:ext cx="7232532" cy="5796727"/>
          </a:xfrm>
        </p:spPr>
      </p:pic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5233852" y="1492862"/>
            <a:ext cx="3474719" cy="3758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708571" y="5164183"/>
            <a:ext cx="2272937" cy="174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76354" y="1354183"/>
            <a:ext cx="866503" cy="156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7326" y="2084832"/>
            <a:ext cx="3640183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我們在</a:t>
            </a:r>
            <a:r>
              <a:rPr lang="en-US" altLang="zh-TW" dirty="0"/>
              <a:t>Sphere</a:t>
            </a:r>
            <a:r>
              <a:rPr lang="zh-TW" altLang="en-US" dirty="0"/>
              <a:t>上按住左鍵，將她拖曳到</a:t>
            </a:r>
            <a:r>
              <a:rPr lang="en-US" altLang="zh-TW" dirty="0"/>
              <a:t>Shooting Object</a:t>
            </a:r>
            <a:r>
              <a:rPr lang="zh-TW" altLang="en-US" dirty="0"/>
              <a:t>上，如果是同一種</a:t>
            </a:r>
            <a:r>
              <a:rPr lang="en-US" altLang="zh-TW" dirty="0"/>
              <a:t>Class</a:t>
            </a:r>
            <a:r>
              <a:rPr lang="zh-TW" altLang="en-US" dirty="0"/>
              <a:t>就放的上去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並且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把</a:t>
            </a:r>
            <a:r>
              <a:rPr lang="en-US" altLang="zh-TW" dirty="0"/>
              <a:t>Is Bullet</a:t>
            </a:r>
            <a:r>
              <a:rPr lang="zh-TW" altLang="en-US" dirty="0"/>
              <a:t>設定</a:t>
            </a:r>
            <a:r>
              <a:rPr lang="en-US" altLang="zh-TW" dirty="0"/>
              <a:t>true</a:t>
            </a:r>
            <a:br>
              <a:rPr lang="en-US" altLang="zh-TW" dirty="0"/>
            </a:br>
            <a:r>
              <a:rPr lang="zh-TW" altLang="en-US" dirty="0"/>
              <a:t>把</a:t>
            </a:r>
            <a:r>
              <a:rPr lang="en-US" altLang="zh-TW" dirty="0"/>
              <a:t>Shooting Force</a:t>
            </a:r>
            <a:r>
              <a:rPr lang="zh-TW" altLang="en-US" dirty="0"/>
              <a:t>設成</a:t>
            </a:r>
            <a:r>
              <a:rPr lang="en-US" altLang="zh-TW" dirty="0"/>
              <a:t>1000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5099722" y="5389948"/>
            <a:ext cx="3381375" cy="876300"/>
            <a:chOff x="736728" y="3795237"/>
            <a:chExt cx="3381375" cy="87630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728" y="3795237"/>
              <a:ext cx="3381375" cy="8763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736728" y="3795237"/>
              <a:ext cx="3381375" cy="876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6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Object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43" y="1750422"/>
            <a:ext cx="4155862" cy="49920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6838" y="4101737"/>
            <a:ext cx="812945" cy="130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36838" y="4293325"/>
            <a:ext cx="804237" cy="130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36839" y="4641669"/>
            <a:ext cx="804236" cy="148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40184" y="1467035"/>
            <a:ext cx="5946422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我們再產生三</a:t>
            </a:r>
            <a:r>
              <a:rPr lang="zh-TW" altLang="en-US" dirty="0" smtClean="0"/>
              <a:t>個</a:t>
            </a:r>
            <a:r>
              <a:rPr lang="en-US" altLang="zh-TW" dirty="0"/>
              <a:t>Object </a:t>
            </a:r>
            <a:r>
              <a:rPr lang="zh-TW" altLang="en-US" dirty="0" smtClean="0"/>
              <a:t>、</a:t>
            </a:r>
            <a:r>
              <a:rPr lang="en-US" altLang="zh-TW" dirty="0"/>
              <a:t>Cube</a:t>
            </a:r>
            <a:r>
              <a:rPr lang="zh-TW" altLang="en-US" dirty="0"/>
              <a:t>、</a:t>
            </a:r>
            <a:r>
              <a:rPr lang="en-US" altLang="zh-TW" dirty="0"/>
              <a:t>Sphere</a:t>
            </a:r>
            <a:r>
              <a:rPr lang="zh-TW" altLang="en-US" dirty="0"/>
              <a:t>、</a:t>
            </a:r>
            <a:r>
              <a:rPr lang="en-US" altLang="zh-TW" dirty="0"/>
              <a:t>Cylinder</a:t>
            </a:r>
            <a:r>
              <a:rPr lang="zh-TW" altLang="en-US" dirty="0"/>
              <a:t>擺到平面上，並且我不想看到要被複製的子彈，就把它擺到攝影機視野外面。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84" y="2507203"/>
            <a:ext cx="5946422" cy="40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err="1"/>
              <a:t>RiGidbody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240" y="1675529"/>
            <a:ext cx="2114550" cy="1419225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7616952" y="1675529"/>
            <a:ext cx="4181475" cy="4705350"/>
            <a:chOff x="7616952" y="1675529"/>
            <a:chExt cx="4181475" cy="47053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6952" y="1675529"/>
              <a:ext cx="4181475" cy="4705350"/>
            </a:xfrm>
            <a:prstGeom prst="rect">
              <a:avLst/>
            </a:prstGeom>
          </p:spPr>
        </p:pic>
        <p:cxnSp>
          <p:nvCxnSpPr>
            <p:cNvPr id="6" name="直線單箭頭接點 5"/>
            <p:cNvCxnSpPr/>
            <p:nvPr/>
          </p:nvCxnSpPr>
          <p:spPr>
            <a:xfrm>
              <a:off x="7710351" y="1811492"/>
              <a:ext cx="95168" cy="8165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9646728" y="2628029"/>
              <a:ext cx="4203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773448" y="1923476"/>
            <a:ext cx="3885744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再來我們一樣</a:t>
            </a:r>
            <a:r>
              <a:rPr lang="zh-TW" altLang="en-US" dirty="0" smtClean="0"/>
              <a:t>幫</a:t>
            </a:r>
            <a:r>
              <a:rPr lang="en-US" altLang="zh-TW" dirty="0"/>
              <a:t>Object</a:t>
            </a:r>
            <a:r>
              <a:rPr lang="zh-TW" altLang="en-US" dirty="0" smtClean="0"/>
              <a:t>新增</a:t>
            </a:r>
            <a:r>
              <a:rPr lang="en-US" altLang="zh-TW" dirty="0" err="1"/>
              <a:t>Rigidbody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選取</a:t>
            </a:r>
            <a:r>
              <a:rPr lang="en-US" altLang="zh-TW" dirty="0"/>
              <a:t>Capsule</a:t>
            </a:r>
            <a:r>
              <a:rPr lang="zh-TW" altLang="en-US" dirty="0"/>
              <a:t>、</a:t>
            </a:r>
            <a:r>
              <a:rPr lang="en-US" altLang="zh-TW" dirty="0"/>
              <a:t>Cube</a:t>
            </a:r>
            <a:r>
              <a:rPr lang="zh-TW" altLang="en-US" dirty="0"/>
              <a:t>、</a:t>
            </a:r>
            <a:r>
              <a:rPr lang="en-US" altLang="zh-TW" dirty="0"/>
              <a:t>Cylinder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選擇</a:t>
            </a:r>
            <a:r>
              <a:rPr lang="en-US" altLang="zh-TW" dirty="0"/>
              <a:t>Component</a:t>
            </a:r>
            <a:r>
              <a:rPr lang="zh-TW" altLang="en-US" dirty="0"/>
              <a:t>→</a:t>
            </a:r>
            <a:r>
              <a:rPr lang="en-US" altLang="zh-TW" dirty="0"/>
              <a:t>Physics</a:t>
            </a:r>
            <a:r>
              <a:rPr lang="zh-TW" altLang="en-US" dirty="0"/>
              <a:t>→</a:t>
            </a:r>
            <a:r>
              <a:rPr lang="en-US" altLang="zh-TW" dirty="0" err="1"/>
              <a:t>Rigidbody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2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PLaying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6021437" y="1715288"/>
            <a:ext cx="3496082" cy="828675"/>
            <a:chOff x="5725345" y="1705763"/>
            <a:chExt cx="3496082" cy="8286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5345" y="1705763"/>
              <a:ext cx="1390650" cy="82867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3602" y="1724813"/>
              <a:ext cx="1647825" cy="809625"/>
            </a:xfrm>
            <a:prstGeom prst="rect">
              <a:avLst/>
            </a:prstGeom>
          </p:spPr>
        </p:pic>
        <p:cxnSp>
          <p:nvCxnSpPr>
            <p:cNvPr id="8" name="直線單箭頭接點 7"/>
            <p:cNvCxnSpPr>
              <a:stCxn id="6" idx="3"/>
              <a:endCxn id="7" idx="1"/>
            </p:cNvCxnSpPr>
            <p:nvPr/>
          </p:nvCxnSpPr>
          <p:spPr>
            <a:xfrm>
              <a:off x="7115995" y="2120101"/>
              <a:ext cx="457607" cy="9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793912" y="1994262"/>
            <a:ext cx="3387635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再來我們按下</a:t>
            </a:r>
            <a:r>
              <a:rPr lang="en-US" altLang="zh-TW" dirty="0"/>
              <a:t>Play</a:t>
            </a:r>
            <a:r>
              <a:rPr lang="zh-TW" altLang="en-US" dirty="0"/>
              <a:t>執行程式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只要按下右鍵就會射出子彈，當子彈撞擊到有設</a:t>
            </a:r>
            <a:r>
              <a:rPr lang="en-US" altLang="zh-TW" dirty="0" err="1"/>
              <a:t>RigedBody</a:t>
            </a:r>
            <a:r>
              <a:rPr lang="zh-TW" altLang="en-US" dirty="0" smtClean="0"/>
              <a:t>的</a:t>
            </a:r>
            <a:r>
              <a:rPr lang="en-US" altLang="zh-TW" dirty="0"/>
              <a:t>Object</a:t>
            </a:r>
            <a:r>
              <a:rPr lang="zh-TW" altLang="en-US" dirty="0" smtClean="0"/>
              <a:t>時</a:t>
            </a:r>
            <a:r>
              <a:rPr lang="zh-TW" altLang="en-US" dirty="0"/>
              <a:t>就會</a:t>
            </a:r>
            <a:r>
              <a:rPr lang="zh-TW" altLang="en-US" dirty="0" smtClean="0"/>
              <a:t>把</a:t>
            </a:r>
            <a:r>
              <a:rPr lang="en-US" altLang="zh-TW" dirty="0"/>
              <a:t>Object</a:t>
            </a:r>
            <a:r>
              <a:rPr lang="zh-TW" altLang="en-US" dirty="0" smtClean="0"/>
              <a:t>變成</a:t>
            </a:r>
            <a:r>
              <a:rPr lang="zh-TW" altLang="en-US" dirty="0"/>
              <a:t>紅色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對子彈按下中鍵就可以移動子彈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對子彈按住左鍵就可以甩動子彈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結果如右圖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Have fun!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455" y="2745510"/>
            <a:ext cx="7498535" cy="34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38" y="1820508"/>
            <a:ext cx="8368012" cy="462383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4435" y="1820508"/>
            <a:ext cx="2735418" cy="25853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Scene</a:t>
            </a:r>
            <a:r>
              <a:rPr lang="zh-TW" altLang="en-US" dirty="0"/>
              <a:t>裡會顯示</a:t>
            </a:r>
            <a:r>
              <a:rPr lang="en-US" altLang="zh-TW" dirty="0"/>
              <a:t>World space</a:t>
            </a:r>
            <a:r>
              <a:rPr lang="zh-TW" altLang="en-US" dirty="0"/>
              <a:t>裡所有</a:t>
            </a:r>
            <a:r>
              <a:rPr lang="en-US" altLang="zh-TW" dirty="0"/>
              <a:t>Object</a:t>
            </a:r>
            <a:r>
              <a:rPr lang="zh-TW" altLang="en-US" dirty="0"/>
              <a:t>的位置，選取</a:t>
            </a:r>
            <a:r>
              <a:rPr lang="en-US" altLang="zh-TW" dirty="0"/>
              <a:t>Object</a:t>
            </a:r>
            <a:r>
              <a:rPr lang="zh-TW" altLang="en-US" dirty="0"/>
              <a:t>就可以旋轉、縮放、平移。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而選擇</a:t>
            </a:r>
            <a:r>
              <a:rPr lang="zh-TW" altLang="en-US" dirty="0" smtClean="0"/>
              <a:t>的</a:t>
            </a:r>
            <a:r>
              <a:rPr lang="en-US" altLang="zh-TW" dirty="0"/>
              <a:t>Object</a:t>
            </a:r>
            <a:r>
              <a:rPr lang="zh-TW" altLang="en-US" dirty="0" smtClean="0"/>
              <a:t>是</a:t>
            </a:r>
            <a:r>
              <a:rPr lang="en-US" altLang="zh-TW" dirty="0"/>
              <a:t>Camera</a:t>
            </a:r>
            <a:r>
              <a:rPr lang="zh-TW" altLang="en-US" dirty="0"/>
              <a:t>的話則會有一個</a:t>
            </a:r>
            <a:r>
              <a:rPr lang="en-US" altLang="zh-TW" dirty="0"/>
              <a:t>Camera Preview</a:t>
            </a:r>
            <a:r>
              <a:rPr lang="zh-TW" altLang="en-US" dirty="0"/>
              <a:t>的視窗，可以看攝影機看到的畫面。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626738" y="1320217"/>
            <a:ext cx="5212462" cy="691463"/>
            <a:chOff x="3626738" y="1320217"/>
            <a:chExt cx="5212462" cy="691463"/>
          </a:xfrm>
        </p:grpSpPr>
        <p:sp>
          <p:nvSpPr>
            <p:cNvPr id="7" name="矩形 6"/>
            <p:cNvSpPr/>
            <p:nvPr/>
          </p:nvSpPr>
          <p:spPr>
            <a:xfrm>
              <a:off x="3626739" y="1820508"/>
              <a:ext cx="1041056" cy="1911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626738" y="1320217"/>
              <a:ext cx="5212462" cy="408623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移動畫面、</a:t>
              </a:r>
              <a:r>
                <a:rPr lang="zh-TW" altLang="en-US" dirty="0" smtClean="0"/>
                <a:t>移動</a:t>
              </a:r>
              <a:r>
                <a:rPr lang="en-US" altLang="zh-TW" dirty="0"/>
                <a:t>Object </a:t>
              </a:r>
              <a:r>
                <a:rPr lang="zh-TW" altLang="en-US" dirty="0" smtClean="0"/>
                <a:t>、旋轉</a:t>
              </a:r>
              <a:r>
                <a:rPr lang="en-US" altLang="zh-TW" dirty="0"/>
                <a:t>Object </a:t>
              </a:r>
              <a:r>
                <a:rPr lang="zh-TW" altLang="en-US" dirty="0" smtClean="0"/>
                <a:t>、</a:t>
              </a:r>
              <a:r>
                <a:rPr lang="zh-TW" altLang="en-US" dirty="0"/>
                <a:t>縮</a:t>
              </a:r>
              <a:r>
                <a:rPr lang="zh-TW" altLang="en-US" dirty="0" smtClean="0"/>
                <a:t>放</a:t>
              </a:r>
              <a:r>
                <a:rPr lang="en-US" altLang="zh-TW" dirty="0"/>
                <a:t>Object</a:t>
              </a:r>
              <a:endParaRPr lang="zh-TW" altLang="en-US" dirty="0"/>
            </a:p>
          </p:txBody>
        </p:sp>
        <p:cxnSp>
          <p:nvCxnSpPr>
            <p:cNvPr id="14" name="直線單箭頭接點 13"/>
            <p:cNvCxnSpPr>
              <a:stCxn id="7" idx="0"/>
              <a:endCxn id="9" idx="2"/>
            </p:cNvCxnSpPr>
            <p:nvPr/>
          </p:nvCxnSpPr>
          <p:spPr>
            <a:xfrm flipV="1">
              <a:off x="4147267" y="1728840"/>
              <a:ext cx="2085702" cy="916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9039497" y="1319670"/>
            <a:ext cx="2708368" cy="692010"/>
            <a:chOff x="9039497" y="1319670"/>
            <a:chExt cx="2708368" cy="692010"/>
          </a:xfrm>
        </p:grpSpPr>
        <p:sp>
          <p:nvSpPr>
            <p:cNvPr id="10" name="矩形 9"/>
            <p:cNvSpPr/>
            <p:nvPr/>
          </p:nvSpPr>
          <p:spPr>
            <a:xfrm>
              <a:off x="10345594" y="1820508"/>
              <a:ext cx="933800" cy="1911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9039497" y="1319670"/>
              <a:ext cx="2708368" cy="408623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執行、暫停、單格前進</a:t>
              </a:r>
            </a:p>
          </p:txBody>
        </p:sp>
        <p:cxnSp>
          <p:nvCxnSpPr>
            <p:cNvPr id="17" name="直線單箭頭接點 16"/>
            <p:cNvCxnSpPr>
              <a:stCxn id="10" idx="0"/>
              <a:endCxn id="11" idx="2"/>
            </p:cNvCxnSpPr>
            <p:nvPr/>
          </p:nvCxnSpPr>
          <p:spPr>
            <a:xfrm flipH="1" flipV="1">
              <a:off x="10393681" y="1728293"/>
              <a:ext cx="418813" cy="922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0240900" y="4650623"/>
            <a:ext cx="1506965" cy="705149"/>
            <a:chOff x="10240900" y="4650623"/>
            <a:chExt cx="1506965" cy="705149"/>
          </a:xfrm>
        </p:grpSpPr>
        <p:sp>
          <p:nvSpPr>
            <p:cNvPr id="22" name="圓角矩形 21"/>
            <p:cNvSpPr/>
            <p:nvPr/>
          </p:nvSpPr>
          <p:spPr>
            <a:xfrm>
              <a:off x="10240900" y="4650623"/>
              <a:ext cx="1506965" cy="408623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攝影機畫面</a:t>
              </a:r>
            </a:p>
          </p:txBody>
        </p:sp>
        <p:cxnSp>
          <p:nvCxnSpPr>
            <p:cNvPr id="23" name="直線單箭頭接點 22"/>
            <p:cNvCxnSpPr>
              <a:endCxn id="22" idx="2"/>
            </p:cNvCxnSpPr>
            <p:nvPr/>
          </p:nvCxnSpPr>
          <p:spPr>
            <a:xfrm flipH="1" flipV="1">
              <a:off x="10994383" y="5059246"/>
              <a:ext cx="215686" cy="2965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7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Playing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62870" y="2084832"/>
            <a:ext cx="3387635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/>
              <a:t>如果點選</a:t>
            </a:r>
            <a:r>
              <a:rPr lang="en-US" altLang="zh-TW" dirty="0" err="1" smtClean="0"/>
              <a:t>ChangeTrigger</a:t>
            </a:r>
            <a:r>
              <a:rPr lang="zh-TW" altLang="en-US" dirty="0" smtClean="0"/>
              <a:t>，子彈會直接穿過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而不會把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彈開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63" y="2084832"/>
            <a:ext cx="7416302" cy="33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Script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8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46" y="2176016"/>
            <a:ext cx="3609975" cy="14097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Shoot Script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59" y="3878001"/>
            <a:ext cx="5334000" cy="1057275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5334871" y="2419201"/>
            <a:ext cx="6501004" cy="1178567"/>
            <a:chOff x="5334871" y="2419201"/>
            <a:chExt cx="6501004" cy="1178567"/>
          </a:xfrm>
        </p:grpSpPr>
        <p:sp>
          <p:nvSpPr>
            <p:cNvPr id="9" name="矩形 8"/>
            <p:cNvSpPr/>
            <p:nvPr/>
          </p:nvSpPr>
          <p:spPr>
            <a:xfrm>
              <a:off x="5334871" y="2673531"/>
              <a:ext cx="3199529" cy="924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786443" y="2419201"/>
              <a:ext cx="3049432" cy="92333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宣告變數</a:t>
              </a:r>
              <a:r>
                <a:rPr lang="zh-TW" altLang="en-US" dirty="0" smtClean="0"/>
                <a:t>為</a:t>
              </a:r>
              <a:r>
                <a:rPr lang="en-US" altLang="zh-TW" dirty="0" smtClean="0"/>
                <a:t>public</a:t>
              </a:r>
              <a:r>
                <a:rPr lang="zh-TW" altLang="en-US" dirty="0" smtClean="0"/>
                <a:t>的話，</a:t>
              </a:r>
              <a:r>
                <a:rPr lang="zh-TW" altLang="en-US" dirty="0" smtClean="0"/>
                <a:t>不但別的</a:t>
              </a:r>
              <a:r>
                <a:rPr lang="en-US" altLang="zh-TW" dirty="0" smtClean="0"/>
                <a:t>Script</a:t>
              </a:r>
              <a:r>
                <a:rPr lang="zh-TW" altLang="en-US" dirty="0" smtClean="0"/>
                <a:t>可以呼叫到變數，也會自動顯示在</a:t>
              </a:r>
              <a:r>
                <a:rPr lang="en-US" altLang="zh-TW" dirty="0" smtClean="0"/>
                <a:t>Inspector</a:t>
              </a:r>
              <a:r>
                <a:rPr lang="zh-TW" altLang="en-US" dirty="0" smtClean="0"/>
                <a:t>裡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9" idx="3"/>
              <a:endCxn id="10" idx="1"/>
            </p:cNvCxnSpPr>
            <p:nvPr/>
          </p:nvCxnSpPr>
          <p:spPr>
            <a:xfrm flipV="1">
              <a:off x="8534400" y="2880866"/>
              <a:ext cx="252043" cy="2547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>
            <a:off x="4986529" y="4004901"/>
            <a:ext cx="5514056" cy="1995891"/>
            <a:chOff x="4986529" y="4004901"/>
            <a:chExt cx="5514056" cy="1995891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4986529" y="4081046"/>
              <a:ext cx="11268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5549973" y="5354461"/>
              <a:ext cx="4950612" cy="6463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smtClean="0"/>
                <a:t>Start</a:t>
              </a:r>
              <a:r>
                <a:rPr lang="zh-TW" altLang="en-US" dirty="0" smtClean="0"/>
                <a:t>是</a:t>
              </a:r>
              <a:r>
                <a:rPr lang="en-US" altLang="zh-TW" dirty="0" err="1" smtClean="0"/>
                <a:t>UnityScript</a:t>
              </a:r>
              <a:r>
                <a:rPr lang="zh-TW" altLang="en-US" dirty="0" smtClean="0"/>
                <a:t>生命周期裡基本</a:t>
              </a:r>
              <a:r>
                <a:rPr lang="en-US" altLang="zh-TW" dirty="0" smtClean="0"/>
                <a:t>function</a:t>
              </a:r>
              <a:r>
                <a:rPr lang="zh-TW" altLang="en-US" dirty="0" smtClean="0"/>
                <a:t>之一，只會在</a:t>
              </a:r>
              <a:r>
                <a:rPr lang="en-US" altLang="zh-TW" dirty="0"/>
                <a:t>Object</a:t>
              </a:r>
              <a:r>
                <a:rPr lang="zh-TW" altLang="en-US" dirty="0" smtClean="0"/>
                <a:t>裡產生時執行一次</a:t>
              </a:r>
              <a:endParaRPr lang="zh-TW" altLang="en-US" dirty="0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6122788" y="4004901"/>
              <a:ext cx="1131452" cy="1309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754162" y="2058086"/>
            <a:ext cx="3764296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/>
              <a:t>將</a:t>
            </a:r>
            <a:r>
              <a:rPr lang="en-US" altLang="zh-TW" dirty="0" smtClean="0"/>
              <a:t>Shoot Script</a:t>
            </a:r>
            <a:r>
              <a:rPr lang="zh-TW" altLang="en-US" dirty="0" smtClean="0"/>
              <a:t>綁在</a:t>
            </a:r>
            <a:r>
              <a:rPr lang="en-US" altLang="zh-TW" dirty="0" smtClean="0"/>
              <a:t>Camera Object</a:t>
            </a:r>
            <a:r>
              <a:rPr lang="zh-TW" altLang="en-US" dirty="0" smtClean="0"/>
              <a:t>上，可以基於</a:t>
            </a:r>
            <a:r>
              <a:rPr lang="en-US" altLang="zh-TW" dirty="0" smtClean="0"/>
              <a:t>Camera</a:t>
            </a:r>
            <a:r>
              <a:rPr lang="zh-TW" altLang="en-US" dirty="0" smtClean="0"/>
              <a:t>的位置動態產生子彈，並且根據設定的射擊力道讓子彈射出去。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18" name="圓角矩形 17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22" name="直線單箭頭接點 21"/>
            <p:cNvCxnSpPr>
              <a:stCxn id="18" idx="3"/>
              <a:endCxn id="19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19" idx="3"/>
              <a:endCxn id="20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20" idx="3"/>
              <a:endCxn id="21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52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4" y="2149013"/>
            <a:ext cx="11753830" cy="43167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Shoot Script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032836" y="2084832"/>
            <a:ext cx="8310903" cy="658368"/>
            <a:chOff x="1032836" y="2084832"/>
            <a:chExt cx="8310903" cy="658368"/>
          </a:xfrm>
        </p:grpSpPr>
        <p:cxnSp>
          <p:nvCxnSpPr>
            <p:cNvPr id="6" name="直線接點 5"/>
            <p:cNvCxnSpPr/>
            <p:nvPr/>
          </p:nvCxnSpPr>
          <p:spPr>
            <a:xfrm>
              <a:off x="1032836" y="2734492"/>
              <a:ext cx="1692946" cy="87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字方塊 2"/>
            <p:cNvSpPr txBox="1"/>
            <p:nvPr/>
          </p:nvSpPr>
          <p:spPr>
            <a:xfrm>
              <a:off x="3638331" y="2084832"/>
              <a:ext cx="5705408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/>
                <a:t>基本的滑鼠鍵盤事件都在</a:t>
              </a:r>
              <a:r>
                <a:rPr lang="en-US" altLang="zh-TW" dirty="0" smtClean="0"/>
                <a:t>Input</a:t>
              </a:r>
              <a:r>
                <a:rPr lang="zh-TW" altLang="en-US" dirty="0" smtClean="0"/>
                <a:t>裡，</a:t>
              </a:r>
              <a:r>
                <a:rPr lang="zh-TW" altLang="en-US" dirty="0"/>
                <a:t>這</a:t>
              </a:r>
              <a:r>
                <a:rPr lang="zh-TW" altLang="en-US" dirty="0" smtClean="0"/>
                <a:t>是右鍵</a:t>
              </a:r>
              <a:r>
                <a:rPr lang="zh-TW" altLang="en-US" dirty="0"/>
                <a:t>放開的時候</a:t>
              </a:r>
            </a:p>
          </p:txBody>
        </p:sp>
        <p:cxnSp>
          <p:nvCxnSpPr>
            <p:cNvPr id="18" name="直線單箭頭接點 17"/>
            <p:cNvCxnSpPr>
              <a:endCxn id="3" idx="1"/>
            </p:cNvCxnSpPr>
            <p:nvPr/>
          </p:nvCxnSpPr>
          <p:spPr>
            <a:xfrm flipV="1">
              <a:off x="2812869" y="2269498"/>
              <a:ext cx="825462" cy="3177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1558834" y="2692847"/>
            <a:ext cx="10145486" cy="1426307"/>
            <a:chOff x="1558834" y="2692847"/>
            <a:chExt cx="10145486" cy="1426307"/>
          </a:xfrm>
        </p:grpSpPr>
        <p:cxnSp>
          <p:nvCxnSpPr>
            <p:cNvPr id="7" name="直線接點 6"/>
            <p:cNvCxnSpPr/>
            <p:nvPr/>
          </p:nvCxnSpPr>
          <p:spPr>
            <a:xfrm>
              <a:off x="1558834" y="4119154"/>
              <a:ext cx="17939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697907" y="2692847"/>
              <a:ext cx="6006413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AddComponent</a:t>
              </a:r>
              <a:r>
                <a:rPr lang="en-US" altLang="zh-TW" dirty="0" smtClean="0"/>
                <a:t>&lt;Script</a:t>
              </a:r>
              <a:r>
                <a:rPr lang="zh-TW" altLang="en-US" dirty="0" smtClean="0"/>
                <a:t>名稱</a:t>
              </a:r>
              <a:r>
                <a:rPr lang="en-US" altLang="zh-TW" dirty="0" smtClean="0"/>
                <a:t>&gt;()</a:t>
              </a:r>
              <a:r>
                <a:rPr lang="zh-TW" altLang="en-US" dirty="0" smtClean="0"/>
                <a:t>，可以增加</a:t>
              </a:r>
              <a:r>
                <a:rPr lang="en-US" altLang="zh-TW" dirty="0" smtClean="0"/>
                <a:t>Script</a:t>
              </a:r>
              <a:r>
                <a:rPr lang="zh-TW" altLang="en-US" dirty="0" smtClean="0"/>
                <a:t>進去</a:t>
              </a:r>
              <a:r>
                <a:rPr lang="en-US" altLang="zh-TW" dirty="0"/>
                <a:t>Object</a:t>
              </a:r>
              <a:r>
                <a:rPr lang="zh-TW" altLang="en-US" dirty="0" smtClean="0"/>
                <a:t>裡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V="1">
              <a:off x="3352799" y="2975220"/>
              <a:ext cx="2345108" cy="973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3742944" y="3768023"/>
            <a:ext cx="7630451" cy="743017"/>
            <a:chOff x="3742944" y="3768023"/>
            <a:chExt cx="7630451" cy="743017"/>
          </a:xfrm>
        </p:grpSpPr>
        <p:cxnSp>
          <p:nvCxnSpPr>
            <p:cNvPr id="10" name="直線接點 9"/>
            <p:cNvCxnSpPr/>
            <p:nvPr/>
          </p:nvCxnSpPr>
          <p:spPr>
            <a:xfrm>
              <a:off x="3742944" y="4506687"/>
              <a:ext cx="2141220" cy="43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5136205" y="3768023"/>
              <a:ext cx="6237190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Camera.mian.ScreenToWorldPoint</a:t>
              </a:r>
              <a:r>
                <a:rPr lang="zh-TW" altLang="en-US" dirty="0" smtClean="0"/>
                <a:t>可以將螢幕座標轉成世界座標</a:t>
              </a:r>
              <a:endParaRPr lang="zh-TW" altLang="en-US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 flipV="1">
              <a:off x="5884164" y="4137356"/>
              <a:ext cx="2436636" cy="2517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>
            <a:off x="1262743" y="4653988"/>
            <a:ext cx="7393577" cy="649733"/>
            <a:chOff x="1262743" y="4653988"/>
            <a:chExt cx="7393577" cy="649733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1262743" y="4693920"/>
              <a:ext cx="15501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4609336" y="4934389"/>
              <a:ext cx="4046984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Object.transform.position</a:t>
              </a:r>
              <a:r>
                <a:rPr lang="zh-TW" altLang="en-US" dirty="0" smtClean="0"/>
                <a:t>為</a:t>
              </a:r>
              <a:r>
                <a:rPr lang="en-US" altLang="zh-TW" dirty="0" smtClean="0"/>
                <a:t>Object</a:t>
              </a:r>
              <a:r>
                <a:rPr lang="zh-TW" altLang="en-US" dirty="0" smtClean="0"/>
                <a:t>的座標</a:t>
              </a:r>
              <a:endParaRPr lang="zh-TW" altLang="en-US" dirty="0"/>
            </a:p>
          </p:txBody>
        </p:sp>
        <p:cxnSp>
          <p:nvCxnSpPr>
            <p:cNvPr id="21" name="直線單箭頭接點 20"/>
            <p:cNvCxnSpPr>
              <a:endCxn id="16" idx="1"/>
            </p:cNvCxnSpPr>
            <p:nvPr/>
          </p:nvCxnSpPr>
          <p:spPr>
            <a:xfrm>
              <a:off x="2812869" y="4653988"/>
              <a:ext cx="1796467" cy="465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1262743" y="4902926"/>
            <a:ext cx="9675223" cy="834308"/>
            <a:chOff x="1262743" y="4902926"/>
            <a:chExt cx="9675223" cy="834308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1262743" y="4902926"/>
              <a:ext cx="15501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4609336" y="5367902"/>
              <a:ext cx="6328630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Object.rigidbody.AddForce</a:t>
              </a:r>
              <a:r>
                <a:rPr lang="zh-TW" altLang="en-US" dirty="0" smtClean="0"/>
                <a:t>可以設定力量給有</a:t>
              </a:r>
              <a:r>
                <a:rPr lang="en-US" altLang="zh-TW" dirty="0" err="1" smtClean="0"/>
                <a:t>rigidbody</a:t>
              </a:r>
              <a:r>
                <a:rPr lang="zh-TW" altLang="en-US" dirty="0" smtClean="0"/>
                <a:t>的</a:t>
              </a:r>
              <a:r>
                <a:rPr lang="en-US" altLang="zh-TW" dirty="0"/>
                <a:t>Object</a:t>
              </a:r>
              <a:endParaRPr lang="zh-TW" altLang="en-US" dirty="0"/>
            </a:p>
          </p:txBody>
        </p:sp>
        <p:cxnSp>
          <p:nvCxnSpPr>
            <p:cNvPr id="24" name="直線單箭頭接點 23"/>
            <p:cNvCxnSpPr>
              <a:endCxn id="17" idx="1"/>
            </p:cNvCxnSpPr>
            <p:nvPr/>
          </p:nvCxnSpPr>
          <p:spPr>
            <a:xfrm>
              <a:off x="2812868" y="4902926"/>
              <a:ext cx="1796468" cy="6496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762870" y="1635538"/>
            <a:ext cx="8955896" cy="703648"/>
            <a:chOff x="762870" y="1635538"/>
            <a:chExt cx="8955896" cy="703648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762870" y="2339186"/>
              <a:ext cx="6495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890240" y="1635538"/>
              <a:ext cx="8828526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smtClean="0"/>
                <a:t>Update</a:t>
              </a:r>
              <a:r>
                <a:rPr lang="zh-TW" altLang="en-US" dirty="0" smtClean="0"/>
                <a:t>是</a:t>
              </a:r>
              <a:r>
                <a:rPr lang="en-US" altLang="zh-TW" dirty="0" err="1" smtClean="0"/>
                <a:t>UnityScript</a:t>
              </a:r>
              <a:r>
                <a:rPr lang="zh-TW" altLang="en-US" dirty="0" smtClean="0"/>
                <a:t>生命周期裡基本</a:t>
              </a:r>
              <a:r>
                <a:rPr lang="en-US" altLang="zh-TW" dirty="0" smtClean="0"/>
                <a:t>function</a:t>
              </a:r>
              <a:r>
                <a:rPr lang="zh-TW" altLang="en-US" dirty="0" smtClean="0"/>
                <a:t>之一，每一個</a:t>
              </a:r>
              <a:r>
                <a:rPr lang="en-US" altLang="zh-TW" dirty="0" smtClean="0"/>
                <a:t>frame</a:t>
              </a:r>
              <a:r>
                <a:rPr lang="zh-TW" altLang="en-US" dirty="0" smtClean="0"/>
                <a:t>都會執行一次，且非同步</a:t>
              </a:r>
              <a:endParaRPr lang="zh-TW" altLang="en-US" dirty="0"/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V="1">
              <a:off x="1412408" y="2004870"/>
              <a:ext cx="1513672" cy="21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33" name="圓角矩形 32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37" name="直線單箭頭接點 36"/>
            <p:cNvCxnSpPr>
              <a:stCxn id="33" idx="3"/>
              <a:endCxn id="34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34" idx="3"/>
              <a:endCxn id="35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5" idx="3"/>
              <a:endCxn id="36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7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Shoot Script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81" y="2198777"/>
            <a:ext cx="10791825" cy="2390775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1581475" y="1715500"/>
            <a:ext cx="6961634" cy="703648"/>
            <a:chOff x="1581475" y="1715500"/>
            <a:chExt cx="6961634" cy="703648"/>
          </a:xfrm>
        </p:grpSpPr>
        <p:cxnSp>
          <p:nvCxnSpPr>
            <p:cNvPr id="4" name="直線接點 3"/>
            <p:cNvCxnSpPr/>
            <p:nvPr/>
          </p:nvCxnSpPr>
          <p:spPr>
            <a:xfrm>
              <a:off x="1581475" y="2419148"/>
              <a:ext cx="6495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1708845" y="1715500"/>
              <a:ext cx="6834264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OnGUI</a:t>
              </a:r>
              <a:r>
                <a:rPr lang="en-US" altLang="zh-TW" dirty="0" smtClean="0"/>
                <a:t>()</a:t>
              </a:r>
              <a:r>
                <a:rPr lang="zh-TW" altLang="en-US" dirty="0" smtClean="0"/>
                <a:t>是</a:t>
              </a:r>
              <a:r>
                <a:rPr lang="en-US" altLang="zh-TW" dirty="0" smtClean="0"/>
                <a:t>Unity</a:t>
              </a:r>
              <a:r>
                <a:rPr lang="zh-TW" altLang="en-US" dirty="0" smtClean="0"/>
                <a:t>內建</a:t>
              </a:r>
              <a:r>
                <a:rPr lang="en-US" altLang="zh-TW" dirty="0" smtClean="0"/>
                <a:t>function</a:t>
              </a:r>
              <a:r>
                <a:rPr lang="zh-TW" altLang="en-US" dirty="0" smtClean="0"/>
                <a:t>，在裡面寫的</a:t>
              </a:r>
              <a:r>
                <a:rPr lang="en-US" altLang="zh-TW" dirty="0" smtClean="0"/>
                <a:t>GUI</a:t>
              </a:r>
              <a:r>
                <a:rPr lang="zh-TW" altLang="en-US" dirty="0" smtClean="0"/>
                <a:t>事件都會呈現在螢幕上</a:t>
              </a:r>
              <a:endParaRPr lang="zh-TW" altLang="en-US" dirty="0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2231013" y="2084832"/>
              <a:ext cx="1513672" cy="21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2186268" y="2886896"/>
            <a:ext cx="9156194" cy="586904"/>
            <a:chOff x="2186268" y="2886896"/>
            <a:chExt cx="9156194" cy="58690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186268" y="2902425"/>
              <a:ext cx="6495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4508198" y="3104468"/>
              <a:ext cx="6834264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GUI.Button</a:t>
              </a:r>
              <a:r>
                <a:rPr lang="zh-TW" altLang="en-US" dirty="0" smtClean="0"/>
                <a:t>，顯示按鈕的</a:t>
              </a:r>
              <a:r>
                <a:rPr lang="en-US" altLang="zh-TW" dirty="0" smtClean="0"/>
                <a:t>function</a:t>
              </a:r>
              <a:endParaRPr lang="zh-TW" altLang="en-US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2835806" y="2886896"/>
              <a:ext cx="1672392" cy="4351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1817772" y="4091204"/>
            <a:ext cx="9524690" cy="588596"/>
            <a:chOff x="1817772" y="4091204"/>
            <a:chExt cx="9524690" cy="588596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1817772" y="4091204"/>
              <a:ext cx="51612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4508198" y="4310468"/>
              <a:ext cx="6834264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GUI.Label</a:t>
              </a:r>
              <a:r>
                <a:rPr lang="zh-TW" altLang="en-US" dirty="0" smtClean="0"/>
                <a:t>，顯示字的</a:t>
              </a:r>
              <a:r>
                <a:rPr lang="en-US" altLang="zh-TW" dirty="0" smtClean="0"/>
                <a:t>function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/>
            <p:nvPr/>
          </p:nvCxnSpPr>
          <p:spPr>
            <a:xfrm>
              <a:off x="2333897" y="4091204"/>
              <a:ext cx="2174301" cy="4039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18" name="圓角矩形 17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22" name="直線單箭頭接點 21"/>
            <p:cNvCxnSpPr>
              <a:stCxn id="18" idx="3"/>
              <a:endCxn id="19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19" idx="3"/>
              <a:endCxn id="20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0" idx="3"/>
              <a:endCxn id="21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44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Bullet script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62" y="1930717"/>
            <a:ext cx="7820025" cy="4733925"/>
          </a:xfrm>
          <a:prstGeom prst="rect">
            <a:avLst/>
          </a:prstGeom>
        </p:spPr>
      </p:pic>
      <p:grpSp>
        <p:nvGrpSpPr>
          <p:cNvPr id="46" name="群組 45"/>
          <p:cNvGrpSpPr/>
          <p:nvPr/>
        </p:nvGrpSpPr>
        <p:grpSpPr>
          <a:xfrm>
            <a:off x="1311511" y="1565177"/>
            <a:ext cx="7579940" cy="1029978"/>
            <a:chOff x="1311511" y="1565177"/>
            <a:chExt cx="7579940" cy="1029978"/>
          </a:xfrm>
        </p:grpSpPr>
        <p:cxnSp>
          <p:nvCxnSpPr>
            <p:cNvPr id="5" name="直線接點 4"/>
            <p:cNvCxnSpPr/>
            <p:nvPr/>
          </p:nvCxnSpPr>
          <p:spPr>
            <a:xfrm>
              <a:off x="1311511" y="2595155"/>
              <a:ext cx="39310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589416" y="1565177"/>
              <a:ext cx="4302035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OnCollisionIEnter</a:t>
              </a:r>
              <a:r>
                <a:rPr lang="en-US" altLang="zh-TW" dirty="0" smtClean="0"/>
                <a:t>()</a:t>
              </a:r>
              <a:r>
                <a:rPr lang="zh-TW" altLang="en-US" dirty="0" smtClean="0"/>
                <a:t>可以取得碰撞到的</a:t>
              </a:r>
              <a:r>
                <a:rPr lang="en-US" altLang="zh-TW" dirty="0"/>
                <a:t>Object</a:t>
              </a:r>
              <a:endParaRPr lang="zh-TW" altLang="en-US" dirty="0"/>
            </a:p>
          </p:txBody>
        </p:sp>
        <p:cxnSp>
          <p:nvCxnSpPr>
            <p:cNvPr id="10" name="直線單箭頭接點 9"/>
            <p:cNvCxnSpPr>
              <a:endCxn id="8" idx="2"/>
            </p:cNvCxnSpPr>
            <p:nvPr/>
          </p:nvCxnSpPr>
          <p:spPr>
            <a:xfrm flipV="1">
              <a:off x="5242560" y="1934509"/>
              <a:ext cx="1497874" cy="5582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4215819" y="2984698"/>
            <a:ext cx="7976181" cy="654019"/>
            <a:chOff x="4215819" y="2984698"/>
            <a:chExt cx="7976181" cy="654019"/>
          </a:xfrm>
        </p:grpSpPr>
        <p:cxnSp>
          <p:nvCxnSpPr>
            <p:cNvPr id="9" name="直線接點 8"/>
            <p:cNvCxnSpPr/>
            <p:nvPr/>
          </p:nvCxnSpPr>
          <p:spPr>
            <a:xfrm>
              <a:off x="4215819" y="3061063"/>
              <a:ext cx="45448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5821681" y="3269385"/>
              <a:ext cx="6370319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OnCollisionIEnter</a:t>
              </a:r>
              <a:r>
                <a:rPr lang="en-US" altLang="zh-TW" dirty="0" smtClean="0"/>
                <a:t>()</a:t>
              </a:r>
              <a:r>
                <a:rPr lang="zh-TW" altLang="en-US" dirty="0" smtClean="0"/>
                <a:t>是</a:t>
              </a:r>
              <a:r>
                <a:rPr lang="en-US" altLang="zh-TW" dirty="0" smtClean="0"/>
                <a:t>Unity</a:t>
              </a:r>
              <a:r>
                <a:rPr lang="zh-TW" altLang="en-US" dirty="0" smtClean="0"/>
                <a:t>內建</a:t>
              </a:r>
              <a:r>
                <a:rPr lang="en-US" altLang="zh-TW" dirty="0" smtClean="0"/>
                <a:t>function</a:t>
              </a:r>
              <a:r>
                <a:rPr lang="zh-TW" altLang="en-US" dirty="0" smtClean="0"/>
                <a:t>，可以取得碰撞到的</a:t>
              </a:r>
              <a:r>
                <a:rPr lang="en-US" altLang="zh-TW" dirty="0"/>
                <a:t>Object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>
              <a:endCxn id="15" idx="0"/>
            </p:cNvCxnSpPr>
            <p:nvPr/>
          </p:nvCxnSpPr>
          <p:spPr>
            <a:xfrm>
              <a:off x="8725854" y="2984698"/>
              <a:ext cx="280987" cy="2846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021259" y="3775166"/>
            <a:ext cx="7201119" cy="853630"/>
            <a:chOff x="2021259" y="3775166"/>
            <a:chExt cx="7201119" cy="853630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021259" y="3775166"/>
              <a:ext cx="36567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4946470" y="4259464"/>
              <a:ext cx="4275908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object.material.color</a:t>
              </a:r>
              <a:r>
                <a:rPr lang="zh-TW" altLang="en-US" dirty="0" smtClean="0"/>
                <a:t>可以設定</a:t>
              </a:r>
              <a:r>
                <a:rPr lang="en-US" altLang="zh-TW" dirty="0"/>
                <a:t>Object</a:t>
              </a:r>
              <a:r>
                <a:rPr lang="zh-TW" altLang="en-US" dirty="0" smtClean="0"/>
                <a:t>的顏色</a:t>
              </a:r>
              <a:endParaRPr lang="zh-TW" altLang="en-US" dirty="0"/>
            </a:p>
          </p:txBody>
        </p:sp>
        <p:cxnSp>
          <p:nvCxnSpPr>
            <p:cNvPr id="20" name="直線單箭頭接點 19"/>
            <p:cNvCxnSpPr>
              <a:endCxn id="19" idx="0"/>
            </p:cNvCxnSpPr>
            <p:nvPr/>
          </p:nvCxnSpPr>
          <p:spPr>
            <a:xfrm>
              <a:off x="5677989" y="3813741"/>
              <a:ext cx="1406435" cy="445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1315865" y="4724400"/>
            <a:ext cx="9744020" cy="1599868"/>
            <a:chOff x="1315865" y="4724400"/>
            <a:chExt cx="9744020" cy="1599868"/>
          </a:xfrm>
        </p:grpSpPr>
        <p:cxnSp>
          <p:nvCxnSpPr>
            <p:cNvPr id="7" name="直線接點 6"/>
            <p:cNvCxnSpPr/>
            <p:nvPr/>
          </p:nvCxnSpPr>
          <p:spPr>
            <a:xfrm>
              <a:off x="1315865" y="4724401"/>
              <a:ext cx="327355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4005942" y="5954936"/>
              <a:ext cx="7053943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OnTriggerEnter</a:t>
              </a:r>
              <a:r>
                <a:rPr lang="en-US" altLang="zh-TW" dirty="0" smtClean="0"/>
                <a:t>()</a:t>
              </a:r>
              <a:r>
                <a:rPr lang="zh-TW" altLang="en-US" dirty="0" smtClean="0"/>
                <a:t>是當碰到的</a:t>
              </a:r>
              <a:r>
                <a:rPr lang="en-US" altLang="zh-TW" dirty="0"/>
                <a:t>Object</a:t>
              </a:r>
              <a:r>
                <a:rPr lang="zh-TW" altLang="en-US" dirty="0" smtClean="0"/>
                <a:t>為</a:t>
              </a:r>
              <a:r>
                <a:rPr lang="en-US" altLang="zh-TW" dirty="0" smtClean="0"/>
                <a:t>trigger</a:t>
              </a:r>
              <a:r>
                <a:rPr lang="zh-TW" altLang="en-US" dirty="0" smtClean="0"/>
                <a:t>狀態的時候就會進這</a:t>
              </a:r>
              <a:r>
                <a:rPr lang="en-US" altLang="zh-TW" dirty="0" smtClean="0"/>
                <a:t>function</a:t>
              </a:r>
              <a:endParaRPr lang="zh-TW" altLang="en-US" dirty="0"/>
            </a:p>
          </p:txBody>
        </p:sp>
        <p:cxnSp>
          <p:nvCxnSpPr>
            <p:cNvPr id="26" name="直線單箭頭接點 25"/>
            <p:cNvCxnSpPr>
              <a:endCxn id="25" idx="0"/>
            </p:cNvCxnSpPr>
            <p:nvPr/>
          </p:nvCxnSpPr>
          <p:spPr>
            <a:xfrm>
              <a:off x="4215819" y="4724400"/>
              <a:ext cx="3317095" cy="12305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39" name="圓角矩形 38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43" name="直線單箭頭接點 42"/>
            <p:cNvCxnSpPr>
              <a:stCxn id="39" idx="3"/>
              <a:endCxn id="40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40" idx="3"/>
              <a:endCxn id="41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stCxn id="41" idx="3"/>
              <a:endCxn id="42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0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Drag Script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174" y="1877607"/>
            <a:ext cx="3276600" cy="14382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2871" y="1877607"/>
            <a:ext cx="3764296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/>
              <a:t>將</a:t>
            </a:r>
            <a:r>
              <a:rPr lang="en-US" altLang="zh-TW" dirty="0" smtClean="0"/>
              <a:t>Drag Script</a:t>
            </a:r>
            <a:r>
              <a:rPr lang="zh-TW" altLang="en-US" dirty="0" smtClean="0"/>
              <a:t>綁在</a:t>
            </a:r>
            <a:r>
              <a:rPr lang="en-US" altLang="zh-TW" dirty="0" smtClean="0"/>
              <a:t>Camera</a:t>
            </a:r>
            <a:r>
              <a:rPr lang="zh-TW" altLang="en-US" dirty="0"/>
              <a:t>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上，就可從</a:t>
            </a:r>
            <a:r>
              <a:rPr lang="en-US" altLang="zh-TW" dirty="0" smtClean="0"/>
              <a:t>Camera</a:t>
            </a:r>
            <a:r>
              <a:rPr lang="zh-TW" altLang="en-US" dirty="0" smtClean="0"/>
              <a:t>角度用中鍵選擇物件，讓物件跟著妳的滑鼠移動。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136057" y="2551366"/>
            <a:ext cx="4343613" cy="1900522"/>
            <a:chOff x="6136057" y="2551366"/>
            <a:chExt cx="4343613" cy="1900522"/>
          </a:xfrm>
        </p:grpSpPr>
        <p:cxnSp>
          <p:nvCxnSpPr>
            <p:cNvPr id="6" name="直線接點 5"/>
            <p:cNvCxnSpPr/>
            <p:nvPr/>
          </p:nvCxnSpPr>
          <p:spPr>
            <a:xfrm>
              <a:off x="6136057" y="2551366"/>
              <a:ext cx="15623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6136057" y="3805557"/>
              <a:ext cx="4343613" cy="6463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err="1" smtClean="0"/>
                <a:t>RaycastHit</a:t>
              </a:r>
              <a:r>
                <a:rPr lang="zh-TW" altLang="en-US" dirty="0" smtClean="0"/>
                <a:t>是</a:t>
              </a:r>
              <a:r>
                <a:rPr lang="en-US" altLang="zh-TW" dirty="0" err="1" smtClean="0"/>
                <a:t>Untiy</a:t>
              </a:r>
              <a:r>
                <a:rPr lang="zh-TW" altLang="en-US" dirty="0" smtClean="0"/>
                <a:t>用來儲存取得</a:t>
              </a:r>
              <a:r>
                <a:rPr lang="en-US" altLang="zh-TW" dirty="0" smtClean="0"/>
                <a:t>ray</a:t>
              </a:r>
              <a:r>
                <a:rPr lang="zh-TW" altLang="en-US" dirty="0" smtClean="0"/>
                <a:t>擊中</a:t>
              </a:r>
              <a:r>
                <a:rPr lang="en-US" altLang="zh-TW" dirty="0"/>
                <a:t>Object</a:t>
              </a:r>
              <a:r>
                <a:rPr lang="zh-TW" altLang="en-US" dirty="0" smtClean="0"/>
                <a:t>後的資訊用的</a:t>
              </a:r>
              <a:r>
                <a:rPr lang="en-US" altLang="zh-TW" dirty="0"/>
                <a:t>Object</a:t>
              </a:r>
              <a:endParaRPr lang="zh-TW" altLang="en-US" dirty="0"/>
            </a:p>
          </p:txBody>
        </p:sp>
        <p:cxnSp>
          <p:nvCxnSpPr>
            <p:cNvPr id="8" name="直線單箭頭接點 7"/>
            <p:cNvCxnSpPr>
              <a:endCxn id="7" idx="0"/>
            </p:cNvCxnSpPr>
            <p:nvPr/>
          </p:nvCxnSpPr>
          <p:spPr>
            <a:xfrm>
              <a:off x="7341326" y="2551366"/>
              <a:ext cx="966538" cy="12541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15" name="圓角矩形 14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>
              <a:stCxn id="15" idx="3"/>
              <a:endCxn id="16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16" idx="3"/>
              <a:endCxn id="17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17" idx="3"/>
              <a:endCxn id="18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95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Drag Script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923724"/>
            <a:ext cx="11266442" cy="4563291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1311511" y="2034963"/>
            <a:ext cx="5742432" cy="560192"/>
            <a:chOff x="1311511" y="2034963"/>
            <a:chExt cx="5742432" cy="560192"/>
          </a:xfrm>
        </p:grpSpPr>
        <p:cxnSp>
          <p:nvCxnSpPr>
            <p:cNvPr id="5" name="直線接點 4"/>
            <p:cNvCxnSpPr/>
            <p:nvPr/>
          </p:nvCxnSpPr>
          <p:spPr>
            <a:xfrm flipV="1">
              <a:off x="1311511" y="2595154"/>
              <a:ext cx="2093540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317599" y="2034963"/>
              <a:ext cx="2736344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這是滑鼠中鍵按下的</a:t>
              </a:r>
              <a:r>
                <a:rPr lang="zh-TW" altLang="en-US" dirty="0"/>
                <a:t>時候</a:t>
              </a:r>
            </a:p>
          </p:txBody>
        </p:sp>
        <p:cxnSp>
          <p:nvCxnSpPr>
            <p:cNvPr id="16" name="直線單箭頭接點 15"/>
            <p:cNvCxnSpPr>
              <a:endCxn id="14" idx="1"/>
            </p:cNvCxnSpPr>
            <p:nvPr/>
          </p:nvCxnSpPr>
          <p:spPr>
            <a:xfrm flipV="1">
              <a:off x="3492137" y="2219629"/>
              <a:ext cx="825462" cy="3177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1311511" y="2507609"/>
            <a:ext cx="10088008" cy="646331"/>
            <a:chOff x="1311511" y="2507609"/>
            <a:chExt cx="10088008" cy="646331"/>
          </a:xfrm>
        </p:grpSpPr>
        <p:cxnSp>
          <p:nvCxnSpPr>
            <p:cNvPr id="7" name="直線接點 6"/>
            <p:cNvCxnSpPr/>
            <p:nvPr/>
          </p:nvCxnSpPr>
          <p:spPr>
            <a:xfrm>
              <a:off x="1311511" y="3069773"/>
              <a:ext cx="4572653" cy="43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6975564" y="2507609"/>
              <a:ext cx="4423955" cy="6463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smtClean="0"/>
                <a:t>Ray</a:t>
              </a:r>
              <a:r>
                <a:rPr lang="zh-TW" altLang="en-US" dirty="0" smtClean="0"/>
                <a:t>是常用到的</a:t>
              </a:r>
              <a:r>
                <a:rPr lang="en-US" altLang="zh-TW" dirty="0"/>
                <a:t>Object </a:t>
              </a:r>
              <a:r>
                <a:rPr lang="zh-TW" altLang="en-US" dirty="0" smtClean="0"/>
                <a:t>，可以表示向量的方向，這邊我們用來取得滑鼠點擊的</a:t>
              </a:r>
              <a:r>
                <a:rPr lang="en-US" altLang="zh-TW" dirty="0" smtClean="0"/>
                <a:t>ray</a:t>
              </a:r>
              <a:endParaRPr lang="zh-TW" altLang="en-US" dirty="0"/>
            </a:p>
          </p:txBody>
        </p:sp>
        <p:cxnSp>
          <p:nvCxnSpPr>
            <p:cNvPr id="18" name="直線單箭頭接點 17"/>
            <p:cNvCxnSpPr>
              <a:endCxn id="17" idx="1"/>
            </p:cNvCxnSpPr>
            <p:nvPr/>
          </p:nvCxnSpPr>
          <p:spPr>
            <a:xfrm flipV="1">
              <a:off x="5974080" y="2830775"/>
              <a:ext cx="1001484" cy="1214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1333283" y="3248352"/>
            <a:ext cx="8855745" cy="646331"/>
            <a:chOff x="1333283" y="3248352"/>
            <a:chExt cx="8855745" cy="646331"/>
          </a:xfrm>
        </p:grpSpPr>
        <p:cxnSp>
          <p:nvCxnSpPr>
            <p:cNvPr id="9" name="直線接點 8"/>
            <p:cNvCxnSpPr/>
            <p:nvPr/>
          </p:nvCxnSpPr>
          <p:spPr>
            <a:xfrm>
              <a:off x="1333283" y="3509555"/>
              <a:ext cx="33170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5765073" y="3248352"/>
              <a:ext cx="4423955" cy="6463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把</a:t>
              </a:r>
              <a:r>
                <a:rPr lang="en-US" altLang="zh-TW" dirty="0" smtClean="0"/>
                <a:t>ray</a:t>
              </a:r>
              <a:r>
                <a:rPr lang="zh-TW" altLang="en-US" dirty="0" smtClean="0"/>
                <a:t>給</a:t>
              </a:r>
              <a:r>
                <a:rPr lang="en-US" altLang="zh-TW" dirty="0" err="1" smtClean="0"/>
                <a:t>Physics.Raycast</a:t>
              </a:r>
              <a:r>
                <a:rPr lang="zh-TW" altLang="en-US" dirty="0" smtClean="0"/>
                <a:t>之後就可以知道滑鼠的</a:t>
              </a:r>
              <a:r>
                <a:rPr lang="en-US" altLang="zh-TW" dirty="0" smtClean="0"/>
                <a:t>ray</a:t>
              </a:r>
              <a:r>
                <a:rPr lang="zh-TW" altLang="en-US" dirty="0" smtClean="0"/>
                <a:t>有沒有點中</a:t>
              </a:r>
              <a:r>
                <a:rPr lang="en-US" altLang="zh-TW" dirty="0"/>
                <a:t>Object</a:t>
              </a:r>
              <a:endParaRPr lang="zh-TW" altLang="en-US" dirty="0"/>
            </a:p>
          </p:txBody>
        </p:sp>
        <p:cxnSp>
          <p:nvCxnSpPr>
            <p:cNvPr id="21" name="直線單箭頭接點 20"/>
            <p:cNvCxnSpPr>
              <a:endCxn id="20" idx="1"/>
            </p:cNvCxnSpPr>
            <p:nvPr/>
          </p:nvCxnSpPr>
          <p:spPr>
            <a:xfrm>
              <a:off x="4706983" y="3445538"/>
              <a:ext cx="1058090" cy="1259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>
            <a:off x="1999489" y="5167765"/>
            <a:ext cx="4880283" cy="401370"/>
            <a:chOff x="1999489" y="5167765"/>
            <a:chExt cx="4880283" cy="401370"/>
          </a:xfrm>
        </p:grpSpPr>
        <p:cxnSp>
          <p:nvCxnSpPr>
            <p:cNvPr id="13" name="直線接點 12"/>
            <p:cNvCxnSpPr/>
            <p:nvPr/>
          </p:nvCxnSpPr>
          <p:spPr>
            <a:xfrm flipV="1">
              <a:off x="1999489" y="5569133"/>
              <a:ext cx="2181894" cy="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4841966" y="5167765"/>
              <a:ext cx="2037806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在選取時關閉重</a:t>
              </a:r>
              <a:r>
                <a:rPr lang="zh-TW" altLang="en-US" dirty="0"/>
                <a:t>力</a:t>
              </a:r>
            </a:p>
          </p:txBody>
        </p:sp>
        <p:cxnSp>
          <p:nvCxnSpPr>
            <p:cNvPr id="24" name="直線單箭頭接點 23"/>
            <p:cNvCxnSpPr>
              <a:endCxn id="23" idx="1"/>
            </p:cNvCxnSpPr>
            <p:nvPr/>
          </p:nvCxnSpPr>
          <p:spPr>
            <a:xfrm flipV="1">
              <a:off x="4181383" y="5352431"/>
              <a:ext cx="660583" cy="1165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>
            <a:off x="1992091" y="5642724"/>
            <a:ext cx="5349235" cy="369332"/>
            <a:chOff x="1992091" y="5642724"/>
            <a:chExt cx="5349235" cy="369332"/>
          </a:xfrm>
        </p:grpSpPr>
        <p:cxnSp>
          <p:nvCxnSpPr>
            <p:cNvPr id="15" name="直線接點 14"/>
            <p:cNvCxnSpPr/>
            <p:nvPr/>
          </p:nvCxnSpPr>
          <p:spPr>
            <a:xfrm flipV="1">
              <a:off x="1992091" y="5801432"/>
              <a:ext cx="2181894" cy="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4841966" y="5642724"/>
              <a:ext cx="2499360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在選取時開啟運動的力</a:t>
              </a:r>
              <a:endParaRPr lang="zh-TW" altLang="en-US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>
              <a:off x="4173985" y="5695523"/>
              <a:ext cx="667981" cy="923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41" name="圓角矩形 40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45" name="直線單箭頭接點 44"/>
            <p:cNvCxnSpPr>
              <a:stCxn id="41" idx="3"/>
              <a:endCxn id="42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42" idx="3"/>
              <a:endCxn id="43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3" idx="3"/>
              <a:endCxn id="44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27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Drag Script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866069"/>
            <a:ext cx="11203620" cy="4813068"/>
          </a:xfrm>
          <a:prstGeom prst="rect">
            <a:avLst/>
          </a:prstGeom>
        </p:spPr>
      </p:pic>
      <p:grpSp>
        <p:nvGrpSpPr>
          <p:cNvPr id="38" name="群組 37"/>
          <p:cNvGrpSpPr/>
          <p:nvPr/>
        </p:nvGrpSpPr>
        <p:grpSpPr>
          <a:xfrm>
            <a:off x="1644339" y="3303974"/>
            <a:ext cx="9720347" cy="496376"/>
            <a:chOff x="1644339" y="3303974"/>
            <a:chExt cx="9720347" cy="496376"/>
          </a:xfrm>
        </p:grpSpPr>
        <p:cxnSp>
          <p:nvCxnSpPr>
            <p:cNvPr id="5" name="直線接點 4"/>
            <p:cNvCxnSpPr/>
            <p:nvPr/>
          </p:nvCxnSpPr>
          <p:spPr>
            <a:xfrm>
              <a:off x="1644339" y="3303974"/>
              <a:ext cx="66296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8186056" y="3431018"/>
              <a:ext cx="3178630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將滑鼠位移加到</a:t>
              </a:r>
              <a:r>
                <a:rPr lang="en-US" altLang="zh-TW" dirty="0" smtClean="0"/>
                <a:t>Object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position</a:t>
              </a:r>
              <a:endParaRPr lang="zh-TW" altLang="en-US" dirty="0"/>
            </a:p>
          </p:txBody>
        </p:sp>
        <p:cxnSp>
          <p:nvCxnSpPr>
            <p:cNvPr id="10" name="直線單箭頭接點 9"/>
            <p:cNvCxnSpPr>
              <a:endCxn id="8" idx="1"/>
            </p:cNvCxnSpPr>
            <p:nvPr/>
          </p:nvCxnSpPr>
          <p:spPr>
            <a:xfrm>
              <a:off x="7620000" y="3303974"/>
              <a:ext cx="566056" cy="3117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1644339" y="5146537"/>
            <a:ext cx="4146862" cy="369332"/>
            <a:chOff x="1644339" y="5146537"/>
            <a:chExt cx="4146862" cy="369332"/>
          </a:xfrm>
        </p:grpSpPr>
        <p:cxnSp>
          <p:nvCxnSpPr>
            <p:cNvPr id="7" name="直線接點 6"/>
            <p:cNvCxnSpPr/>
            <p:nvPr/>
          </p:nvCxnSpPr>
          <p:spPr>
            <a:xfrm>
              <a:off x="1644339" y="5515869"/>
              <a:ext cx="20665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4683691" y="5146537"/>
              <a:ext cx="1107510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開啟重力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>
              <a:endCxn id="12" idx="1"/>
            </p:cNvCxnSpPr>
            <p:nvPr/>
          </p:nvCxnSpPr>
          <p:spPr>
            <a:xfrm flipV="1">
              <a:off x="3788229" y="5331203"/>
              <a:ext cx="895462" cy="94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1644338" y="5610107"/>
            <a:ext cx="4634543" cy="369332"/>
            <a:chOff x="1644338" y="5610107"/>
            <a:chExt cx="4634543" cy="369332"/>
          </a:xfrm>
        </p:grpSpPr>
        <p:cxnSp>
          <p:nvCxnSpPr>
            <p:cNvPr id="9" name="直線接點 8"/>
            <p:cNvCxnSpPr/>
            <p:nvPr/>
          </p:nvCxnSpPr>
          <p:spPr>
            <a:xfrm>
              <a:off x="1644338" y="5739290"/>
              <a:ext cx="22174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4683691" y="5610107"/>
              <a:ext cx="1595190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關閉運動的力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>
              <a:endCxn id="15" idx="1"/>
            </p:cNvCxnSpPr>
            <p:nvPr/>
          </p:nvCxnSpPr>
          <p:spPr>
            <a:xfrm>
              <a:off x="3944983" y="5700535"/>
              <a:ext cx="738708" cy="94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31" name="圓角矩形 30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35" name="直線單箭頭接點 34"/>
            <p:cNvCxnSpPr>
              <a:stCxn id="31" idx="3"/>
              <a:endCxn id="32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2" idx="3"/>
              <a:endCxn id="33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3" idx="3"/>
              <a:endCxn id="34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Drag joint </a:t>
            </a:r>
            <a:r>
              <a:rPr lang="en-US" altLang="zh-TW" dirty="0" smtClean="0"/>
              <a:t>Script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13" y="1936786"/>
            <a:ext cx="3724275" cy="1695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2871" y="1877607"/>
            <a:ext cx="3764296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 smtClean="0"/>
              <a:t>Drag Joint Script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Drag Script</a:t>
            </a:r>
            <a:r>
              <a:rPr lang="zh-TW" altLang="en-US" dirty="0" smtClean="0"/>
              <a:t>的進階版，把</a:t>
            </a:r>
            <a:r>
              <a:rPr lang="en-US" altLang="zh-TW" dirty="0" smtClean="0"/>
              <a:t>Drag Joint Script</a:t>
            </a:r>
            <a:r>
              <a:rPr lang="zh-TW" altLang="en-US" dirty="0" smtClean="0"/>
              <a:t>綁在</a:t>
            </a:r>
            <a:r>
              <a:rPr lang="en-US" altLang="zh-TW" dirty="0" smtClean="0"/>
              <a:t>Camera</a:t>
            </a:r>
            <a:r>
              <a:rPr lang="zh-TW" altLang="en-US" dirty="0" smtClean="0"/>
              <a:t>上，就可以用左鍵壓住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，並像用橡皮筋把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綁在滑鼠上甩動。</a:t>
            </a:r>
            <a:endParaRPr lang="en-US" altLang="zh-TW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7" name="圓角矩形 6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7" idx="3"/>
              <a:endCxn id="8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8" idx="3"/>
              <a:endCxn id="9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3"/>
              <a:endCxn id="10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6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4" y="1821062"/>
            <a:ext cx="8517854" cy="45423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5450" y="1829335"/>
            <a:ext cx="2525486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Game</a:t>
            </a:r>
            <a:r>
              <a:rPr lang="zh-TW" altLang="en-US" dirty="0"/>
              <a:t>的視窗可用於執行遊戲時的執行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67514" y="2120083"/>
            <a:ext cx="1568604" cy="205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5450" y="2325189"/>
            <a:ext cx="10148750" cy="1055633"/>
            <a:chOff x="595450" y="2325189"/>
            <a:chExt cx="10148750" cy="1055633"/>
          </a:xfrm>
        </p:grpSpPr>
        <p:cxnSp>
          <p:nvCxnSpPr>
            <p:cNvPr id="7" name="直線單箭頭接點 6"/>
            <p:cNvCxnSpPr/>
            <p:nvPr/>
          </p:nvCxnSpPr>
          <p:spPr>
            <a:xfrm flipH="1">
              <a:off x="3137480" y="2325189"/>
              <a:ext cx="7606720" cy="6607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595450" y="2734491"/>
              <a:ext cx="2525486" cy="6463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</a:lstStyle>
            <a:p>
              <a:r>
                <a:rPr lang="en-US" altLang="zh-TW" dirty="0" smtClean="0"/>
                <a:t>Maximize </a:t>
              </a:r>
              <a:r>
                <a:rPr lang="en-US" altLang="zh-TW" dirty="0"/>
                <a:t>on Play</a:t>
              </a:r>
              <a:r>
                <a:rPr lang="zh-TW" altLang="en-US" dirty="0"/>
                <a:t>：用全螢幕</a:t>
              </a:r>
              <a:r>
                <a:rPr lang="zh-TW" altLang="en-US" dirty="0" smtClean="0"/>
                <a:t>顯示</a:t>
              </a:r>
              <a:endParaRPr lang="zh-TW" alt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95450" y="2334017"/>
            <a:ext cx="10685416" cy="2498254"/>
            <a:chOff x="595450" y="2334017"/>
            <a:chExt cx="10685416" cy="2498254"/>
          </a:xfrm>
        </p:grpSpPr>
        <p:cxnSp>
          <p:nvCxnSpPr>
            <p:cNvPr id="11" name="直線單箭頭接點 10"/>
            <p:cNvCxnSpPr>
              <a:endCxn id="15" idx="3"/>
            </p:cNvCxnSpPr>
            <p:nvPr/>
          </p:nvCxnSpPr>
          <p:spPr>
            <a:xfrm flipH="1">
              <a:off x="3120936" y="2334017"/>
              <a:ext cx="8159930" cy="18980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595450" y="3631942"/>
              <a:ext cx="2525486" cy="120032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</a:lstStyle>
            <a:p>
              <a:r>
                <a:rPr lang="en-US" altLang="zh-TW" dirty="0" smtClean="0"/>
                <a:t>Stats</a:t>
              </a:r>
              <a:r>
                <a:rPr lang="zh-TW" altLang="en-US" dirty="0"/>
                <a:t>：可以印出</a:t>
              </a:r>
              <a:r>
                <a:rPr lang="en-US" altLang="zh-TW" dirty="0"/>
                <a:t>Thread</a:t>
              </a:r>
              <a:r>
                <a:rPr lang="zh-TW" altLang="en-US" dirty="0"/>
                <a:t>執行速度、記憶體用量、</a:t>
              </a:r>
              <a:r>
                <a:rPr lang="en-US" altLang="zh-TW" dirty="0"/>
                <a:t>FPS</a:t>
              </a:r>
              <a:r>
                <a:rPr lang="zh-TW" altLang="en-US" dirty="0"/>
                <a:t>、</a:t>
              </a:r>
              <a:r>
                <a:rPr lang="en-US" altLang="zh-TW" dirty="0"/>
                <a:t>Texture</a:t>
              </a:r>
              <a:r>
                <a:rPr lang="zh-TW" altLang="en-US" dirty="0"/>
                <a:t>記憶體用量</a:t>
              </a:r>
              <a:r>
                <a:rPr lang="en-US" altLang="zh-TW" dirty="0"/>
                <a:t>…</a:t>
              </a:r>
              <a:r>
                <a:rPr lang="zh-TW" altLang="en-US" dirty="0"/>
                <a:t>等等效能</a:t>
              </a:r>
              <a:r>
                <a:rPr lang="zh-TW" altLang="en-US" dirty="0" smtClean="0"/>
                <a:t>資訊</a:t>
              </a:r>
              <a:endParaRPr lang="zh-TW" alt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95450" y="2325189"/>
            <a:ext cx="11108870" cy="3681532"/>
            <a:chOff x="595450" y="2325189"/>
            <a:chExt cx="11108870" cy="3681532"/>
          </a:xfrm>
        </p:grpSpPr>
        <p:cxnSp>
          <p:nvCxnSpPr>
            <p:cNvPr id="16" name="直線單箭頭接點 15"/>
            <p:cNvCxnSpPr/>
            <p:nvPr/>
          </p:nvCxnSpPr>
          <p:spPr>
            <a:xfrm flipH="1">
              <a:off x="3169922" y="2325189"/>
              <a:ext cx="8534398" cy="32284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595450" y="5083391"/>
              <a:ext cx="2525486" cy="92333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</a:lstStyle>
            <a:p>
              <a:r>
                <a:rPr lang="en-US" altLang="zh-TW" dirty="0" smtClean="0"/>
                <a:t>Gizmos</a:t>
              </a:r>
              <a:r>
                <a:rPr lang="zh-TW" altLang="en-US" dirty="0"/>
                <a:t>：可以畫出</a:t>
              </a:r>
              <a:r>
                <a:rPr lang="en-US" altLang="zh-TW" dirty="0"/>
                <a:t>debug</a:t>
              </a:r>
              <a:r>
                <a:rPr lang="zh-TW" altLang="en-US" dirty="0"/>
                <a:t>用的資訊，如</a:t>
              </a:r>
              <a:r>
                <a:rPr lang="en-US" altLang="zh-TW" dirty="0"/>
                <a:t>draw ray…</a:t>
              </a:r>
              <a:r>
                <a:rPr lang="zh-TW" altLang="en-US" dirty="0"/>
                <a:t>等等。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73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Drag joint object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2" y="1584283"/>
            <a:ext cx="11453092" cy="5129755"/>
          </a:xfrm>
          <a:prstGeom prst="rect">
            <a:avLst/>
          </a:prstGeom>
        </p:spPr>
      </p:pic>
      <p:grpSp>
        <p:nvGrpSpPr>
          <p:cNvPr id="49" name="群組 48"/>
          <p:cNvGrpSpPr/>
          <p:nvPr/>
        </p:nvGrpSpPr>
        <p:grpSpPr>
          <a:xfrm>
            <a:off x="1938782" y="5167976"/>
            <a:ext cx="7510018" cy="369332"/>
            <a:chOff x="1938782" y="5167976"/>
            <a:chExt cx="7510018" cy="369332"/>
          </a:xfrm>
        </p:grpSpPr>
        <p:cxnSp>
          <p:nvCxnSpPr>
            <p:cNvPr id="9" name="直線接點 8"/>
            <p:cNvCxnSpPr/>
            <p:nvPr/>
          </p:nvCxnSpPr>
          <p:spPr>
            <a:xfrm>
              <a:off x="1938782" y="5428019"/>
              <a:ext cx="27578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7273343" y="5167976"/>
              <a:ext cx="2175457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動態加入</a:t>
              </a:r>
              <a:r>
                <a:rPr lang="en-US" altLang="zh-TW" dirty="0" err="1" smtClean="0"/>
                <a:t>Rigidbody</a:t>
              </a:r>
              <a:endParaRPr lang="zh-TW" altLang="en-US" dirty="0"/>
            </a:p>
          </p:txBody>
        </p:sp>
        <p:cxnSp>
          <p:nvCxnSpPr>
            <p:cNvPr id="10" name="直線單箭頭接點 9"/>
            <p:cNvCxnSpPr>
              <a:endCxn id="8" idx="1"/>
            </p:cNvCxnSpPr>
            <p:nvPr/>
          </p:nvCxnSpPr>
          <p:spPr>
            <a:xfrm>
              <a:off x="4807131" y="5303520"/>
              <a:ext cx="2466212" cy="491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1938782" y="5664008"/>
            <a:ext cx="9556532" cy="369332"/>
            <a:chOff x="1938782" y="5664008"/>
            <a:chExt cx="9556532" cy="369332"/>
          </a:xfrm>
        </p:grpSpPr>
        <p:cxnSp>
          <p:nvCxnSpPr>
            <p:cNvPr id="5" name="直線接點 4"/>
            <p:cNvCxnSpPr/>
            <p:nvPr/>
          </p:nvCxnSpPr>
          <p:spPr>
            <a:xfrm>
              <a:off x="1938782" y="5854401"/>
              <a:ext cx="4499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7244327" y="5664008"/>
              <a:ext cx="4250987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產生</a:t>
              </a:r>
              <a:r>
                <a:rPr lang="en-US" altLang="zh-TW" dirty="0" err="1" smtClean="0"/>
                <a:t>SpringJoint</a:t>
              </a:r>
              <a:r>
                <a:rPr lang="zh-TW" altLang="en-US" dirty="0" smtClean="0"/>
                <a:t>，把</a:t>
              </a:r>
              <a:r>
                <a:rPr lang="en-US" altLang="zh-TW" dirty="0" smtClean="0"/>
                <a:t>dragger</a:t>
              </a:r>
              <a:r>
                <a:rPr lang="zh-TW" altLang="en-US" dirty="0" smtClean="0"/>
                <a:t>用來當作支點</a:t>
              </a:r>
              <a:endParaRPr lang="zh-TW" altLang="en-US" dirty="0"/>
            </a:p>
          </p:txBody>
        </p:sp>
        <p:cxnSp>
          <p:nvCxnSpPr>
            <p:cNvPr id="18" name="直線單箭頭接點 17"/>
            <p:cNvCxnSpPr>
              <a:endCxn id="17" idx="1"/>
            </p:cNvCxnSpPr>
            <p:nvPr/>
          </p:nvCxnSpPr>
          <p:spPr>
            <a:xfrm>
              <a:off x="6493704" y="5779023"/>
              <a:ext cx="750623" cy="696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1938782" y="4691795"/>
            <a:ext cx="7875778" cy="369332"/>
            <a:chOff x="1938782" y="4691795"/>
            <a:chExt cx="7875778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7245310" y="4691795"/>
              <a:ext cx="2569250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動態產生</a:t>
              </a:r>
              <a:r>
                <a:rPr lang="en-US" altLang="zh-TW" dirty="0" smtClean="0"/>
                <a:t>dragger</a:t>
              </a:r>
              <a:r>
                <a:rPr lang="en-US" altLang="zh-TW" dirty="0"/>
                <a:t> Object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>
              <a:endCxn id="14" idx="1"/>
            </p:cNvCxnSpPr>
            <p:nvPr/>
          </p:nvCxnSpPr>
          <p:spPr>
            <a:xfrm flipV="1">
              <a:off x="4955177" y="4876461"/>
              <a:ext cx="2290133" cy="6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1938782" y="4996945"/>
              <a:ext cx="28683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>
            <a:off x="1938782" y="6033340"/>
            <a:ext cx="8805418" cy="503035"/>
            <a:chOff x="1938782" y="6033340"/>
            <a:chExt cx="8805418" cy="503035"/>
          </a:xfrm>
        </p:grpSpPr>
        <p:cxnSp>
          <p:nvCxnSpPr>
            <p:cNvPr id="7" name="直線接點 6"/>
            <p:cNvCxnSpPr/>
            <p:nvPr/>
          </p:nvCxnSpPr>
          <p:spPr>
            <a:xfrm>
              <a:off x="1938782" y="6068100"/>
              <a:ext cx="295378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7245310" y="6167043"/>
              <a:ext cx="3498890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把</a:t>
              </a:r>
              <a:r>
                <a:rPr lang="en-US" altLang="zh-TW" dirty="0" smtClean="0"/>
                <a:t>joint</a:t>
              </a:r>
              <a:r>
                <a:rPr lang="zh-TW" altLang="en-US" dirty="0" smtClean="0"/>
                <a:t>跟被拖曳的</a:t>
              </a:r>
              <a:r>
                <a:rPr lang="en-US" altLang="zh-TW" dirty="0"/>
                <a:t>Object</a:t>
              </a:r>
              <a:r>
                <a:rPr lang="zh-TW" altLang="en-US" dirty="0" smtClean="0"/>
                <a:t>連在一起</a:t>
              </a:r>
              <a:endParaRPr lang="zh-TW" altLang="en-US" dirty="0"/>
            </a:p>
          </p:txBody>
        </p:sp>
        <p:cxnSp>
          <p:nvCxnSpPr>
            <p:cNvPr id="24" name="直線單箭頭接點 23"/>
            <p:cNvCxnSpPr>
              <a:endCxn id="23" idx="1"/>
            </p:cNvCxnSpPr>
            <p:nvPr/>
          </p:nvCxnSpPr>
          <p:spPr>
            <a:xfrm>
              <a:off x="4955177" y="6033340"/>
              <a:ext cx="2290133" cy="31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41" name="圓角矩形 40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45" name="直線單箭頭接點 44"/>
            <p:cNvCxnSpPr>
              <a:stCxn id="41" idx="3"/>
              <a:endCxn id="42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42" idx="3"/>
              <a:endCxn id="43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3" idx="3"/>
              <a:endCxn id="44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802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Drag joint object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2" y="2084832"/>
            <a:ext cx="11864266" cy="4048125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1120176" y="5092728"/>
            <a:ext cx="6160190" cy="369332"/>
            <a:chOff x="1120176" y="5092728"/>
            <a:chExt cx="6160190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3749092" y="5092728"/>
              <a:ext cx="3531274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 smtClean="0"/>
                <a:t>Destroy()</a:t>
              </a:r>
              <a:r>
                <a:rPr lang="zh-TW" altLang="en-US" dirty="0" smtClean="0"/>
                <a:t>可以將</a:t>
              </a:r>
              <a:r>
                <a:rPr lang="en-US" altLang="zh-TW" dirty="0"/>
                <a:t>Object</a:t>
              </a:r>
              <a:r>
                <a:rPr lang="zh-TW" altLang="en-US" dirty="0" smtClean="0"/>
                <a:t>從場景摧毀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>
              <a:endCxn id="5" idx="1"/>
            </p:cNvCxnSpPr>
            <p:nvPr/>
          </p:nvCxnSpPr>
          <p:spPr>
            <a:xfrm flipV="1">
              <a:off x="2690949" y="5277394"/>
              <a:ext cx="1058143" cy="348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1120176" y="5414956"/>
              <a:ext cx="1457561" cy="17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1024128" y="4224897"/>
            <a:ext cx="10201221" cy="719559"/>
            <a:chOff x="1024128" y="4224897"/>
            <a:chExt cx="10201221" cy="719559"/>
          </a:xfrm>
        </p:grpSpPr>
        <p:sp>
          <p:nvSpPr>
            <p:cNvPr id="15" name="文字方塊 14"/>
            <p:cNvSpPr txBox="1"/>
            <p:nvPr/>
          </p:nvSpPr>
          <p:spPr>
            <a:xfrm>
              <a:off x="5708520" y="4298125"/>
              <a:ext cx="5516829" cy="6463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 smtClean="0"/>
                <a:t>如果在執行時有把</a:t>
              </a:r>
              <a:r>
                <a:rPr lang="en-US" altLang="zh-TW" dirty="0" smtClean="0"/>
                <a:t>Gizmos</a:t>
              </a:r>
              <a:r>
                <a:rPr lang="zh-TW" altLang="en-US" dirty="0" smtClean="0"/>
                <a:t>打開，就可以使用</a:t>
              </a:r>
              <a:r>
                <a:rPr lang="en-US" altLang="zh-TW" dirty="0" err="1" smtClean="0"/>
                <a:t>Debug.DrawLine</a:t>
              </a:r>
              <a:r>
                <a:rPr lang="zh-TW" altLang="en-US" dirty="0" smtClean="0"/>
                <a:t>畫出線條並顯示在畫面上，方便</a:t>
              </a:r>
              <a:r>
                <a:rPr lang="en-US" altLang="zh-TW" dirty="0" smtClean="0"/>
                <a:t>Debug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>
              <a:endCxn id="15" idx="1"/>
            </p:cNvCxnSpPr>
            <p:nvPr/>
          </p:nvCxnSpPr>
          <p:spPr>
            <a:xfrm>
              <a:off x="2299063" y="4224897"/>
              <a:ext cx="3409457" cy="396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1024128" y="4224897"/>
              <a:ext cx="12139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4375953" y="443138"/>
            <a:ext cx="7298652" cy="404949"/>
            <a:chOff x="3904053" y="181320"/>
            <a:chExt cx="7298652" cy="404949"/>
          </a:xfrm>
        </p:grpSpPr>
        <p:sp>
          <p:nvSpPr>
            <p:cNvPr id="33" name="圓角矩形 32"/>
            <p:cNvSpPr/>
            <p:nvPr/>
          </p:nvSpPr>
          <p:spPr>
            <a:xfrm>
              <a:off x="3904053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Shoot Script</a:t>
              </a:r>
              <a:endParaRPr lang="zh-TW" altLang="en-US" dirty="0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5734594" y="185674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Bullet Script</a:t>
              </a:r>
              <a:endParaRPr lang="zh-TW" altLang="en-US" dirty="0"/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7565135" y="181320"/>
              <a:ext cx="1645920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Script</a:t>
              </a:r>
              <a:endParaRPr lang="zh-TW" altLang="en-US" dirty="0"/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9395676" y="185148"/>
              <a:ext cx="1807029" cy="400595"/>
            </a:xfrm>
            <a:prstGeom prst="roundRect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Drag Joint Script</a:t>
              </a:r>
              <a:endParaRPr lang="zh-TW" altLang="en-US" dirty="0"/>
            </a:p>
          </p:txBody>
        </p:sp>
        <p:cxnSp>
          <p:nvCxnSpPr>
            <p:cNvPr id="37" name="直線單箭頭接點 36"/>
            <p:cNvCxnSpPr>
              <a:stCxn id="33" idx="3"/>
              <a:endCxn id="34" idx="1"/>
            </p:cNvCxnSpPr>
            <p:nvPr/>
          </p:nvCxnSpPr>
          <p:spPr>
            <a:xfrm>
              <a:off x="5549973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34" idx="3"/>
              <a:endCxn id="35" idx="1"/>
            </p:cNvCxnSpPr>
            <p:nvPr/>
          </p:nvCxnSpPr>
          <p:spPr>
            <a:xfrm flipV="1">
              <a:off x="7380514" y="381618"/>
              <a:ext cx="184621" cy="4354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5" idx="3"/>
              <a:endCxn id="36" idx="1"/>
            </p:cNvCxnSpPr>
            <p:nvPr/>
          </p:nvCxnSpPr>
          <p:spPr>
            <a:xfrm>
              <a:off x="9211055" y="381618"/>
              <a:ext cx="184621" cy="3828"/>
            </a:xfrm>
            <a:prstGeom prst="straightConnector1">
              <a:avLst/>
            </a:prstGeom>
            <a:ln w="28575">
              <a:solidFill>
                <a:srgbClr val="D1CEB9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1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42" y="1674659"/>
            <a:ext cx="6517861" cy="490902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62871" y="1877607"/>
            <a:ext cx="3764296" cy="25853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/>
              <a:t>利用這些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在新增一些</a:t>
            </a:r>
            <a:r>
              <a:rPr lang="en-US" altLang="zh-TW" dirty="0" smtClean="0"/>
              <a:t>function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拉好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排成九宮格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當射出的子彈碰到靶的時候就變色飛出去，場面上有幾個靶就最多幾分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九個靶就九分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3.</a:t>
            </a:r>
            <a:r>
              <a:rPr lang="zh-TW" altLang="en-US" dirty="0" smtClean="0"/>
              <a:t>用個計分板顯示當前分數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73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45" y="204905"/>
            <a:ext cx="6288133" cy="646467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54162" y="204905"/>
            <a:ext cx="5516009" cy="2342651"/>
            <a:chOff x="754162" y="204905"/>
            <a:chExt cx="5516009" cy="2342651"/>
          </a:xfrm>
        </p:grpSpPr>
        <p:sp>
          <p:nvSpPr>
            <p:cNvPr id="5" name="文字方塊 4"/>
            <p:cNvSpPr txBox="1"/>
            <p:nvPr/>
          </p:nvSpPr>
          <p:spPr>
            <a:xfrm>
              <a:off x="754162" y="1901225"/>
              <a:ext cx="4079095" cy="6463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</a:lstStyle>
            <a:p>
              <a:r>
                <a:rPr lang="en-US" altLang="zh-TW" dirty="0"/>
                <a:t>Hierarchy</a:t>
              </a:r>
              <a:r>
                <a:rPr lang="zh-TW" altLang="en-US" dirty="0"/>
                <a:t>：這個</a:t>
              </a:r>
              <a:r>
                <a:rPr lang="en-US" altLang="zh-TW" dirty="0"/>
                <a:t>Scene</a:t>
              </a:r>
              <a:r>
                <a:rPr lang="zh-TW" altLang="en-US" dirty="0"/>
                <a:t>的所有</a:t>
              </a:r>
              <a:r>
                <a:rPr lang="en-US" altLang="zh-TW" dirty="0"/>
                <a:t>Object</a:t>
              </a:r>
              <a:r>
                <a:rPr lang="zh-TW" altLang="en-US" dirty="0"/>
                <a:t>都會呈現在</a:t>
              </a:r>
              <a:r>
                <a:rPr lang="zh-TW" altLang="en-US" dirty="0" smtClean="0"/>
                <a:t>這裡</a:t>
              </a:r>
              <a:endParaRPr lang="en-US" altLang="zh-TW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57800" y="204905"/>
              <a:ext cx="1012371" cy="1869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>
              <a:stCxn id="6" idx="2"/>
              <a:endCxn id="5" idx="3"/>
            </p:cNvCxnSpPr>
            <p:nvPr/>
          </p:nvCxnSpPr>
          <p:spPr>
            <a:xfrm flipH="1">
              <a:off x="4833257" y="391886"/>
              <a:ext cx="930729" cy="18325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754162" y="204905"/>
            <a:ext cx="7458021" cy="3335495"/>
            <a:chOff x="754162" y="204905"/>
            <a:chExt cx="7458021" cy="3335495"/>
          </a:xfrm>
        </p:grpSpPr>
        <p:sp>
          <p:nvSpPr>
            <p:cNvPr id="7" name="矩形 6"/>
            <p:cNvSpPr/>
            <p:nvPr/>
          </p:nvSpPr>
          <p:spPr>
            <a:xfrm>
              <a:off x="7332428" y="204905"/>
              <a:ext cx="879755" cy="1869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7" idx="2"/>
            </p:cNvCxnSpPr>
            <p:nvPr/>
          </p:nvCxnSpPr>
          <p:spPr>
            <a:xfrm flipH="1">
              <a:off x="4833255" y="391886"/>
              <a:ext cx="2939051" cy="28253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754162" y="2894069"/>
              <a:ext cx="4079095" cy="6463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</a:lstStyle>
            <a:p>
              <a:r>
                <a:rPr lang="en-US" altLang="zh-TW" dirty="0" smtClean="0"/>
                <a:t>Project</a:t>
              </a:r>
              <a:r>
                <a:rPr lang="zh-TW" altLang="en-US" dirty="0"/>
                <a:t>：去列出</a:t>
              </a:r>
              <a:r>
                <a:rPr lang="en-US" altLang="zh-TW" dirty="0"/>
                <a:t>Asset</a:t>
              </a:r>
              <a:r>
                <a:rPr lang="zh-TW" altLang="en-US" dirty="0"/>
                <a:t>資料夾底下的所有</a:t>
              </a:r>
              <a:r>
                <a:rPr lang="zh-TW" altLang="en-US" dirty="0" smtClean="0"/>
                <a:t>檔案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54161" y="189955"/>
            <a:ext cx="9443576" cy="4343289"/>
            <a:chOff x="754161" y="189955"/>
            <a:chExt cx="9443576" cy="4343289"/>
          </a:xfrm>
        </p:grpSpPr>
        <p:sp>
          <p:nvSpPr>
            <p:cNvPr id="8" name="矩形 7"/>
            <p:cNvSpPr/>
            <p:nvPr/>
          </p:nvSpPr>
          <p:spPr>
            <a:xfrm>
              <a:off x="9274440" y="189955"/>
              <a:ext cx="923297" cy="2019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/>
            <p:cNvCxnSpPr>
              <a:stCxn id="8" idx="2"/>
              <a:endCxn id="13" idx="3"/>
            </p:cNvCxnSpPr>
            <p:nvPr/>
          </p:nvCxnSpPr>
          <p:spPr>
            <a:xfrm flipH="1">
              <a:off x="4833256" y="391886"/>
              <a:ext cx="4902833" cy="38181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54161" y="3886913"/>
              <a:ext cx="4079095" cy="646331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</a:lstStyle>
            <a:p>
              <a:r>
                <a:rPr lang="en-US" altLang="zh-TW" dirty="0" smtClean="0"/>
                <a:t>Inspector</a:t>
              </a:r>
              <a:r>
                <a:rPr lang="zh-TW" altLang="en-US" dirty="0"/>
                <a:t>：會顯示你選擇的</a:t>
              </a:r>
              <a:r>
                <a:rPr lang="en-US" altLang="zh-TW" dirty="0"/>
                <a:t>Object</a:t>
              </a:r>
              <a:r>
                <a:rPr lang="zh-TW" altLang="en-US" dirty="0"/>
                <a:t>下的所有</a:t>
              </a:r>
              <a:r>
                <a:rPr lang="en-US" altLang="zh-TW" dirty="0"/>
                <a:t>Component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66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0" y="3744549"/>
            <a:ext cx="11153775" cy="26955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88780" y="1828800"/>
            <a:ext cx="977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會印出警告、錯誤的訊息，也可以在程式碼裡用</a:t>
            </a:r>
            <a:r>
              <a:rPr lang="en-US" altLang="zh-TW" dirty="0" smtClean="0"/>
              <a:t>print()</a:t>
            </a:r>
            <a:r>
              <a:rPr lang="zh-TW" altLang="en-US" dirty="0" smtClean="0"/>
              <a:t>將自己想要的資訊印在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視窗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8780" y="3948883"/>
            <a:ext cx="2424386" cy="196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588781" y="3273744"/>
            <a:ext cx="1187768" cy="773337"/>
            <a:chOff x="588781" y="3273744"/>
            <a:chExt cx="1187768" cy="773337"/>
          </a:xfrm>
        </p:grpSpPr>
        <p:sp>
          <p:nvSpPr>
            <p:cNvPr id="6" name="圓角矩形 5"/>
            <p:cNvSpPr/>
            <p:nvPr/>
          </p:nvSpPr>
          <p:spPr>
            <a:xfrm>
              <a:off x="588781" y="3273744"/>
              <a:ext cx="1187768" cy="408623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清除</a:t>
              </a:r>
              <a:r>
                <a:rPr lang="zh-TW" altLang="en-US" dirty="0" smtClean="0"/>
                <a:t>視窗</a:t>
              </a:r>
              <a:endParaRPr lang="zh-TW" altLang="en-US" dirty="0"/>
            </a:p>
          </p:txBody>
        </p:sp>
        <p:cxnSp>
          <p:nvCxnSpPr>
            <p:cNvPr id="8" name="直線單箭頭接點 7"/>
            <p:cNvCxnSpPr>
              <a:stCxn id="6" idx="2"/>
            </p:cNvCxnSpPr>
            <p:nvPr/>
          </p:nvCxnSpPr>
          <p:spPr>
            <a:xfrm flipH="1">
              <a:off x="870857" y="3682367"/>
              <a:ext cx="311808" cy="3647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2142310" y="3273744"/>
            <a:ext cx="3334186" cy="723490"/>
            <a:chOff x="2142310" y="3273744"/>
            <a:chExt cx="3334186" cy="723490"/>
          </a:xfrm>
        </p:grpSpPr>
        <p:sp>
          <p:nvSpPr>
            <p:cNvPr id="13" name="圓角矩形 12"/>
            <p:cNvSpPr/>
            <p:nvPr/>
          </p:nvSpPr>
          <p:spPr>
            <a:xfrm>
              <a:off x="3639940" y="3273744"/>
              <a:ext cx="1836556" cy="408623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執行</a:t>
              </a:r>
              <a:r>
                <a:rPr lang="zh-TW" altLang="en-US" dirty="0"/>
                <a:t>時自動</a:t>
              </a:r>
              <a:r>
                <a:rPr lang="zh-TW" altLang="en-US" dirty="0" smtClean="0"/>
                <a:t>清除</a:t>
              </a:r>
              <a:endParaRPr lang="zh-TW" altLang="en-US" dirty="0"/>
            </a:p>
          </p:txBody>
        </p:sp>
        <p:cxnSp>
          <p:nvCxnSpPr>
            <p:cNvPr id="14" name="直線單箭頭接點 13"/>
            <p:cNvCxnSpPr>
              <a:stCxn id="13" idx="2"/>
            </p:cNvCxnSpPr>
            <p:nvPr/>
          </p:nvCxnSpPr>
          <p:spPr>
            <a:xfrm flipH="1">
              <a:off x="2142310" y="3682367"/>
              <a:ext cx="2415908" cy="314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2882538" y="3268495"/>
            <a:ext cx="4610712" cy="728739"/>
            <a:chOff x="2882538" y="3268495"/>
            <a:chExt cx="4610712" cy="728739"/>
          </a:xfrm>
        </p:grpSpPr>
        <p:sp>
          <p:nvSpPr>
            <p:cNvPr id="15" name="圓角矩形 14"/>
            <p:cNvSpPr/>
            <p:nvPr/>
          </p:nvSpPr>
          <p:spPr>
            <a:xfrm>
              <a:off x="5656694" y="3268495"/>
              <a:ext cx="1836556" cy="408623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遇到</a:t>
              </a:r>
              <a:r>
                <a:rPr lang="en-US" altLang="zh-TW" dirty="0"/>
                <a:t>Error</a:t>
              </a:r>
              <a:r>
                <a:rPr lang="zh-TW" altLang="en-US" dirty="0"/>
                <a:t>時暫停</a:t>
              </a:r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H="1">
              <a:off x="2882538" y="3687679"/>
              <a:ext cx="3692434" cy="3095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1426506" y="3273744"/>
            <a:ext cx="2082096" cy="723490"/>
            <a:chOff x="1426506" y="3273744"/>
            <a:chExt cx="2082096" cy="723490"/>
          </a:xfrm>
        </p:grpSpPr>
        <p:sp>
          <p:nvSpPr>
            <p:cNvPr id="12" name="圓角矩形 11"/>
            <p:cNvSpPr/>
            <p:nvPr/>
          </p:nvSpPr>
          <p:spPr>
            <a:xfrm>
              <a:off x="1898469" y="3273744"/>
              <a:ext cx="1610133" cy="408623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群</a:t>
              </a:r>
              <a:r>
                <a:rPr lang="zh-TW" altLang="en-US" dirty="0"/>
                <a:t>組相同</a:t>
              </a:r>
              <a:r>
                <a:rPr lang="zh-TW" altLang="en-US" dirty="0" smtClean="0"/>
                <a:t>訊息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12" idx="2"/>
            </p:cNvCxnSpPr>
            <p:nvPr/>
          </p:nvCxnSpPr>
          <p:spPr>
            <a:xfrm flipH="1">
              <a:off x="1426506" y="3682367"/>
              <a:ext cx="1277030" cy="314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13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Basic</a:t>
            </a:r>
            <a:r>
              <a:rPr lang="en-US" altLang="zh-TW" dirty="0" err="1"/>
              <a:t>Shoot</a:t>
            </a:r>
            <a:r>
              <a:rPr lang="en-US" altLang="zh-TW" dirty="0" err="1" smtClean="0"/>
              <a:t>Gun</a:t>
            </a:r>
            <a:r>
              <a:rPr lang="en-US" altLang="zh-TW" dirty="0" smtClean="0"/>
              <a:t> project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4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target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62" y="1900166"/>
            <a:ext cx="6602849" cy="356559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25242" y="1900166"/>
            <a:ext cx="3646462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這次練習做一個射擊遊戲，並且可以透過滑鼠射擊子彈與抓取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並且</a:t>
            </a:r>
            <a:r>
              <a:rPr lang="zh-TW" altLang="en-US" dirty="0" smtClean="0"/>
              <a:t>可以透過</a:t>
            </a:r>
            <a:r>
              <a:rPr lang="en-US" altLang="zh-TW" dirty="0" smtClean="0"/>
              <a:t>GUI</a:t>
            </a:r>
            <a:r>
              <a:rPr lang="zh-TW" altLang="en-US" dirty="0" smtClean="0"/>
              <a:t>切換子彈是要穿過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還是彈開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project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56" y="2084832"/>
            <a:ext cx="2343477" cy="2638793"/>
          </a:xfrm>
        </p:spPr>
      </p:pic>
      <p:sp>
        <p:nvSpPr>
          <p:cNvPr id="8" name="文字方塊 7"/>
          <p:cNvSpPr txBox="1"/>
          <p:nvPr/>
        </p:nvSpPr>
        <p:spPr>
          <a:xfrm>
            <a:off x="678847" y="5147546"/>
            <a:ext cx="3871381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選擇新增專案→輸入專案名稱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也可以</a:t>
            </a:r>
            <a:r>
              <a:rPr lang="en-US" altLang="zh-TW" dirty="0"/>
              <a:t>import</a:t>
            </a:r>
            <a:r>
              <a:rPr lang="zh-TW" altLang="en-US" dirty="0"/>
              <a:t>一些</a:t>
            </a:r>
            <a:r>
              <a:rPr lang="en-US" altLang="zh-TW" dirty="0"/>
              <a:t>unity</a:t>
            </a:r>
            <a:r>
              <a:rPr lang="zh-TW" altLang="en-US" dirty="0"/>
              <a:t>提供的素材包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5061750" y="1660909"/>
            <a:ext cx="5430008" cy="3486637"/>
            <a:chOff x="5061750" y="1660909"/>
            <a:chExt cx="5430008" cy="348663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1750" y="1660909"/>
              <a:ext cx="5430008" cy="3486637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</p:pic>
        <p:sp>
          <p:nvSpPr>
            <p:cNvPr id="9" name="文字方塊 8"/>
            <p:cNvSpPr txBox="1"/>
            <p:nvPr/>
          </p:nvSpPr>
          <p:spPr>
            <a:xfrm>
              <a:off x="7410994" y="2229395"/>
              <a:ext cx="2929007" cy="36933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/>
                <a:t>這次我們取名</a:t>
              </a:r>
              <a:r>
                <a:rPr lang="en-US" altLang="zh-TW" dirty="0" err="1"/>
                <a:t>basicShootGun</a:t>
              </a:r>
              <a:endParaRPr lang="zh-TW" altLang="en-US" dirty="0"/>
            </a:p>
          </p:txBody>
        </p:sp>
      </p:grpSp>
      <p:cxnSp>
        <p:nvCxnSpPr>
          <p:cNvPr id="7" name="直線單箭頭接點 6"/>
          <p:cNvCxnSpPr/>
          <p:nvPr/>
        </p:nvCxnSpPr>
        <p:spPr>
          <a:xfrm flipV="1">
            <a:off x="3840480" y="2943497"/>
            <a:ext cx="1419497" cy="460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Script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175657" y="3319813"/>
            <a:ext cx="7349662" cy="771633"/>
            <a:chOff x="1783452" y="3485276"/>
            <a:chExt cx="7349662" cy="77163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317" y="3485276"/>
              <a:ext cx="5172797" cy="752580"/>
            </a:xfrm>
            <a:prstGeom prst="rect">
              <a:avLst/>
            </a:prstGeom>
          </p:spPr>
        </p:pic>
        <p:pic>
          <p:nvPicPr>
            <p:cNvPr id="10" name="內容版面配置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452" y="3485276"/>
              <a:ext cx="533474" cy="771633"/>
            </a:xfrm>
            <a:prstGeom prst="rect">
              <a:avLst/>
            </a:prstGeom>
          </p:spPr>
        </p:pic>
        <p:cxnSp>
          <p:nvCxnSpPr>
            <p:cNvPr id="6" name="直線單箭頭接點 5"/>
            <p:cNvCxnSpPr/>
            <p:nvPr/>
          </p:nvCxnSpPr>
          <p:spPr>
            <a:xfrm>
              <a:off x="2177143" y="3734695"/>
              <a:ext cx="2499360" cy="3670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1175657" y="2149585"/>
            <a:ext cx="4785284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將</a:t>
            </a:r>
            <a:r>
              <a:rPr lang="en-US" altLang="zh-TW" dirty="0"/>
              <a:t>Script</a:t>
            </a:r>
            <a:r>
              <a:rPr lang="zh-TW" altLang="en-US" dirty="0"/>
              <a:t>複製到</a:t>
            </a:r>
            <a:r>
              <a:rPr lang="en-US" altLang="zh-TW" dirty="0"/>
              <a:t>Assets</a:t>
            </a:r>
            <a:r>
              <a:rPr lang="zh-TW" altLang="en-US" dirty="0"/>
              <a:t>底下，</a:t>
            </a:r>
            <a:r>
              <a:rPr lang="en-US" altLang="zh-TW" dirty="0"/>
              <a:t>Unity</a:t>
            </a:r>
            <a:r>
              <a:rPr lang="zh-TW" altLang="en-US" dirty="0"/>
              <a:t>會自動</a:t>
            </a:r>
            <a:r>
              <a:rPr lang="en-US" altLang="zh-TW" dirty="0"/>
              <a:t>Compile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2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594</TotalTime>
  <Words>1007</Words>
  <Application>Microsoft Office PowerPoint</Application>
  <PresentationFormat>寬螢幕</PresentationFormat>
  <Paragraphs>151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微軟正黑體</vt:lpstr>
      <vt:lpstr>Tw Cen MT</vt:lpstr>
      <vt:lpstr>Tw Cen MT Condensed</vt:lpstr>
      <vt:lpstr>Wingdings 3</vt:lpstr>
      <vt:lpstr>積分</vt:lpstr>
      <vt:lpstr>Unity Introduction</vt:lpstr>
      <vt:lpstr>Scene</vt:lpstr>
      <vt:lpstr>GAME</vt:lpstr>
      <vt:lpstr>Attribute</vt:lpstr>
      <vt:lpstr>Console</vt:lpstr>
      <vt:lpstr>Create BasicShootGun project</vt:lpstr>
      <vt:lpstr>Our target</vt:lpstr>
      <vt:lpstr>Create project</vt:lpstr>
      <vt:lpstr>Import Script</vt:lpstr>
      <vt:lpstr>Create plane</vt:lpstr>
      <vt:lpstr>Create light</vt:lpstr>
      <vt:lpstr>Drag script</vt:lpstr>
      <vt:lpstr>SCRIPT LOOKING</vt:lpstr>
      <vt:lpstr>Create sphere</vt:lpstr>
      <vt:lpstr>Set RiGidbody</vt:lpstr>
      <vt:lpstr>Drag object</vt:lpstr>
      <vt:lpstr>Create Object</vt:lpstr>
      <vt:lpstr>Set RiGidbody</vt:lpstr>
      <vt:lpstr>PLaying</vt:lpstr>
      <vt:lpstr>Playing</vt:lpstr>
      <vt:lpstr>Script Introduction</vt:lpstr>
      <vt:lpstr>Shoot Script</vt:lpstr>
      <vt:lpstr>Shoot Script</vt:lpstr>
      <vt:lpstr>Shoot Script</vt:lpstr>
      <vt:lpstr>Bullet script</vt:lpstr>
      <vt:lpstr>Drag Script</vt:lpstr>
      <vt:lpstr>Drag Script</vt:lpstr>
      <vt:lpstr>Drag Script</vt:lpstr>
      <vt:lpstr>Drag joint Script</vt:lpstr>
      <vt:lpstr>Drag joint object</vt:lpstr>
      <vt:lpstr>Drag joint object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Introduction</dc:title>
  <dc:creator>louis</dc:creator>
  <cp:lastModifiedBy>louis</cp:lastModifiedBy>
  <cp:revision>60</cp:revision>
  <dcterms:created xsi:type="dcterms:W3CDTF">2014-06-30T09:35:47Z</dcterms:created>
  <dcterms:modified xsi:type="dcterms:W3CDTF">2014-07-01T04:56:39Z</dcterms:modified>
</cp:coreProperties>
</file>