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3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562"/>
    <a:srgbClr val="3E3E3E"/>
    <a:srgbClr val="FFC750"/>
    <a:srgbClr val="262626"/>
    <a:srgbClr val="FFC325"/>
    <a:srgbClr val="005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9"/>
    <p:restoredTop sz="94679"/>
  </p:normalViewPr>
  <p:slideViewPr>
    <p:cSldViewPr snapToGrid="0" snapToObjects="1">
      <p:cViewPr varScale="1">
        <p:scale>
          <a:sx n="120" d="100"/>
          <a:sy n="120" d="100"/>
        </p:scale>
        <p:origin x="20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60579-E946-BB4C-8710-48254F70438B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59A8-A70F-8A4B-A1C5-090F49C7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84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1624" y="1122363"/>
            <a:ext cx="9968752" cy="2387600"/>
          </a:xfr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09AE-83FC-BD47-8C57-4645A7CA493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2B5F-4EE2-4C41-A02F-F6977C22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2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09AE-83FC-BD47-8C57-4645A7CA493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2B5F-4EE2-4C41-A02F-F6977C22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09AE-83FC-BD47-8C57-4645A7CA493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2B5F-4EE2-4C41-A02F-F6977C22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9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09AE-83FC-BD47-8C57-4645A7CA493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2B5F-4EE2-4C41-A02F-F6977C22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44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09AE-83FC-BD47-8C57-4645A7CA493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2B5F-4EE2-4C41-A02F-F6977C22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3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36376" y="896471"/>
            <a:ext cx="9291918" cy="4858870"/>
          </a:xfrm>
        </p:spPr>
        <p:txBody>
          <a:bodyPr/>
          <a:lstStyle>
            <a:lvl1pPr>
              <a:defRPr baseline="0">
                <a:latin typeface="Ubuntu" panose="020B0504030602030204" pitchFamily="34" charset="0"/>
              </a:defRPr>
            </a:lvl1pPr>
          </a:lstStyle>
          <a:p>
            <a:r>
              <a:rPr lang="en-US" dirty="0"/>
              <a:t>Here is something that you really want to emphasize.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09AE-83FC-BD47-8C57-4645A7CA493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2B5F-4EE2-4C41-A02F-F6977C22AD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721475"/>
            <a:ext cx="12192000" cy="27099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479176" cy="6992471"/>
          </a:xfrm>
          <a:prstGeom prst="rect">
            <a:avLst/>
          </a:prstGeom>
          <a:solidFill>
            <a:srgbClr val="FFC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1A7688-D96B-E04E-9A93-8ADC881E55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7661" y="168565"/>
            <a:ext cx="913820" cy="9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2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09AE-83FC-BD47-8C57-4645A7CA493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2B5F-4EE2-4C41-A02F-F6977C22ADD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117556" y="1192232"/>
            <a:ext cx="9079833" cy="1427706"/>
          </a:xfrm>
        </p:spPr>
        <p:txBody>
          <a:bodyPr anchor="ctr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 dirty="0"/>
              <a:t>Further the growing body of research in the communication sciences using human-centric variables and a dynamic systems approach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117556" y="2763374"/>
            <a:ext cx="9079833" cy="1325403"/>
          </a:xfrm>
        </p:spPr>
        <p:txBody>
          <a:bodyPr anchor="ctr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 dirty="0"/>
              <a:t>Further understanding of the cognitive dimensions of viewing educational video content in online learning environments.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2117556" y="4244090"/>
            <a:ext cx="9079833" cy="1295152"/>
          </a:xfrm>
        </p:spPr>
        <p:txBody>
          <a:bodyPr anchor="ctr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 dirty="0"/>
              <a:t>Examine the associations between attention disorders, media multitasking, and detrimental cognitive processing outcomes.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01795" y="1003895"/>
            <a:ext cx="978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C750"/>
                </a:solidFill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01795" y="2538170"/>
            <a:ext cx="978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C750"/>
                </a:solidFill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1795" y="4036584"/>
            <a:ext cx="978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C750"/>
                </a:solidFill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D9A14F-EBC6-0B43-BF40-B4C30B6DDF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7661" y="168565"/>
            <a:ext cx="913820" cy="9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1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/>
      <p:bldP spid="10" grpId="0"/>
      <p:bldP spid="11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>
              <a:defRPr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>
              <a:defRPr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defRPr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>
              <a:defRPr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09AE-83FC-BD47-8C57-4645A7CA493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2B5F-4EE2-4C41-A02F-F6977C22ADD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B28BDE-F1B2-3541-B694-4E283890ED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7661" y="168565"/>
            <a:ext cx="913820" cy="9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8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09AE-83FC-BD47-8C57-4645A7CA493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2B5F-4EE2-4C41-A02F-F6977C22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09AE-83FC-BD47-8C57-4645A7CA493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2B5F-4EE2-4C41-A02F-F6977C22ADD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ED5596-E585-664B-8D7E-ACF2EF17FF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7661" y="168565"/>
            <a:ext cx="913820" cy="9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3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09AE-83FC-BD47-8C57-4645A7CA493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2B5F-4EE2-4C41-A02F-F6977C22ADD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B5A135-546D-D145-AA52-C6F1490C04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7661" y="168565"/>
            <a:ext cx="913820" cy="9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8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09AE-83FC-BD47-8C57-4645A7CA493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2B5F-4EE2-4C41-A02F-F6977C22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8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09AE-83FC-BD47-8C57-4645A7CA493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2B5F-4EE2-4C41-A02F-F6977C22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9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495709AE-83FC-BD47-8C57-4645A7CA493E}" type="datetimeFigureOut">
              <a:rPr lang="en-US" smtClean="0"/>
              <a:pPr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2292B5F-4EE2-4C41-A02F-F6977C22AD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721475"/>
            <a:ext cx="12192000" cy="268209"/>
          </a:xfrm>
          <a:prstGeom prst="rect">
            <a:avLst/>
          </a:prstGeom>
          <a:solidFill>
            <a:srgbClr val="EEC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744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+mj-lt"/>
          <a:ea typeface="Ubuntu" panose="020B0504030602030204" pitchFamily="34" charset="0"/>
          <a:cs typeface="Ubuntu" panose="020B0504030602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bg1"/>
          </a:solidFill>
          <a:latin typeface="+mj-lt"/>
          <a:ea typeface="Ubuntu" panose="020B0504030602030204" pitchFamily="34" charset="0"/>
          <a:cs typeface="Ubuntu" panose="020B0504030602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+mj-lt"/>
          <a:ea typeface="Ubuntu" panose="020B0504030602030204" pitchFamily="34" charset="0"/>
          <a:cs typeface="Ubuntu" panose="020B0504030602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+mj-lt"/>
          <a:ea typeface="Ubuntu" panose="020B0504030602030204" pitchFamily="34" charset="0"/>
          <a:cs typeface="Ubuntu" panose="020B0504030602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+mj-lt"/>
          <a:ea typeface="Ubuntu" panose="020B0504030602030204" pitchFamily="34" charset="0"/>
          <a:cs typeface="Ubuntu" panose="020B0504030602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+mj-lt"/>
          <a:ea typeface="Ubuntu" panose="020B0504030602030204" pitchFamily="34" charset="0"/>
          <a:cs typeface="Ubuntu" panose="020B0504030602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575" y="2137468"/>
            <a:ext cx="8648950" cy="2387600"/>
          </a:xfrm>
        </p:spPr>
        <p:txBody>
          <a:bodyPr>
            <a:noAutofit/>
          </a:bodyPr>
          <a:lstStyle/>
          <a:p>
            <a:pPr algn="r">
              <a:lnSpc>
                <a:spcPct val="114000"/>
              </a:lnSpc>
            </a:pPr>
            <a:r>
              <a:rPr lang="en-US" sz="3200" b="1" dirty="0">
                <a:latin typeface="+mn-lt"/>
                <a:ea typeface="Helvetica" charset="0"/>
                <a:cs typeface="Helvetica" charset="0"/>
              </a:rPr>
              <a:t>[insert title here]</a:t>
            </a:r>
            <a:endParaRPr lang="en-US" sz="3200" b="1" dirty="0">
              <a:solidFill>
                <a:schemeClr val="bg1"/>
              </a:solidFill>
              <a:latin typeface="+mn-lt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3834" y="4549684"/>
            <a:ext cx="4650691" cy="1655762"/>
          </a:xfrm>
        </p:spPr>
        <p:txBody>
          <a:bodyPr>
            <a:normAutofit/>
          </a:bodyPr>
          <a:lstStyle/>
          <a:p>
            <a:pPr algn="r">
              <a:lnSpc>
                <a:spcPct val="114000"/>
              </a:lnSpc>
            </a:pPr>
            <a:r>
              <a:rPr lang="en-US" sz="1800" dirty="0">
                <a:latin typeface="+mn-lt"/>
                <a:ea typeface="Helvetica" charset="0"/>
                <a:cs typeface="Helvetica" charset="0"/>
              </a:rPr>
              <a:t>[authors]</a:t>
            </a:r>
            <a:endParaRPr lang="en-US" sz="1800" dirty="0">
              <a:solidFill>
                <a:schemeClr val="bg1"/>
              </a:solidFill>
              <a:latin typeface="+mn-lt"/>
              <a:ea typeface="Helvetica" charset="0"/>
              <a:cs typeface="Helvetic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31892" y="5054400"/>
            <a:ext cx="5872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pc="300" dirty="0">
                <a:solidFill>
                  <a:srgbClr val="EEC562"/>
                </a:solidFill>
              </a:rPr>
              <a:t>THE MEDIA NEUROSCIENCE LAB</a:t>
            </a:r>
          </a:p>
          <a:p>
            <a:pPr algn="r"/>
            <a:r>
              <a:rPr lang="en-US" spc="300" dirty="0">
                <a:solidFill>
                  <a:srgbClr val="EEC562"/>
                </a:solidFill>
              </a:rPr>
              <a:t>@MEDIANEURO • MEDIANEUROSCIENCE.ORG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0AFD0-334B-6D40-BF1A-0F7DB955B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1" y="308129"/>
            <a:ext cx="6149789" cy="506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4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D218AB-9DB5-0E4F-8A6F-93A07F34E41D}"/>
              </a:ext>
            </a:extLst>
          </p:cNvPr>
          <p:cNvSpPr txBox="1"/>
          <p:nvPr/>
        </p:nvSpPr>
        <p:spPr>
          <a:xfrm>
            <a:off x="966216" y="2890677"/>
            <a:ext cx="803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solidFill>
                  <a:schemeClr val="bg1"/>
                </a:solidFill>
                <a:ea typeface="Titillium Web" charset="0"/>
                <a:cs typeface="Titillium Web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52BA9-A72A-334F-B465-2C10D58AD285}"/>
              </a:ext>
            </a:extLst>
          </p:cNvPr>
          <p:cNvSpPr txBox="1"/>
          <p:nvPr/>
        </p:nvSpPr>
        <p:spPr>
          <a:xfrm>
            <a:off x="966216" y="2519678"/>
            <a:ext cx="4122615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pc="600" dirty="0">
                <a:solidFill>
                  <a:srgbClr val="FFC750"/>
                </a:solidFill>
                <a:ea typeface="Titillium Web" charset="0"/>
                <a:cs typeface="Titillium Web" charset="0"/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137818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35" y="30170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7263"/>
            <a:ext cx="5096774" cy="4450808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Here is some text	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04342B-413E-B74D-9343-AB3F48568BF2}"/>
              </a:ext>
            </a:extLst>
          </p:cNvPr>
          <p:cNvSpPr txBox="1">
            <a:spLocks/>
          </p:cNvSpPr>
          <p:nvPr/>
        </p:nvSpPr>
        <p:spPr>
          <a:xfrm>
            <a:off x="6255589" y="1627263"/>
            <a:ext cx="5096774" cy="4450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endParaRPr lang="en-US" dirty="0">
              <a:latin typeface="+mn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4C2B525-22DA-9043-B44A-B4BDC8B872D1}"/>
              </a:ext>
            </a:extLst>
          </p:cNvPr>
          <p:cNvSpPr txBox="1">
            <a:spLocks/>
          </p:cNvSpPr>
          <p:nvPr/>
        </p:nvSpPr>
        <p:spPr>
          <a:xfrm>
            <a:off x="6152070" y="1627263"/>
            <a:ext cx="5096774" cy="445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2400" dirty="0">
                <a:latin typeface="+mj-lt"/>
              </a:rPr>
              <a:t>Here is some more</a:t>
            </a:r>
          </a:p>
        </p:txBody>
      </p:sp>
    </p:spTree>
    <p:extLst>
      <p:ext uri="{BB962C8B-B14F-4D97-AF65-F5344CB8AC3E}">
        <p14:creationId xmlns:p14="http://schemas.microsoft.com/office/powerpoint/2010/main" val="184012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117556" y="1131270"/>
            <a:ext cx="9079833" cy="1427706"/>
          </a:xfrm>
        </p:spPr>
        <p:txBody>
          <a:bodyPr/>
          <a:lstStyle/>
          <a:p>
            <a:r>
              <a:rPr lang="en-US" dirty="0"/>
              <a:t>Here is some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Here is some more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 more stuff</a:t>
            </a:r>
          </a:p>
        </p:txBody>
      </p:sp>
    </p:spTree>
    <p:extLst>
      <p:ext uri="{BB962C8B-B14F-4D97-AF65-F5344CB8AC3E}">
        <p14:creationId xmlns:p14="http://schemas.microsoft.com/office/powerpoint/2010/main" val="114540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575" y="2796811"/>
            <a:ext cx="8648950" cy="2387600"/>
          </a:xfrm>
        </p:spPr>
        <p:txBody>
          <a:bodyPr>
            <a:noAutofit/>
          </a:bodyPr>
          <a:lstStyle/>
          <a:p>
            <a:pPr algn="r">
              <a:lnSpc>
                <a:spcPct val="114000"/>
              </a:lnSpc>
            </a:pPr>
            <a:r>
              <a:rPr lang="en-US" sz="7200" b="1" dirty="0">
                <a:solidFill>
                  <a:schemeClr val="bg1"/>
                </a:solidFill>
                <a:latin typeface="Ubuntu" panose="020B0504030602030204" pitchFamily="34" charset="0"/>
                <a:ea typeface="Helvetica" charset="0"/>
                <a:cs typeface="Helvetica" charset="0"/>
              </a:rP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59070" y="5054400"/>
            <a:ext cx="6345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pc="300" dirty="0">
                <a:solidFill>
                  <a:srgbClr val="FFC325"/>
                </a:solidFill>
                <a:latin typeface="Ubuntu" panose="020B0504030602030204" pitchFamily="34" charset="0"/>
              </a:rPr>
              <a:t>THE MEDIA NEUROSCIENCE LAB</a:t>
            </a:r>
          </a:p>
          <a:p>
            <a:pPr algn="r"/>
            <a:r>
              <a:rPr lang="en-US" spc="300" dirty="0">
                <a:solidFill>
                  <a:srgbClr val="FFC325"/>
                </a:solidFill>
                <a:latin typeface="Ubuntu" panose="020B0504030602030204" pitchFamily="34" charset="0"/>
              </a:rPr>
              <a:t>@MEDIANEURO • MEDIANEUROSCIENCE.ORG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F046FE-8695-3F4D-BDC2-CFBF65AC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51" y="136140"/>
            <a:ext cx="5367513" cy="53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2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54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Helvetica Light</vt:lpstr>
      <vt:lpstr>Titillium Web</vt:lpstr>
      <vt:lpstr>Ubuntu</vt:lpstr>
      <vt:lpstr>Office Theme</vt:lpstr>
      <vt:lpstr>[insert title here]</vt:lpstr>
      <vt:lpstr>PowerPoint Presentation</vt:lpstr>
      <vt:lpstr>Introduction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Offramp Problem: Treating Media Psychology as an Insular Discipline Inhibits Theoretical and Empirical Progress</dc:title>
  <dc:creator>Jacob Fisher</dc:creator>
  <cp:lastModifiedBy>Jacob Fisher</cp:lastModifiedBy>
  <cp:revision>23</cp:revision>
  <dcterms:created xsi:type="dcterms:W3CDTF">2017-05-18T17:06:10Z</dcterms:created>
  <dcterms:modified xsi:type="dcterms:W3CDTF">2018-05-11T17:11:26Z</dcterms:modified>
</cp:coreProperties>
</file>