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8" r:id="rId3"/>
    <p:sldId id="279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F5F5F5"/>
    <a:srgbClr val="2D5290"/>
    <a:srgbClr val="00529A"/>
    <a:srgbClr val="FFC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9"/>
  </p:normalViewPr>
  <p:slideViewPr>
    <p:cSldViewPr snapToGrid="0" snapToObjects="1">
      <p:cViewPr varScale="1">
        <p:scale>
          <a:sx n="143" d="100"/>
          <a:sy n="14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60579-E946-BB4C-8710-48254F70438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59A8-A70F-8A4B-A1C5-090F49C7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624" y="1122363"/>
            <a:ext cx="9968752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3E3E3E"/>
                </a:solidFill>
                <a:latin typeface="+mj-lt"/>
                <a:ea typeface="Ubuntu Light" panose="020B0304030602030204" pitchFamily="34" charset="0"/>
                <a:cs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3E3E3E"/>
                </a:solidFill>
                <a:latin typeface="+mj-lt"/>
                <a:ea typeface="Ubuntu Light" panose="020B0304030602030204" pitchFamily="34" charset="0"/>
                <a:cs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6376" y="896471"/>
            <a:ext cx="9291918" cy="485887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Here is something that you really want to emphasize.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0094"/>
            <a:ext cx="12192000" cy="412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79176" cy="6992471"/>
          </a:xfrm>
          <a:prstGeom prst="rect">
            <a:avLst/>
          </a:prstGeom>
          <a:solidFill>
            <a:srgbClr val="FFC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35" y="230188"/>
            <a:ext cx="891764" cy="7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117556" y="1192232"/>
            <a:ext cx="9079833" cy="1427706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Further the growing body of research in the communication sciences using human-centric variables and a dynamic systems approach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117556" y="2763374"/>
            <a:ext cx="9079833" cy="1325403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Further understanding of the cognitive dimensions of viewing educational video content in online learning environments.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17556" y="4244090"/>
            <a:ext cx="9079833" cy="1295152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Examine the associations between attention disorders, media multitasking, and detrimental cognitive processing outcomes.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01795" y="1003895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529A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1795" y="2538170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529A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1795" y="4036584"/>
            <a:ext cx="97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529A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71" y="212975"/>
            <a:ext cx="891764" cy="7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/>
      <p:bldP spid="10" grpId="0"/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1pPr>
            <a:lvl2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2pPr>
            <a:lvl3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3pPr>
            <a:lvl4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4pPr>
            <a:lvl5pPr>
              <a:defRPr b="0" i="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09AE-83FC-BD47-8C57-4645A7CA493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B5F-4EE2-4C41-A02F-F6977C22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95709AE-83FC-BD47-8C57-4645A7CA493E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2292B5F-4EE2-4C41-A02F-F6977C22AD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9791"/>
            <a:ext cx="12192000" cy="268209"/>
          </a:xfrm>
          <a:prstGeom prst="rect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44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+mj-lt"/>
          <a:ea typeface="Ubuntu Light" panose="020B0304030602030204" pitchFamily="34" charset="0"/>
          <a:cs typeface="Ubuntu Light" panose="020B0304030602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575" y="2137468"/>
            <a:ext cx="8648950" cy="2387600"/>
          </a:xfrm>
        </p:spPr>
        <p:txBody>
          <a:bodyPr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sz="3200" b="1" dirty="0">
                <a:solidFill>
                  <a:srgbClr val="2D5290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[insert title here]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436" y="4549684"/>
            <a:ext cx="5565090" cy="1655762"/>
          </a:xfrm>
        </p:spPr>
        <p:txBody>
          <a:bodyPr>
            <a:normAutofit/>
          </a:bodyPr>
          <a:lstStyle/>
          <a:p>
            <a:pPr algn="r">
              <a:lnSpc>
                <a:spcPct val="114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a typeface="Helvetica" charset="0"/>
                <a:cs typeface="Helvetica" charset="0"/>
              </a:rPr>
              <a:t>[authors]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" y="308129"/>
            <a:ext cx="6149789" cy="506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9879" y="5054400"/>
            <a:ext cx="596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300" dirty="0">
                <a:solidFill>
                  <a:srgbClr val="2D529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MEDIA NEUROSCIENCE LAB</a:t>
            </a:r>
          </a:p>
          <a:p>
            <a:pPr algn="r"/>
            <a:r>
              <a:rPr lang="en-US" spc="300" dirty="0">
                <a:solidFill>
                  <a:srgbClr val="2D529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@MEDIANEURO • MEDIANEUROSCIENCE.ORG</a:t>
            </a:r>
          </a:p>
        </p:txBody>
      </p:sp>
    </p:spTree>
    <p:extLst>
      <p:ext uri="{BB962C8B-B14F-4D97-AF65-F5344CB8AC3E}">
        <p14:creationId xmlns:p14="http://schemas.microsoft.com/office/powerpoint/2010/main" val="15859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368842" y="939740"/>
            <a:ext cx="8402743" cy="863660"/>
            <a:chOff x="2976494" y="1109533"/>
            <a:chExt cx="6501139" cy="863660"/>
          </a:xfrm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3617991" y="1110951"/>
              <a:ext cx="5859642" cy="862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89779" y="1288080"/>
              <a:ext cx="5303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Ubuntu Light" panose="020B0304030602030204" pitchFamily="34" charset="0"/>
                  <a:ea typeface="Ubuntu Light" charset="0"/>
                  <a:cs typeface="Ubuntu Light" charset="0"/>
                </a:rPr>
                <a:t>Point one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494" y="1110952"/>
              <a:ext cx="641497" cy="862241"/>
            </a:xfrm>
            <a:prstGeom prst="rect">
              <a:avLst/>
            </a:prstGeom>
            <a:solidFill>
              <a:srgbClr val="2D5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3543" y="1109533"/>
              <a:ext cx="327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FreightSans Pro" panose="02000606030000020004" pitchFamily="2" charset="0"/>
                  <a:ea typeface="Ubuntu" charset="0"/>
                  <a:cs typeface="Ubuntu" charset="0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8843" y="1967188"/>
            <a:ext cx="8402742" cy="922393"/>
            <a:chOff x="2976495" y="2094456"/>
            <a:chExt cx="6501138" cy="922393"/>
          </a:xfrm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3617991" y="2124207"/>
              <a:ext cx="5859642" cy="8926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9779" y="2272275"/>
              <a:ext cx="5303970" cy="5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>
                  <a:latin typeface="Ubuntu Light" panose="020B0304030602030204" pitchFamily="34" charset="0"/>
                  <a:ea typeface="Ubuntu Light" charset="0"/>
                  <a:cs typeface="Ubuntu Light" charset="0"/>
                </a:rPr>
                <a:t>Point two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6495" y="2124206"/>
              <a:ext cx="647587" cy="892643"/>
            </a:xfrm>
            <a:prstGeom prst="rect">
              <a:avLst/>
            </a:prstGeom>
            <a:solidFill>
              <a:srgbClr val="2D5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6615" y="2094456"/>
              <a:ext cx="3809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FreightSans Pro" panose="02000606030000020004" pitchFamily="2" charset="0"/>
                  <a:ea typeface="Ubuntu" charset="0"/>
                  <a:cs typeface="Ubuntu" charset="0"/>
                </a:rPr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8842" y="2999739"/>
            <a:ext cx="8402743" cy="947461"/>
            <a:chOff x="2976494" y="3386291"/>
            <a:chExt cx="6501139" cy="947461"/>
          </a:xfrm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>
              <a:off x="3617991" y="3471096"/>
              <a:ext cx="5859642" cy="862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9779" y="3632371"/>
              <a:ext cx="5303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Ubuntu Light" panose="020B0304030602030204" pitchFamily="34" charset="0"/>
                  <a:ea typeface="Ubuntu Light" charset="0"/>
                  <a:cs typeface="Ubuntu Light" charset="0"/>
                </a:rPr>
                <a:t>Point three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6494" y="3471096"/>
              <a:ext cx="641497" cy="862656"/>
            </a:xfrm>
            <a:prstGeom prst="rect">
              <a:avLst/>
            </a:prstGeom>
            <a:solidFill>
              <a:srgbClr val="2D5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5571" y="3386291"/>
              <a:ext cx="3723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FreightSans Pro" panose="02000606030000020004" pitchFamily="2" charset="0"/>
                  <a:ea typeface="Ubuntu" charset="0"/>
                  <a:cs typeface="Ubuntu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68842" y="4080508"/>
            <a:ext cx="8402743" cy="933131"/>
            <a:chOff x="2976494" y="1041809"/>
            <a:chExt cx="6501139" cy="933131"/>
          </a:xfrm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6" name="Rectangle 25"/>
            <p:cNvSpPr/>
            <p:nvPr/>
          </p:nvSpPr>
          <p:spPr>
            <a:xfrm>
              <a:off x="3617991" y="1110952"/>
              <a:ext cx="5859642" cy="8639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9779" y="1110952"/>
              <a:ext cx="5303970" cy="665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Ubuntu Light" panose="020B0304030602030204" pitchFamily="34" charset="0"/>
                  <a:ea typeface="Ubuntu Light" charset="0"/>
                  <a:cs typeface="Ubuntu Light" charset="0"/>
                </a:rPr>
                <a:t>Point four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76494" y="1110952"/>
              <a:ext cx="641497" cy="863988"/>
            </a:xfrm>
            <a:prstGeom prst="rect">
              <a:avLst/>
            </a:prstGeom>
            <a:solidFill>
              <a:srgbClr val="2D5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eightSans Pro Book" panose="02000606030000020004" pitchFamily="2" charset="0"/>
                <a:ea typeface="Ubuntu" charset="0"/>
                <a:cs typeface="Ubuntu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1795" y="1041809"/>
              <a:ext cx="4157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FreightSans Pro" panose="02000606030000020004" pitchFamily="2" charset="0"/>
                  <a:ea typeface="Ubuntu" charset="0"/>
                  <a:cs typeface="Ubuntu" charset="0"/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4679" y="924227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rgbClr val="3E3E3E"/>
                </a:solidFill>
                <a:latin typeface="Ubuntu" panose="020B0504030602030204" pitchFamily="34" charset="0"/>
                <a:ea typeface="Ubuntu Light" charset="0"/>
                <a:cs typeface="Ubuntu Light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160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35" y="230188"/>
            <a:ext cx="891764" cy="734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45BB18-F665-B543-A8B0-49997D07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90" y="356775"/>
            <a:ext cx="11461428" cy="1017108"/>
          </a:xfrm>
        </p:spPr>
        <p:txBody>
          <a:bodyPr/>
          <a:lstStyle/>
          <a:p>
            <a:r>
              <a:rPr lang="en-US" b="1" spc="300" dirty="0">
                <a:latin typeface="+mj-lt"/>
                <a:ea typeface="Titillium Web Light" charset="0"/>
                <a:cs typeface="Titillium Web Light" charset="0"/>
              </a:rPr>
              <a:t>INTRODUCTION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9F56B3-FFCF-1B47-B865-368F3B44B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490" y="1486231"/>
            <a:ext cx="5165650" cy="4794729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US" sz="200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Here is some text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FBD480-344B-E24A-A262-F0D4E87FDB03}"/>
              </a:ext>
            </a:extLst>
          </p:cNvPr>
          <p:cNvSpPr txBox="1">
            <a:spLocks/>
          </p:cNvSpPr>
          <p:nvPr/>
        </p:nvSpPr>
        <p:spPr>
          <a:xfrm>
            <a:off x="6090684" y="1486230"/>
            <a:ext cx="5647660" cy="4794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</a:pPr>
            <a:endParaRPr lang="en-US" sz="2000" dirty="0">
              <a:latin typeface="+mj-lt"/>
              <a:ea typeface="Ubuntu Light" charset="0"/>
              <a:cs typeface="Ubuntu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20A4A-A1A7-2C4A-8A97-0CA202520F0C}"/>
              </a:ext>
            </a:extLst>
          </p:cNvPr>
          <p:cNvSpPr txBox="1"/>
          <p:nvPr/>
        </p:nvSpPr>
        <p:spPr>
          <a:xfrm>
            <a:off x="7612655" y="306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2FB8EA-3466-514F-80FB-FCB740873233}"/>
              </a:ext>
            </a:extLst>
          </p:cNvPr>
          <p:cNvSpPr txBox="1">
            <a:spLocks/>
          </p:cNvSpPr>
          <p:nvPr/>
        </p:nvSpPr>
        <p:spPr>
          <a:xfrm>
            <a:off x="6048923" y="1486231"/>
            <a:ext cx="5165650" cy="4794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rgbClr val="3E3E3E"/>
                </a:solidFill>
                <a:latin typeface="Ubuntu Light" panose="020B0304030602030204" pitchFamily="34" charset="0"/>
                <a:ea typeface="Ubuntu Light" panose="020B0304030602030204" pitchFamily="34" charset="0"/>
                <a:cs typeface="Ubuntu Light" panose="020B0304030602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</a:pPr>
            <a:r>
              <a:rPr lang="en-US" sz="2000" dirty="0">
                <a:latin typeface="+mj-lt"/>
                <a:ea typeface="Roboto Light" panose="02000000000000000000" pitchFamily="2" charset="0"/>
                <a:cs typeface="Roboto Light" panose="02000000000000000000" pitchFamily="2" charset="0"/>
              </a:rPr>
              <a:t>Here is some more</a:t>
            </a:r>
          </a:p>
        </p:txBody>
      </p:sp>
    </p:spTree>
    <p:extLst>
      <p:ext uri="{BB962C8B-B14F-4D97-AF65-F5344CB8AC3E}">
        <p14:creationId xmlns:p14="http://schemas.microsoft.com/office/powerpoint/2010/main" val="15195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575" y="2796811"/>
            <a:ext cx="8648950" cy="2387600"/>
          </a:xfrm>
        </p:spPr>
        <p:txBody>
          <a:bodyPr>
            <a:noAutofit/>
          </a:bodyPr>
          <a:lstStyle/>
          <a:p>
            <a:pPr algn="r">
              <a:lnSpc>
                <a:spcPct val="11400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4" y="272271"/>
            <a:ext cx="6332307" cy="5214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9879" y="5054400"/>
            <a:ext cx="596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300" dirty="0">
                <a:solidFill>
                  <a:srgbClr val="00529A"/>
                </a:solidFill>
              </a:rPr>
              <a:t>THE MEDIA NEUROSCIENCE LAB</a:t>
            </a:r>
          </a:p>
          <a:p>
            <a:pPr algn="r"/>
            <a:r>
              <a:rPr lang="en-US" spc="300" dirty="0">
                <a:solidFill>
                  <a:srgbClr val="00529A"/>
                </a:solidFill>
              </a:rPr>
              <a:t>@MEDIANEURO • MEDIANEUROSCIENCE.ORG</a:t>
            </a:r>
          </a:p>
        </p:txBody>
      </p:sp>
    </p:spTree>
    <p:extLst>
      <p:ext uri="{BB962C8B-B14F-4D97-AF65-F5344CB8AC3E}">
        <p14:creationId xmlns:p14="http://schemas.microsoft.com/office/powerpoint/2010/main" val="171422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53</Words>
  <Application>Microsoft Macintosh PowerPoint</Application>
  <PresentationFormat>Widescreen</PresentationFormat>
  <Paragraphs>19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FreightSans Pro</vt:lpstr>
      <vt:lpstr>FreightSans Pro Book</vt:lpstr>
      <vt:lpstr>Helvetica</vt:lpstr>
      <vt:lpstr>Roboto Light</vt:lpstr>
      <vt:lpstr>Titillium Web Light</vt:lpstr>
      <vt:lpstr>Ubuntu</vt:lpstr>
      <vt:lpstr>Ubuntu Light</vt:lpstr>
      <vt:lpstr>Office Theme</vt:lpstr>
      <vt:lpstr>[insert title here]</vt:lpstr>
      <vt:lpstr>PowerPoint Presentation</vt:lpstr>
      <vt:lpstr>INTRODUCTION</vt:lpstr>
      <vt:lpstr>Thank You!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Offramp Problem: Treating Media Psychology as an Insular Discipline Inhibits Theoretical and Empirical Progress</dc:title>
  <dc:creator>Jacob Fisher</dc:creator>
  <cp:lastModifiedBy>Jacob Fisher</cp:lastModifiedBy>
  <cp:revision>26</cp:revision>
  <dcterms:created xsi:type="dcterms:W3CDTF">2017-05-18T17:06:10Z</dcterms:created>
  <dcterms:modified xsi:type="dcterms:W3CDTF">2018-05-11T17:11:39Z</dcterms:modified>
</cp:coreProperties>
</file>