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8"/>
  </p:notesMasterIdLst>
  <p:sldIdLst>
    <p:sldId id="256" r:id="rId3"/>
    <p:sldId id="275" r:id="rId4"/>
    <p:sldId id="293" r:id="rId5"/>
    <p:sldId id="281" r:id="rId6"/>
    <p:sldId id="294" r:id="rId7"/>
    <p:sldId id="282" r:id="rId8"/>
    <p:sldId id="284" r:id="rId9"/>
    <p:sldId id="279" r:id="rId10"/>
    <p:sldId id="295" r:id="rId11"/>
    <p:sldId id="296" r:id="rId12"/>
    <p:sldId id="276" r:id="rId13"/>
    <p:sldId id="297" r:id="rId14"/>
    <p:sldId id="287" r:id="rId15"/>
    <p:sldId id="292" r:id="rId16"/>
    <p:sldId id="289" r:id="rId17"/>
    <p:sldId id="290" r:id="rId18"/>
    <p:sldId id="291" r:id="rId19"/>
    <p:sldId id="272" r:id="rId20"/>
    <p:sldId id="298" r:id="rId21"/>
    <p:sldId id="266" r:id="rId22"/>
    <p:sldId id="267" r:id="rId23"/>
    <p:sldId id="268" r:id="rId24"/>
    <p:sldId id="269" r:id="rId25"/>
    <p:sldId id="270" r:id="rId26"/>
    <p:sldId id="27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53D"/>
    <a:srgbClr val="4E9C39"/>
    <a:srgbClr val="121212"/>
    <a:srgbClr val="921CDE"/>
    <a:srgbClr val="FF32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1" autoAdjust="0"/>
    <p:restoredTop sz="98745" autoAdjust="0"/>
  </p:normalViewPr>
  <p:slideViewPr>
    <p:cSldViewPr snapToGrid="0" snapToObjects="1">
      <p:cViewPr>
        <p:scale>
          <a:sx n="156" d="100"/>
          <a:sy n="156" d="100"/>
        </p:scale>
        <p:origin x="-328" y="-440"/>
      </p:cViewPr>
      <p:guideLst>
        <p:guide orient="horz" pos="1620"/>
        <p:guide pos="2880"/>
      </p:guideLst>
    </p:cSldViewPr>
  </p:slideViewPr>
  <p:outlineViewPr>
    <p:cViewPr>
      <p:scale>
        <a:sx n="33" d="100"/>
        <a:sy n="33" d="100"/>
      </p:scale>
      <p:origin x="0" y="5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8016851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337" name="Shape 33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337" name="Shape 33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s-ES_tradnl"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_tradnl" dirty="0" err="1" smtClean="0"/>
              <a:t>Review</a:t>
            </a:r>
            <a:r>
              <a:rPr lang="es-ES_tradnl" baseline="0" dirty="0" smtClean="0"/>
              <a:t> </a:t>
            </a:r>
            <a:r>
              <a:rPr lang="es-ES_tradnl" baseline="0" dirty="0" err="1" smtClean="0"/>
              <a:t>to</a:t>
            </a:r>
            <a:r>
              <a:rPr lang="es-ES_tradnl" baseline="0" dirty="0" smtClean="0"/>
              <a:t> </a:t>
            </a:r>
            <a:r>
              <a:rPr lang="es-ES_tradnl" baseline="0" dirty="0" err="1" smtClean="0"/>
              <a:t>ensure</a:t>
            </a:r>
            <a:r>
              <a:rPr lang="es-ES_tradnl" baseline="0" dirty="0" smtClean="0"/>
              <a:t> </a:t>
            </a:r>
            <a:r>
              <a:rPr lang="es-ES_tradnl" baseline="0" dirty="0" err="1" smtClean="0"/>
              <a:t>we</a:t>
            </a:r>
            <a:r>
              <a:rPr lang="es-ES_tradnl" baseline="0" dirty="0" smtClean="0"/>
              <a:t> </a:t>
            </a:r>
            <a:r>
              <a:rPr lang="es-ES_tradnl" baseline="0" dirty="0" err="1" smtClean="0"/>
              <a:t>mention</a:t>
            </a:r>
            <a:r>
              <a:rPr lang="es-ES_tradnl" baseline="0" dirty="0" smtClean="0"/>
              <a:t> </a:t>
            </a:r>
            <a:r>
              <a:rPr lang="es-ES_tradnl" baseline="0" dirty="0" err="1" smtClean="0"/>
              <a:t>everything</a:t>
            </a:r>
            <a:r>
              <a:rPr lang="es-ES_tradnl" baseline="0" dirty="0" smtClean="0"/>
              <a:t> </a:t>
            </a:r>
            <a:r>
              <a:rPr lang="es-ES_tradnl" baseline="0" dirty="0" err="1" smtClean="0"/>
              <a:t>that</a:t>
            </a:r>
            <a:r>
              <a:rPr lang="es-ES_tradnl" baseline="0" dirty="0" smtClean="0"/>
              <a:t> </a:t>
            </a:r>
            <a:r>
              <a:rPr lang="es-ES_tradnl" baseline="0" dirty="0" err="1" smtClean="0"/>
              <a:t>is</a:t>
            </a:r>
            <a:r>
              <a:rPr lang="es-ES_tradnl" baseline="0" dirty="0" smtClean="0"/>
              <a:t> in </a:t>
            </a:r>
            <a:r>
              <a:rPr lang="es-ES_tradnl" baseline="0" dirty="0" err="1" smtClean="0"/>
              <a:t>One</a:t>
            </a:r>
            <a:r>
              <a:rPr lang="es-ES_tradnl" baseline="0" dirty="0" smtClean="0"/>
              <a:t> </a:t>
            </a:r>
            <a:r>
              <a:rPr lang="es-ES_tradnl" baseline="0" dirty="0" err="1" smtClean="0"/>
              <a:t>Pager</a:t>
            </a:r>
            <a:r>
              <a:rPr lang="es-ES_tradnl" baseline="0" dirty="0" smtClean="0"/>
              <a:t> “</a:t>
            </a:r>
            <a:r>
              <a:rPr lang="es-ES_tradnl" baseline="0" dirty="0" err="1" smtClean="0"/>
              <a:t>One</a:t>
            </a:r>
            <a:r>
              <a:rPr lang="es-ES_tradnl" baseline="0" dirty="0" smtClean="0"/>
              <a:t> Mediasmart”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err="1" smtClean="0"/>
              <a:t>This</a:t>
            </a:r>
            <a:r>
              <a:rPr lang="es-ES_tradnl" baseline="0" dirty="0" smtClean="0"/>
              <a:t> </a:t>
            </a:r>
            <a:r>
              <a:rPr lang="es-ES_tradnl" baseline="0" dirty="0" err="1" smtClean="0"/>
              <a:t>should</a:t>
            </a:r>
            <a:r>
              <a:rPr lang="es-ES_tradnl" baseline="0" dirty="0" smtClean="0"/>
              <a:t> be moved </a:t>
            </a:r>
            <a:r>
              <a:rPr lang="es-ES_tradnl" baseline="0" dirty="0" err="1" smtClean="0"/>
              <a:t>to</a:t>
            </a:r>
            <a:r>
              <a:rPr lang="es-ES_tradnl" baseline="0" dirty="0" smtClean="0"/>
              <a:t> </a:t>
            </a:r>
            <a:r>
              <a:rPr lang="es-ES_tradnl" baseline="0" dirty="0" err="1" smtClean="0"/>
              <a:t>the</a:t>
            </a:r>
            <a:r>
              <a:rPr lang="es-ES_tradnl" baseline="0" dirty="0" smtClean="0"/>
              <a:t> </a:t>
            </a:r>
            <a:r>
              <a:rPr lang="es-ES_tradnl" baseline="0" smtClean="0"/>
              <a:t>Proximity</a:t>
            </a:r>
            <a:r>
              <a:rPr lang="es-ES_tradnl" baseline="0" dirty="0" smtClean="0"/>
              <a:t> </a:t>
            </a:r>
            <a:r>
              <a:rPr lang="es-ES_tradnl" baseline="0" dirty="0" err="1" smtClean="0"/>
              <a:t>Campaigns</a:t>
            </a:r>
            <a:r>
              <a:rPr lang="es-ES_tradnl" baseline="0" dirty="0" smtClean="0"/>
              <a:t> </a:t>
            </a:r>
            <a:r>
              <a:rPr lang="es-ES_tradnl" baseline="0" dirty="0" err="1" smtClean="0"/>
              <a:t>Solution</a:t>
            </a:r>
            <a:endParaRPr lang="en" dirty="0"/>
          </a:p>
        </p:txBody>
      </p:sp>
    </p:spTree>
    <p:extLst>
      <p:ext uri="{BB962C8B-B14F-4D97-AF65-F5344CB8AC3E}">
        <p14:creationId xmlns:p14="http://schemas.microsoft.com/office/powerpoint/2010/main" val="1893740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s-ES_tradnl"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s-ES_tradnl"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337" name="Shape 33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124326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62"/>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p>
            <a:endParaRPr lang="en-US" dirty="0"/>
          </a:p>
        </p:txBody>
      </p:sp>
    </p:spTree>
    <p:extLst>
      <p:ext uri="{BB962C8B-B14F-4D97-AF65-F5344CB8AC3E}">
        <p14:creationId xmlns:p14="http://schemas.microsoft.com/office/powerpoint/2010/main" val="366481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p:cNvSpPr/>
          <p:nvPr userDrawn="1"/>
        </p:nvSpPr>
        <p:spPr>
          <a:xfrm>
            <a:off x="-1" y="0"/>
            <a:ext cx="9143999" cy="5671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title" hasCustomPrompt="1"/>
          </p:nvPr>
        </p:nvSpPr>
        <p:spPr>
          <a:xfrm>
            <a:off x="335666" y="194078"/>
            <a:ext cx="8472668" cy="179002"/>
          </a:xfrm>
          <a:prstGeom prst="rect">
            <a:avLst/>
          </a:prstGeom>
        </p:spPr>
        <p:txBody>
          <a:bodyPr lIns="0" tIns="0" rIns="0" bIns="0" anchor="ctr" anchorCtr="0">
            <a:noAutofit/>
          </a:bodyPr>
          <a:lstStyle>
            <a:lvl1pPr algn="ctr">
              <a:defRPr sz="2600" b="1" i="0">
                <a:solidFill>
                  <a:schemeClr val="bg1"/>
                </a:solidFill>
                <a:latin typeface="Cornerstone" pitchFamily="2" charset="-128"/>
                <a:ea typeface="Cornerstone" pitchFamily="2" charset="-128"/>
                <a:cs typeface="Cornerstone" pitchFamily="2" charset="-128"/>
              </a:defRPr>
            </a:lvl1pPr>
          </a:lstStyle>
          <a:p>
            <a:r>
              <a:rPr lang="en-US" dirty="0"/>
              <a:t>CLICK TO EDIT MASTER TITLE STYLE</a:t>
            </a:r>
          </a:p>
        </p:txBody>
      </p:sp>
      <p:sp>
        <p:nvSpPr>
          <p:cNvPr id="3" name="Rectangle 2"/>
          <p:cNvSpPr/>
          <p:nvPr userDrawn="1"/>
        </p:nvSpPr>
        <p:spPr>
          <a:xfrm>
            <a:off x="1" y="5097781"/>
            <a:ext cx="9143999"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2062" y="4826643"/>
            <a:ext cx="1079875" cy="272639"/>
          </a:xfrm>
          <a:prstGeom prst="rect">
            <a:avLst/>
          </a:prstGeom>
        </p:spPr>
      </p:pic>
    </p:spTree>
    <p:extLst>
      <p:ext uri="{BB962C8B-B14F-4D97-AF65-F5344CB8AC3E}">
        <p14:creationId xmlns:p14="http://schemas.microsoft.com/office/powerpoint/2010/main" val="370594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p:cNvSpPr/>
          <p:nvPr userDrawn="1"/>
        </p:nvSpPr>
        <p:spPr>
          <a:xfrm>
            <a:off x="-1" y="0"/>
            <a:ext cx="4572001" cy="7336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title" hasCustomPrompt="1"/>
          </p:nvPr>
        </p:nvSpPr>
        <p:spPr>
          <a:xfrm>
            <a:off x="335666" y="340242"/>
            <a:ext cx="3970520" cy="75368"/>
          </a:xfrm>
          <a:prstGeom prst="rect">
            <a:avLst/>
          </a:prstGeom>
        </p:spPr>
        <p:txBody>
          <a:bodyPr lIns="0" tIns="0" rIns="0" bIns="0" anchor="ctr" anchorCtr="0">
            <a:noAutofit/>
          </a:bodyPr>
          <a:lstStyle>
            <a:lvl1pPr algn="ctr">
              <a:defRPr sz="2000" b="1" i="0">
                <a:solidFill>
                  <a:schemeClr val="bg1"/>
                </a:solidFill>
                <a:latin typeface="Cornerstone" pitchFamily="2" charset="-128"/>
                <a:ea typeface="Cornerstone" pitchFamily="2" charset="-128"/>
                <a:cs typeface="Cornerstone" pitchFamily="2" charset="-128"/>
              </a:defRPr>
            </a:lvl1pPr>
          </a:lstStyle>
          <a:p>
            <a:r>
              <a:rPr lang="en-US" dirty="0"/>
              <a:t>CLICK TO EDIT MASTER TITLE STYLE</a:t>
            </a:r>
          </a:p>
        </p:txBody>
      </p:sp>
      <p:sp>
        <p:nvSpPr>
          <p:cNvPr id="3" name="Rectangle 2"/>
          <p:cNvSpPr/>
          <p:nvPr userDrawn="1"/>
        </p:nvSpPr>
        <p:spPr>
          <a:xfrm>
            <a:off x="1" y="5097781"/>
            <a:ext cx="4571999"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46062" y="4825142"/>
            <a:ext cx="1079875" cy="272639"/>
          </a:xfrm>
          <a:prstGeom prst="rect">
            <a:avLst/>
          </a:prstGeom>
        </p:spPr>
      </p:pic>
      <p:sp>
        <p:nvSpPr>
          <p:cNvPr id="5" name="Picture Placeholder 4"/>
          <p:cNvSpPr>
            <a:spLocks noGrp="1"/>
          </p:cNvSpPr>
          <p:nvPr>
            <p:ph type="pic" sz="quarter" idx="10"/>
          </p:nvPr>
        </p:nvSpPr>
        <p:spPr>
          <a:xfrm>
            <a:off x="4572000" y="0"/>
            <a:ext cx="4572000" cy="5143500"/>
          </a:xfrm>
          <a:prstGeom prst="rect">
            <a:avLst/>
          </a:prstGeom>
          <a:ln>
            <a:noFill/>
          </a:ln>
        </p:spPr>
        <p:txBody>
          <a:bodyPr/>
          <a:lstStyle/>
          <a:p>
            <a:endParaRPr lang="en-US" dirty="0"/>
          </a:p>
        </p:txBody>
      </p:sp>
      <p:sp>
        <p:nvSpPr>
          <p:cNvPr id="9" name="Text Placeholder 8"/>
          <p:cNvSpPr>
            <a:spLocks noGrp="1"/>
          </p:cNvSpPr>
          <p:nvPr>
            <p:ph type="body" sz="quarter" idx="11"/>
          </p:nvPr>
        </p:nvSpPr>
        <p:spPr>
          <a:xfrm>
            <a:off x="300036" y="1095375"/>
            <a:ext cx="3971925" cy="3487258"/>
          </a:xfrm>
          <a:prstGeom prst="rect">
            <a:avLst/>
          </a:prstGeom>
        </p:spPr>
        <p:txBody>
          <a:bodyPr lIns="0" tIns="0" rIns="0" bIns="0"/>
          <a:lstStyle>
            <a:lvl1pPr>
              <a:defRPr sz="1200" b="0" i="0">
                <a:solidFill>
                  <a:schemeClr val="tx1">
                    <a:lumMod val="65000"/>
                    <a:lumOff val="35000"/>
                  </a:schemeClr>
                </a:solidFill>
                <a:latin typeface="Roboto Medium" charset="0"/>
                <a:ea typeface="Roboto Medium" charset="0"/>
                <a:cs typeface="Roboto Medium" charset="0"/>
              </a:defRPr>
            </a:lvl1pPr>
            <a:lvl2pPr>
              <a:defRPr sz="1200" b="0" i="0">
                <a:solidFill>
                  <a:schemeClr val="tx1">
                    <a:lumMod val="65000"/>
                    <a:lumOff val="35000"/>
                  </a:schemeClr>
                </a:solidFill>
                <a:latin typeface="Roboto Medium" charset="0"/>
                <a:ea typeface="Roboto Medium" charset="0"/>
                <a:cs typeface="Roboto Medium" charset="0"/>
              </a:defRPr>
            </a:lvl2pPr>
            <a:lvl3pPr>
              <a:defRPr sz="1200" b="0" i="0">
                <a:solidFill>
                  <a:schemeClr val="tx1">
                    <a:lumMod val="65000"/>
                    <a:lumOff val="35000"/>
                  </a:schemeClr>
                </a:solidFill>
                <a:latin typeface="Roboto Medium" charset="0"/>
                <a:ea typeface="Roboto Medium" charset="0"/>
                <a:cs typeface="Roboto Medium" charset="0"/>
              </a:defRPr>
            </a:lvl3pPr>
            <a:lvl4pPr>
              <a:defRPr sz="1200" b="0" i="0">
                <a:solidFill>
                  <a:schemeClr val="tx1">
                    <a:lumMod val="65000"/>
                    <a:lumOff val="35000"/>
                  </a:schemeClr>
                </a:solidFill>
                <a:latin typeface="Roboto Medium" charset="0"/>
                <a:ea typeface="Roboto Medium" charset="0"/>
                <a:cs typeface="Roboto Medium" charset="0"/>
              </a:defRPr>
            </a:lvl4pPr>
            <a:lvl5pPr>
              <a:defRPr sz="1200" b="0" i="0">
                <a:solidFill>
                  <a:schemeClr val="tx1">
                    <a:lumMod val="65000"/>
                    <a:lumOff val="35000"/>
                  </a:schemeClr>
                </a:solidFill>
                <a:latin typeface="Roboto Medium" charset="0"/>
                <a:ea typeface="Roboto Medium" charset="0"/>
                <a:cs typeface="Roboto Medium"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08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4" name="Title 3"/>
          <p:cNvSpPr>
            <a:spLocks noGrp="1"/>
          </p:cNvSpPr>
          <p:nvPr>
            <p:ph type="title" hasCustomPrompt="1"/>
          </p:nvPr>
        </p:nvSpPr>
        <p:spPr>
          <a:xfrm>
            <a:off x="547739" y="2653747"/>
            <a:ext cx="4968478" cy="2365513"/>
          </a:xfrm>
          <a:prstGeom prst="rect">
            <a:avLst/>
          </a:prstGeom>
        </p:spPr>
        <p:txBody>
          <a:bodyPr lIns="0"/>
          <a:lstStyle>
            <a:lvl1pPr>
              <a:defRPr sz="3600" b="1" i="0" spc="0" baseline="0">
                <a:solidFill>
                  <a:schemeClr val="bg1"/>
                </a:solidFill>
                <a:latin typeface="Cornerstone" pitchFamily="2" charset="-128"/>
                <a:ea typeface="Cornerstone" pitchFamily="2" charset="-128"/>
                <a:cs typeface="Cornerstone" pitchFamily="2" charset="-128"/>
              </a:defRPr>
            </a:lvl1pPr>
          </a:lstStyle>
          <a:p>
            <a:r>
              <a:rPr lang="en-US" dirty="0"/>
              <a:t>CLICK TO EDIT MASTER TITLE STYLE</a:t>
            </a:r>
          </a:p>
        </p:txBody>
      </p:sp>
      <p:cxnSp>
        <p:nvCxnSpPr>
          <p:cNvPr id="8" name="Straight Connector 7"/>
          <p:cNvCxnSpPr/>
          <p:nvPr userDrawn="1"/>
        </p:nvCxnSpPr>
        <p:spPr>
          <a:xfrm>
            <a:off x="547739" y="2574235"/>
            <a:ext cx="4660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A4A57457-BFB0-534D-8797-2E32A23D6807}"/>
              </a:ext>
            </a:extLst>
          </p:cNvPr>
          <p:cNvPicPr>
            <a:picLocks noChangeAspect="1"/>
          </p:cNvPicPr>
          <p:nvPr userDrawn="1"/>
        </p:nvPicPr>
        <p:blipFill>
          <a:blip r:embed="rId2"/>
          <a:stretch>
            <a:fillRect/>
          </a:stretch>
        </p:blipFill>
        <p:spPr>
          <a:xfrm>
            <a:off x="451227" y="1612972"/>
            <a:ext cx="2097102" cy="879856"/>
          </a:xfrm>
          <a:prstGeom prst="rect">
            <a:avLst/>
          </a:prstGeom>
        </p:spPr>
      </p:pic>
    </p:spTree>
    <p:extLst>
      <p:ext uri="{BB962C8B-B14F-4D97-AF65-F5344CB8AC3E}">
        <p14:creationId xmlns:p14="http://schemas.microsoft.com/office/powerpoint/2010/main" val="19568541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324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94452992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Shape 67"/>
          <p:cNvSpPr/>
          <p:nvPr/>
        </p:nvSpPr>
        <p:spPr>
          <a:xfrm>
            <a:off x="0" y="0"/>
            <a:ext cx="9144000" cy="5143500"/>
          </a:xfrm>
          <a:prstGeom prst="rect">
            <a:avLst/>
          </a:prstGeom>
          <a:solidFill>
            <a:srgbClr val="000000">
              <a:alpha val="50770"/>
            </a:srgbClr>
          </a:solidFill>
          <a:ln>
            <a:noFill/>
          </a:ln>
        </p:spPr>
        <p:txBody>
          <a:bodyPr lIns="91425" tIns="91425" rIns="91425" bIns="91425" anchor="ctr" anchorCtr="0">
            <a:noAutofit/>
          </a:bodyPr>
          <a:lstStyle/>
          <a:p>
            <a:pPr lvl="0" rtl="0">
              <a:spcBef>
                <a:spcPts val="0"/>
              </a:spcBef>
              <a:buNone/>
            </a:pPr>
            <a:endParaRPr dirty="0"/>
          </a:p>
        </p:txBody>
      </p:sp>
      <p:sp>
        <p:nvSpPr>
          <p:cNvPr id="69" name="Shape 69"/>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s-ES_tradnl" b="1" i="1" dirty="0" smtClean="0"/>
              <a:t>Web </a:t>
            </a:r>
            <a:r>
              <a:rPr lang="es-ES_tradnl" b="1" i="1" dirty="0" err="1" smtClean="0"/>
              <a:t>Changes</a:t>
            </a:r>
            <a:r>
              <a:rPr lang="es-ES_tradnl" b="1" i="1" dirty="0" smtClean="0"/>
              <a:t> </a:t>
            </a:r>
            <a:r>
              <a:rPr lang="es-ES_tradnl" b="1" i="1" dirty="0" err="1" smtClean="0"/>
              <a:t>Part</a:t>
            </a:r>
            <a:r>
              <a:rPr lang="es-ES_tradnl" b="1" i="1" dirty="0" smtClean="0"/>
              <a:t> II</a:t>
            </a:r>
            <a:endParaRPr lang="en" b="1" i="1" dirty="0"/>
          </a:p>
        </p:txBody>
      </p:sp>
      <p:pic>
        <p:nvPicPr>
          <p:cNvPr id="2" name="Picture 1" descr="mediasmart-white-tagline-grey-tex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5" y="924596"/>
            <a:ext cx="2124444" cy="89467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s-ES_tradnl" b="1" i="1" dirty="0" smtClean="0"/>
              <a:t>REVIEW CONTENT : PRODUCT AREA</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3" name="Rectangle 2"/>
          <p:cNvSpPr/>
          <p:nvPr/>
        </p:nvSpPr>
        <p:spPr>
          <a:xfrm>
            <a:off x="3692915" y="1394340"/>
            <a:ext cx="1704752"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FFFFFF"/>
                </a:solidFill>
              </a:rPr>
              <a:t> PRODUCT</a:t>
            </a:r>
            <a:endParaRPr lang="en-US" dirty="0">
              <a:solidFill>
                <a:srgbClr val="FFFFFF"/>
              </a:solidFill>
            </a:endParaRPr>
          </a:p>
        </p:txBody>
      </p:sp>
      <p:sp>
        <p:nvSpPr>
          <p:cNvPr id="10" name="Rectangle 9"/>
          <p:cNvSpPr/>
          <p:nvPr/>
        </p:nvSpPr>
        <p:spPr>
          <a:xfrm>
            <a:off x="3939251" y="2492343"/>
            <a:ext cx="1246181"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ADSERVER</a:t>
            </a:r>
            <a:endParaRPr lang="en-US" sz="1200" dirty="0">
              <a:solidFill>
                <a:srgbClr val="FFFFFF"/>
              </a:solidFill>
            </a:endParaRPr>
          </a:p>
        </p:txBody>
      </p:sp>
      <p:sp>
        <p:nvSpPr>
          <p:cNvPr id="5" name="Right Brace 4"/>
          <p:cNvSpPr/>
          <p:nvPr/>
        </p:nvSpPr>
        <p:spPr>
          <a:xfrm rot="16200000">
            <a:off x="4224431" y="-595938"/>
            <a:ext cx="458918" cy="5641964"/>
          </a:xfrm>
          <a:prstGeom prst="rightBrace">
            <a:avLst>
              <a:gd name="adj1" fmla="val 8333"/>
              <a:gd name="adj2" fmla="val 5215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FFFF"/>
              </a:solidFill>
            </a:endParaRPr>
          </a:p>
        </p:txBody>
      </p:sp>
      <p:sp>
        <p:nvSpPr>
          <p:cNvPr id="17" name="Rectangle 16"/>
          <p:cNvSpPr/>
          <p:nvPr/>
        </p:nvSpPr>
        <p:spPr>
          <a:xfrm>
            <a:off x="3501898" y="3171616"/>
            <a:ext cx="2124074" cy="1323439"/>
          </a:xfrm>
          <a:prstGeom prst="rect">
            <a:avLst/>
          </a:prstGeom>
        </p:spPr>
        <p:txBody>
          <a:bodyPr wrap="square">
            <a:spAutoFit/>
          </a:bodyPr>
          <a:lstStyle/>
          <a:p>
            <a:pPr algn="ctr"/>
            <a:r>
              <a:rPr lang="en-US" sz="1000" b="1" dirty="0" err="1" smtClean="0">
                <a:solidFill>
                  <a:schemeClr val="bg2"/>
                </a:solidFill>
              </a:rPr>
              <a:t>Adserver</a:t>
            </a:r>
            <a:r>
              <a:rPr lang="en-US" sz="1000" b="1" dirty="0" smtClean="0">
                <a:solidFill>
                  <a:schemeClr val="bg2"/>
                </a:solidFill>
              </a:rPr>
              <a:t> for Media Efficiency:</a:t>
            </a:r>
          </a:p>
          <a:p>
            <a:pPr algn="ctr"/>
            <a:endParaRPr lang="en-US" sz="1000" dirty="0">
              <a:solidFill>
                <a:schemeClr val="bg2"/>
              </a:solidFill>
            </a:endParaRPr>
          </a:p>
          <a:p>
            <a:pPr algn="ctr"/>
            <a:r>
              <a:rPr lang="en-US" sz="1000" dirty="0" smtClean="0"/>
              <a:t>Measure how effective each of your digital advertising channels is, so that you can focus only on those who bring incremental results. Stop paying for installs you would get anyway! </a:t>
            </a:r>
            <a:endParaRPr lang="en-US" sz="1000" dirty="0"/>
          </a:p>
        </p:txBody>
      </p:sp>
    </p:spTree>
    <p:extLst>
      <p:ext uri="{BB962C8B-B14F-4D97-AF65-F5344CB8AC3E}">
        <p14:creationId xmlns:p14="http://schemas.microsoft.com/office/powerpoint/2010/main" val="355644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AdServer</a:t>
            </a:r>
            <a:r>
              <a:rPr lang="en-US" dirty="0" smtClean="0"/>
              <a:t> for Efficiency</a:t>
            </a:r>
            <a:endParaRPr lang="en-US" dirty="0"/>
          </a:p>
        </p:txBody>
      </p:sp>
      <p:sp>
        <p:nvSpPr>
          <p:cNvPr id="4" name="Rectangle 3"/>
          <p:cNvSpPr/>
          <p:nvPr/>
        </p:nvSpPr>
        <p:spPr>
          <a:xfrm>
            <a:off x="238132" y="991799"/>
            <a:ext cx="8686718" cy="2893100"/>
          </a:xfrm>
          <a:prstGeom prst="rect">
            <a:avLst/>
          </a:prstGeom>
        </p:spPr>
        <p:txBody>
          <a:bodyPr wrap="square">
            <a:spAutoFit/>
          </a:bodyPr>
          <a:lstStyle/>
          <a:p>
            <a:r>
              <a:rPr lang="en-US" dirty="0" smtClean="0"/>
              <a:t>If you have an app driven business and actively promote your app through managed advertising channels, chances are that you have been subject to attribution fraud (more than 50% paid installs, as per multiple industry reports). And if you are aware of this problem, you are likely to struggle with </a:t>
            </a:r>
            <a:r>
              <a:rPr lang="en-US" dirty="0"/>
              <a:t>how to differentiate </a:t>
            </a:r>
            <a:r>
              <a:rPr lang="en-US" dirty="0" smtClean="0"/>
              <a:t>advertising channels that bring incremental value to your business </a:t>
            </a:r>
            <a:r>
              <a:rPr lang="en-US" dirty="0"/>
              <a:t>from those that generate good </a:t>
            </a:r>
            <a:r>
              <a:rPr lang="en-US" dirty="0" smtClean="0"/>
              <a:t>“results” </a:t>
            </a:r>
            <a:r>
              <a:rPr lang="en-US" dirty="0"/>
              <a:t>based on </a:t>
            </a:r>
            <a:r>
              <a:rPr lang="en-US" dirty="0" smtClean="0"/>
              <a:t>attribution fraud </a:t>
            </a:r>
            <a:r>
              <a:rPr lang="en-US" dirty="0"/>
              <a:t>or </a:t>
            </a:r>
            <a:r>
              <a:rPr lang="en-US" dirty="0" smtClean="0"/>
              <a:t>non </a:t>
            </a:r>
            <a:r>
              <a:rPr lang="en-US" dirty="0"/>
              <a:t>ethical practices. </a:t>
            </a:r>
            <a:endParaRPr lang="en-US" dirty="0" smtClean="0"/>
          </a:p>
          <a:p>
            <a:endParaRPr lang="en-US" dirty="0"/>
          </a:p>
          <a:p>
            <a:r>
              <a:rPr lang="en-US" dirty="0" smtClean="0"/>
              <a:t>At mediasmart, we believe the ultimate way to identify advertising channels that may be generating good results purely by playing your attribution system, is to actually measure the results they provide when your ads are served, versus when they are not. </a:t>
            </a:r>
          </a:p>
          <a:p>
            <a:endParaRPr lang="en-US" dirty="0"/>
          </a:p>
          <a:p>
            <a:r>
              <a:rPr lang="en-US" dirty="0" smtClean="0"/>
              <a:t>With mediasmart Ad Server for Efficiency you will not only be able to quickly identify fraudulent advertising channels, but in general, you’ll be able to identify the </a:t>
            </a:r>
            <a:r>
              <a:rPr lang="en-US" b="1" dirty="0" smtClean="0"/>
              <a:t>incremental value </a:t>
            </a:r>
            <a:r>
              <a:rPr lang="en-US" dirty="0" smtClean="0"/>
              <a:t>that each of your digital advertising channels brings to your campaigns, allowing you to focus on what works for your business overall.</a:t>
            </a:r>
            <a:endParaRPr lang="en-US" dirty="0"/>
          </a:p>
        </p:txBody>
      </p:sp>
      <p:sp>
        <p:nvSpPr>
          <p:cNvPr id="3" name="TextBox 2"/>
          <p:cNvSpPr txBox="1"/>
          <p:nvPr/>
        </p:nvSpPr>
        <p:spPr>
          <a:xfrm>
            <a:off x="1201999" y="4191202"/>
            <a:ext cx="3311175" cy="523220"/>
          </a:xfrm>
          <a:prstGeom prst="rect">
            <a:avLst/>
          </a:prstGeom>
          <a:noFill/>
          <a:ln>
            <a:solidFill>
              <a:srgbClr val="FF324B"/>
            </a:solidFill>
          </a:ln>
        </p:spPr>
        <p:txBody>
          <a:bodyPr wrap="square" rtlCol="0">
            <a:spAutoFit/>
          </a:bodyPr>
          <a:lstStyle/>
          <a:p>
            <a:pPr algn="ctr"/>
            <a:r>
              <a:rPr lang="es-ES_tradnl" dirty="0" err="1" smtClean="0">
                <a:latin typeface="Cornerstone"/>
                <a:cs typeface="Cornerstone"/>
              </a:rPr>
              <a:t>Download</a:t>
            </a:r>
            <a:r>
              <a:rPr lang="es-ES_tradnl" dirty="0" smtClean="0">
                <a:latin typeface="Cornerstone"/>
                <a:cs typeface="Cornerstone"/>
              </a:rPr>
              <a:t> </a:t>
            </a:r>
            <a:r>
              <a:rPr lang="es-ES_tradnl" dirty="0" err="1" smtClean="0">
                <a:latin typeface="Cornerstone"/>
                <a:cs typeface="Cornerstone"/>
              </a:rPr>
              <a:t>our</a:t>
            </a:r>
            <a:r>
              <a:rPr lang="es-ES_tradnl" dirty="0" smtClean="0">
                <a:latin typeface="Cornerstone"/>
                <a:cs typeface="Cornerstone"/>
              </a:rPr>
              <a:t> </a:t>
            </a:r>
            <a:r>
              <a:rPr lang="es-ES_tradnl" dirty="0" err="1" smtClean="0">
                <a:latin typeface="Cornerstone"/>
                <a:cs typeface="Cornerstone"/>
              </a:rPr>
              <a:t>whitepaper</a:t>
            </a:r>
            <a:r>
              <a:rPr lang="es-ES_tradnl" dirty="0" smtClean="0">
                <a:latin typeface="Cornerstone"/>
                <a:cs typeface="Cornerstone"/>
              </a:rPr>
              <a:t> </a:t>
            </a:r>
            <a:r>
              <a:rPr lang="es-ES_tradnl" dirty="0" err="1" smtClean="0">
                <a:latin typeface="Cornerstone"/>
                <a:cs typeface="Cornerstone"/>
              </a:rPr>
              <a:t>on</a:t>
            </a:r>
            <a:r>
              <a:rPr lang="es-ES_tradnl" dirty="0" smtClean="0">
                <a:latin typeface="Cornerstone"/>
                <a:cs typeface="Cornerstone"/>
              </a:rPr>
              <a:t> EFFECTIVE APP PROMOTION</a:t>
            </a:r>
            <a:endParaRPr lang="en" dirty="0">
              <a:latin typeface="Cornerstone"/>
              <a:cs typeface="Cornerstone"/>
            </a:endParaRPr>
          </a:p>
        </p:txBody>
      </p:sp>
      <p:sp>
        <p:nvSpPr>
          <p:cNvPr id="5" name="TextBox 4"/>
          <p:cNvSpPr txBox="1"/>
          <p:nvPr/>
        </p:nvSpPr>
        <p:spPr>
          <a:xfrm>
            <a:off x="5039781" y="4170986"/>
            <a:ext cx="3311175" cy="523220"/>
          </a:xfrm>
          <a:prstGeom prst="rect">
            <a:avLst/>
          </a:prstGeom>
          <a:noFill/>
          <a:ln>
            <a:solidFill>
              <a:srgbClr val="FF324B"/>
            </a:solidFill>
          </a:ln>
        </p:spPr>
        <p:txBody>
          <a:bodyPr wrap="square" rtlCol="0">
            <a:spAutoFit/>
          </a:bodyPr>
          <a:lstStyle/>
          <a:p>
            <a:pPr algn="ctr"/>
            <a:r>
              <a:rPr lang="es-ES_tradnl" dirty="0" smtClean="0">
                <a:latin typeface="Cornerstone"/>
                <a:cs typeface="Cornerstone"/>
              </a:rPr>
              <a:t>GET CONTROL! </a:t>
            </a:r>
            <a:r>
              <a:rPr lang="es-ES_tradnl" dirty="0">
                <a:latin typeface="Cornerstone"/>
                <a:cs typeface="Cornerstone"/>
              </a:rPr>
              <a:t>CONTACT US FOR A TRIAL. </a:t>
            </a:r>
            <a:endParaRPr lang="en" dirty="0">
              <a:latin typeface="Cornerstone"/>
              <a:cs typeface="Cornerstone"/>
            </a:endParaRPr>
          </a:p>
        </p:txBody>
      </p:sp>
    </p:spTree>
    <p:extLst>
      <p:ext uri="{BB962C8B-B14F-4D97-AF65-F5344CB8AC3E}">
        <p14:creationId xmlns:p14="http://schemas.microsoft.com/office/powerpoint/2010/main" val="339018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s-ES_tradnl" b="1" i="1" dirty="0" smtClean="0"/>
              <a:t>REVIEW CONTENT : PRODUCT AREA</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3" name="Rectangle 2"/>
          <p:cNvSpPr/>
          <p:nvPr/>
        </p:nvSpPr>
        <p:spPr>
          <a:xfrm>
            <a:off x="3692915" y="1394340"/>
            <a:ext cx="1704752"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FFFFFF"/>
                </a:solidFill>
              </a:rPr>
              <a:t> PRODUCT</a:t>
            </a:r>
            <a:endParaRPr lang="en-US" dirty="0">
              <a:solidFill>
                <a:srgbClr val="FFFFFF"/>
              </a:solidFill>
            </a:endParaRPr>
          </a:p>
        </p:txBody>
      </p:sp>
      <p:sp>
        <p:nvSpPr>
          <p:cNvPr id="5" name="Right Brace 4"/>
          <p:cNvSpPr/>
          <p:nvPr/>
        </p:nvSpPr>
        <p:spPr>
          <a:xfrm rot="16200000">
            <a:off x="4224431" y="-595938"/>
            <a:ext cx="458918" cy="5641964"/>
          </a:xfrm>
          <a:prstGeom prst="rightBrace">
            <a:avLst>
              <a:gd name="adj1" fmla="val 8333"/>
              <a:gd name="adj2" fmla="val 5215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FFFF"/>
              </a:solidFill>
            </a:endParaRPr>
          </a:p>
        </p:txBody>
      </p:sp>
      <p:sp>
        <p:nvSpPr>
          <p:cNvPr id="11" name="Rectangle 10"/>
          <p:cNvSpPr/>
          <p:nvPr/>
        </p:nvSpPr>
        <p:spPr>
          <a:xfrm>
            <a:off x="6614049" y="2497973"/>
            <a:ext cx="1568676"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FOOTFALL MEASUREMENT</a:t>
            </a:r>
            <a:endParaRPr lang="en-US" sz="1200" dirty="0">
              <a:solidFill>
                <a:srgbClr val="FFFFFF"/>
              </a:solidFill>
            </a:endParaRPr>
          </a:p>
        </p:txBody>
      </p:sp>
      <p:sp>
        <p:nvSpPr>
          <p:cNvPr id="13" name="Rectangle 12"/>
          <p:cNvSpPr/>
          <p:nvPr/>
        </p:nvSpPr>
        <p:spPr>
          <a:xfrm>
            <a:off x="6520931" y="3161876"/>
            <a:ext cx="2035687" cy="1477328"/>
          </a:xfrm>
          <a:prstGeom prst="rect">
            <a:avLst/>
          </a:prstGeom>
        </p:spPr>
        <p:txBody>
          <a:bodyPr wrap="square">
            <a:spAutoFit/>
          </a:bodyPr>
          <a:lstStyle/>
          <a:p>
            <a:pPr algn="ctr"/>
            <a:r>
              <a:rPr lang="en-US" sz="1000" b="1" dirty="0" smtClean="0">
                <a:solidFill>
                  <a:schemeClr val="bg2"/>
                </a:solidFill>
              </a:rPr>
              <a:t>Footfall Measurement</a:t>
            </a:r>
          </a:p>
          <a:p>
            <a:pPr algn="ctr"/>
            <a:endParaRPr lang="en-US" sz="1000" b="1" dirty="0" smtClean="0">
              <a:solidFill>
                <a:schemeClr val="bg2"/>
              </a:solidFill>
            </a:endParaRPr>
          </a:p>
          <a:p>
            <a:pPr algn="ctr"/>
            <a:r>
              <a:rPr lang="en-US" sz="1000" dirty="0" smtClean="0"/>
              <a:t>Measure footfall</a:t>
            </a:r>
            <a:r>
              <a:rPr lang="es-ES_tradnl" sz="1000" dirty="0" smtClean="0"/>
              <a:t> </a:t>
            </a:r>
            <a:r>
              <a:rPr lang="es-ES_tradnl" sz="1000" dirty="0" err="1" smtClean="0"/>
              <a:t>or</a:t>
            </a:r>
            <a:r>
              <a:rPr lang="es-ES_tradnl" sz="1000" dirty="0" smtClean="0"/>
              <a:t> </a:t>
            </a:r>
            <a:r>
              <a:rPr lang="en-US" sz="1000" dirty="0" smtClean="0"/>
              <a:t>the amount </a:t>
            </a:r>
            <a:r>
              <a:rPr lang="en-US" sz="1000" dirty="0"/>
              <a:t>of visits to a store that can be attributed – or directly linked to the impact of - a Drive to Store campaign.</a:t>
            </a:r>
            <a:endParaRPr lang="en-US" sz="1000" b="1" dirty="0">
              <a:solidFill>
                <a:schemeClr val="bg2"/>
              </a:solidFill>
            </a:endParaRPr>
          </a:p>
          <a:p>
            <a:pPr algn="ctr"/>
            <a:endParaRPr lang="en-US" sz="1000" b="1" dirty="0" smtClean="0">
              <a:solidFill>
                <a:schemeClr val="bg2"/>
              </a:solidFill>
            </a:endParaRPr>
          </a:p>
          <a:p>
            <a:pPr algn="ctr"/>
            <a:endParaRPr lang="en-US" sz="1000" dirty="0">
              <a:solidFill>
                <a:schemeClr val="bg2"/>
              </a:solidFill>
            </a:endParaRPr>
          </a:p>
        </p:txBody>
      </p:sp>
    </p:spTree>
    <p:extLst>
      <p:ext uri="{BB962C8B-B14F-4D97-AF65-F5344CB8AC3E}">
        <p14:creationId xmlns:p14="http://schemas.microsoft.com/office/powerpoint/2010/main" val="346593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Footfall measurement Solution:</a:t>
            </a:r>
            <a:endParaRPr lang="en-US" dirty="0"/>
          </a:p>
        </p:txBody>
      </p:sp>
      <p:sp>
        <p:nvSpPr>
          <p:cNvPr id="3" name="TextBox 2"/>
          <p:cNvSpPr txBox="1"/>
          <p:nvPr/>
        </p:nvSpPr>
        <p:spPr>
          <a:xfrm>
            <a:off x="641143" y="4452812"/>
            <a:ext cx="3872031" cy="523220"/>
          </a:xfrm>
          <a:prstGeom prst="rect">
            <a:avLst/>
          </a:prstGeom>
          <a:noFill/>
          <a:ln>
            <a:solidFill>
              <a:srgbClr val="FF324B"/>
            </a:solidFill>
          </a:ln>
        </p:spPr>
        <p:txBody>
          <a:bodyPr wrap="square" rtlCol="0">
            <a:spAutoFit/>
          </a:bodyPr>
          <a:lstStyle/>
          <a:p>
            <a:pPr algn="ctr"/>
            <a:r>
              <a:rPr lang="es-ES_tradnl" dirty="0" err="1" smtClean="0">
                <a:latin typeface="Cornerstone"/>
                <a:cs typeface="Cornerstone"/>
              </a:rPr>
              <a:t>dDownload</a:t>
            </a:r>
            <a:r>
              <a:rPr lang="es-ES_tradnl" dirty="0" smtClean="0">
                <a:latin typeface="Cornerstone"/>
                <a:cs typeface="Cornerstone"/>
              </a:rPr>
              <a:t> </a:t>
            </a:r>
            <a:r>
              <a:rPr lang="es-ES_tradnl" dirty="0" err="1">
                <a:latin typeface="Cornerstone"/>
                <a:cs typeface="Cornerstone"/>
              </a:rPr>
              <a:t>our</a:t>
            </a:r>
            <a:r>
              <a:rPr lang="es-ES_tradnl" dirty="0">
                <a:latin typeface="Cornerstone"/>
                <a:cs typeface="Cornerstone"/>
              </a:rPr>
              <a:t> </a:t>
            </a:r>
            <a:r>
              <a:rPr lang="es-ES_tradnl" dirty="0" err="1" smtClean="0">
                <a:latin typeface="Cornerstone"/>
                <a:cs typeface="Cornerstone"/>
              </a:rPr>
              <a:t>One</a:t>
            </a:r>
            <a:r>
              <a:rPr lang="es-ES_tradnl" dirty="0" smtClean="0">
                <a:latin typeface="Cornerstone"/>
                <a:cs typeface="Cornerstone"/>
              </a:rPr>
              <a:t> </a:t>
            </a:r>
            <a:r>
              <a:rPr lang="es-ES_tradnl" dirty="0" err="1" smtClean="0">
                <a:latin typeface="Cornerstone"/>
                <a:cs typeface="Cornerstone"/>
              </a:rPr>
              <a:t>pager</a:t>
            </a:r>
            <a:r>
              <a:rPr lang="es-ES_tradnl" dirty="0" smtClean="0">
                <a:latin typeface="Cornerstone"/>
                <a:cs typeface="Cornerstone"/>
              </a:rPr>
              <a:t> AND </a:t>
            </a:r>
            <a:r>
              <a:rPr lang="es-ES_tradnl" dirty="0" err="1" smtClean="0">
                <a:latin typeface="Cornerstone"/>
                <a:cs typeface="Cornerstone"/>
              </a:rPr>
              <a:t>our</a:t>
            </a:r>
            <a:r>
              <a:rPr lang="es-ES_tradnl" dirty="0" smtClean="0">
                <a:latin typeface="Cornerstone"/>
                <a:cs typeface="Cornerstone"/>
              </a:rPr>
              <a:t> guide </a:t>
            </a:r>
            <a:r>
              <a:rPr lang="es-ES_tradnl" dirty="0" err="1">
                <a:latin typeface="Cornerstone"/>
                <a:cs typeface="Cornerstone"/>
              </a:rPr>
              <a:t>on</a:t>
            </a:r>
            <a:r>
              <a:rPr lang="es-ES_tradnl" dirty="0">
                <a:latin typeface="Cornerstone"/>
                <a:cs typeface="Cornerstone"/>
              </a:rPr>
              <a:t> </a:t>
            </a:r>
            <a:r>
              <a:rPr lang="es-ES_tradnl" dirty="0" err="1" smtClean="0">
                <a:latin typeface="Cornerstone"/>
                <a:cs typeface="Cornerstone"/>
              </a:rPr>
              <a:t>Footfall</a:t>
            </a:r>
            <a:endParaRPr lang="en" dirty="0">
              <a:latin typeface="Cornerstone"/>
              <a:cs typeface="Cornerstone"/>
            </a:endParaRPr>
          </a:p>
        </p:txBody>
      </p:sp>
      <p:sp>
        <p:nvSpPr>
          <p:cNvPr id="5" name="TextBox 4"/>
          <p:cNvSpPr txBox="1"/>
          <p:nvPr/>
        </p:nvSpPr>
        <p:spPr>
          <a:xfrm>
            <a:off x="5363412" y="4452812"/>
            <a:ext cx="3339504" cy="523220"/>
          </a:xfrm>
          <a:prstGeom prst="rect">
            <a:avLst/>
          </a:prstGeom>
          <a:noFill/>
          <a:ln>
            <a:solidFill>
              <a:srgbClr val="FF324B"/>
            </a:solidFill>
          </a:ln>
        </p:spPr>
        <p:txBody>
          <a:bodyPr wrap="square" rtlCol="0">
            <a:spAutoFit/>
          </a:bodyPr>
          <a:lstStyle/>
          <a:p>
            <a:pPr algn="ctr"/>
            <a:r>
              <a:rPr lang="es-ES_tradnl" dirty="0" smtClean="0">
                <a:latin typeface="Cornerstone"/>
                <a:cs typeface="Cornerstone"/>
              </a:rPr>
              <a:t>CONTACT </a:t>
            </a:r>
            <a:r>
              <a:rPr lang="es-ES_tradnl" dirty="0">
                <a:latin typeface="Cornerstone"/>
                <a:cs typeface="Cornerstone"/>
              </a:rPr>
              <a:t>US FOR </a:t>
            </a:r>
            <a:r>
              <a:rPr lang="es-ES_tradnl" dirty="0" smtClean="0">
                <a:latin typeface="Cornerstone"/>
                <a:cs typeface="Cornerstone"/>
              </a:rPr>
              <a:t>more </a:t>
            </a:r>
            <a:r>
              <a:rPr lang="es-ES_tradnl" dirty="0" err="1" smtClean="0">
                <a:latin typeface="Cornerstone"/>
                <a:cs typeface="Cornerstone"/>
              </a:rPr>
              <a:t>information</a:t>
            </a:r>
            <a:endParaRPr lang="en" dirty="0">
              <a:latin typeface="Cornerstone"/>
              <a:cs typeface="Cornerstone"/>
            </a:endParaRPr>
          </a:p>
        </p:txBody>
      </p:sp>
      <p:sp>
        <p:nvSpPr>
          <p:cNvPr id="6" name="Rectangle 5"/>
          <p:cNvSpPr/>
          <p:nvPr/>
        </p:nvSpPr>
        <p:spPr>
          <a:xfrm>
            <a:off x="197027" y="762969"/>
            <a:ext cx="8946973" cy="276999"/>
          </a:xfrm>
          <a:prstGeom prst="rect">
            <a:avLst/>
          </a:prstGeom>
        </p:spPr>
        <p:txBody>
          <a:bodyPr wrap="square">
            <a:spAutoFit/>
          </a:bodyPr>
          <a:lstStyle/>
          <a:p>
            <a:pPr algn="ctr"/>
            <a:r>
              <a:rPr lang="en-US" sz="1200" dirty="0">
                <a:latin typeface="Cornerstone"/>
                <a:cs typeface="Cornerstone"/>
              </a:rPr>
              <a:t>Footfall - or visits to a store - measures the number of people entering a shop. </a:t>
            </a:r>
            <a:endParaRPr lang="en-US" sz="1200" dirty="0">
              <a:solidFill>
                <a:srgbClr val="3F3F3F"/>
              </a:solidFill>
              <a:latin typeface="Cornerstone"/>
              <a:cs typeface="Cornerstone"/>
            </a:endParaRPr>
          </a:p>
        </p:txBody>
      </p:sp>
      <p:sp>
        <p:nvSpPr>
          <p:cNvPr id="4" name="Rectangle 3"/>
          <p:cNvSpPr/>
          <p:nvPr/>
        </p:nvSpPr>
        <p:spPr>
          <a:xfrm>
            <a:off x="197027" y="1768376"/>
            <a:ext cx="2392207" cy="692497"/>
          </a:xfrm>
          <a:prstGeom prst="rect">
            <a:avLst/>
          </a:prstGeom>
        </p:spPr>
        <p:txBody>
          <a:bodyPr wrap="square">
            <a:spAutoFit/>
          </a:bodyPr>
          <a:lstStyle/>
          <a:p>
            <a:pPr lvl="7" algn="ctr"/>
            <a:r>
              <a:rPr lang="en-US" sz="1300" b="1" dirty="0" smtClean="0">
                <a:solidFill>
                  <a:schemeClr val="bg2">
                    <a:lumMod val="50000"/>
                  </a:schemeClr>
                </a:solidFill>
                <a:latin typeface="Cornerstone"/>
                <a:cs typeface="Cornerstone"/>
              </a:rPr>
              <a:t>Target areas to serve your ad or areas to drive users to</a:t>
            </a:r>
          </a:p>
        </p:txBody>
      </p:sp>
      <p:sp>
        <p:nvSpPr>
          <p:cNvPr id="10" name="Rectangle 9"/>
          <p:cNvSpPr/>
          <p:nvPr/>
        </p:nvSpPr>
        <p:spPr>
          <a:xfrm>
            <a:off x="197027" y="3398608"/>
            <a:ext cx="2478021" cy="692497"/>
          </a:xfrm>
          <a:prstGeom prst="rect">
            <a:avLst/>
          </a:prstGeom>
        </p:spPr>
        <p:txBody>
          <a:bodyPr wrap="square">
            <a:spAutoFit/>
          </a:bodyPr>
          <a:lstStyle/>
          <a:p>
            <a:pPr algn="ctr"/>
            <a:r>
              <a:rPr lang="en-US" sz="1300" dirty="0" smtClean="0">
                <a:latin typeface="Cornerstone" pitchFamily="2" charset="-128"/>
                <a:ea typeface="Cornerstone" pitchFamily="2" charset="-128"/>
                <a:cs typeface="Cornerstone" pitchFamily="2" charset="-128"/>
              </a:rPr>
              <a:t>measure the actual </a:t>
            </a:r>
            <a:r>
              <a:rPr lang="en-US" sz="1300" dirty="0">
                <a:latin typeface="Cornerstone" pitchFamily="2" charset="-128"/>
                <a:ea typeface="Cornerstone" pitchFamily="2" charset="-128"/>
                <a:cs typeface="Cornerstone" pitchFamily="2" charset="-128"/>
              </a:rPr>
              <a:t>campaign </a:t>
            </a:r>
            <a:r>
              <a:rPr lang="en-US" sz="1300" dirty="0" smtClean="0">
                <a:latin typeface="Cornerstone" pitchFamily="2" charset="-128"/>
                <a:ea typeface="Cornerstone" pitchFamily="2" charset="-128"/>
                <a:cs typeface="Cornerstone" pitchFamily="2" charset="-128"/>
              </a:rPr>
              <a:t>impact with additional </a:t>
            </a:r>
            <a:r>
              <a:rPr lang="en-US" sz="1300" dirty="0" err="1" smtClean="0">
                <a:latin typeface="Cornerstone" pitchFamily="2" charset="-128"/>
                <a:ea typeface="Cornerstone" pitchFamily="2" charset="-128"/>
                <a:cs typeface="Cornerstone" pitchFamily="2" charset="-128"/>
              </a:rPr>
              <a:t>kpis</a:t>
            </a:r>
            <a:endParaRPr lang="en-US" sz="1300" dirty="0"/>
          </a:p>
        </p:txBody>
      </p:sp>
      <p:sp>
        <p:nvSpPr>
          <p:cNvPr id="11" name="Rectangle 10"/>
          <p:cNvSpPr/>
          <p:nvPr/>
        </p:nvSpPr>
        <p:spPr>
          <a:xfrm>
            <a:off x="6348841" y="1764217"/>
            <a:ext cx="2244947" cy="692497"/>
          </a:xfrm>
          <a:prstGeom prst="rect">
            <a:avLst/>
          </a:prstGeom>
        </p:spPr>
        <p:txBody>
          <a:bodyPr wrap="square">
            <a:spAutoFit/>
          </a:bodyPr>
          <a:lstStyle/>
          <a:p>
            <a:pPr algn="ctr"/>
            <a:r>
              <a:rPr lang="en-US" sz="1300" dirty="0" smtClean="0">
                <a:latin typeface="Cornerstone"/>
                <a:cs typeface="Cornerstone"/>
                <a:sym typeface="Cutive"/>
              </a:rPr>
              <a:t>Choose Different tools for footfall measurement.</a:t>
            </a:r>
            <a:endParaRPr lang="en-US" sz="1300" dirty="0">
              <a:latin typeface="Cornerstone"/>
              <a:cs typeface="Cornerstone"/>
            </a:endParaRPr>
          </a:p>
        </p:txBody>
      </p:sp>
      <p:sp>
        <p:nvSpPr>
          <p:cNvPr id="13" name="Rectangle 12"/>
          <p:cNvSpPr/>
          <p:nvPr/>
        </p:nvSpPr>
        <p:spPr>
          <a:xfrm>
            <a:off x="1201999" y="1183600"/>
            <a:ext cx="508426" cy="584776"/>
          </a:xfrm>
          <a:prstGeom prst="rect">
            <a:avLst/>
          </a:prstGeom>
        </p:spPr>
        <p:txBody>
          <a:bodyPr wrap="square">
            <a:spAutoFit/>
          </a:bodyPr>
          <a:lstStyle/>
          <a:p>
            <a:pPr algn="ctr"/>
            <a:r>
              <a:rPr lang="en-US" sz="3200" dirty="0" smtClean="0">
                <a:solidFill>
                  <a:schemeClr val="tx1">
                    <a:lumMod val="75000"/>
                  </a:schemeClr>
                </a:solidFill>
                <a:latin typeface="Cornerstone"/>
                <a:cs typeface="Cornerstone"/>
                <a:sym typeface="Cutive"/>
              </a:rPr>
              <a:t>1</a:t>
            </a:r>
            <a:endParaRPr lang="en-US" sz="3200" dirty="0">
              <a:solidFill>
                <a:schemeClr val="tx1">
                  <a:lumMod val="75000"/>
                </a:schemeClr>
              </a:solidFill>
              <a:latin typeface="Cornerstone"/>
              <a:cs typeface="Cornerstone"/>
            </a:endParaRPr>
          </a:p>
        </p:txBody>
      </p:sp>
      <p:sp>
        <p:nvSpPr>
          <p:cNvPr id="17" name="Rectangle 16"/>
          <p:cNvSpPr/>
          <p:nvPr/>
        </p:nvSpPr>
        <p:spPr>
          <a:xfrm>
            <a:off x="7254808" y="1200109"/>
            <a:ext cx="508426" cy="584776"/>
          </a:xfrm>
          <a:prstGeom prst="rect">
            <a:avLst/>
          </a:prstGeom>
        </p:spPr>
        <p:txBody>
          <a:bodyPr wrap="square">
            <a:spAutoFit/>
          </a:bodyPr>
          <a:lstStyle/>
          <a:p>
            <a:pPr algn="ctr"/>
            <a:r>
              <a:rPr lang="en-US" sz="3200" dirty="0">
                <a:solidFill>
                  <a:schemeClr val="tx1">
                    <a:lumMod val="75000"/>
                  </a:schemeClr>
                </a:solidFill>
                <a:latin typeface="Cornerstone"/>
                <a:cs typeface="Cornerstone"/>
                <a:sym typeface="Cutive"/>
              </a:rPr>
              <a:t>2</a:t>
            </a:r>
            <a:endParaRPr lang="en-US" sz="3200" dirty="0">
              <a:solidFill>
                <a:schemeClr val="tx1">
                  <a:lumMod val="75000"/>
                </a:schemeClr>
              </a:solidFill>
              <a:latin typeface="Cornerstone"/>
              <a:cs typeface="Cornerstone"/>
            </a:endParaRPr>
          </a:p>
        </p:txBody>
      </p:sp>
      <p:sp>
        <p:nvSpPr>
          <p:cNvPr id="18" name="Rectangle 17"/>
          <p:cNvSpPr/>
          <p:nvPr/>
        </p:nvSpPr>
        <p:spPr>
          <a:xfrm>
            <a:off x="1201999" y="2745088"/>
            <a:ext cx="508426" cy="584776"/>
          </a:xfrm>
          <a:prstGeom prst="rect">
            <a:avLst/>
          </a:prstGeom>
        </p:spPr>
        <p:txBody>
          <a:bodyPr wrap="square">
            <a:spAutoFit/>
          </a:bodyPr>
          <a:lstStyle/>
          <a:p>
            <a:pPr algn="ctr"/>
            <a:r>
              <a:rPr lang="en-US" sz="3200" dirty="0" smtClean="0">
                <a:solidFill>
                  <a:schemeClr val="tx1">
                    <a:lumMod val="75000"/>
                  </a:schemeClr>
                </a:solidFill>
                <a:latin typeface="Cornerstone"/>
                <a:cs typeface="Cornerstone"/>
                <a:sym typeface="Cutive"/>
              </a:rPr>
              <a:t>3</a:t>
            </a:r>
            <a:endParaRPr lang="en-US" sz="3200" dirty="0">
              <a:solidFill>
                <a:schemeClr val="tx1">
                  <a:lumMod val="75000"/>
                </a:schemeClr>
              </a:solidFill>
              <a:latin typeface="Cornerstone"/>
              <a:cs typeface="Cornerstone"/>
            </a:endParaRPr>
          </a:p>
        </p:txBody>
      </p:sp>
      <p:pic>
        <p:nvPicPr>
          <p:cNvPr id="15" name="Picture 14" descr="2018-08-10_10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437" y="1291335"/>
            <a:ext cx="3072330" cy="2907505"/>
          </a:xfrm>
          <a:prstGeom prst="rect">
            <a:avLst/>
          </a:prstGeom>
        </p:spPr>
      </p:pic>
      <p:sp>
        <p:nvSpPr>
          <p:cNvPr id="19" name="Rectangle 18"/>
          <p:cNvSpPr/>
          <p:nvPr/>
        </p:nvSpPr>
        <p:spPr>
          <a:xfrm>
            <a:off x="6612471" y="3427980"/>
            <a:ext cx="1738485" cy="692497"/>
          </a:xfrm>
          <a:prstGeom prst="rect">
            <a:avLst/>
          </a:prstGeom>
        </p:spPr>
        <p:txBody>
          <a:bodyPr wrap="square">
            <a:spAutoFit/>
          </a:bodyPr>
          <a:lstStyle/>
          <a:p>
            <a:pPr algn="ctr"/>
            <a:r>
              <a:rPr lang="en-US" sz="1300" dirty="0" smtClean="0">
                <a:latin typeface="Cornerstone"/>
                <a:cs typeface="Cornerstone"/>
              </a:rPr>
              <a:t>Get advanced reports and insights</a:t>
            </a:r>
            <a:endParaRPr lang="en-US" sz="1300" dirty="0">
              <a:latin typeface="Cornerstone"/>
              <a:cs typeface="Cornerstone"/>
            </a:endParaRPr>
          </a:p>
        </p:txBody>
      </p:sp>
      <p:sp>
        <p:nvSpPr>
          <p:cNvPr id="20" name="Rectangle 19"/>
          <p:cNvSpPr/>
          <p:nvPr/>
        </p:nvSpPr>
        <p:spPr>
          <a:xfrm>
            <a:off x="7254808" y="2745088"/>
            <a:ext cx="508426" cy="584776"/>
          </a:xfrm>
          <a:prstGeom prst="rect">
            <a:avLst/>
          </a:prstGeom>
        </p:spPr>
        <p:txBody>
          <a:bodyPr wrap="square">
            <a:spAutoFit/>
          </a:bodyPr>
          <a:lstStyle/>
          <a:p>
            <a:pPr algn="ctr"/>
            <a:r>
              <a:rPr lang="en-US" sz="3200" dirty="0">
                <a:solidFill>
                  <a:schemeClr val="tx1">
                    <a:lumMod val="75000"/>
                  </a:schemeClr>
                </a:solidFill>
                <a:latin typeface="Cornerstone"/>
                <a:cs typeface="Cornerstone"/>
                <a:sym typeface="Cutive"/>
              </a:rPr>
              <a:t>4</a:t>
            </a:r>
            <a:endParaRPr lang="en-US" sz="3200" dirty="0">
              <a:solidFill>
                <a:schemeClr val="tx1">
                  <a:lumMod val="75000"/>
                </a:schemeClr>
              </a:solidFill>
              <a:latin typeface="Cornerstone"/>
              <a:cs typeface="Cornerstone"/>
            </a:endParaRPr>
          </a:p>
        </p:txBody>
      </p:sp>
    </p:spTree>
    <p:extLst>
      <p:ext uri="{BB962C8B-B14F-4D97-AF65-F5344CB8AC3E}">
        <p14:creationId xmlns:p14="http://schemas.microsoft.com/office/powerpoint/2010/main" val="104542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s-ES_tradnl" b="1" i="1" dirty="0" smtClean="0"/>
              <a:t>NEW AREA: SOLUTIONS</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5" name="TextBox 4"/>
          <p:cNvSpPr txBox="1"/>
          <p:nvPr/>
        </p:nvSpPr>
        <p:spPr>
          <a:xfrm>
            <a:off x="3526830" y="2451050"/>
            <a:ext cx="1850990"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s-ES_tradnl" sz="1200" dirty="0" err="1"/>
              <a:t>Proximity</a:t>
            </a:r>
            <a:r>
              <a:rPr lang="es-ES_tradnl" sz="1200" dirty="0"/>
              <a:t> </a:t>
            </a:r>
            <a:r>
              <a:rPr lang="es-ES_tradnl" sz="1200" dirty="0" err="1"/>
              <a:t>Campaigns</a:t>
            </a:r>
            <a:endParaRPr lang="en-US" sz="1200" dirty="0"/>
          </a:p>
        </p:txBody>
      </p:sp>
      <p:sp>
        <p:nvSpPr>
          <p:cNvPr id="8" name="TextBox 7"/>
          <p:cNvSpPr txBox="1"/>
          <p:nvPr/>
        </p:nvSpPr>
        <p:spPr>
          <a:xfrm>
            <a:off x="6096106" y="2451050"/>
            <a:ext cx="1239884"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s-ES_tradnl" sz="1200" dirty="0"/>
              <a:t>App Marketing</a:t>
            </a:r>
            <a:endParaRPr lang="en-US" sz="1200" dirty="0"/>
          </a:p>
        </p:txBody>
      </p:sp>
      <p:sp>
        <p:nvSpPr>
          <p:cNvPr id="10" name="TextBox 9"/>
          <p:cNvSpPr txBox="1"/>
          <p:nvPr/>
        </p:nvSpPr>
        <p:spPr>
          <a:xfrm>
            <a:off x="1731828" y="2451050"/>
            <a:ext cx="800670" cy="27699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pPr algn="ctr"/>
            <a:r>
              <a:rPr lang="en-US" sz="1200" dirty="0" smtClean="0"/>
              <a:t>Branding</a:t>
            </a:r>
            <a:endParaRPr lang="en-US" sz="1200" dirty="0"/>
          </a:p>
        </p:txBody>
      </p:sp>
      <p:sp>
        <p:nvSpPr>
          <p:cNvPr id="16" name="Rectangle 15"/>
          <p:cNvSpPr/>
          <p:nvPr/>
        </p:nvSpPr>
        <p:spPr>
          <a:xfrm>
            <a:off x="1731828" y="1827092"/>
            <a:ext cx="5604162"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FFFFFF"/>
                </a:solidFill>
              </a:rPr>
              <a:t>S</a:t>
            </a:r>
            <a:r>
              <a:rPr lang="en-US" dirty="0" smtClean="0">
                <a:solidFill>
                  <a:srgbClr val="FFFFFF"/>
                </a:solidFill>
              </a:rPr>
              <a:t>olutions</a:t>
            </a:r>
            <a:endParaRPr lang="en-US" dirty="0">
              <a:solidFill>
                <a:srgbClr val="FFFFFF"/>
              </a:solidFill>
            </a:endParaRPr>
          </a:p>
        </p:txBody>
      </p:sp>
      <p:sp>
        <p:nvSpPr>
          <p:cNvPr id="6" name="Rectangle 5"/>
          <p:cNvSpPr/>
          <p:nvPr/>
        </p:nvSpPr>
        <p:spPr>
          <a:xfrm>
            <a:off x="3433827" y="2872414"/>
            <a:ext cx="2183232" cy="1015663"/>
          </a:xfrm>
          <a:prstGeom prst="rect">
            <a:avLst/>
          </a:prstGeom>
        </p:spPr>
        <p:txBody>
          <a:bodyPr wrap="square">
            <a:spAutoFit/>
          </a:bodyPr>
          <a:lstStyle/>
          <a:p>
            <a:r>
              <a:rPr lang="en-US" sz="1000" b="1" dirty="0">
                <a:latin typeface="Roboto Black" charset="0"/>
                <a:ea typeface="Roboto Black" charset="0"/>
                <a:cs typeface="Roboto Black" charset="0"/>
              </a:rPr>
              <a:t>USE USER’S LOCATION TO PERSONALIZE YOUR ADVERTISING EFFORTS AND MEASURE THE IMPACT OF YOUR CAMPAIGNS IN DRIVING FOOTFALL</a:t>
            </a:r>
            <a:endParaRPr lang="en-US" sz="1000" b="1" dirty="0">
              <a:latin typeface="Roboto Black" charset="0"/>
              <a:ea typeface="Roboto Black" charset="0"/>
              <a:cs typeface="Roboto Black" charset="0"/>
            </a:endParaRPr>
          </a:p>
        </p:txBody>
      </p:sp>
      <p:sp>
        <p:nvSpPr>
          <p:cNvPr id="7" name="Rectangle 6"/>
          <p:cNvSpPr/>
          <p:nvPr/>
        </p:nvSpPr>
        <p:spPr>
          <a:xfrm>
            <a:off x="5859654" y="2872414"/>
            <a:ext cx="2126337" cy="861774"/>
          </a:xfrm>
          <a:prstGeom prst="rect">
            <a:avLst/>
          </a:prstGeom>
        </p:spPr>
        <p:txBody>
          <a:bodyPr wrap="square">
            <a:spAutoFit/>
          </a:bodyPr>
          <a:lstStyle/>
          <a:p>
            <a:r>
              <a:rPr lang="en-US" sz="1000" b="1" dirty="0">
                <a:latin typeface="Roboto Black" charset="0"/>
                <a:ea typeface="Roboto Black" charset="0"/>
                <a:cs typeface="Roboto Black" charset="0"/>
              </a:rPr>
              <a:t>MEASURE UPLIFT IN YOUR CAMPAIGNS AND LET INCREMENTAL METRICS DRIVE YOUR INVESTMENTS FOR MAXIMUM EFFICIENCY</a:t>
            </a:r>
            <a:endParaRPr lang="en-US" sz="1000" b="1" dirty="0">
              <a:latin typeface="Roboto Black" charset="0"/>
              <a:ea typeface="Roboto Black" charset="0"/>
              <a:cs typeface="Roboto Black" charset="0"/>
            </a:endParaRPr>
          </a:p>
        </p:txBody>
      </p:sp>
      <p:sp>
        <p:nvSpPr>
          <p:cNvPr id="9" name="Rectangle 8"/>
          <p:cNvSpPr/>
          <p:nvPr/>
        </p:nvSpPr>
        <p:spPr>
          <a:xfrm>
            <a:off x="1206626" y="2872414"/>
            <a:ext cx="1854263" cy="859637"/>
          </a:xfrm>
          <a:prstGeom prst="rect">
            <a:avLst/>
          </a:prstGeom>
        </p:spPr>
        <p:txBody>
          <a:bodyPr wrap="square">
            <a:spAutoFit/>
          </a:bodyPr>
          <a:lstStyle/>
          <a:p>
            <a:r>
              <a:rPr lang="en-US" sz="1000" b="1" dirty="0">
                <a:latin typeface="Roboto Black" charset="0"/>
                <a:ea typeface="Roboto Black" charset="0"/>
                <a:cs typeface="Roboto Black" charset="0"/>
              </a:rPr>
              <a:t>SWITCH TO MOBILE;  WHERE USERS SPEND MOST OF THEIR TIME, IN A BRAND SAFE WAY</a:t>
            </a:r>
          </a:p>
          <a:p>
            <a:pPr>
              <a:lnSpc>
                <a:spcPts val="1180"/>
              </a:lnSpc>
              <a:defRPr/>
            </a:pPr>
            <a:endParaRPr lang="en-US" sz="1000" dirty="0">
              <a:solidFill>
                <a:srgbClr val="424242"/>
              </a:solidFill>
            </a:endParaRPr>
          </a:p>
        </p:txBody>
      </p:sp>
      <p:pic>
        <p:nvPicPr>
          <p:cNvPr id="2" name="Picture 1" descr="2018-12-11_131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1102" y="734022"/>
            <a:ext cx="5230041" cy="878036"/>
          </a:xfrm>
          <a:prstGeom prst="rect">
            <a:avLst/>
          </a:prstGeom>
        </p:spPr>
      </p:pic>
    </p:spTree>
    <p:extLst>
      <p:ext uri="{BB962C8B-B14F-4D97-AF65-F5344CB8AC3E}">
        <p14:creationId xmlns:p14="http://schemas.microsoft.com/office/powerpoint/2010/main" val="158994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p:nvPr/>
        </p:nvSpPr>
        <p:spPr>
          <a:xfrm>
            <a:off x="760164" y="1792229"/>
            <a:ext cx="8022900" cy="2977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rgbClr val="727272"/>
              </a:solidFill>
              <a:latin typeface="Arimo"/>
              <a:ea typeface="Arimo"/>
              <a:cs typeface="Arimo"/>
              <a:sym typeface="Arimo"/>
            </a:endParaRPr>
          </a:p>
        </p:txBody>
      </p:sp>
      <p:sp>
        <p:nvSpPr>
          <p:cNvPr id="341" name="Shape 341"/>
          <p:cNvSpPr txBox="1"/>
          <p:nvPr/>
        </p:nvSpPr>
        <p:spPr>
          <a:xfrm>
            <a:off x="1814362" y="1371076"/>
            <a:ext cx="55152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100" dirty="0"/>
          </a:p>
        </p:txBody>
      </p:sp>
      <p:sp>
        <p:nvSpPr>
          <p:cNvPr id="3" name="Title 2"/>
          <p:cNvSpPr>
            <a:spLocks noGrp="1"/>
          </p:cNvSpPr>
          <p:nvPr>
            <p:ph type="title"/>
          </p:nvPr>
        </p:nvSpPr>
        <p:spPr>
          <a:xfrm>
            <a:off x="335666" y="209625"/>
            <a:ext cx="3970520" cy="394586"/>
          </a:xfrm>
        </p:spPr>
        <p:txBody>
          <a:bodyPr/>
          <a:lstStyle/>
          <a:p>
            <a:r>
              <a:rPr lang="en-US" dirty="0" smtClean="0"/>
              <a:t>BRANDING</a:t>
            </a:r>
            <a:endParaRPr lang="en-US" dirty="0"/>
          </a:p>
        </p:txBody>
      </p:sp>
      <p:sp>
        <p:nvSpPr>
          <p:cNvPr id="6" name="Text Placeholder 5"/>
          <p:cNvSpPr>
            <a:spLocks noGrp="1"/>
          </p:cNvSpPr>
          <p:nvPr>
            <p:ph type="body" sz="quarter" idx="11"/>
          </p:nvPr>
        </p:nvSpPr>
        <p:spPr>
          <a:xfrm>
            <a:off x="210489" y="854959"/>
            <a:ext cx="4271964" cy="3487258"/>
          </a:xfrm>
        </p:spPr>
        <p:txBody>
          <a:bodyPr/>
          <a:lstStyle/>
          <a:p>
            <a:r>
              <a:rPr lang="en-US" sz="1400" b="1" dirty="0" smtClean="0">
                <a:latin typeface="Roboto Black" charset="0"/>
                <a:ea typeface="Roboto Black" charset="0"/>
                <a:cs typeface="Roboto Black" charset="0"/>
              </a:rPr>
              <a:t>SWITCH </a:t>
            </a:r>
            <a:r>
              <a:rPr lang="en-US" sz="1400" b="1" dirty="0">
                <a:latin typeface="Roboto Black" charset="0"/>
                <a:ea typeface="Roboto Black" charset="0"/>
                <a:cs typeface="Roboto Black" charset="0"/>
              </a:rPr>
              <a:t>TO </a:t>
            </a:r>
            <a:r>
              <a:rPr lang="en-US" sz="1400" b="1" dirty="0" smtClean="0">
                <a:latin typeface="Roboto Black" charset="0"/>
                <a:ea typeface="Roboto Black" charset="0"/>
                <a:cs typeface="Roboto Black" charset="0"/>
              </a:rPr>
              <a:t>MOBILE;  </a:t>
            </a:r>
            <a:r>
              <a:rPr lang="en-US" sz="1400" b="1" dirty="0">
                <a:latin typeface="Roboto Black" charset="0"/>
                <a:ea typeface="Roboto Black" charset="0"/>
                <a:cs typeface="Roboto Black" charset="0"/>
              </a:rPr>
              <a:t>WHERE USERS SPEND MOST OF THEIR </a:t>
            </a:r>
            <a:r>
              <a:rPr lang="en-US" sz="1400" b="1" dirty="0" smtClean="0">
                <a:latin typeface="Roboto Black" charset="0"/>
                <a:ea typeface="Roboto Black" charset="0"/>
                <a:cs typeface="Roboto Black" charset="0"/>
              </a:rPr>
              <a:t>TIME, </a:t>
            </a:r>
            <a:r>
              <a:rPr lang="en-US" sz="1400" b="1" dirty="0">
                <a:latin typeface="Roboto Black" charset="0"/>
                <a:ea typeface="Roboto Black" charset="0"/>
                <a:cs typeface="Roboto Black" charset="0"/>
              </a:rPr>
              <a:t>IN A BRAND SAFE WAY</a:t>
            </a:r>
          </a:p>
          <a:p>
            <a:endParaRPr lang="en-US" dirty="0" smtClean="0"/>
          </a:p>
          <a:p>
            <a:pPr>
              <a:buClr>
                <a:schemeClr val="bg2"/>
              </a:buClr>
            </a:pPr>
            <a:endParaRPr lang="en-US" dirty="0" smtClean="0"/>
          </a:p>
          <a:p>
            <a:pPr marL="171450" indent="-171450">
              <a:buClr>
                <a:schemeClr val="bg2"/>
              </a:buClr>
              <a:buFont typeface="Arial"/>
              <a:buChar char="•"/>
            </a:pPr>
            <a:r>
              <a:rPr lang="en-US" dirty="0"/>
              <a:t>A</a:t>
            </a:r>
            <a:r>
              <a:rPr lang="en-US" dirty="0" smtClean="0"/>
              <a:t>ccess and manage deals (audience packages, PMP, </a:t>
            </a:r>
            <a:r>
              <a:rPr lang="en-US" dirty="0" err="1" smtClean="0"/>
              <a:t>etc</a:t>
            </a:r>
            <a:r>
              <a:rPr lang="mr-IN" dirty="0" smtClean="0"/>
              <a:t>…</a:t>
            </a:r>
            <a:r>
              <a:rPr lang="es-ES_tradnl" dirty="0" smtClean="0"/>
              <a:t>)</a:t>
            </a:r>
            <a:endParaRPr lang="en-US" dirty="0"/>
          </a:p>
          <a:p>
            <a:pPr marL="171450" indent="-171450">
              <a:buClr>
                <a:schemeClr val="bg2"/>
              </a:buClr>
              <a:buFont typeface="Arial" charset="0"/>
              <a:buChar char="•"/>
            </a:pPr>
            <a:r>
              <a:rPr lang="en-US" dirty="0" smtClean="0"/>
              <a:t>Integrate your First Party data and dynamically generate new audiences</a:t>
            </a:r>
            <a:endParaRPr lang="en-US" dirty="0"/>
          </a:p>
          <a:p>
            <a:pPr marL="171450" indent="-171450">
              <a:buClr>
                <a:schemeClr val="bg2"/>
              </a:buClr>
              <a:buFont typeface="Arial" charset="0"/>
              <a:buChar char="•"/>
            </a:pPr>
            <a:r>
              <a:rPr lang="en-US" dirty="0" smtClean="0"/>
              <a:t>Access third party data</a:t>
            </a:r>
            <a:endParaRPr lang="en-US" dirty="0"/>
          </a:p>
          <a:p>
            <a:pPr marL="171450" indent="-171450">
              <a:buClr>
                <a:schemeClr val="bg2"/>
              </a:buClr>
              <a:buFont typeface="Arial" charset="0"/>
              <a:buChar char="•"/>
            </a:pPr>
            <a:r>
              <a:rPr lang="en-US" dirty="0" smtClean="0"/>
              <a:t>Target inventory compatible with </a:t>
            </a:r>
            <a:r>
              <a:rPr lang="en-US" dirty="0" err="1" smtClean="0"/>
              <a:t>Ads.txt</a:t>
            </a:r>
            <a:endParaRPr lang="en-US" dirty="0"/>
          </a:p>
          <a:p>
            <a:pPr marL="171450" indent="-171450">
              <a:buClr>
                <a:schemeClr val="bg2"/>
              </a:buClr>
              <a:buFont typeface="Arial" charset="0"/>
              <a:buChar char="•"/>
            </a:pPr>
            <a:r>
              <a:rPr lang="en-US" dirty="0" smtClean="0"/>
              <a:t>Engaging formats including native video, audio and rich media</a:t>
            </a:r>
            <a:endParaRPr lang="en-US" dirty="0"/>
          </a:p>
          <a:p>
            <a:pPr marL="171450" indent="-171450">
              <a:buClr>
                <a:schemeClr val="bg2"/>
              </a:buClr>
              <a:buFont typeface="Arial" charset="0"/>
              <a:buChar char="•"/>
            </a:pPr>
            <a:r>
              <a:rPr lang="en-US" dirty="0" smtClean="0"/>
              <a:t>Target inventory with high </a:t>
            </a:r>
            <a:r>
              <a:rPr lang="en-US" dirty="0" err="1" smtClean="0"/>
              <a:t>viewability</a:t>
            </a:r>
            <a:endParaRPr lang="en-US" dirty="0"/>
          </a:p>
          <a:p>
            <a:pPr marL="171450" indent="-171450">
              <a:buClr>
                <a:schemeClr val="bg2"/>
              </a:buClr>
              <a:buFont typeface="Arial" charset="0"/>
              <a:buChar char="•"/>
            </a:pPr>
            <a:r>
              <a:rPr lang="en-US" dirty="0" smtClean="0"/>
              <a:t>Full publisher transparency and easy management of publisher lists</a:t>
            </a:r>
          </a:p>
          <a:p>
            <a:pPr marL="171450" indent="-171450">
              <a:buClr>
                <a:schemeClr val="bg2"/>
              </a:buClr>
              <a:buFont typeface="Arial" charset="0"/>
              <a:buChar char="•"/>
            </a:pPr>
            <a:r>
              <a:rPr lang="en-US" dirty="0" smtClean="0"/>
              <a:t>Automatically optimize to your KPIs</a:t>
            </a:r>
          </a:p>
          <a:p>
            <a:pPr marL="171450" indent="-171450">
              <a:buClr>
                <a:schemeClr val="bg2"/>
              </a:buClr>
              <a:buFont typeface="Arial" charset="0"/>
              <a:buChar char="•"/>
            </a:pPr>
            <a:r>
              <a:rPr lang="en-US" dirty="0" smtClean="0"/>
              <a:t>Monitor campaigns with easy to use dashboards and granular reports</a:t>
            </a:r>
          </a:p>
        </p:txBody>
      </p:sp>
      <p:sp>
        <p:nvSpPr>
          <p:cNvPr id="16" name="Rectangle 15"/>
          <p:cNvSpPr/>
          <p:nvPr/>
        </p:nvSpPr>
        <p:spPr>
          <a:xfrm>
            <a:off x="4572000" y="0"/>
            <a:ext cx="4572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3"/>
          <a:stretch>
            <a:fillRect/>
          </a:stretch>
        </p:blipFill>
        <p:spPr>
          <a:xfrm>
            <a:off x="4738325" y="813816"/>
            <a:ext cx="4239349" cy="3515868"/>
          </a:xfrm>
          <a:prstGeom prst="rect">
            <a:avLst/>
          </a:prstGeom>
        </p:spPr>
      </p:pic>
      <p:sp>
        <p:nvSpPr>
          <p:cNvPr id="8" name="TextBox 7"/>
          <p:cNvSpPr txBox="1"/>
          <p:nvPr/>
        </p:nvSpPr>
        <p:spPr>
          <a:xfrm>
            <a:off x="1154440" y="4329701"/>
            <a:ext cx="1753040" cy="246221"/>
          </a:xfrm>
          <a:prstGeom prst="rect">
            <a:avLst/>
          </a:prstGeom>
          <a:noFill/>
          <a:ln>
            <a:solidFill>
              <a:srgbClr val="FF324B"/>
            </a:solidFill>
          </a:ln>
        </p:spPr>
        <p:txBody>
          <a:bodyPr wrap="square" rtlCol="0">
            <a:spAutoFit/>
          </a:bodyPr>
          <a:lstStyle/>
          <a:p>
            <a:pPr algn="ctr"/>
            <a:r>
              <a:rPr lang="es-ES_tradnl" sz="1000" dirty="0" err="1" smtClean="0">
                <a:latin typeface="Cornerstone"/>
                <a:cs typeface="Cornerstone"/>
              </a:rPr>
              <a:t>Download</a:t>
            </a:r>
            <a:r>
              <a:rPr lang="es-ES_tradnl" sz="1000" dirty="0" smtClean="0">
                <a:latin typeface="Cornerstone"/>
                <a:cs typeface="Cornerstone"/>
              </a:rPr>
              <a:t> use case</a:t>
            </a:r>
            <a:endParaRPr lang="en" sz="1000" dirty="0">
              <a:latin typeface="Cornerstone"/>
              <a:cs typeface="Cornerstone"/>
            </a:endParaRPr>
          </a:p>
        </p:txBody>
      </p:sp>
    </p:spTree>
    <p:extLst>
      <p:ext uri="{BB962C8B-B14F-4D97-AF65-F5344CB8AC3E}">
        <p14:creationId xmlns:p14="http://schemas.microsoft.com/office/powerpoint/2010/main" val="25996803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p:nvPr/>
        </p:nvSpPr>
        <p:spPr>
          <a:xfrm>
            <a:off x="760164" y="1792229"/>
            <a:ext cx="8022900" cy="2977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rgbClr val="727272"/>
              </a:solidFill>
              <a:latin typeface="Arimo"/>
              <a:ea typeface="Arimo"/>
              <a:cs typeface="Arimo"/>
              <a:sym typeface="Arimo"/>
            </a:endParaRPr>
          </a:p>
        </p:txBody>
      </p:sp>
      <p:sp>
        <p:nvSpPr>
          <p:cNvPr id="341" name="Shape 341"/>
          <p:cNvSpPr txBox="1"/>
          <p:nvPr/>
        </p:nvSpPr>
        <p:spPr>
          <a:xfrm>
            <a:off x="1814362" y="1371076"/>
            <a:ext cx="55152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100" dirty="0"/>
          </a:p>
        </p:txBody>
      </p:sp>
      <p:sp>
        <p:nvSpPr>
          <p:cNvPr id="3" name="Title 2"/>
          <p:cNvSpPr>
            <a:spLocks noGrp="1"/>
          </p:cNvSpPr>
          <p:nvPr>
            <p:ph type="title"/>
          </p:nvPr>
        </p:nvSpPr>
        <p:spPr>
          <a:xfrm>
            <a:off x="335666" y="160302"/>
            <a:ext cx="3970520" cy="394586"/>
          </a:xfrm>
        </p:spPr>
        <p:txBody>
          <a:bodyPr/>
          <a:lstStyle/>
          <a:p>
            <a:r>
              <a:rPr lang="en-US" dirty="0" smtClean="0"/>
              <a:t>PROXIMITY </a:t>
            </a:r>
            <a:r>
              <a:rPr lang="en-US" dirty="0" smtClean="0"/>
              <a:t>CAMPAIGNS</a:t>
            </a:r>
            <a:endParaRPr lang="en-US" dirty="0"/>
          </a:p>
        </p:txBody>
      </p:sp>
      <p:sp>
        <p:nvSpPr>
          <p:cNvPr id="6" name="Text Placeholder 5"/>
          <p:cNvSpPr>
            <a:spLocks noGrp="1"/>
          </p:cNvSpPr>
          <p:nvPr>
            <p:ph type="body" sz="quarter" idx="11"/>
          </p:nvPr>
        </p:nvSpPr>
        <p:spPr>
          <a:xfrm>
            <a:off x="300036" y="1095375"/>
            <a:ext cx="4271964" cy="3487258"/>
          </a:xfrm>
        </p:spPr>
        <p:txBody>
          <a:bodyPr/>
          <a:lstStyle/>
          <a:p>
            <a:r>
              <a:rPr lang="en-US" sz="1400" b="1" dirty="0" smtClean="0">
                <a:latin typeface="Roboto Black" charset="0"/>
                <a:ea typeface="Roboto Black" charset="0"/>
                <a:cs typeface="Roboto Black" charset="0"/>
              </a:rPr>
              <a:t>USE USER’S LOCATION TO PERSONALIZE YOUR ADVERTISING EFFORTS AND MEASURE THE IMPACT OF YOUR CAMPAIGNS IN DRIVING FOOTFALL</a:t>
            </a:r>
            <a:endParaRPr lang="en-US" sz="1400" b="1" dirty="0">
              <a:latin typeface="Roboto Black" charset="0"/>
              <a:ea typeface="Roboto Black" charset="0"/>
              <a:cs typeface="Roboto Black" charset="0"/>
            </a:endParaRPr>
          </a:p>
          <a:p>
            <a:endParaRPr lang="en-US" dirty="0"/>
          </a:p>
          <a:p>
            <a:pPr>
              <a:buClr>
                <a:schemeClr val="bg2"/>
              </a:buClr>
            </a:pPr>
            <a:endParaRPr lang="en-US" dirty="0" smtClean="0"/>
          </a:p>
          <a:p>
            <a:pPr marL="171450" indent="-171450">
              <a:buClr>
                <a:schemeClr val="bg2"/>
              </a:buClr>
              <a:buFont typeface="Arial"/>
              <a:buChar char="•"/>
            </a:pPr>
            <a:r>
              <a:rPr lang="en-US" dirty="0" smtClean="0"/>
              <a:t>Easily discover POIs (based on </a:t>
            </a:r>
            <a:r>
              <a:rPr lang="en-US" dirty="0" err="1" smtClean="0"/>
              <a:t>OpenStreetMaps</a:t>
            </a:r>
            <a:r>
              <a:rPr lang="en-US" dirty="0"/>
              <a:t>)</a:t>
            </a:r>
            <a:r>
              <a:rPr lang="en-US" dirty="0" smtClean="0"/>
              <a:t> </a:t>
            </a:r>
            <a:endParaRPr lang="en-US" dirty="0"/>
          </a:p>
          <a:p>
            <a:pPr marL="171450" indent="-171450">
              <a:buClr>
                <a:schemeClr val="bg2"/>
              </a:buClr>
              <a:buFont typeface="Arial"/>
              <a:buChar char="•"/>
            </a:pPr>
            <a:r>
              <a:rPr lang="en-US" dirty="0" smtClean="0"/>
              <a:t>Upload, download and modify lists of areas (</a:t>
            </a:r>
            <a:r>
              <a:rPr lang="en-US" dirty="0" err="1" smtClean="0"/>
              <a:t>geolists</a:t>
            </a:r>
            <a:r>
              <a:rPr lang="en-US" dirty="0" smtClean="0"/>
              <a:t>). Control their precision.</a:t>
            </a:r>
            <a:endParaRPr lang="en-US" dirty="0"/>
          </a:p>
          <a:p>
            <a:pPr marL="171450" indent="-171450">
              <a:buClr>
                <a:schemeClr val="bg2"/>
              </a:buClr>
              <a:buFont typeface="Arial" charset="0"/>
              <a:buChar char="•"/>
            </a:pPr>
            <a:r>
              <a:rPr lang="en-US" dirty="0" smtClean="0"/>
              <a:t>Measure footfall in real time (“attributed visits”) with multiple solutions</a:t>
            </a:r>
          </a:p>
          <a:p>
            <a:pPr marL="171450" indent="-171450">
              <a:buClr>
                <a:schemeClr val="bg2"/>
              </a:buClr>
              <a:buFont typeface="Arial" charset="0"/>
              <a:buChar char="•"/>
            </a:pPr>
            <a:r>
              <a:rPr lang="en-US" dirty="0" smtClean="0"/>
              <a:t>Follow Uplift and Incremental visits on a daily basis</a:t>
            </a:r>
          </a:p>
          <a:p>
            <a:pPr marL="171450" indent="-171450">
              <a:buClr>
                <a:schemeClr val="bg2"/>
              </a:buClr>
              <a:buFont typeface="Arial" charset="0"/>
              <a:buChar char="•"/>
            </a:pPr>
            <a:r>
              <a:rPr lang="en-US" dirty="0" smtClean="0"/>
              <a:t>Understand the statistical relevance of data gathered</a:t>
            </a:r>
          </a:p>
          <a:p>
            <a:pPr marL="171450" indent="-171450">
              <a:buClr>
                <a:schemeClr val="bg2"/>
              </a:buClr>
              <a:buFont typeface="Arial" charset="0"/>
              <a:buChar char="•"/>
            </a:pPr>
            <a:r>
              <a:rPr lang="en-US" dirty="0" smtClean="0"/>
              <a:t>Access daily insights about your proximity campaigns, including daily updated </a:t>
            </a:r>
            <a:r>
              <a:rPr lang="en-US" dirty="0" err="1" smtClean="0"/>
              <a:t>heatmaps</a:t>
            </a:r>
            <a:endParaRPr lang="en-US" dirty="0"/>
          </a:p>
          <a:p>
            <a:pPr marL="171450" indent="-171450">
              <a:buClr>
                <a:schemeClr val="bg2"/>
              </a:buClr>
              <a:buFont typeface="Arial" charset="0"/>
              <a:buChar char="•"/>
            </a:pPr>
            <a:r>
              <a:rPr lang="en-US" dirty="0" smtClean="0"/>
              <a:t>Create audiences based on user’s locations, and target them in campaigns</a:t>
            </a:r>
            <a:endParaRPr lang="en-US" dirty="0"/>
          </a:p>
          <a:p>
            <a:endParaRPr lang="en-US" dirty="0"/>
          </a:p>
          <a:p>
            <a:endParaRPr lang="en-US" dirty="0"/>
          </a:p>
        </p:txBody>
      </p:sp>
      <p:sp>
        <p:nvSpPr>
          <p:cNvPr id="16" name="Rectangle 15"/>
          <p:cNvSpPr/>
          <p:nvPr/>
        </p:nvSpPr>
        <p:spPr>
          <a:xfrm>
            <a:off x="4572000" y="0"/>
            <a:ext cx="4572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3"/>
          <a:stretch>
            <a:fillRect/>
          </a:stretch>
        </p:blipFill>
        <p:spPr>
          <a:xfrm>
            <a:off x="4738325" y="813816"/>
            <a:ext cx="4239349" cy="3515868"/>
          </a:xfrm>
          <a:prstGeom prst="rect">
            <a:avLst/>
          </a:prstGeom>
        </p:spPr>
      </p:pic>
      <p:pic>
        <p:nvPicPr>
          <p:cNvPr id="2" name="Picture 1" descr="Screen Shot 2018-11-11 at 6.1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821" y="1290912"/>
            <a:ext cx="3718689" cy="2014606"/>
          </a:xfrm>
          <a:prstGeom prst="rect">
            <a:avLst/>
          </a:prstGeom>
        </p:spPr>
      </p:pic>
      <p:sp>
        <p:nvSpPr>
          <p:cNvPr id="9" name="TextBox 8"/>
          <p:cNvSpPr txBox="1"/>
          <p:nvPr/>
        </p:nvSpPr>
        <p:spPr>
          <a:xfrm>
            <a:off x="1414942" y="4399030"/>
            <a:ext cx="1753040" cy="400110"/>
          </a:xfrm>
          <a:prstGeom prst="rect">
            <a:avLst/>
          </a:prstGeom>
          <a:noFill/>
          <a:ln>
            <a:solidFill>
              <a:srgbClr val="FF324B"/>
            </a:solidFill>
          </a:ln>
        </p:spPr>
        <p:txBody>
          <a:bodyPr wrap="square" rtlCol="0">
            <a:spAutoFit/>
          </a:bodyPr>
          <a:lstStyle/>
          <a:p>
            <a:pPr algn="ctr"/>
            <a:r>
              <a:rPr lang="es-ES_tradnl" sz="1000" dirty="0" err="1" smtClean="0">
                <a:latin typeface="Cornerstone"/>
                <a:cs typeface="Cornerstone"/>
              </a:rPr>
              <a:t>tO</a:t>
            </a:r>
            <a:r>
              <a:rPr lang="es-ES_tradnl" sz="1000" dirty="0" smtClean="0">
                <a:latin typeface="Cornerstone"/>
                <a:cs typeface="Cornerstone"/>
              </a:rPr>
              <a:t> GET MORE INFO </a:t>
            </a:r>
            <a:r>
              <a:rPr lang="es-ES_tradnl" sz="1000" dirty="0" err="1" smtClean="0">
                <a:latin typeface="Cornerstone"/>
                <a:cs typeface="Cornerstone"/>
              </a:rPr>
              <a:t>Download</a:t>
            </a:r>
            <a:r>
              <a:rPr lang="es-ES_tradnl" sz="1000" dirty="0" smtClean="0">
                <a:latin typeface="Cornerstone"/>
                <a:cs typeface="Cornerstone"/>
              </a:rPr>
              <a:t> </a:t>
            </a:r>
            <a:r>
              <a:rPr lang="es-ES_tradnl" sz="1000" dirty="0" smtClean="0">
                <a:latin typeface="Cornerstone"/>
                <a:cs typeface="Cornerstone"/>
              </a:rPr>
              <a:t>use case</a:t>
            </a:r>
            <a:endParaRPr lang="en" sz="1000" dirty="0">
              <a:latin typeface="Cornerstone"/>
              <a:cs typeface="Cornerstone"/>
            </a:endParaRPr>
          </a:p>
        </p:txBody>
      </p:sp>
    </p:spTree>
    <p:extLst>
      <p:ext uri="{BB962C8B-B14F-4D97-AF65-F5344CB8AC3E}">
        <p14:creationId xmlns:p14="http://schemas.microsoft.com/office/powerpoint/2010/main" val="3165206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p:nvPr/>
        </p:nvSpPr>
        <p:spPr>
          <a:xfrm>
            <a:off x="760164" y="1792229"/>
            <a:ext cx="8022900" cy="2977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rgbClr val="727272"/>
              </a:solidFill>
              <a:latin typeface="Arimo"/>
              <a:ea typeface="Arimo"/>
              <a:cs typeface="Arimo"/>
              <a:sym typeface="Arimo"/>
            </a:endParaRPr>
          </a:p>
        </p:txBody>
      </p:sp>
      <p:sp>
        <p:nvSpPr>
          <p:cNvPr id="341" name="Shape 341"/>
          <p:cNvSpPr txBox="1"/>
          <p:nvPr/>
        </p:nvSpPr>
        <p:spPr>
          <a:xfrm>
            <a:off x="1814362" y="1371076"/>
            <a:ext cx="55152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100" dirty="0"/>
          </a:p>
        </p:txBody>
      </p:sp>
      <p:sp>
        <p:nvSpPr>
          <p:cNvPr id="3" name="Title 2"/>
          <p:cNvSpPr>
            <a:spLocks noGrp="1"/>
          </p:cNvSpPr>
          <p:nvPr>
            <p:ph type="title"/>
          </p:nvPr>
        </p:nvSpPr>
        <p:spPr>
          <a:xfrm>
            <a:off x="335666" y="160302"/>
            <a:ext cx="3970520" cy="394586"/>
          </a:xfrm>
        </p:spPr>
        <p:txBody>
          <a:bodyPr/>
          <a:lstStyle/>
          <a:p>
            <a:r>
              <a:rPr lang="en-US" dirty="0" smtClean="0"/>
              <a:t>INCREMENTAL METRICS</a:t>
            </a:r>
            <a:endParaRPr lang="en-US" dirty="0"/>
          </a:p>
        </p:txBody>
      </p:sp>
      <p:sp>
        <p:nvSpPr>
          <p:cNvPr id="6" name="Text Placeholder 5"/>
          <p:cNvSpPr>
            <a:spLocks noGrp="1"/>
          </p:cNvSpPr>
          <p:nvPr>
            <p:ph type="body" sz="quarter" idx="11"/>
          </p:nvPr>
        </p:nvSpPr>
        <p:spPr>
          <a:xfrm>
            <a:off x="300036" y="1095375"/>
            <a:ext cx="4271964" cy="3487258"/>
          </a:xfrm>
        </p:spPr>
        <p:txBody>
          <a:bodyPr/>
          <a:lstStyle/>
          <a:p>
            <a:r>
              <a:rPr lang="en-US" sz="1400" b="1" dirty="0" smtClean="0">
                <a:latin typeface="Roboto Black" charset="0"/>
                <a:ea typeface="Roboto Black" charset="0"/>
                <a:cs typeface="Roboto Black" charset="0"/>
              </a:rPr>
              <a:t>MEASURE UPLIFT IN YOUR CAMPAIGNS AND LET INCREMENTAL METRICS DRIVE YOUR INVESTMENTS FOR MAXIMUM EFFICIENCY</a:t>
            </a:r>
            <a:endParaRPr lang="en-US" sz="1400" b="1" dirty="0">
              <a:latin typeface="Roboto Black" charset="0"/>
              <a:ea typeface="Roboto Black" charset="0"/>
              <a:cs typeface="Roboto Black" charset="0"/>
            </a:endParaRPr>
          </a:p>
          <a:p>
            <a:endParaRPr lang="en-US" dirty="0"/>
          </a:p>
          <a:p>
            <a:pPr>
              <a:buClr>
                <a:schemeClr val="bg2"/>
              </a:buClr>
            </a:pPr>
            <a:endParaRPr lang="en-US" dirty="0" smtClean="0"/>
          </a:p>
          <a:p>
            <a:pPr marL="171450" indent="-171450">
              <a:buClr>
                <a:schemeClr val="bg2"/>
              </a:buClr>
              <a:buFont typeface="Arial"/>
              <a:buChar char="•"/>
            </a:pPr>
            <a:r>
              <a:rPr lang="en-US" b="1" dirty="0" smtClean="0"/>
              <a:t>Ad Server </a:t>
            </a:r>
            <a:r>
              <a:rPr lang="en-US" dirty="0" smtClean="0"/>
              <a:t>that can be used when running campaigns in any network/demand platform that supports third party ad tags</a:t>
            </a:r>
            <a:endParaRPr lang="en-US" dirty="0"/>
          </a:p>
          <a:p>
            <a:pPr marL="171450" indent="-171450">
              <a:buClr>
                <a:schemeClr val="bg2"/>
              </a:buClr>
              <a:buFont typeface="Arial"/>
              <a:buChar char="•"/>
            </a:pPr>
            <a:r>
              <a:rPr lang="en-US" dirty="0" smtClean="0"/>
              <a:t>Automatic measurement of incremental metrics by running placebo campaigns</a:t>
            </a:r>
          </a:p>
          <a:p>
            <a:pPr marL="171450" indent="-171450">
              <a:buClr>
                <a:schemeClr val="bg2"/>
              </a:buClr>
              <a:buFont typeface="Arial"/>
              <a:buChar char="•"/>
            </a:pPr>
            <a:r>
              <a:rPr lang="en-US" dirty="0" smtClean="0"/>
              <a:t>Fully granular and transparent reports, including session level data</a:t>
            </a:r>
            <a:endParaRPr lang="en-US" dirty="0"/>
          </a:p>
          <a:p>
            <a:pPr marL="171450" indent="-171450">
              <a:buClr>
                <a:schemeClr val="bg2"/>
              </a:buClr>
              <a:buFont typeface="Arial" charset="0"/>
              <a:buChar char="•"/>
            </a:pPr>
            <a:r>
              <a:rPr lang="en-US" dirty="0" smtClean="0"/>
              <a:t>Dashboard with daily Insights for immediate optimization</a:t>
            </a:r>
          </a:p>
          <a:p>
            <a:pPr marL="171450" indent="-171450">
              <a:buClr>
                <a:schemeClr val="bg2"/>
              </a:buClr>
              <a:buFont typeface="Arial" charset="0"/>
              <a:buChar char="•"/>
            </a:pPr>
            <a:r>
              <a:rPr lang="en-US" dirty="0" smtClean="0"/>
              <a:t>Certified with the main tracking players in the market: Tune, </a:t>
            </a:r>
            <a:r>
              <a:rPr lang="en-US" dirty="0" err="1" smtClean="0"/>
              <a:t>Appsflyer</a:t>
            </a:r>
            <a:r>
              <a:rPr lang="en-US" dirty="0" smtClean="0"/>
              <a:t>, Adjust and </a:t>
            </a:r>
            <a:r>
              <a:rPr lang="en-US" dirty="0" err="1" smtClean="0"/>
              <a:t>Kochava</a:t>
            </a:r>
            <a:r>
              <a:rPr lang="en-US" dirty="0" smtClean="0"/>
              <a:t>. </a:t>
            </a:r>
            <a:endParaRPr lang="en-US" dirty="0"/>
          </a:p>
          <a:p>
            <a:endParaRPr lang="en-US" dirty="0"/>
          </a:p>
          <a:p>
            <a:endParaRPr lang="en-US" dirty="0"/>
          </a:p>
        </p:txBody>
      </p:sp>
      <p:sp>
        <p:nvSpPr>
          <p:cNvPr id="16" name="Rectangle 15"/>
          <p:cNvSpPr/>
          <p:nvPr/>
        </p:nvSpPr>
        <p:spPr>
          <a:xfrm>
            <a:off x="4572000" y="0"/>
            <a:ext cx="4572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3"/>
          <a:stretch>
            <a:fillRect/>
          </a:stretch>
        </p:blipFill>
        <p:spPr>
          <a:xfrm>
            <a:off x="4738325" y="813816"/>
            <a:ext cx="4239349" cy="3515868"/>
          </a:xfrm>
          <a:prstGeom prst="rect">
            <a:avLst/>
          </a:prstGeom>
        </p:spPr>
      </p:pic>
      <p:pic>
        <p:nvPicPr>
          <p:cNvPr id="4" name="Picture 3" descr="Screen Shot 2018-11-11 at 7.06.5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384" y="1095376"/>
            <a:ext cx="3841680" cy="2210142"/>
          </a:xfrm>
          <a:prstGeom prst="rect">
            <a:avLst/>
          </a:prstGeom>
        </p:spPr>
      </p:pic>
      <p:sp>
        <p:nvSpPr>
          <p:cNvPr id="9" name="TextBox 8"/>
          <p:cNvSpPr txBox="1"/>
          <p:nvPr/>
        </p:nvSpPr>
        <p:spPr>
          <a:xfrm>
            <a:off x="1341676" y="4206590"/>
            <a:ext cx="1753040" cy="246221"/>
          </a:xfrm>
          <a:prstGeom prst="rect">
            <a:avLst/>
          </a:prstGeom>
          <a:noFill/>
          <a:ln>
            <a:solidFill>
              <a:srgbClr val="FF324B"/>
            </a:solidFill>
          </a:ln>
        </p:spPr>
        <p:txBody>
          <a:bodyPr wrap="square" rtlCol="0">
            <a:spAutoFit/>
          </a:bodyPr>
          <a:lstStyle/>
          <a:p>
            <a:pPr algn="ctr"/>
            <a:r>
              <a:rPr lang="es-ES_tradnl" sz="1000" dirty="0" err="1" smtClean="0">
                <a:latin typeface="Cornerstone"/>
                <a:cs typeface="Cornerstone"/>
              </a:rPr>
              <a:t>Download</a:t>
            </a:r>
            <a:r>
              <a:rPr lang="es-ES_tradnl" sz="1000" dirty="0" smtClean="0">
                <a:latin typeface="Cornerstone"/>
                <a:cs typeface="Cornerstone"/>
              </a:rPr>
              <a:t> use case</a:t>
            </a:r>
            <a:endParaRPr lang="en" sz="1000" dirty="0">
              <a:latin typeface="Cornerstone"/>
              <a:cs typeface="Cornerstone"/>
            </a:endParaRPr>
          </a:p>
        </p:txBody>
      </p:sp>
    </p:spTree>
    <p:extLst>
      <p:ext uri="{BB962C8B-B14F-4D97-AF65-F5344CB8AC3E}">
        <p14:creationId xmlns:p14="http://schemas.microsoft.com/office/powerpoint/2010/main" val="15417532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s-ES_tradnl" b="1" i="1" dirty="0"/>
              <a:t>NEW AREA: MORE CONTENT IN ABOUT US</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pic>
        <p:nvPicPr>
          <p:cNvPr id="2" name="Picture 1" descr="2018-04-12_11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9868"/>
            <a:ext cx="9144000" cy="1855729"/>
          </a:xfrm>
          <a:prstGeom prst="rect">
            <a:avLst/>
          </a:prstGeom>
        </p:spPr>
      </p:pic>
      <p:pic>
        <p:nvPicPr>
          <p:cNvPr id="3" name="Picture 2" descr="2018-07-25_17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491" y="2692643"/>
            <a:ext cx="4846277" cy="1395961"/>
          </a:xfrm>
          <a:prstGeom prst="rect">
            <a:avLst/>
          </a:prstGeom>
        </p:spPr>
      </p:pic>
      <p:sp>
        <p:nvSpPr>
          <p:cNvPr id="8" name="TextBox 7"/>
          <p:cNvSpPr txBox="1"/>
          <p:nvPr/>
        </p:nvSpPr>
        <p:spPr>
          <a:xfrm>
            <a:off x="5107094" y="3918524"/>
            <a:ext cx="1851095" cy="954107"/>
          </a:xfrm>
          <a:prstGeom prst="rect">
            <a:avLst/>
          </a:prstGeom>
          <a:noFill/>
          <a:ln w="28575" cmpd="sng">
            <a:solidFill>
              <a:srgbClr val="FF0000"/>
            </a:solidFill>
          </a:ln>
        </p:spPr>
        <p:txBody>
          <a:bodyPr wrap="square" rtlCol="0">
            <a:spAutoFit/>
          </a:bodyPr>
          <a:lstStyle/>
          <a:p>
            <a:r>
              <a:rPr lang="en-US" dirty="0" smtClean="0"/>
              <a:t>Adding a small gallery of slides about culture </a:t>
            </a:r>
            <a:r>
              <a:rPr lang="en-US" dirty="0"/>
              <a:t>&amp;</a:t>
            </a:r>
            <a:r>
              <a:rPr lang="en-US" dirty="0" smtClean="0"/>
              <a:t> values</a:t>
            </a:r>
            <a:endParaRPr lang="en-US" dirty="0"/>
          </a:p>
        </p:txBody>
      </p:sp>
    </p:spTree>
    <p:extLst>
      <p:ext uri="{BB962C8B-B14F-4D97-AF65-F5344CB8AC3E}">
        <p14:creationId xmlns:p14="http://schemas.microsoft.com/office/powerpoint/2010/main" val="135449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Team photos</a:t>
            </a:r>
            <a:endParaRPr lang="en-US" dirty="0"/>
          </a:p>
        </p:txBody>
      </p:sp>
      <p:pic>
        <p:nvPicPr>
          <p:cNvPr id="3" name="Picture 2" descr="2018-12-11_1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542" y="797884"/>
            <a:ext cx="1070389" cy="1472332"/>
          </a:xfrm>
          <a:prstGeom prst="rect">
            <a:avLst/>
          </a:prstGeom>
        </p:spPr>
      </p:pic>
      <p:pic>
        <p:nvPicPr>
          <p:cNvPr id="5" name="Picture 4" descr="2018-12-11_15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383" y="797884"/>
            <a:ext cx="1239648" cy="1472332"/>
          </a:xfrm>
          <a:prstGeom prst="rect">
            <a:avLst/>
          </a:prstGeom>
        </p:spPr>
      </p:pic>
      <p:sp>
        <p:nvSpPr>
          <p:cNvPr id="6" name="Title 1"/>
          <p:cNvSpPr txBox="1">
            <a:spLocks/>
          </p:cNvSpPr>
          <p:nvPr/>
        </p:nvSpPr>
        <p:spPr>
          <a:xfrm>
            <a:off x="317400" y="706600"/>
            <a:ext cx="1229326" cy="6027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en-US" dirty="0" smtClean="0">
                <a:solidFill>
                  <a:srgbClr val="FF0000"/>
                </a:solidFill>
              </a:rPr>
              <a:t>Delete</a:t>
            </a:r>
            <a:endParaRPr lang="en-US" dirty="0">
              <a:solidFill>
                <a:srgbClr val="FF0000"/>
              </a:solidFill>
            </a:endParaRPr>
          </a:p>
        </p:txBody>
      </p:sp>
      <p:sp>
        <p:nvSpPr>
          <p:cNvPr id="7" name="Title 1"/>
          <p:cNvSpPr txBox="1">
            <a:spLocks/>
          </p:cNvSpPr>
          <p:nvPr/>
        </p:nvSpPr>
        <p:spPr>
          <a:xfrm>
            <a:off x="317400" y="3781859"/>
            <a:ext cx="8826600" cy="6027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en-US" dirty="0" smtClean="0">
                <a:solidFill>
                  <a:srgbClr val="FF0000"/>
                </a:solidFill>
              </a:rPr>
              <a:t>Add new one: Emilio</a:t>
            </a:r>
          </a:p>
          <a:p>
            <a:r>
              <a:rPr lang="en-US" dirty="0" smtClean="0">
                <a:solidFill>
                  <a:schemeClr val="bg2"/>
                </a:solidFill>
              </a:rPr>
              <a:t>Title?</a:t>
            </a:r>
            <a:endParaRPr lang="en-US" dirty="0">
              <a:solidFill>
                <a:schemeClr val="bg2"/>
              </a:solidFill>
            </a:endParaRPr>
          </a:p>
        </p:txBody>
      </p:sp>
      <p:sp>
        <p:nvSpPr>
          <p:cNvPr id="8" name="Rectangle 7"/>
          <p:cNvSpPr/>
          <p:nvPr/>
        </p:nvSpPr>
        <p:spPr>
          <a:xfrm>
            <a:off x="1880358" y="2923448"/>
            <a:ext cx="4205298" cy="307777"/>
          </a:xfrm>
          <a:prstGeom prst="rect">
            <a:avLst/>
          </a:prstGeom>
        </p:spPr>
        <p:txBody>
          <a:bodyPr wrap="none">
            <a:spAutoFit/>
          </a:bodyPr>
          <a:lstStyle/>
          <a:p>
            <a:r>
              <a:rPr lang="en-US" dirty="0" smtClean="0"/>
              <a:t>Julio’s job Title: Commercial </a:t>
            </a:r>
            <a:r>
              <a:rPr lang="en-US" dirty="0"/>
              <a:t>Director ES &amp; LATAM</a:t>
            </a:r>
          </a:p>
        </p:txBody>
      </p:sp>
      <p:sp>
        <p:nvSpPr>
          <p:cNvPr id="9" name="Title 1"/>
          <p:cNvSpPr txBox="1">
            <a:spLocks/>
          </p:cNvSpPr>
          <p:nvPr/>
        </p:nvSpPr>
        <p:spPr>
          <a:xfrm>
            <a:off x="227717" y="2853709"/>
            <a:ext cx="1229326" cy="6027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en-US" dirty="0" smtClean="0">
                <a:solidFill>
                  <a:srgbClr val="FF0000"/>
                </a:solidFill>
              </a:rPr>
              <a:t>Modify</a:t>
            </a:r>
            <a:endParaRPr lang="en-US" dirty="0">
              <a:solidFill>
                <a:srgbClr val="FF0000"/>
              </a:solidFill>
            </a:endParaRPr>
          </a:p>
        </p:txBody>
      </p:sp>
      <p:sp>
        <p:nvSpPr>
          <p:cNvPr id="10" name="Rectangle 9"/>
          <p:cNvSpPr/>
          <p:nvPr/>
        </p:nvSpPr>
        <p:spPr>
          <a:xfrm>
            <a:off x="1880358" y="3383625"/>
            <a:ext cx="3277284" cy="307777"/>
          </a:xfrm>
          <a:prstGeom prst="rect">
            <a:avLst/>
          </a:prstGeom>
        </p:spPr>
        <p:txBody>
          <a:bodyPr wrap="none">
            <a:spAutoFit/>
          </a:bodyPr>
          <a:lstStyle/>
          <a:p>
            <a:r>
              <a:rPr lang="en-US" dirty="0" smtClean="0"/>
              <a:t>Mo’s job Title: Commercial </a:t>
            </a:r>
            <a:r>
              <a:rPr lang="en-US" dirty="0"/>
              <a:t>Director </a:t>
            </a:r>
            <a:r>
              <a:rPr lang="en-US" dirty="0" smtClean="0"/>
              <a:t>UK</a:t>
            </a:r>
            <a:endParaRPr lang="en-US" dirty="0"/>
          </a:p>
        </p:txBody>
      </p:sp>
    </p:spTree>
    <p:extLst>
      <p:ext uri="{BB962C8B-B14F-4D97-AF65-F5344CB8AC3E}">
        <p14:creationId xmlns:p14="http://schemas.microsoft.com/office/powerpoint/2010/main" val="312531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s-ES_tradnl" b="1" i="1" dirty="0" smtClean="0"/>
              <a:t>REVIEW CONTENT : PRODUCT AREA</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3" name="Rectangle 2"/>
          <p:cNvSpPr/>
          <p:nvPr/>
        </p:nvSpPr>
        <p:spPr>
          <a:xfrm>
            <a:off x="3692915" y="1394340"/>
            <a:ext cx="1704752"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FFFFFF"/>
                </a:solidFill>
              </a:rPr>
              <a:t> PRODUCT</a:t>
            </a:r>
            <a:endParaRPr lang="en-US" dirty="0">
              <a:solidFill>
                <a:srgbClr val="FFFFFF"/>
              </a:solidFill>
            </a:endParaRPr>
          </a:p>
        </p:txBody>
      </p:sp>
      <p:sp>
        <p:nvSpPr>
          <p:cNvPr id="10" name="Rectangle 9"/>
          <p:cNvSpPr/>
          <p:nvPr/>
        </p:nvSpPr>
        <p:spPr>
          <a:xfrm>
            <a:off x="3939251" y="2492343"/>
            <a:ext cx="1246181"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ADSERVER</a:t>
            </a:r>
            <a:endParaRPr lang="en-US" sz="1200" dirty="0">
              <a:solidFill>
                <a:srgbClr val="FFFFFF"/>
              </a:solidFill>
            </a:endParaRPr>
          </a:p>
        </p:txBody>
      </p:sp>
      <p:sp>
        <p:nvSpPr>
          <p:cNvPr id="5" name="Right Brace 4"/>
          <p:cNvSpPr/>
          <p:nvPr/>
        </p:nvSpPr>
        <p:spPr>
          <a:xfrm rot="16200000">
            <a:off x="4224431" y="-595938"/>
            <a:ext cx="458918" cy="5641964"/>
          </a:xfrm>
          <a:prstGeom prst="rightBrace">
            <a:avLst>
              <a:gd name="adj1" fmla="val 8333"/>
              <a:gd name="adj2" fmla="val 5215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FFFF"/>
              </a:solidFill>
            </a:endParaRPr>
          </a:p>
        </p:txBody>
      </p:sp>
      <p:sp>
        <p:nvSpPr>
          <p:cNvPr id="11" name="Rectangle 10"/>
          <p:cNvSpPr/>
          <p:nvPr/>
        </p:nvSpPr>
        <p:spPr>
          <a:xfrm>
            <a:off x="997888" y="2492343"/>
            <a:ext cx="1246181"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DEMAND SIDE PLATFORM</a:t>
            </a:r>
            <a:endParaRPr lang="en-US" sz="1200" dirty="0">
              <a:solidFill>
                <a:srgbClr val="FFFFFF"/>
              </a:solidFill>
            </a:endParaRPr>
          </a:p>
        </p:txBody>
      </p:sp>
      <p:sp>
        <p:nvSpPr>
          <p:cNvPr id="12" name="Rectangle 11"/>
          <p:cNvSpPr/>
          <p:nvPr/>
        </p:nvSpPr>
        <p:spPr>
          <a:xfrm>
            <a:off x="6614049" y="2497973"/>
            <a:ext cx="1568676" cy="5102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FOOTFALL MEASUREMENT</a:t>
            </a:r>
            <a:endParaRPr lang="en-US" sz="1200" dirty="0">
              <a:solidFill>
                <a:srgbClr val="FFFFFF"/>
              </a:solidFill>
            </a:endParaRPr>
          </a:p>
        </p:txBody>
      </p:sp>
      <p:sp>
        <p:nvSpPr>
          <p:cNvPr id="17" name="Rectangle 16"/>
          <p:cNvSpPr/>
          <p:nvPr/>
        </p:nvSpPr>
        <p:spPr>
          <a:xfrm>
            <a:off x="3501898" y="3171616"/>
            <a:ext cx="2124074" cy="1323439"/>
          </a:xfrm>
          <a:prstGeom prst="rect">
            <a:avLst/>
          </a:prstGeom>
        </p:spPr>
        <p:txBody>
          <a:bodyPr wrap="square">
            <a:spAutoFit/>
          </a:bodyPr>
          <a:lstStyle/>
          <a:p>
            <a:pPr algn="ctr"/>
            <a:r>
              <a:rPr lang="en-US" sz="1000" b="1" dirty="0" err="1" smtClean="0">
                <a:solidFill>
                  <a:schemeClr val="bg2"/>
                </a:solidFill>
              </a:rPr>
              <a:t>Adserver</a:t>
            </a:r>
            <a:r>
              <a:rPr lang="en-US" sz="1000" b="1" dirty="0" smtClean="0">
                <a:solidFill>
                  <a:schemeClr val="bg2"/>
                </a:solidFill>
              </a:rPr>
              <a:t> for Media Efficiency:</a:t>
            </a:r>
          </a:p>
          <a:p>
            <a:pPr algn="ctr"/>
            <a:endParaRPr lang="en-US" sz="1000" dirty="0">
              <a:solidFill>
                <a:schemeClr val="bg2"/>
              </a:solidFill>
            </a:endParaRPr>
          </a:p>
          <a:p>
            <a:pPr algn="ctr"/>
            <a:r>
              <a:rPr lang="en-US" sz="1000" dirty="0" smtClean="0"/>
              <a:t>Measure how effective each of your digital advertising channels is, so that you can focus only on those who bring incremental results. Stop paying for installs you would get anyway! </a:t>
            </a:r>
            <a:endParaRPr lang="en-US" sz="1000" dirty="0"/>
          </a:p>
        </p:txBody>
      </p:sp>
      <p:sp>
        <p:nvSpPr>
          <p:cNvPr id="20" name="Rectangle 19"/>
          <p:cNvSpPr/>
          <p:nvPr/>
        </p:nvSpPr>
        <p:spPr>
          <a:xfrm>
            <a:off x="6520931" y="3161876"/>
            <a:ext cx="2035687" cy="1477328"/>
          </a:xfrm>
          <a:prstGeom prst="rect">
            <a:avLst/>
          </a:prstGeom>
        </p:spPr>
        <p:txBody>
          <a:bodyPr wrap="square">
            <a:spAutoFit/>
          </a:bodyPr>
          <a:lstStyle/>
          <a:p>
            <a:pPr algn="ctr"/>
            <a:r>
              <a:rPr lang="en-US" sz="1000" b="1" dirty="0" smtClean="0">
                <a:solidFill>
                  <a:schemeClr val="bg2"/>
                </a:solidFill>
              </a:rPr>
              <a:t>Footfall Measurement</a:t>
            </a:r>
          </a:p>
          <a:p>
            <a:pPr algn="ctr"/>
            <a:endParaRPr lang="en-US" sz="1000" b="1" dirty="0" smtClean="0">
              <a:solidFill>
                <a:schemeClr val="bg2"/>
              </a:solidFill>
            </a:endParaRPr>
          </a:p>
          <a:p>
            <a:pPr algn="ctr"/>
            <a:r>
              <a:rPr lang="en-US" sz="1000" dirty="0" smtClean="0"/>
              <a:t>Measure footfall</a:t>
            </a:r>
            <a:r>
              <a:rPr lang="es-ES_tradnl" sz="1000" dirty="0" smtClean="0"/>
              <a:t> </a:t>
            </a:r>
            <a:r>
              <a:rPr lang="es-ES_tradnl" sz="1000" dirty="0" err="1" smtClean="0"/>
              <a:t>or</a:t>
            </a:r>
            <a:r>
              <a:rPr lang="es-ES_tradnl" sz="1000" dirty="0" smtClean="0"/>
              <a:t> </a:t>
            </a:r>
            <a:r>
              <a:rPr lang="en-US" sz="1000" dirty="0" smtClean="0"/>
              <a:t>the amount </a:t>
            </a:r>
            <a:r>
              <a:rPr lang="en-US" sz="1000" dirty="0"/>
              <a:t>of visits to a store that can be attributed – or directly linked to the impact of - a Drive to Store campaign.</a:t>
            </a:r>
            <a:endParaRPr lang="en-US" sz="1000" b="1" dirty="0">
              <a:solidFill>
                <a:schemeClr val="bg2"/>
              </a:solidFill>
            </a:endParaRPr>
          </a:p>
          <a:p>
            <a:pPr algn="ctr"/>
            <a:endParaRPr lang="en-US" sz="1000" b="1" dirty="0" smtClean="0">
              <a:solidFill>
                <a:schemeClr val="bg2"/>
              </a:solidFill>
            </a:endParaRPr>
          </a:p>
          <a:p>
            <a:pPr algn="ctr"/>
            <a:endParaRPr lang="en-US" sz="1000" dirty="0">
              <a:solidFill>
                <a:schemeClr val="bg2"/>
              </a:solidFill>
            </a:endParaRPr>
          </a:p>
        </p:txBody>
      </p:sp>
      <p:sp>
        <p:nvSpPr>
          <p:cNvPr id="19" name="Rectangle 18"/>
          <p:cNvSpPr/>
          <p:nvPr/>
        </p:nvSpPr>
        <p:spPr>
          <a:xfrm>
            <a:off x="263738" y="3002582"/>
            <a:ext cx="2729926" cy="1323439"/>
          </a:xfrm>
          <a:prstGeom prst="rect">
            <a:avLst/>
          </a:prstGeom>
        </p:spPr>
        <p:txBody>
          <a:bodyPr wrap="square">
            <a:spAutoFit/>
          </a:bodyPr>
          <a:lstStyle/>
          <a:p>
            <a:pPr algn="ctr"/>
            <a:endParaRPr lang="en-US" sz="1000" dirty="0" smtClean="0"/>
          </a:p>
          <a:p>
            <a:pPr algn="ctr"/>
            <a:r>
              <a:rPr lang="en-US" sz="1000" b="1" dirty="0" err="1"/>
              <a:t>m</a:t>
            </a:r>
            <a:r>
              <a:rPr lang="en-US" sz="1000" b="1" dirty="0" err="1" smtClean="0"/>
              <a:t>ediasmart</a:t>
            </a:r>
            <a:r>
              <a:rPr lang="en-US" sz="1000" b="1" dirty="0" smtClean="0"/>
              <a:t> DSP</a:t>
            </a:r>
          </a:p>
          <a:p>
            <a:pPr algn="ctr"/>
            <a:endParaRPr lang="en-US" sz="1000" dirty="0"/>
          </a:p>
          <a:p>
            <a:pPr algn="ctr"/>
            <a:r>
              <a:rPr lang="en-US" sz="1000" dirty="0"/>
              <a:t>m</a:t>
            </a:r>
            <a:r>
              <a:rPr lang="en-US" sz="1000" dirty="0" smtClean="0"/>
              <a:t>ediasmart </a:t>
            </a:r>
            <a:r>
              <a:rPr lang="en-US" sz="1000" dirty="0"/>
              <a:t>is a demand side platform </a:t>
            </a:r>
            <a:r>
              <a:rPr lang="en-US" sz="1000" dirty="0" smtClean="0"/>
              <a:t>designed </a:t>
            </a:r>
            <a:r>
              <a:rPr lang="en-US" sz="1000" dirty="0"/>
              <a:t>for mobile that tracks post-click events both in the web and the in-app environment and that programmatically buys media in real </a:t>
            </a:r>
            <a:r>
              <a:rPr lang="en-US" sz="1000" dirty="0" smtClean="0"/>
              <a:t>time.</a:t>
            </a:r>
            <a:endParaRPr lang="en-US" sz="1000" dirty="0"/>
          </a:p>
        </p:txBody>
      </p:sp>
    </p:spTree>
    <p:extLst>
      <p:ext uri="{BB962C8B-B14F-4D97-AF65-F5344CB8AC3E}">
        <p14:creationId xmlns:p14="http://schemas.microsoft.com/office/powerpoint/2010/main" val="33647725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s-ES_tradnl" b="1" i="1" dirty="0"/>
              <a:t>MORE CONTENT IN ABOUT US - </a:t>
            </a:r>
            <a:r>
              <a:rPr lang="es-ES_tradnl" b="1" i="1" dirty="0" err="1"/>
              <a:t>from</a:t>
            </a:r>
            <a:r>
              <a:rPr lang="es-ES_tradnl" b="1" i="1" dirty="0"/>
              <a:t> “culture &amp; </a:t>
            </a:r>
            <a:r>
              <a:rPr lang="es-ES_tradnl" b="1" i="1" dirty="0" err="1"/>
              <a:t>values</a:t>
            </a:r>
            <a:r>
              <a:rPr lang="es-ES_tradnl" b="1" i="1" dirty="0"/>
              <a:t>”</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2" name="Rounded Rectangle 1"/>
          <p:cNvSpPr/>
          <p:nvPr/>
        </p:nvSpPr>
        <p:spPr>
          <a:xfrm>
            <a:off x="1148489" y="1256323"/>
            <a:ext cx="6701772" cy="347787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7958354" y="2566684"/>
            <a:ext cx="581001"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flipH="1">
            <a:off x="432373" y="2566684"/>
            <a:ext cx="581000"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391698" y="1256324"/>
            <a:ext cx="6268682" cy="3477875"/>
          </a:xfrm>
          <a:prstGeom prst="rect">
            <a:avLst/>
          </a:prstGeom>
        </p:spPr>
        <p:txBody>
          <a:bodyPr wrap="square">
            <a:spAutoFit/>
          </a:bodyPr>
          <a:lstStyle/>
          <a:p>
            <a:pPr algn="ctr"/>
            <a:r>
              <a:rPr lang="en-US" sz="1100" b="1" dirty="0"/>
              <a:t>Be a generous leader. </a:t>
            </a:r>
            <a:endParaRPr lang="en-US" sz="1100" b="1" dirty="0" smtClean="0"/>
          </a:p>
          <a:p>
            <a:pPr algn="ctr"/>
            <a:r>
              <a:rPr lang="en-US" sz="1100" dirty="0" smtClean="0"/>
              <a:t>One </a:t>
            </a:r>
            <a:r>
              <a:rPr lang="en-US" sz="1100" dirty="0"/>
              <a:t>that helps others succeed and celebrate their success.</a:t>
            </a:r>
          </a:p>
          <a:p>
            <a:endParaRPr lang="en-US" sz="1100" dirty="0"/>
          </a:p>
          <a:p>
            <a:r>
              <a:rPr lang="en-US" sz="1100" dirty="0"/>
              <a:t>A generous leader leads with example, is kind, compassionate, patient and empowers others, both colleagues and customers. And at </a:t>
            </a:r>
            <a:r>
              <a:rPr lang="en-US" sz="1100" dirty="0" err="1"/>
              <a:t>mediasmart</a:t>
            </a:r>
            <a:r>
              <a:rPr lang="en-US" sz="1100" dirty="0"/>
              <a:t>, we make it our goal is to do as much as we can to help both our teammates and our clients succeed</a:t>
            </a:r>
            <a:r>
              <a:rPr lang="en-US" sz="1100" dirty="0" smtClean="0"/>
              <a:t>.</a:t>
            </a:r>
          </a:p>
          <a:p>
            <a:endParaRPr lang="en-US" sz="1100" dirty="0" smtClean="0"/>
          </a:p>
          <a:p>
            <a:r>
              <a:rPr lang="en-US" sz="1100" dirty="0" smtClean="0">
                <a:solidFill>
                  <a:srgbClr val="FF324B"/>
                </a:solidFill>
              </a:rPr>
              <a:t>Expand</a:t>
            </a:r>
            <a:endParaRPr lang="en-US" sz="1100" dirty="0">
              <a:solidFill>
                <a:srgbClr val="FF324B"/>
              </a:solidFill>
            </a:endParaRPr>
          </a:p>
          <a:p>
            <a:r>
              <a:rPr lang="en-US" sz="1100" dirty="0" smtClean="0">
                <a:solidFill>
                  <a:srgbClr val="FF324B"/>
                </a:solidFill>
              </a:rPr>
              <a:t>---------------------------------</a:t>
            </a:r>
            <a:endParaRPr lang="en-US" sz="1100" dirty="0">
              <a:solidFill>
                <a:srgbClr val="FF324B"/>
              </a:solidFill>
            </a:endParaRPr>
          </a:p>
          <a:p>
            <a:endParaRPr lang="en-US" sz="1100" dirty="0"/>
          </a:p>
          <a:p>
            <a:r>
              <a:rPr lang="en-US" sz="1100" dirty="0"/>
              <a:t>As generous leaders we care. We look for solutions rather than focusing on the problems, always keeping a positive mindset - even in the face of adversity - and trying to understand both sides in each conflict. We are the first ones to volunteer when we can help, and always encourage our team members, never put them down. We exercise patience and compassion, striving to understand the other’s perspective, whether they are our colleagues or our customers.</a:t>
            </a:r>
          </a:p>
          <a:p>
            <a:endParaRPr lang="en-US" sz="1100" dirty="0"/>
          </a:p>
          <a:p>
            <a:r>
              <a:rPr lang="en-US" sz="1100" dirty="0"/>
              <a:t>And last, but not least, we recognize the efforts or our team members and not only celebrate team successes, but also appreciate the </a:t>
            </a:r>
            <a:r>
              <a:rPr lang="en-US" sz="1100" dirty="0" err="1"/>
              <a:t>learnings</a:t>
            </a:r>
            <a:r>
              <a:rPr lang="en-US" sz="1100" dirty="0"/>
              <a:t> in case of failures. Everybody makes mistakes, and that is totally fine at </a:t>
            </a:r>
            <a:r>
              <a:rPr lang="en-US" sz="1100" dirty="0" err="1"/>
              <a:t>mediasmart</a:t>
            </a:r>
            <a:r>
              <a:rPr lang="en-US" sz="1100" dirty="0"/>
              <a:t>, because you often learn even more from mistakes than from successes.</a:t>
            </a:r>
          </a:p>
        </p:txBody>
      </p:sp>
    </p:spTree>
    <p:extLst>
      <p:ext uri="{BB962C8B-B14F-4D97-AF65-F5344CB8AC3E}">
        <p14:creationId xmlns:p14="http://schemas.microsoft.com/office/powerpoint/2010/main" val="269212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s-ES_tradnl" b="1" i="1" dirty="0"/>
              <a:t>MORE CONTENT IN ABOUT US - </a:t>
            </a:r>
            <a:r>
              <a:rPr lang="es-ES_tradnl" b="1" i="1" dirty="0" err="1"/>
              <a:t>from</a:t>
            </a:r>
            <a:r>
              <a:rPr lang="es-ES_tradnl" b="1" i="1" dirty="0"/>
              <a:t> “culture &amp; </a:t>
            </a:r>
            <a:r>
              <a:rPr lang="es-ES_tradnl" b="1" i="1" dirty="0" err="1"/>
              <a:t>values</a:t>
            </a:r>
            <a:r>
              <a:rPr lang="es-ES_tradnl" b="1" i="1" dirty="0"/>
              <a:t>”</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2" name="Rounded Rectangle 1"/>
          <p:cNvSpPr/>
          <p:nvPr/>
        </p:nvSpPr>
        <p:spPr>
          <a:xfrm>
            <a:off x="783675" y="734022"/>
            <a:ext cx="7560174" cy="420115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8343849" y="2566684"/>
            <a:ext cx="581001"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flipH="1">
            <a:off x="98250" y="2566684"/>
            <a:ext cx="581000"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882312" y="734022"/>
            <a:ext cx="7560173" cy="4201150"/>
          </a:xfrm>
          <a:prstGeom prst="rect">
            <a:avLst/>
          </a:prstGeom>
        </p:spPr>
        <p:txBody>
          <a:bodyPr wrap="square">
            <a:spAutoFit/>
          </a:bodyPr>
          <a:lstStyle/>
          <a:p>
            <a:endParaRPr lang="en-US" dirty="0"/>
          </a:p>
          <a:p>
            <a:pPr algn="ctr"/>
            <a:r>
              <a:rPr lang="en-US" sz="1100" b="1" dirty="0"/>
              <a:t>Love curiosity. Keep learning and stay relevant.</a:t>
            </a:r>
          </a:p>
          <a:p>
            <a:endParaRPr lang="en-US" sz="1100" dirty="0"/>
          </a:p>
          <a:p>
            <a:r>
              <a:rPr lang="en-US" sz="1100" dirty="0"/>
              <a:t>We believe that a curious attitude is the source of new ideas, possibilities and whole new worlds that will contribute to our company success. At </a:t>
            </a:r>
            <a:r>
              <a:rPr lang="en-US" sz="1100" dirty="0" err="1"/>
              <a:t>mediasmart</a:t>
            </a:r>
            <a:r>
              <a:rPr lang="en-US" sz="1100" dirty="0"/>
              <a:t> we encourage everyone to test “crazy ideas” and, because we know how difficult it is not to get bogged down by the never-ending wheel of the day to day, we have made the time to “explore” official in our calendars. </a:t>
            </a:r>
            <a:endParaRPr lang="en-US" sz="1100" dirty="0" smtClean="0"/>
          </a:p>
          <a:p>
            <a:r>
              <a:rPr lang="en-US" sz="1100" dirty="0">
                <a:solidFill>
                  <a:srgbClr val="FF324B"/>
                </a:solidFill>
              </a:rPr>
              <a:t>Expand</a:t>
            </a:r>
          </a:p>
          <a:p>
            <a:r>
              <a:rPr lang="en-US" sz="1100" dirty="0">
                <a:solidFill>
                  <a:srgbClr val="FF324B"/>
                </a:solidFill>
              </a:rPr>
              <a:t>---------------------------------</a:t>
            </a:r>
          </a:p>
          <a:p>
            <a:endParaRPr lang="en-US" sz="1100" dirty="0" smtClean="0"/>
          </a:p>
          <a:p>
            <a:endParaRPr lang="en-US" sz="1100" dirty="0"/>
          </a:p>
          <a:p>
            <a:r>
              <a:rPr lang="en-US" sz="1100" dirty="0" smtClean="0"/>
              <a:t>Each </a:t>
            </a:r>
            <a:r>
              <a:rPr lang="en-US" sz="1100" dirty="0"/>
              <a:t>team has its habits. For example, in the development team everyone can dedicate one day every two weeks to a project of his/her choosing that is outside of the daily priorities. Some projects may lead to something great, some others may not, but the value is in the trying.</a:t>
            </a:r>
          </a:p>
          <a:p>
            <a:endParaRPr lang="en-US" sz="1100" dirty="0"/>
          </a:p>
          <a:p>
            <a:r>
              <a:rPr lang="en-US" sz="1100" dirty="0"/>
              <a:t>Learning something new everyday keeps us going, and there is so much to learn in such a fast moving environment! We have an internal knowledge base and shared documentation that everybody contributes to as per our motto “if your explanation was useful to somebody, share it”, and this is great help for us to learn from each other. But we also organize frequent in-person sessions at our office with experts (mostly colleagues, but also external parties) on different subjects, both around our product features and industry trends. </a:t>
            </a:r>
          </a:p>
          <a:p>
            <a:endParaRPr lang="en-US" sz="1100" dirty="0"/>
          </a:p>
          <a:p>
            <a:r>
              <a:rPr lang="en-US" sz="1100" dirty="0"/>
              <a:t>But we could not stay relevant if we did not cherish the relationship with our customers and encouraged their feedback. Our customers are the ones who drive what we do, and we remember everyday that it is thanks to them that our company can thrive.</a:t>
            </a:r>
          </a:p>
        </p:txBody>
      </p:sp>
    </p:spTree>
    <p:extLst>
      <p:ext uri="{BB962C8B-B14F-4D97-AF65-F5344CB8AC3E}">
        <p14:creationId xmlns:p14="http://schemas.microsoft.com/office/powerpoint/2010/main" val="48705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s-ES_tradnl" b="1" i="1" dirty="0"/>
              <a:t>MORE CONTENT IN ABOUT US - </a:t>
            </a:r>
            <a:r>
              <a:rPr lang="es-ES_tradnl" b="1" i="1" dirty="0" err="1"/>
              <a:t>from</a:t>
            </a:r>
            <a:r>
              <a:rPr lang="es-ES_tradnl" b="1" i="1" dirty="0"/>
              <a:t> “culture &amp; </a:t>
            </a:r>
            <a:r>
              <a:rPr lang="es-ES_tradnl" b="1" i="1" dirty="0" err="1"/>
              <a:t>values</a:t>
            </a:r>
            <a:r>
              <a:rPr lang="es-ES_tradnl" b="1" i="1" dirty="0"/>
              <a:t>”</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2" name="Rounded Rectangle 1"/>
          <p:cNvSpPr/>
          <p:nvPr/>
        </p:nvSpPr>
        <p:spPr>
          <a:xfrm>
            <a:off x="679250" y="734022"/>
            <a:ext cx="7690904" cy="385899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8370154" y="2566684"/>
            <a:ext cx="581001"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flipH="1">
            <a:off x="98250" y="2566684"/>
            <a:ext cx="581000"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97187" y="734022"/>
            <a:ext cx="7572967" cy="3693318"/>
          </a:xfrm>
          <a:prstGeom prst="rect">
            <a:avLst/>
          </a:prstGeom>
        </p:spPr>
        <p:txBody>
          <a:bodyPr wrap="square">
            <a:spAutoFit/>
          </a:bodyPr>
          <a:lstStyle/>
          <a:p>
            <a:pPr algn="ctr"/>
            <a:endParaRPr lang="en-US" sz="1100" b="1" dirty="0"/>
          </a:p>
          <a:p>
            <a:pPr algn="ctr"/>
            <a:r>
              <a:rPr lang="en-US" sz="1100" b="1" dirty="0"/>
              <a:t>It’s a team effort. Collaborate and cooperate to build a smart company.</a:t>
            </a:r>
          </a:p>
          <a:p>
            <a:endParaRPr lang="en-US" sz="1100" dirty="0"/>
          </a:p>
          <a:p>
            <a:r>
              <a:rPr lang="en-US" sz="1100" dirty="0"/>
              <a:t>We can only work as a team when we are all working toward the same goal, and that is something that is very present in </a:t>
            </a:r>
            <a:r>
              <a:rPr lang="en-US" sz="1100" dirty="0" err="1"/>
              <a:t>mediasmart</a:t>
            </a:r>
            <a:r>
              <a:rPr lang="en-US" sz="1100" dirty="0"/>
              <a:t> every day. The mission and strategy of the company, as well as our quantitative goals and progress towards them are very transparently shared across the organization in regular all-hands meetings. </a:t>
            </a:r>
            <a:endParaRPr lang="en-US" sz="1100" dirty="0" smtClean="0"/>
          </a:p>
          <a:p>
            <a:endParaRPr lang="en-US" sz="1100" dirty="0"/>
          </a:p>
          <a:p>
            <a:r>
              <a:rPr lang="en-US" sz="1100" dirty="0">
                <a:solidFill>
                  <a:srgbClr val="FF324B"/>
                </a:solidFill>
              </a:rPr>
              <a:t>Expand</a:t>
            </a:r>
          </a:p>
          <a:p>
            <a:r>
              <a:rPr lang="en-US" sz="1100" dirty="0">
                <a:solidFill>
                  <a:srgbClr val="FF324B"/>
                </a:solidFill>
              </a:rPr>
              <a:t>---------------------------------</a:t>
            </a:r>
          </a:p>
          <a:p>
            <a:endParaRPr lang="en-US" sz="1100" dirty="0"/>
          </a:p>
          <a:p>
            <a:endParaRPr lang="en-US" sz="1100" dirty="0"/>
          </a:p>
          <a:p>
            <a:r>
              <a:rPr lang="en-US" sz="1100" dirty="0"/>
              <a:t>As in every organization, there are inevitably teams within the big team, but at </a:t>
            </a:r>
            <a:r>
              <a:rPr lang="en-US" sz="1100" dirty="0" err="1"/>
              <a:t>mediasmart</a:t>
            </a:r>
            <a:r>
              <a:rPr lang="en-US" sz="1100" dirty="0"/>
              <a:t> we do not like silos. That’s why we continuously make efforts to ensure that each team understands the “others”. There is full transparency and frequent proactive communication around how each team works, their internal processes and their priorities, as well as their challenges. By understanding each other and respecting each other processes, collaboration and effective cooperation tend to come naturally. On a day to day basis, trying to understand other team's needs first, helps us not only with communication, but determines the way we work and solve issues. </a:t>
            </a:r>
          </a:p>
          <a:p>
            <a:endParaRPr lang="en-US" sz="1100" dirty="0"/>
          </a:p>
          <a:p>
            <a:r>
              <a:rPr lang="en-US" sz="1100" dirty="0"/>
              <a:t>At </a:t>
            </a:r>
            <a:r>
              <a:rPr lang="en-US" sz="1100" dirty="0" err="1"/>
              <a:t>mediasmart</a:t>
            </a:r>
            <a:r>
              <a:rPr lang="en-US" sz="1100" dirty="0"/>
              <a:t> there is no room for personal agendas or egos. We all contribute selflessly, and try and help each other, both within our team, across teams and when working with clients or partners, as much as possible. The same spirit extends even to our competitors, who often become our allies to try and solve industry challenges</a:t>
            </a:r>
            <a:r>
              <a:rPr lang="en-US" dirty="0"/>
              <a:t>. </a:t>
            </a:r>
          </a:p>
        </p:txBody>
      </p:sp>
    </p:spTree>
    <p:extLst>
      <p:ext uri="{BB962C8B-B14F-4D97-AF65-F5344CB8AC3E}">
        <p14:creationId xmlns:p14="http://schemas.microsoft.com/office/powerpoint/2010/main" val="48705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s-ES_tradnl" b="1" i="1" dirty="0"/>
              <a:t>MORE CONTENT IN ABOUT US - </a:t>
            </a:r>
            <a:r>
              <a:rPr lang="es-ES_tradnl" b="1" i="1" dirty="0" err="1"/>
              <a:t>from</a:t>
            </a:r>
            <a:r>
              <a:rPr lang="es-ES_tradnl" b="1" i="1" dirty="0"/>
              <a:t> “culture &amp; </a:t>
            </a:r>
            <a:r>
              <a:rPr lang="es-ES_tradnl" b="1" i="1" dirty="0" err="1"/>
              <a:t>values</a:t>
            </a:r>
            <a:r>
              <a:rPr lang="es-ES_tradnl" b="1" i="1" dirty="0"/>
              <a:t>”</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6" name="Right Arrow 5"/>
          <p:cNvSpPr/>
          <p:nvPr/>
        </p:nvSpPr>
        <p:spPr>
          <a:xfrm>
            <a:off x="8343849" y="2566684"/>
            <a:ext cx="581001"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flipH="1">
            <a:off x="98250" y="2566684"/>
            <a:ext cx="581000"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79250" y="937144"/>
            <a:ext cx="7690904" cy="365587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09057" y="1071362"/>
            <a:ext cx="7661097" cy="3308598"/>
          </a:xfrm>
          <a:prstGeom prst="rect">
            <a:avLst/>
          </a:prstGeom>
        </p:spPr>
        <p:txBody>
          <a:bodyPr wrap="square">
            <a:spAutoFit/>
          </a:bodyPr>
          <a:lstStyle/>
          <a:p>
            <a:endParaRPr lang="en-US" sz="1100" dirty="0"/>
          </a:p>
          <a:p>
            <a:pPr algn="ctr"/>
            <a:r>
              <a:rPr lang="en-US" sz="1100" b="1" dirty="0"/>
              <a:t>Go farther. Be an example for others. Set the bar.</a:t>
            </a:r>
          </a:p>
          <a:p>
            <a:endParaRPr lang="en-US" sz="1100" dirty="0"/>
          </a:p>
          <a:p>
            <a:r>
              <a:rPr lang="en-US" sz="1100" dirty="0"/>
              <a:t>Our ambition is to do our job as best as we can every single day. Mistakes can be made, expected results may not come on time, but it is all good if know we gave it our best. And giving it our best means to go out of our way to solve a customer problem or to squeeze the best performance out of a campaign, it means saving a customer or a colleague time when they ask you a question by providing more details even if it takes you more time to provide the answer, it means evaluating new ways of saving the company cost even when you have not been specifically asked for it… In summary, not only being professional, but strive for excellence</a:t>
            </a:r>
            <a:r>
              <a:rPr lang="en-US" sz="1100" dirty="0" smtClean="0"/>
              <a:t>.</a:t>
            </a:r>
          </a:p>
          <a:p>
            <a:endParaRPr lang="en-US" sz="1100" dirty="0"/>
          </a:p>
          <a:p>
            <a:r>
              <a:rPr lang="en-US" sz="1100" dirty="0">
                <a:solidFill>
                  <a:srgbClr val="FF324B"/>
                </a:solidFill>
              </a:rPr>
              <a:t>Expand</a:t>
            </a:r>
          </a:p>
          <a:p>
            <a:r>
              <a:rPr lang="en-US" sz="1100" dirty="0">
                <a:solidFill>
                  <a:srgbClr val="FF324B"/>
                </a:solidFill>
              </a:rPr>
              <a:t>---------------------------------</a:t>
            </a:r>
          </a:p>
          <a:p>
            <a:endParaRPr lang="en-US" sz="1100" dirty="0"/>
          </a:p>
          <a:p>
            <a:endParaRPr lang="en-US" sz="1100" dirty="0"/>
          </a:p>
          <a:p>
            <a:r>
              <a:rPr lang="en-US" sz="1100" dirty="0"/>
              <a:t>At </a:t>
            </a:r>
            <a:r>
              <a:rPr lang="en-US" sz="1100" dirty="0" err="1"/>
              <a:t>mediasmart</a:t>
            </a:r>
            <a:r>
              <a:rPr lang="en-US" sz="1100" dirty="0"/>
              <a:t> we are accountable for our mistakes, and do not try and hide them. Offering such a transparent and granular platform in the advertising world is the best proof of that. The customers we love will value and appreciate the transparency, just like we do. In the end, we want to be the reference for our customers and the industry in general, not only because we provide a powerful and user friendly mobile marketing platform, but also because they trust our team and share our values. </a:t>
            </a:r>
          </a:p>
        </p:txBody>
      </p:sp>
    </p:spTree>
    <p:extLst>
      <p:ext uri="{BB962C8B-B14F-4D97-AF65-F5344CB8AC3E}">
        <p14:creationId xmlns:p14="http://schemas.microsoft.com/office/powerpoint/2010/main" val="487059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s-ES_tradnl" b="1" i="1" dirty="0"/>
              <a:t>MORE CONTENT IN ABOUT US - </a:t>
            </a:r>
            <a:r>
              <a:rPr lang="es-ES_tradnl" b="1" i="1" dirty="0" err="1"/>
              <a:t>from</a:t>
            </a:r>
            <a:r>
              <a:rPr lang="es-ES_tradnl" b="1" i="1" dirty="0"/>
              <a:t> “culture &amp; </a:t>
            </a:r>
            <a:r>
              <a:rPr lang="es-ES_tradnl" b="1" i="1" dirty="0" err="1"/>
              <a:t>values</a:t>
            </a:r>
            <a:r>
              <a:rPr lang="es-ES_tradnl" b="1" i="1" dirty="0"/>
              <a:t>”</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6" name="Right Arrow 5"/>
          <p:cNvSpPr/>
          <p:nvPr/>
        </p:nvSpPr>
        <p:spPr>
          <a:xfrm>
            <a:off x="8343849" y="2566684"/>
            <a:ext cx="581001"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flipH="1">
            <a:off x="98250" y="2566684"/>
            <a:ext cx="581000"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79250" y="875489"/>
            <a:ext cx="7690904" cy="400752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743416" y="997024"/>
            <a:ext cx="7626738" cy="3647152"/>
          </a:xfrm>
          <a:prstGeom prst="rect">
            <a:avLst/>
          </a:prstGeom>
        </p:spPr>
        <p:txBody>
          <a:bodyPr wrap="square">
            <a:spAutoFit/>
          </a:bodyPr>
          <a:lstStyle/>
          <a:p>
            <a:pPr algn="ctr"/>
            <a:r>
              <a:rPr lang="en-US" sz="1100" b="1" dirty="0"/>
              <a:t>Love what we do. Love our work with passion and respect.</a:t>
            </a:r>
          </a:p>
          <a:p>
            <a:endParaRPr lang="en-US" sz="1100" dirty="0"/>
          </a:p>
          <a:p>
            <a:r>
              <a:rPr lang="en-US" sz="1100" dirty="0"/>
              <a:t>Work should be fun. Our work should make us proud and happy.</a:t>
            </a:r>
          </a:p>
          <a:p>
            <a:endParaRPr lang="en-US" sz="1100" dirty="0"/>
          </a:p>
          <a:p>
            <a:r>
              <a:rPr lang="en-US" sz="1100" dirty="0"/>
              <a:t>We all at </a:t>
            </a:r>
            <a:r>
              <a:rPr lang="en-US" sz="1100" dirty="0" err="1"/>
              <a:t>mediasmart</a:t>
            </a:r>
            <a:r>
              <a:rPr lang="en-US" sz="1100" dirty="0"/>
              <a:t> try to smile and be positive, because good vibes are infections, just like yawning. And we believe that loving what you do comes naturally when you feel comfortable at work. With knowledge, confidence in what you do a then knowledge that the whole team is backing you up, you are comfortable and ready for anything. Then, happiness comes right up</a:t>
            </a:r>
            <a:r>
              <a:rPr lang="en-US" sz="1100" dirty="0" smtClean="0"/>
              <a:t>.</a:t>
            </a:r>
          </a:p>
          <a:p>
            <a:endParaRPr lang="en-US" sz="1100" dirty="0"/>
          </a:p>
          <a:p>
            <a:r>
              <a:rPr lang="en-US" sz="1100" dirty="0">
                <a:solidFill>
                  <a:srgbClr val="FF324B"/>
                </a:solidFill>
              </a:rPr>
              <a:t>Expand</a:t>
            </a:r>
          </a:p>
          <a:p>
            <a:r>
              <a:rPr lang="en-US" sz="1100" dirty="0">
                <a:solidFill>
                  <a:srgbClr val="FF324B"/>
                </a:solidFill>
              </a:rPr>
              <a:t>--------------------------------</a:t>
            </a:r>
            <a:r>
              <a:rPr lang="en-US" sz="1100" dirty="0" smtClean="0">
                <a:solidFill>
                  <a:srgbClr val="FF324B"/>
                </a:solidFill>
              </a:rPr>
              <a:t>-</a:t>
            </a:r>
            <a:endParaRPr lang="en-US" sz="1100" dirty="0"/>
          </a:p>
          <a:p>
            <a:endParaRPr lang="en-US" sz="1100" dirty="0"/>
          </a:p>
          <a:p>
            <a:r>
              <a:rPr lang="en-US" sz="1100" dirty="0"/>
              <a:t>But it is impossible to be happy at work if you are not happy in life. At </a:t>
            </a:r>
            <a:r>
              <a:rPr lang="en-US" sz="1100" dirty="0" err="1"/>
              <a:t>mediasmart</a:t>
            </a:r>
            <a:r>
              <a:rPr lang="en-US" sz="1100" dirty="0"/>
              <a:t> we do not have strict schedules and work remotely a lot (in our headquarters you will not find us at the office on Fridays or in August), and this gives us flexibility to accommodate work, around our other priorities in life. We are also aware that this “working from anywhere” style comes with the risk of not disconnecting from work enough, so we encourage detachment breaks, not only from work, but also from technology in general. </a:t>
            </a:r>
          </a:p>
          <a:p>
            <a:endParaRPr lang="en-US" sz="1100" dirty="0"/>
          </a:p>
          <a:p>
            <a:r>
              <a:rPr lang="en-US" sz="1100" dirty="0"/>
              <a:t>When working with both colleagues and clients we try to exercise empathy and we are always respectful. Not only in the way we speak to each other (no room for bad manners at </a:t>
            </a:r>
            <a:r>
              <a:rPr lang="en-US" sz="1100" dirty="0" err="1"/>
              <a:t>mediasmart</a:t>
            </a:r>
            <a:r>
              <a:rPr lang="en-US" sz="1100" dirty="0"/>
              <a:t>!) but also in the way we respect each others time and working habits. We also like private and public displays of thankfulness when someone helps us.</a:t>
            </a:r>
          </a:p>
        </p:txBody>
      </p:sp>
    </p:spTree>
    <p:extLst>
      <p:ext uri="{BB962C8B-B14F-4D97-AF65-F5344CB8AC3E}">
        <p14:creationId xmlns:p14="http://schemas.microsoft.com/office/powerpoint/2010/main" val="3826627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s-ES_tradnl" b="1" i="1" dirty="0" smtClean="0"/>
              <a:t>MORE CONTENT IN </a:t>
            </a:r>
            <a:r>
              <a:rPr lang="es-ES_tradnl" b="1" i="1" dirty="0"/>
              <a:t>A</a:t>
            </a:r>
            <a:r>
              <a:rPr lang="es-ES_tradnl" b="1" i="1" dirty="0" smtClean="0"/>
              <a:t>BOUT US - </a:t>
            </a:r>
            <a:r>
              <a:rPr lang="es-ES_tradnl" b="1" i="1" dirty="0" err="1" smtClean="0"/>
              <a:t>from</a:t>
            </a:r>
            <a:r>
              <a:rPr lang="es-ES_tradnl" b="1" i="1" dirty="0" smtClean="0"/>
              <a:t> “culture &amp; </a:t>
            </a:r>
            <a:r>
              <a:rPr lang="es-ES_tradnl" b="1" i="1" dirty="0" err="1" smtClean="0"/>
              <a:t>values</a:t>
            </a:r>
            <a:r>
              <a:rPr lang="es-ES_tradnl" b="1" i="1" dirty="0" smtClean="0"/>
              <a:t>”</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6" name="Right Arrow 5"/>
          <p:cNvSpPr/>
          <p:nvPr/>
        </p:nvSpPr>
        <p:spPr>
          <a:xfrm>
            <a:off x="8343849" y="2566684"/>
            <a:ext cx="581001"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flipH="1">
            <a:off x="98250" y="2566684"/>
            <a:ext cx="581000" cy="567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79250" y="1256324"/>
            <a:ext cx="7690904" cy="37623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891768" y="1601851"/>
            <a:ext cx="7357500" cy="3139320"/>
          </a:xfrm>
          <a:prstGeom prst="rect">
            <a:avLst/>
          </a:prstGeom>
        </p:spPr>
        <p:txBody>
          <a:bodyPr wrap="square">
            <a:spAutoFit/>
          </a:bodyPr>
          <a:lstStyle/>
          <a:p>
            <a:pPr algn="ctr"/>
            <a:r>
              <a:rPr lang="en-US" sz="1100" b="1" dirty="0"/>
              <a:t>Do good and do well. Our work matters.</a:t>
            </a:r>
          </a:p>
          <a:p>
            <a:endParaRPr lang="en-US" sz="1100" dirty="0"/>
          </a:p>
          <a:p>
            <a:r>
              <a:rPr lang="en-US" sz="1100" dirty="0"/>
              <a:t>We do well when we grow our revenue and margin year over year, and doing well is important for each of us. But we also want to do good, and for us that means knowing that we have a purpose, being honest and, when in doubt, always let ethics win over results.</a:t>
            </a:r>
          </a:p>
          <a:p>
            <a:endParaRPr lang="en-US" sz="1100" dirty="0" smtClean="0"/>
          </a:p>
          <a:p>
            <a:r>
              <a:rPr lang="en-US" sz="1100" dirty="0">
                <a:solidFill>
                  <a:srgbClr val="FF324B"/>
                </a:solidFill>
              </a:rPr>
              <a:t>Expand</a:t>
            </a:r>
          </a:p>
          <a:p>
            <a:r>
              <a:rPr lang="en-US" sz="1100" dirty="0">
                <a:solidFill>
                  <a:srgbClr val="FF324B"/>
                </a:solidFill>
              </a:rPr>
              <a:t>---------------------------------</a:t>
            </a:r>
          </a:p>
          <a:p>
            <a:endParaRPr lang="en-US" sz="1100" dirty="0"/>
          </a:p>
          <a:p>
            <a:r>
              <a:rPr lang="en-US" sz="1100" dirty="0"/>
              <a:t>We want to contribute to enabling a world in which advertisers and publishers get connected in the most effective way. A world where sustainable business can be build around services that are provided to users for free. And a world where advertisers can reach audiences with the trust that their money is well invested, and where users can trust that advertisers are not going to invade their privacy.</a:t>
            </a:r>
          </a:p>
          <a:p>
            <a:endParaRPr lang="en-US" sz="1100" dirty="0"/>
          </a:p>
          <a:p>
            <a:r>
              <a:rPr lang="en-US" sz="1100" dirty="0"/>
              <a:t>Educating our customers, providing them with full transparency on campaign performance, fighting fraud, fighting for ad quality and giving users choice are some of the things that help us do good today, even if we may do well (or better) not doing some of them. We believe doing good and doing well go together in the long run. And we want to be here for the long run.</a:t>
            </a:r>
          </a:p>
        </p:txBody>
      </p:sp>
    </p:spTree>
    <p:extLst>
      <p:ext uri="{BB962C8B-B14F-4D97-AF65-F5344CB8AC3E}">
        <p14:creationId xmlns:p14="http://schemas.microsoft.com/office/powerpoint/2010/main" val="382662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39" name="Shape 439"/>
          <p:cNvSpPr txBox="1">
            <a:spLocks noGrp="1"/>
          </p:cNvSpPr>
          <p:nvPr>
            <p:ph type="title"/>
          </p:nvPr>
        </p:nvSpPr>
        <p:spPr>
          <a:xfrm>
            <a:off x="335666" y="781558"/>
            <a:ext cx="8472668" cy="179002"/>
          </a:xfrm>
        </p:spPr>
        <p:txBody>
          <a:bodyPr/>
          <a:lstStyle/>
          <a:p>
            <a:pPr lvl="0" algn="l"/>
            <a:r>
              <a:rPr lang="en" sz="1400" dirty="0">
                <a:solidFill>
                  <a:schemeClr val="tx1"/>
                </a:solidFill>
                <a:sym typeface="Cutive"/>
              </a:rPr>
              <a:t>THE MEDIASMART DIFFERENCE </a:t>
            </a:r>
          </a:p>
        </p:txBody>
      </p:sp>
      <p:cxnSp>
        <p:nvCxnSpPr>
          <p:cNvPr id="70" name="Shape 428">
            <a:extLst>
              <a:ext uri="{FF2B5EF4-FFF2-40B4-BE49-F238E27FC236}">
                <a16:creationId xmlns:a16="http://schemas.microsoft.com/office/drawing/2014/main" xmlns="" id="{4FA20ED8-D0C7-D347-B2E3-9D0894CD5799}"/>
              </a:ext>
            </a:extLst>
          </p:cNvPr>
          <p:cNvCxnSpPr>
            <a:cxnSpLocks/>
          </p:cNvCxnSpPr>
          <p:nvPr/>
        </p:nvCxnSpPr>
        <p:spPr>
          <a:xfrm flipH="1">
            <a:off x="2408310" y="4081991"/>
            <a:ext cx="1208576" cy="0"/>
          </a:xfrm>
          <a:prstGeom prst="straightConnector1">
            <a:avLst/>
          </a:prstGeom>
          <a:noFill/>
          <a:ln w="9525" cap="flat" cmpd="sng">
            <a:solidFill>
              <a:schemeClr val="accent4"/>
            </a:solidFill>
            <a:prstDash val="solid"/>
            <a:round/>
            <a:headEnd type="none" w="med" len="med"/>
            <a:tailEnd type="oval" w="lg" len="lg"/>
          </a:ln>
        </p:spPr>
      </p:cxnSp>
      <p:grpSp>
        <p:nvGrpSpPr>
          <p:cNvPr id="71" name="Shape 424"/>
          <p:cNvGrpSpPr/>
          <p:nvPr/>
        </p:nvGrpSpPr>
        <p:grpSpPr>
          <a:xfrm>
            <a:off x="600075" y="1349229"/>
            <a:ext cx="3016811" cy="566856"/>
            <a:chOff x="600075" y="1528524"/>
            <a:chExt cx="3016811" cy="566856"/>
          </a:xfrm>
        </p:grpSpPr>
        <p:cxnSp>
          <p:nvCxnSpPr>
            <p:cNvPr id="72" name="Shape 425"/>
            <p:cNvCxnSpPr/>
            <p:nvPr/>
          </p:nvCxnSpPr>
          <p:spPr>
            <a:xfrm rot="10800000">
              <a:off x="2391686" y="1654113"/>
              <a:ext cx="1225200" cy="0"/>
            </a:xfrm>
            <a:prstGeom prst="straightConnector1">
              <a:avLst/>
            </a:prstGeom>
            <a:noFill/>
            <a:ln w="9525" cap="flat" cmpd="sng">
              <a:solidFill>
                <a:schemeClr val="tx2"/>
              </a:solidFill>
              <a:prstDash val="solid"/>
              <a:round/>
              <a:headEnd type="none" w="med" len="med"/>
              <a:tailEnd type="oval" w="lg" len="lg"/>
            </a:ln>
          </p:spPr>
        </p:cxnSp>
        <p:sp>
          <p:nvSpPr>
            <p:cNvPr id="73" name="Shape 426"/>
            <p:cNvSpPr txBox="1"/>
            <p:nvPr/>
          </p:nvSpPr>
          <p:spPr>
            <a:xfrm>
              <a:off x="600075" y="1528524"/>
              <a:ext cx="1635756" cy="566856"/>
            </a:xfrm>
            <a:prstGeom prst="rect">
              <a:avLst/>
            </a:prstGeom>
            <a:noFill/>
            <a:ln>
              <a:noFill/>
            </a:ln>
          </p:spPr>
          <p:txBody>
            <a:bodyPr spcFirstLastPara="1" wrap="square" lIns="91425" tIns="91425" rIns="91425" bIns="91425" anchor="ctr" anchorCtr="0">
              <a:noAutofit/>
            </a:bodyPr>
            <a:lstStyle/>
            <a:p>
              <a:pPr algn="r">
                <a:buSzPts val="1100"/>
              </a:pPr>
              <a:r>
                <a:rPr lang="en" b="1" dirty="0">
                  <a:solidFill>
                    <a:srgbClr val="9B27AF"/>
                  </a:solidFill>
                  <a:latin typeface="Cornerstone" pitchFamily="2" charset="-128"/>
                  <a:ea typeface="Cornerstone" pitchFamily="2" charset="-128"/>
                  <a:cs typeface="Cornerstone" pitchFamily="2" charset="-128"/>
                  <a:sym typeface="Roboto"/>
                </a:rPr>
                <a:t>MOBILE FIRST, PROPRIETARY </a:t>
              </a:r>
            </a:p>
            <a:p>
              <a:pPr algn="r">
                <a:spcAft>
                  <a:spcPts val="1600"/>
                </a:spcAft>
                <a:buSzPts val="1100"/>
              </a:pPr>
              <a:r>
                <a:rPr lang="en" sz="800" dirty="0">
                  <a:solidFill>
                    <a:srgbClr val="000000">
                      <a:lumMod val="75000"/>
                      <a:lumOff val="25000"/>
                    </a:srgbClr>
                  </a:solidFill>
                  <a:latin typeface="Roboto"/>
                  <a:ea typeface="Roboto"/>
                  <a:cs typeface="Roboto"/>
                  <a:sym typeface="Roboto"/>
                </a:rPr>
                <a:t>Purpose-built technology, UI, algorithms and customer success team  </a:t>
              </a:r>
              <a:endParaRPr sz="800" dirty="0">
                <a:solidFill>
                  <a:srgbClr val="000000">
                    <a:lumMod val="75000"/>
                    <a:lumOff val="25000"/>
                  </a:srgbClr>
                </a:solidFill>
                <a:latin typeface="Roboto"/>
                <a:ea typeface="Roboto"/>
                <a:cs typeface="Roboto"/>
                <a:sym typeface="Roboto"/>
              </a:endParaRPr>
            </a:p>
          </p:txBody>
        </p:sp>
      </p:grpSp>
      <p:grpSp>
        <p:nvGrpSpPr>
          <p:cNvPr id="74" name="Shape 427"/>
          <p:cNvGrpSpPr/>
          <p:nvPr/>
        </p:nvGrpSpPr>
        <p:grpSpPr>
          <a:xfrm>
            <a:off x="271970" y="2372795"/>
            <a:ext cx="3043690" cy="924600"/>
            <a:chOff x="271970" y="2552090"/>
            <a:chExt cx="3043690" cy="924600"/>
          </a:xfrm>
        </p:grpSpPr>
        <p:cxnSp>
          <p:nvCxnSpPr>
            <p:cNvPr id="75" name="Shape 428"/>
            <p:cNvCxnSpPr/>
            <p:nvPr/>
          </p:nvCxnSpPr>
          <p:spPr>
            <a:xfrm rot="10800000">
              <a:off x="2385660" y="2842953"/>
              <a:ext cx="930000" cy="0"/>
            </a:xfrm>
            <a:prstGeom prst="straightConnector1">
              <a:avLst/>
            </a:prstGeom>
            <a:noFill/>
            <a:ln w="9525" cap="flat" cmpd="sng">
              <a:solidFill>
                <a:schemeClr val="accent1"/>
              </a:solidFill>
              <a:prstDash val="solid"/>
              <a:round/>
              <a:headEnd type="none" w="med" len="med"/>
              <a:tailEnd type="oval" w="lg" len="lg"/>
            </a:ln>
          </p:spPr>
        </p:cxnSp>
        <p:sp>
          <p:nvSpPr>
            <p:cNvPr id="76" name="Shape 429"/>
            <p:cNvSpPr txBox="1"/>
            <p:nvPr/>
          </p:nvSpPr>
          <p:spPr>
            <a:xfrm>
              <a:off x="271970" y="2552090"/>
              <a:ext cx="1963861" cy="924600"/>
            </a:xfrm>
            <a:prstGeom prst="rect">
              <a:avLst/>
            </a:prstGeom>
            <a:noFill/>
            <a:ln>
              <a:noFill/>
            </a:ln>
          </p:spPr>
          <p:txBody>
            <a:bodyPr spcFirstLastPara="1" wrap="square" lIns="91425" tIns="91425" rIns="91425" bIns="91425" anchor="ctr" anchorCtr="0">
              <a:noAutofit/>
            </a:bodyPr>
            <a:lstStyle/>
            <a:p>
              <a:pPr algn="r">
                <a:buSzPts val="1100"/>
              </a:pPr>
              <a:r>
                <a:rPr lang="en" b="1" dirty="0">
                  <a:solidFill>
                    <a:srgbClr val="673AB7"/>
                  </a:solidFill>
                  <a:latin typeface="Cornerstone" pitchFamily="2" charset="-128"/>
                  <a:ea typeface="Cornerstone" pitchFamily="2" charset="-128"/>
                  <a:cs typeface="Cornerstone" pitchFamily="2" charset="-128"/>
                  <a:sym typeface="Roboto"/>
                </a:rPr>
                <a:t>PROVEN TECHNOLOGY </a:t>
              </a:r>
            </a:p>
            <a:p>
              <a:pPr algn="r">
                <a:spcAft>
                  <a:spcPts val="1600"/>
                </a:spcAft>
                <a:buSzPts val="1100"/>
              </a:pPr>
              <a:r>
                <a:rPr lang="en" sz="800" dirty="0">
                  <a:solidFill>
                    <a:srgbClr val="000000">
                      <a:lumMod val="75000"/>
                      <a:lumOff val="25000"/>
                    </a:srgbClr>
                  </a:solidFill>
                  <a:latin typeface="Roboto"/>
                  <a:ea typeface="Roboto"/>
                  <a:cs typeface="Roboto"/>
                  <a:sym typeface="Roboto"/>
                </a:rPr>
                <a:t>First to market, proven technology, loyal customer base, thousands of campaigns run</a:t>
              </a:r>
              <a:endParaRPr sz="800" dirty="0">
                <a:solidFill>
                  <a:srgbClr val="000000">
                    <a:lumMod val="75000"/>
                    <a:lumOff val="25000"/>
                  </a:srgbClr>
                </a:solidFill>
                <a:latin typeface="Roboto"/>
                <a:ea typeface="Roboto"/>
                <a:cs typeface="Roboto"/>
                <a:sym typeface="Roboto"/>
              </a:endParaRPr>
            </a:p>
          </p:txBody>
        </p:sp>
      </p:grpSp>
      <p:grpSp>
        <p:nvGrpSpPr>
          <p:cNvPr id="77" name="Shape 430"/>
          <p:cNvGrpSpPr/>
          <p:nvPr/>
        </p:nvGrpSpPr>
        <p:grpSpPr>
          <a:xfrm>
            <a:off x="4985124" y="3510621"/>
            <a:ext cx="4077098" cy="924600"/>
            <a:chOff x="4985124" y="3689916"/>
            <a:chExt cx="4077098" cy="924600"/>
          </a:xfrm>
        </p:grpSpPr>
        <p:cxnSp>
          <p:nvCxnSpPr>
            <p:cNvPr id="78" name="Shape 431"/>
            <p:cNvCxnSpPr/>
            <p:nvPr/>
          </p:nvCxnSpPr>
          <p:spPr>
            <a:xfrm>
              <a:off x="4985124" y="3912830"/>
              <a:ext cx="1838700" cy="0"/>
            </a:xfrm>
            <a:prstGeom prst="straightConnector1">
              <a:avLst/>
            </a:prstGeom>
            <a:noFill/>
            <a:ln w="9525" cap="flat" cmpd="sng">
              <a:solidFill>
                <a:schemeClr val="accent3"/>
              </a:solidFill>
              <a:prstDash val="solid"/>
              <a:round/>
              <a:headEnd type="none" w="med" len="med"/>
              <a:tailEnd type="oval" w="lg" len="lg"/>
            </a:ln>
          </p:spPr>
        </p:cxnSp>
        <p:sp>
          <p:nvSpPr>
            <p:cNvPr id="79" name="Shape 432"/>
            <p:cNvSpPr txBox="1"/>
            <p:nvPr/>
          </p:nvSpPr>
          <p:spPr>
            <a:xfrm>
              <a:off x="6938222" y="3689916"/>
              <a:ext cx="2124000" cy="924600"/>
            </a:xfrm>
            <a:prstGeom prst="rect">
              <a:avLst/>
            </a:prstGeom>
            <a:noFill/>
            <a:ln>
              <a:noFill/>
            </a:ln>
          </p:spPr>
          <p:txBody>
            <a:bodyPr spcFirstLastPara="1" wrap="square" lIns="91425" tIns="91425" rIns="91425" bIns="91425" anchor="ctr" anchorCtr="0">
              <a:noAutofit/>
            </a:bodyPr>
            <a:lstStyle/>
            <a:p>
              <a:pPr>
                <a:buSzPts val="1100"/>
              </a:pPr>
              <a:r>
                <a:rPr lang="en" b="1" dirty="0">
                  <a:solidFill>
                    <a:srgbClr val="2095F2"/>
                  </a:solidFill>
                  <a:latin typeface="Cornerstone" pitchFamily="2" charset="-128"/>
                  <a:ea typeface="Cornerstone" pitchFamily="2" charset="-128"/>
                  <a:cs typeface="Cornerstone" pitchFamily="2" charset="-128"/>
                  <a:sym typeface="Roboto"/>
                </a:rPr>
                <a:t>FLEXIBILITY AND TRANSPARENCY </a:t>
              </a:r>
            </a:p>
            <a:p>
              <a:pPr>
                <a:spcAft>
                  <a:spcPts val="1600"/>
                </a:spcAft>
                <a:buSzPts val="1100"/>
              </a:pPr>
              <a:r>
                <a:rPr lang="en-US" sz="800" dirty="0">
                  <a:solidFill>
                    <a:srgbClr val="000000">
                      <a:lumMod val="75000"/>
                      <a:lumOff val="25000"/>
                    </a:srgbClr>
                  </a:solidFill>
                  <a:latin typeface="Roboto"/>
                  <a:ea typeface="Roboto"/>
                  <a:cs typeface="Roboto"/>
                  <a:sym typeface="Roboto"/>
                </a:rPr>
                <a:t>Agile and flexible technology team, can move fast and adapt to customer </a:t>
              </a:r>
              <a:r>
                <a:rPr lang="en-US" sz="800" dirty="0" smtClean="0">
                  <a:solidFill>
                    <a:srgbClr val="000000">
                      <a:lumMod val="75000"/>
                      <a:lumOff val="25000"/>
                    </a:srgbClr>
                  </a:solidFill>
                  <a:latin typeface="Roboto"/>
                  <a:ea typeface="Roboto"/>
                  <a:cs typeface="Roboto"/>
                  <a:sym typeface="Roboto"/>
                </a:rPr>
                <a:t>requirements. </a:t>
              </a:r>
              <a:r>
                <a:rPr lang="en-US" sz="800" dirty="0">
                  <a:solidFill>
                    <a:srgbClr val="000000">
                      <a:lumMod val="75000"/>
                      <a:lumOff val="25000"/>
                    </a:srgbClr>
                  </a:solidFill>
                  <a:latin typeface="Roboto"/>
                  <a:ea typeface="Roboto"/>
                  <a:cs typeface="Roboto"/>
                  <a:sym typeface="Roboto"/>
                </a:rPr>
                <a:t>Full support and training services by account management </a:t>
              </a:r>
              <a:r>
                <a:rPr lang="en-US" sz="800" dirty="0" smtClean="0">
                  <a:solidFill>
                    <a:srgbClr val="000000">
                      <a:lumMod val="75000"/>
                      <a:lumOff val="25000"/>
                    </a:srgbClr>
                  </a:solidFill>
                  <a:latin typeface="Roboto"/>
                  <a:ea typeface="Roboto"/>
                  <a:cs typeface="Roboto"/>
                  <a:sym typeface="Roboto"/>
                </a:rPr>
                <a:t>team</a:t>
              </a:r>
              <a:endParaRPr lang="en-US" sz="800" dirty="0">
                <a:solidFill>
                  <a:srgbClr val="000000">
                    <a:lumMod val="75000"/>
                    <a:lumOff val="25000"/>
                  </a:srgbClr>
                </a:solidFill>
                <a:latin typeface="Roboto"/>
                <a:ea typeface="Roboto"/>
                <a:cs typeface="Roboto"/>
                <a:sym typeface="Roboto"/>
              </a:endParaRPr>
            </a:p>
            <a:p>
              <a:pPr algn="r">
                <a:spcAft>
                  <a:spcPts val="1600"/>
                </a:spcAft>
                <a:buSzPts val="1100"/>
              </a:pPr>
              <a:endParaRPr sz="800" dirty="0">
                <a:solidFill>
                  <a:srgbClr val="000000">
                    <a:lumMod val="75000"/>
                    <a:lumOff val="25000"/>
                  </a:srgbClr>
                </a:solidFill>
                <a:latin typeface="Roboto"/>
                <a:ea typeface="Roboto"/>
                <a:cs typeface="Roboto"/>
                <a:sym typeface="Roboto"/>
              </a:endParaRPr>
            </a:p>
          </p:txBody>
        </p:sp>
      </p:grpSp>
      <p:grpSp>
        <p:nvGrpSpPr>
          <p:cNvPr id="80" name="Shape 433"/>
          <p:cNvGrpSpPr/>
          <p:nvPr/>
        </p:nvGrpSpPr>
        <p:grpSpPr>
          <a:xfrm>
            <a:off x="5537124" y="1058527"/>
            <a:ext cx="3399612" cy="865440"/>
            <a:chOff x="5537124" y="1470633"/>
            <a:chExt cx="3399612" cy="865440"/>
          </a:xfrm>
        </p:grpSpPr>
        <p:sp>
          <p:nvSpPr>
            <p:cNvPr id="81" name="Shape 434"/>
            <p:cNvSpPr txBox="1"/>
            <p:nvPr/>
          </p:nvSpPr>
          <p:spPr>
            <a:xfrm>
              <a:off x="6938222" y="1470633"/>
              <a:ext cx="1998514" cy="865440"/>
            </a:xfrm>
            <a:prstGeom prst="rect">
              <a:avLst/>
            </a:prstGeom>
            <a:noFill/>
            <a:ln>
              <a:noFill/>
            </a:ln>
          </p:spPr>
          <p:txBody>
            <a:bodyPr spcFirstLastPara="1" wrap="square" lIns="91425" tIns="91425" rIns="91425" bIns="91425" anchor="ctr" anchorCtr="0">
              <a:noAutofit/>
            </a:bodyPr>
            <a:lstStyle/>
            <a:p>
              <a:pPr>
                <a:buSzPts val="1100"/>
              </a:pPr>
              <a:r>
                <a:rPr lang="en" b="1" dirty="0">
                  <a:solidFill>
                    <a:srgbClr val="FF314A"/>
                  </a:solidFill>
                  <a:latin typeface="Cornerstone" pitchFamily="2" charset="-128"/>
                  <a:ea typeface="Cornerstone" pitchFamily="2" charset="-128"/>
                  <a:cs typeface="Cornerstone" pitchFamily="2" charset="-128"/>
                  <a:sym typeface="Roboto"/>
                </a:rPr>
                <a:t>DATA </a:t>
              </a:r>
              <a:r>
                <a:rPr lang="es-ES_tradnl" b="1" dirty="0" smtClean="0">
                  <a:solidFill>
                    <a:srgbClr val="FF314A"/>
                  </a:solidFill>
                  <a:latin typeface="Cornerstone" pitchFamily="2" charset="-128"/>
                  <a:ea typeface="Cornerstone" pitchFamily="2" charset="-128"/>
                  <a:cs typeface="Cornerstone" pitchFamily="2" charset="-128"/>
                  <a:sym typeface="Roboto"/>
                </a:rPr>
                <a:t>MANAGEMENT &amp; </a:t>
              </a:r>
              <a:r>
                <a:rPr lang="en" b="1" dirty="0" smtClean="0">
                  <a:solidFill>
                    <a:srgbClr val="FF314A"/>
                  </a:solidFill>
                  <a:latin typeface="Cornerstone" pitchFamily="2" charset="-128"/>
                  <a:ea typeface="Cornerstone" pitchFamily="2" charset="-128"/>
                  <a:cs typeface="Cornerstone" pitchFamily="2" charset="-128"/>
                  <a:sym typeface="Roboto"/>
                </a:rPr>
                <a:t>INTEGRATIONS </a:t>
              </a:r>
              <a:endParaRPr lang="en" b="1" dirty="0">
                <a:solidFill>
                  <a:srgbClr val="FF314A"/>
                </a:solidFill>
                <a:latin typeface="Cornerstone" pitchFamily="2" charset="-128"/>
                <a:ea typeface="Cornerstone" pitchFamily="2" charset="-128"/>
                <a:cs typeface="Cornerstone" pitchFamily="2" charset="-128"/>
                <a:sym typeface="Roboto"/>
              </a:endParaRPr>
            </a:p>
            <a:p>
              <a:pPr>
                <a:spcAft>
                  <a:spcPts val="1600"/>
                </a:spcAft>
                <a:buSzPts val="1100"/>
              </a:pPr>
              <a:r>
                <a:rPr lang="en-US" sz="800" dirty="0" smtClean="0">
                  <a:solidFill>
                    <a:srgbClr val="000000">
                      <a:lumMod val="75000"/>
                      <a:lumOff val="25000"/>
                    </a:srgbClr>
                  </a:solidFill>
                  <a:latin typeface="Roboto"/>
                  <a:ea typeface="Roboto"/>
                  <a:cs typeface="Roboto"/>
                  <a:sym typeface="Roboto"/>
                </a:rPr>
                <a:t>Creating and managing 1st party data. Enabling Integration with your DMP and/or 3rd party customer segmentation and audiences with ease. Full support for GDPR compliancy </a:t>
              </a:r>
              <a:endParaRPr lang="en-US" sz="800" dirty="0">
                <a:solidFill>
                  <a:srgbClr val="000000">
                    <a:lumMod val="75000"/>
                    <a:lumOff val="25000"/>
                  </a:srgbClr>
                </a:solidFill>
                <a:latin typeface="Roboto"/>
                <a:ea typeface="Roboto"/>
                <a:cs typeface="Roboto"/>
                <a:sym typeface="Roboto"/>
              </a:endParaRPr>
            </a:p>
          </p:txBody>
        </p:sp>
        <p:cxnSp>
          <p:nvCxnSpPr>
            <p:cNvPr id="82" name="Shape 435"/>
            <p:cNvCxnSpPr/>
            <p:nvPr/>
          </p:nvCxnSpPr>
          <p:spPr>
            <a:xfrm>
              <a:off x="5537124" y="1638442"/>
              <a:ext cx="1286700" cy="0"/>
            </a:xfrm>
            <a:prstGeom prst="straightConnector1">
              <a:avLst/>
            </a:prstGeom>
            <a:noFill/>
            <a:ln w="9525" cap="flat" cmpd="sng">
              <a:solidFill>
                <a:schemeClr val="bg2"/>
              </a:solidFill>
              <a:prstDash val="solid"/>
              <a:round/>
              <a:headEnd type="none" w="med" len="med"/>
              <a:tailEnd type="oval" w="lg" len="lg"/>
            </a:ln>
          </p:spPr>
        </p:cxnSp>
      </p:grpSp>
      <p:grpSp>
        <p:nvGrpSpPr>
          <p:cNvPr id="83" name="Shape 436"/>
          <p:cNvGrpSpPr/>
          <p:nvPr/>
        </p:nvGrpSpPr>
        <p:grpSpPr>
          <a:xfrm>
            <a:off x="5939062" y="2187881"/>
            <a:ext cx="3123160" cy="924600"/>
            <a:chOff x="5939062" y="2430662"/>
            <a:chExt cx="3123160" cy="924600"/>
          </a:xfrm>
        </p:grpSpPr>
        <p:cxnSp>
          <p:nvCxnSpPr>
            <p:cNvPr id="84" name="Shape 437"/>
            <p:cNvCxnSpPr/>
            <p:nvPr/>
          </p:nvCxnSpPr>
          <p:spPr>
            <a:xfrm>
              <a:off x="5939062" y="2775650"/>
              <a:ext cx="886200" cy="0"/>
            </a:xfrm>
            <a:prstGeom prst="straightConnector1">
              <a:avLst/>
            </a:prstGeom>
            <a:noFill/>
            <a:ln w="9525" cap="flat" cmpd="sng">
              <a:solidFill>
                <a:schemeClr val="accent2"/>
              </a:solidFill>
              <a:prstDash val="solid"/>
              <a:round/>
              <a:headEnd type="none" w="med" len="med"/>
              <a:tailEnd type="oval" w="lg" len="lg"/>
            </a:ln>
          </p:spPr>
        </p:cxnSp>
        <p:sp>
          <p:nvSpPr>
            <p:cNvPr id="85" name="Shape 438"/>
            <p:cNvSpPr txBox="1"/>
            <p:nvPr/>
          </p:nvSpPr>
          <p:spPr>
            <a:xfrm>
              <a:off x="6938222" y="2430662"/>
              <a:ext cx="2124000" cy="924600"/>
            </a:xfrm>
            <a:prstGeom prst="rect">
              <a:avLst/>
            </a:prstGeom>
            <a:noFill/>
            <a:ln>
              <a:noFill/>
            </a:ln>
          </p:spPr>
          <p:txBody>
            <a:bodyPr spcFirstLastPara="1" wrap="square" lIns="91425" tIns="91425" rIns="91425" bIns="91425" anchor="ctr" anchorCtr="0">
              <a:noAutofit/>
            </a:bodyPr>
            <a:lstStyle/>
            <a:p>
              <a:pPr>
                <a:buSzPts val="1100"/>
              </a:pPr>
              <a:r>
                <a:rPr lang="es-ES_tradnl" b="1" dirty="0" smtClean="0">
                  <a:solidFill>
                    <a:srgbClr val="3F51B5"/>
                  </a:solidFill>
                  <a:latin typeface="Cornerstone" pitchFamily="2" charset="-128"/>
                  <a:ea typeface="Cornerstone" pitchFamily="2" charset="-128"/>
                  <a:cs typeface="Cornerstone" pitchFamily="2" charset="-128"/>
                  <a:sym typeface="Roboto"/>
                </a:rPr>
                <a:t>INCREMENTAL METRICS</a:t>
              </a:r>
              <a:endParaRPr lang="en" b="1" dirty="0">
                <a:solidFill>
                  <a:srgbClr val="3F51B5"/>
                </a:solidFill>
                <a:latin typeface="Cornerstone" pitchFamily="2" charset="-128"/>
                <a:ea typeface="Cornerstone" pitchFamily="2" charset="-128"/>
                <a:cs typeface="Cornerstone" pitchFamily="2" charset="-128"/>
                <a:sym typeface="Roboto"/>
              </a:endParaRPr>
            </a:p>
            <a:p>
              <a:pPr>
                <a:spcAft>
                  <a:spcPts val="1600"/>
                </a:spcAft>
                <a:buSzPts val="1100"/>
              </a:pPr>
              <a:r>
                <a:rPr lang="en-US" sz="800" dirty="0" smtClean="0">
                  <a:solidFill>
                    <a:srgbClr val="000000">
                      <a:lumMod val="75000"/>
                      <a:lumOff val="25000"/>
                    </a:srgbClr>
                  </a:solidFill>
                  <a:latin typeface="Roboto"/>
                  <a:ea typeface="Roboto"/>
                  <a:cs typeface="Roboto"/>
                  <a:sym typeface="Roboto"/>
                </a:rPr>
                <a:t>Granular reporting on Incremental metrics (up to 5 tracked events configurable per campaign) so that you can focus your advertising budgets on what is effective at generating real value</a:t>
              </a:r>
              <a:endParaRPr lang="en-US" sz="800" b="1" dirty="0">
                <a:solidFill>
                  <a:srgbClr val="000000">
                    <a:lumMod val="75000"/>
                    <a:lumOff val="25000"/>
                  </a:srgbClr>
                </a:solidFill>
                <a:latin typeface="Roboto"/>
                <a:ea typeface="Roboto"/>
                <a:cs typeface="Roboto"/>
                <a:sym typeface="Roboto"/>
              </a:endParaRPr>
            </a:p>
          </p:txBody>
        </p:sp>
      </p:grpSp>
      <p:sp>
        <p:nvSpPr>
          <p:cNvPr id="86" name="Shape 440"/>
          <p:cNvSpPr txBox="1"/>
          <p:nvPr/>
        </p:nvSpPr>
        <p:spPr>
          <a:xfrm>
            <a:off x="335666" y="3503307"/>
            <a:ext cx="1900165" cy="1555431"/>
          </a:xfrm>
          <a:prstGeom prst="rect">
            <a:avLst/>
          </a:prstGeom>
          <a:noFill/>
          <a:ln>
            <a:noFill/>
          </a:ln>
        </p:spPr>
        <p:txBody>
          <a:bodyPr spcFirstLastPara="1" wrap="square" lIns="91425" tIns="91425" rIns="91425" bIns="91425" anchor="t" anchorCtr="0">
            <a:noAutofit/>
          </a:bodyPr>
          <a:lstStyle/>
          <a:p>
            <a:pPr algn="r"/>
            <a:r>
              <a:rPr lang="en-GB" b="1" dirty="0" smtClean="0">
                <a:solidFill>
                  <a:srgbClr val="4BAF50"/>
                </a:solidFill>
                <a:latin typeface="Cornerstone" pitchFamily="2" charset="-128"/>
                <a:ea typeface="Cornerstone" pitchFamily="2" charset="-128"/>
                <a:cs typeface="Cornerstone" pitchFamily="2" charset="-128"/>
                <a:sym typeface="Roboto"/>
              </a:rPr>
              <a:t>SELF SERVICE, FULL API &amp; WHITELABEL</a:t>
            </a:r>
            <a:endParaRPr b="1" dirty="0" smtClean="0">
              <a:solidFill>
                <a:srgbClr val="4BAF50"/>
              </a:solidFill>
              <a:latin typeface="Cornerstone" pitchFamily="2" charset="-128"/>
              <a:ea typeface="Cornerstone" pitchFamily="2" charset="-128"/>
              <a:cs typeface="Cornerstone" pitchFamily="2" charset="-128"/>
            </a:endParaRPr>
          </a:p>
          <a:p>
            <a:pPr algn="r"/>
            <a:r>
              <a:rPr lang="en-US" sz="800" dirty="0" smtClean="0">
                <a:solidFill>
                  <a:srgbClr val="000000">
                    <a:lumMod val="75000"/>
                    <a:lumOff val="25000"/>
                  </a:srgbClr>
                </a:solidFill>
                <a:latin typeface="Roboto"/>
                <a:ea typeface="Roboto"/>
                <a:cs typeface="Roboto"/>
                <a:sym typeface="Roboto"/>
              </a:rPr>
              <a:t>The cleanest and most user friendly UI in the business - intuitive and powerful. With </a:t>
            </a:r>
            <a:r>
              <a:rPr lang="en-US" sz="800" dirty="0" smtClean="0"/>
              <a:t>f</a:t>
            </a:r>
            <a:r>
              <a:rPr lang="en-US" sz="800" dirty="0" smtClean="0">
                <a:solidFill>
                  <a:srgbClr val="000000">
                    <a:lumMod val="75000"/>
                    <a:lumOff val="25000"/>
                  </a:srgbClr>
                </a:solidFill>
                <a:latin typeface="Roboto"/>
                <a:ea typeface="Roboto"/>
                <a:cs typeface="Roboto"/>
              </a:rPr>
              <a:t>ull API that enables advertisers  to build and support an in-house trading desk</a:t>
            </a:r>
            <a:r>
              <a:rPr lang="en-US" sz="800" dirty="0">
                <a:solidFill>
                  <a:srgbClr val="000000">
                    <a:lumMod val="75000"/>
                    <a:lumOff val="25000"/>
                  </a:srgbClr>
                </a:solidFill>
                <a:latin typeface="Roboto"/>
                <a:ea typeface="Roboto"/>
                <a:cs typeface="Roboto"/>
                <a:sym typeface="Roboto"/>
              </a:rPr>
              <a:t>s</a:t>
            </a:r>
            <a:r>
              <a:rPr lang="en-US" sz="800" dirty="0" smtClean="0">
                <a:solidFill>
                  <a:srgbClr val="000000">
                    <a:lumMod val="75000"/>
                    <a:lumOff val="25000"/>
                  </a:srgbClr>
                </a:solidFill>
                <a:latin typeface="Roboto"/>
                <a:ea typeface="Roboto"/>
                <a:cs typeface="Roboto"/>
                <a:sym typeface="Roboto"/>
              </a:rPr>
              <a:t> </a:t>
            </a:r>
          </a:p>
          <a:p>
            <a:pPr algn="r"/>
            <a:r>
              <a:rPr lang="en" sz="800" dirty="0" smtClean="0">
                <a:solidFill>
                  <a:srgbClr val="000000">
                    <a:lumMod val="75000"/>
                    <a:lumOff val="25000"/>
                  </a:srgbClr>
                </a:solidFill>
                <a:latin typeface="Roboto"/>
                <a:ea typeface="Roboto"/>
                <a:cs typeface="Roboto"/>
              </a:rPr>
              <a:t> </a:t>
            </a:r>
            <a:endParaRPr sz="800" dirty="0">
              <a:solidFill>
                <a:srgbClr val="000000">
                  <a:lumMod val="75000"/>
                  <a:lumOff val="25000"/>
                </a:srgbClr>
              </a:solidFill>
              <a:latin typeface="Roboto"/>
              <a:ea typeface="Roboto"/>
              <a:cs typeface="Roboto"/>
            </a:endParaRPr>
          </a:p>
          <a:p>
            <a:r>
              <a:rPr lang="en" sz="800" dirty="0" smtClean="0"/>
              <a:t>						</a:t>
            </a:r>
            <a:endParaRPr sz="800" dirty="0" smtClean="0"/>
          </a:p>
          <a:p>
            <a:pPr algn="r"/>
            <a:r>
              <a:rPr lang="en" sz="1200" b="1" dirty="0" smtClean="0"/>
              <a:t> </a:t>
            </a:r>
            <a:endParaRPr sz="1200" b="1" dirty="0"/>
          </a:p>
        </p:txBody>
      </p:sp>
      <p:grpSp>
        <p:nvGrpSpPr>
          <p:cNvPr id="87" name="Group 86">
            <a:extLst>
              <a:ext uri="{FF2B5EF4-FFF2-40B4-BE49-F238E27FC236}">
                <a16:creationId xmlns:a16="http://schemas.microsoft.com/office/drawing/2014/main" xmlns="" id="{1173D2E6-4C1E-9F41-8849-F2CE5444138A}"/>
              </a:ext>
            </a:extLst>
          </p:cNvPr>
          <p:cNvGrpSpPr/>
          <p:nvPr/>
        </p:nvGrpSpPr>
        <p:grpSpPr>
          <a:xfrm>
            <a:off x="2682604" y="969736"/>
            <a:ext cx="3778793" cy="3387848"/>
            <a:chOff x="2679819" y="1149031"/>
            <a:chExt cx="3192850" cy="2862525"/>
          </a:xfrm>
        </p:grpSpPr>
        <p:sp>
          <p:nvSpPr>
            <p:cNvPr id="88" name="Shape 1870">
              <a:extLst>
                <a:ext uri="{FF2B5EF4-FFF2-40B4-BE49-F238E27FC236}">
                  <a16:creationId xmlns:a16="http://schemas.microsoft.com/office/drawing/2014/main" xmlns="" id="{39FDC3A2-131B-A944-A63C-CD75CE251114}"/>
                </a:ext>
              </a:extLst>
            </p:cNvPr>
            <p:cNvSpPr/>
            <p:nvPr/>
          </p:nvSpPr>
          <p:spPr>
            <a:xfrm>
              <a:off x="4600568" y="3007354"/>
              <a:ext cx="76550" cy="1359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close/>
                </a:path>
              </a:pathLst>
            </a:custGeom>
            <a:solidFill>
              <a:srgbClr val="D9D9D9"/>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89" name="Shape 1871">
              <a:extLst>
                <a:ext uri="{FF2B5EF4-FFF2-40B4-BE49-F238E27FC236}">
                  <a16:creationId xmlns:a16="http://schemas.microsoft.com/office/drawing/2014/main" xmlns="" id="{6776996A-EE06-3E4E-ABB6-8B20A0A969FE}"/>
                </a:ext>
              </a:extLst>
            </p:cNvPr>
            <p:cNvSpPr/>
            <p:nvPr/>
          </p:nvSpPr>
          <p:spPr>
            <a:xfrm>
              <a:off x="3951919" y="3142137"/>
              <a:ext cx="155113" cy="1"/>
            </a:xfrm>
            <a:custGeom>
              <a:avLst/>
              <a:gdLst/>
              <a:ahLst/>
              <a:cxnLst>
                <a:cxn ang="0">
                  <a:pos x="wd2" y="hd2"/>
                </a:cxn>
                <a:cxn ang="5400000">
                  <a:pos x="wd2" y="hd2"/>
                </a:cxn>
                <a:cxn ang="10800000">
                  <a:pos x="wd2" y="hd2"/>
                </a:cxn>
                <a:cxn ang="16200000">
                  <a:pos x="wd2" y="hd2"/>
                </a:cxn>
              </a:cxnLst>
              <a:rect l="0" t="0" r="r" b="b"/>
              <a:pathLst>
                <a:path w="21600" extrusionOk="0">
                  <a:moveTo>
                    <a:pt x="21600" y="0"/>
                  </a:moveTo>
                  <a:lnTo>
                    <a:pt x="0" y="0"/>
                  </a:lnTo>
                  <a:lnTo>
                    <a:pt x="21600" y="0"/>
                  </a:lnTo>
                  <a:close/>
                </a:path>
              </a:pathLst>
            </a:custGeom>
            <a:no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0" name="Shape 1872">
              <a:extLst>
                <a:ext uri="{FF2B5EF4-FFF2-40B4-BE49-F238E27FC236}">
                  <a16:creationId xmlns:a16="http://schemas.microsoft.com/office/drawing/2014/main" xmlns="" id="{56EFDD1A-2C81-EF4D-8007-77FB91E82E30}"/>
                </a:ext>
              </a:extLst>
            </p:cNvPr>
            <p:cNvSpPr/>
            <p:nvPr/>
          </p:nvSpPr>
          <p:spPr>
            <a:xfrm>
              <a:off x="3224705" y="2580292"/>
              <a:ext cx="479438" cy="695990"/>
            </a:xfrm>
            <a:custGeom>
              <a:avLst/>
              <a:gdLst/>
              <a:ahLst/>
              <a:cxnLst>
                <a:cxn ang="0">
                  <a:pos x="wd2" y="hd2"/>
                </a:cxn>
                <a:cxn ang="5400000">
                  <a:pos x="wd2" y="hd2"/>
                </a:cxn>
                <a:cxn ang="10800000">
                  <a:pos x="wd2" y="hd2"/>
                </a:cxn>
                <a:cxn ang="16200000">
                  <a:pos x="wd2" y="hd2"/>
                </a:cxn>
              </a:cxnLst>
              <a:rect l="0" t="0" r="r" b="b"/>
              <a:pathLst>
                <a:path w="21600" h="21600" extrusionOk="0">
                  <a:moveTo>
                    <a:pt x="18151" y="0"/>
                  </a:moveTo>
                  <a:lnTo>
                    <a:pt x="0" y="21600"/>
                  </a:lnTo>
                  <a:lnTo>
                    <a:pt x="18151" y="0"/>
                  </a:lnTo>
                  <a:lnTo>
                    <a:pt x="21600" y="4126"/>
                  </a:lnTo>
                  <a:lnTo>
                    <a:pt x="18151" y="0"/>
                  </a:lnTo>
                  <a:close/>
                </a:path>
              </a:pathLst>
            </a:custGeom>
            <a:solidFill>
              <a:srgbClr val="D9D9D9"/>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1" name="Shape 1873">
              <a:extLst>
                <a:ext uri="{FF2B5EF4-FFF2-40B4-BE49-F238E27FC236}">
                  <a16:creationId xmlns:a16="http://schemas.microsoft.com/office/drawing/2014/main" xmlns="" id="{566451E5-05BE-C148-9087-C52F78003EAA}"/>
                </a:ext>
              </a:extLst>
            </p:cNvPr>
            <p:cNvSpPr/>
            <p:nvPr/>
          </p:nvSpPr>
          <p:spPr>
            <a:xfrm>
              <a:off x="3873355" y="2019270"/>
              <a:ext cx="78564" cy="133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close/>
                </a:path>
              </a:pathLst>
            </a:custGeom>
            <a:solidFill>
              <a:srgbClr val="D9D9D9"/>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2" name="Shape 1874">
              <a:extLst>
                <a:ext uri="{FF2B5EF4-FFF2-40B4-BE49-F238E27FC236}">
                  <a16:creationId xmlns:a16="http://schemas.microsoft.com/office/drawing/2014/main" xmlns="" id="{6D599CDC-6DA9-F140-983A-6BEBA51C6CF3}"/>
                </a:ext>
              </a:extLst>
            </p:cNvPr>
            <p:cNvSpPr/>
            <p:nvPr/>
          </p:nvSpPr>
          <p:spPr>
            <a:xfrm>
              <a:off x="4445456" y="2018079"/>
              <a:ext cx="15511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close/>
                </a:path>
              </a:pathLst>
            </a:custGeom>
            <a:no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3" name="Shape 1875">
              <a:extLst>
                <a:ext uri="{FF2B5EF4-FFF2-40B4-BE49-F238E27FC236}">
                  <a16:creationId xmlns:a16="http://schemas.microsoft.com/office/drawing/2014/main" xmlns="" id="{9A025B69-82C9-704B-9C46-37FDA6895798}"/>
                </a:ext>
              </a:extLst>
            </p:cNvPr>
            <p:cNvSpPr/>
            <p:nvPr/>
          </p:nvSpPr>
          <p:spPr>
            <a:xfrm>
              <a:off x="2679819" y="2019269"/>
              <a:ext cx="1272101" cy="1614577"/>
            </a:xfrm>
            <a:custGeom>
              <a:avLst/>
              <a:gdLst/>
              <a:ahLst/>
              <a:cxnLst>
                <a:cxn ang="0">
                  <a:pos x="wd2" y="hd2"/>
                </a:cxn>
                <a:cxn ang="5400000">
                  <a:pos x="wd2" y="hd2"/>
                </a:cxn>
                <a:cxn ang="10800000">
                  <a:pos x="wd2" y="hd2"/>
                </a:cxn>
                <a:cxn ang="16200000">
                  <a:pos x="wd2" y="hd2"/>
                </a:cxn>
              </a:cxnLst>
              <a:rect l="0" t="0" r="r" b="b"/>
              <a:pathLst>
                <a:path w="21380" h="21600" extrusionOk="0">
                  <a:moveTo>
                    <a:pt x="7835" y="0"/>
                  </a:moveTo>
                  <a:cubicBezTo>
                    <a:pt x="5791" y="64"/>
                    <a:pt x="3827" y="925"/>
                    <a:pt x="2705" y="2457"/>
                  </a:cubicBezTo>
                  <a:cubicBezTo>
                    <a:pt x="662" y="5296"/>
                    <a:pt x="662" y="5296"/>
                    <a:pt x="662" y="5296"/>
                  </a:cubicBezTo>
                  <a:cubicBezTo>
                    <a:pt x="-220" y="6509"/>
                    <a:pt x="-220" y="8487"/>
                    <a:pt x="662" y="9699"/>
                  </a:cubicBezTo>
                  <a:cubicBezTo>
                    <a:pt x="9278" y="21600"/>
                    <a:pt x="9278" y="21600"/>
                    <a:pt x="9278" y="21600"/>
                  </a:cubicBezTo>
                  <a:cubicBezTo>
                    <a:pt x="8156" y="20069"/>
                    <a:pt x="8196" y="18282"/>
                    <a:pt x="9157" y="16814"/>
                  </a:cubicBezTo>
                  <a:cubicBezTo>
                    <a:pt x="21380" y="0"/>
                    <a:pt x="21380" y="0"/>
                    <a:pt x="21380" y="0"/>
                  </a:cubicBezTo>
                  <a:cubicBezTo>
                    <a:pt x="7835" y="0"/>
                    <a:pt x="7835" y="0"/>
                    <a:pt x="7835" y="0"/>
                  </a:cubicBezTo>
                </a:path>
              </a:pathLst>
            </a:custGeom>
            <a:solidFill>
              <a:schemeClr val="accent1"/>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4" name="Shape 1876">
              <a:extLst>
                <a:ext uri="{FF2B5EF4-FFF2-40B4-BE49-F238E27FC236}">
                  <a16:creationId xmlns:a16="http://schemas.microsoft.com/office/drawing/2014/main" xmlns="" id="{A759B009-598A-C24D-9700-0BD26FE5F98D}"/>
                </a:ext>
              </a:extLst>
            </p:cNvPr>
            <p:cNvSpPr/>
            <p:nvPr/>
          </p:nvSpPr>
          <p:spPr>
            <a:xfrm>
              <a:off x="3146142" y="2019270"/>
              <a:ext cx="805778" cy="133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494" y="21600"/>
                  </a:lnTo>
                  <a:lnTo>
                    <a:pt x="2160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5" name="Shape 1878">
              <a:extLst>
                <a:ext uri="{FF2B5EF4-FFF2-40B4-BE49-F238E27FC236}">
                  <a16:creationId xmlns:a16="http://schemas.microsoft.com/office/drawing/2014/main" xmlns="" id="{5B2E399A-E595-EC44-94E3-196832C4D8A6}"/>
                </a:ext>
              </a:extLst>
            </p:cNvPr>
            <p:cNvSpPr/>
            <p:nvPr/>
          </p:nvSpPr>
          <p:spPr>
            <a:xfrm>
              <a:off x="2840954" y="1149031"/>
              <a:ext cx="1759616" cy="1053555"/>
            </a:xfrm>
            <a:custGeom>
              <a:avLst/>
              <a:gdLst/>
              <a:ahLst/>
              <a:cxnLst>
                <a:cxn ang="0">
                  <a:pos x="wd2" y="hd2"/>
                </a:cxn>
                <a:cxn ang="5400000">
                  <a:pos x="wd2" y="hd2"/>
                </a:cxn>
                <a:cxn ang="10800000">
                  <a:pos x="wd2" y="hd2"/>
                </a:cxn>
                <a:cxn ang="16200000">
                  <a:pos x="wd2" y="hd2"/>
                </a:cxn>
              </a:cxnLst>
              <a:rect l="0" t="0" r="r" b="b"/>
              <a:pathLst>
                <a:path w="21600" h="21600" extrusionOk="0">
                  <a:moveTo>
                    <a:pt x="16654" y="3567"/>
                  </a:moveTo>
                  <a:cubicBezTo>
                    <a:pt x="15863" y="1417"/>
                    <a:pt x="14429" y="0"/>
                    <a:pt x="12820" y="0"/>
                  </a:cubicBezTo>
                  <a:cubicBezTo>
                    <a:pt x="9805" y="0"/>
                    <a:pt x="9805" y="0"/>
                    <a:pt x="9805" y="0"/>
                  </a:cubicBezTo>
                  <a:cubicBezTo>
                    <a:pt x="8517" y="0"/>
                    <a:pt x="6937" y="1515"/>
                    <a:pt x="6293" y="3372"/>
                  </a:cubicBezTo>
                  <a:cubicBezTo>
                    <a:pt x="0" y="21600"/>
                    <a:pt x="0" y="21600"/>
                    <a:pt x="0" y="21600"/>
                  </a:cubicBezTo>
                  <a:cubicBezTo>
                    <a:pt x="820" y="19254"/>
                    <a:pt x="2254" y="17935"/>
                    <a:pt x="3746" y="17837"/>
                  </a:cubicBezTo>
                  <a:cubicBezTo>
                    <a:pt x="21600" y="17837"/>
                    <a:pt x="21600" y="17837"/>
                    <a:pt x="21600" y="17837"/>
                  </a:cubicBezTo>
                  <a:cubicBezTo>
                    <a:pt x="16654" y="3567"/>
                    <a:pt x="16654" y="3567"/>
                    <a:pt x="16654" y="3567"/>
                  </a:cubicBezTo>
                </a:path>
              </a:pathLst>
            </a:custGeom>
            <a:solidFill>
              <a:schemeClr val="tx2"/>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96" name="Shape 1879">
              <a:extLst>
                <a:ext uri="{FF2B5EF4-FFF2-40B4-BE49-F238E27FC236}">
                  <a16:creationId xmlns:a16="http://schemas.microsoft.com/office/drawing/2014/main" xmlns="" id="{66A03889-C3A8-8B46-A27C-4710FF57C4E9}"/>
                </a:ext>
              </a:extLst>
            </p:cNvPr>
            <p:cNvSpPr/>
            <p:nvPr/>
          </p:nvSpPr>
          <p:spPr>
            <a:xfrm>
              <a:off x="4197680" y="1323280"/>
              <a:ext cx="402890" cy="6959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84" y="21600"/>
                  </a:lnTo>
                  <a:lnTo>
                    <a:pt x="21600" y="21600"/>
                  </a:lnTo>
                  <a:lnTo>
                    <a:pt x="9828" y="9847"/>
                  </a:lnTo>
                  <a:lnTo>
                    <a:pt x="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grpSp>
          <p:nvGrpSpPr>
            <p:cNvPr id="97" name="Group 1883">
              <a:extLst>
                <a:ext uri="{FF2B5EF4-FFF2-40B4-BE49-F238E27FC236}">
                  <a16:creationId xmlns:a16="http://schemas.microsoft.com/office/drawing/2014/main" xmlns="" id="{F41ADDE7-C32C-694E-828D-4CD9C57F0E01}"/>
                </a:ext>
              </a:extLst>
            </p:cNvPr>
            <p:cNvGrpSpPr/>
            <p:nvPr/>
          </p:nvGrpSpPr>
          <p:grpSpPr>
            <a:xfrm>
              <a:off x="3951918" y="2956992"/>
              <a:ext cx="1759616" cy="1054562"/>
              <a:chOff x="0" y="0"/>
              <a:chExt cx="2346151" cy="1406079"/>
            </a:xfrm>
          </p:grpSpPr>
          <p:sp>
            <p:nvSpPr>
              <p:cNvPr id="115" name="Shape 1881">
                <a:extLst>
                  <a:ext uri="{FF2B5EF4-FFF2-40B4-BE49-F238E27FC236}">
                    <a16:creationId xmlns:a16="http://schemas.microsoft.com/office/drawing/2014/main" xmlns="" id="{89ACCA1B-DDD7-3D4D-AD22-C49002EF1314}"/>
                  </a:ext>
                </a:extLst>
              </p:cNvPr>
              <p:cNvSpPr/>
              <p:nvPr/>
            </p:nvSpPr>
            <p:spPr>
              <a:xfrm>
                <a:off x="0" y="0"/>
                <a:ext cx="2346151" cy="1406080"/>
              </a:xfrm>
              <a:custGeom>
                <a:avLst/>
                <a:gdLst/>
                <a:ahLst/>
                <a:cxnLst>
                  <a:cxn ang="0">
                    <a:pos x="wd2" y="hd2"/>
                  </a:cxn>
                  <a:cxn ang="5400000">
                    <a:pos x="wd2" y="hd2"/>
                  </a:cxn>
                  <a:cxn ang="10800000">
                    <a:pos x="wd2" y="hd2"/>
                  </a:cxn>
                  <a:cxn ang="16200000">
                    <a:pos x="wd2" y="hd2"/>
                  </a:cxn>
                </a:cxnLst>
                <a:rect l="0" t="0" r="r" b="b"/>
                <a:pathLst>
                  <a:path w="21600" h="21600" extrusionOk="0">
                    <a:moveTo>
                      <a:pt x="4917" y="18081"/>
                    </a:moveTo>
                    <a:cubicBezTo>
                      <a:pt x="5737" y="20183"/>
                      <a:pt x="7141" y="21600"/>
                      <a:pt x="8780" y="21600"/>
                    </a:cubicBezTo>
                    <a:cubicBezTo>
                      <a:pt x="11766" y="21600"/>
                      <a:pt x="11766" y="21600"/>
                      <a:pt x="11766" y="21600"/>
                    </a:cubicBezTo>
                    <a:cubicBezTo>
                      <a:pt x="13054" y="21600"/>
                      <a:pt x="14634" y="20085"/>
                      <a:pt x="15278" y="18228"/>
                    </a:cubicBezTo>
                    <a:cubicBezTo>
                      <a:pt x="21600" y="0"/>
                      <a:pt x="21600" y="0"/>
                      <a:pt x="21600" y="0"/>
                    </a:cubicBezTo>
                    <a:cubicBezTo>
                      <a:pt x="20780" y="2346"/>
                      <a:pt x="19346" y="3714"/>
                      <a:pt x="17824" y="3812"/>
                    </a:cubicBezTo>
                    <a:cubicBezTo>
                      <a:pt x="0" y="3812"/>
                      <a:pt x="0" y="3812"/>
                      <a:pt x="0" y="3812"/>
                    </a:cubicBezTo>
                    <a:cubicBezTo>
                      <a:pt x="4917" y="18081"/>
                      <a:pt x="4917" y="18081"/>
                      <a:pt x="4917" y="18081"/>
                    </a:cubicBezTo>
                  </a:path>
                </a:pathLst>
              </a:custGeom>
              <a:solidFill>
                <a:schemeClr val="accent3"/>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116" name="Shape 1882">
                <a:extLst>
                  <a:ext uri="{FF2B5EF4-FFF2-40B4-BE49-F238E27FC236}">
                    <a16:creationId xmlns:a16="http://schemas.microsoft.com/office/drawing/2014/main" xmlns="" id="{DFCFF992-A2BC-5641-A071-FEB4944CD26E}"/>
                  </a:ext>
                </a:extLst>
              </p:cNvPr>
              <p:cNvSpPr/>
              <p:nvPr/>
            </p:nvSpPr>
            <p:spPr>
              <a:xfrm>
                <a:off x="-1" y="248447"/>
                <a:ext cx="534500" cy="927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1" y="219"/>
                    </a:lnTo>
                    <a:lnTo>
                      <a:pt x="21600" y="21600"/>
                    </a:lnTo>
                    <a:lnTo>
                      <a:pt x="8358" y="0"/>
                    </a:lnTo>
                    <a:lnTo>
                      <a:pt x="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grpSp>
        <p:grpSp>
          <p:nvGrpSpPr>
            <p:cNvPr id="98" name="Group 1890">
              <a:extLst>
                <a:ext uri="{FF2B5EF4-FFF2-40B4-BE49-F238E27FC236}">
                  <a16:creationId xmlns:a16="http://schemas.microsoft.com/office/drawing/2014/main" xmlns="" id="{94DE3039-3FD8-0F4B-89A5-016CCEC486C7}"/>
                </a:ext>
              </a:extLst>
            </p:cNvPr>
            <p:cNvGrpSpPr/>
            <p:nvPr/>
          </p:nvGrpSpPr>
          <p:grpSpPr>
            <a:xfrm>
              <a:off x="3181948" y="2580292"/>
              <a:ext cx="1485101" cy="1431264"/>
              <a:chOff x="-1" y="0"/>
              <a:chExt cx="1980130" cy="1908349"/>
            </a:xfrm>
          </p:grpSpPr>
          <p:sp>
            <p:nvSpPr>
              <p:cNvPr id="113" name="Shape 1888">
                <a:extLst>
                  <a:ext uri="{FF2B5EF4-FFF2-40B4-BE49-F238E27FC236}">
                    <a16:creationId xmlns:a16="http://schemas.microsoft.com/office/drawing/2014/main" xmlns="" id="{9D283DFF-A9CF-DB42-B87A-75AA6B3C75AD}"/>
                  </a:ext>
                </a:extLst>
              </p:cNvPr>
              <p:cNvSpPr/>
              <p:nvPr/>
            </p:nvSpPr>
            <p:spPr>
              <a:xfrm>
                <a:off x="-1" y="0"/>
                <a:ext cx="1980130" cy="1908349"/>
              </a:xfrm>
              <a:custGeom>
                <a:avLst/>
                <a:gdLst/>
                <a:ahLst/>
                <a:cxnLst>
                  <a:cxn ang="0">
                    <a:pos x="wd2" y="hd2"/>
                  </a:cxn>
                  <a:cxn ang="5400000">
                    <a:pos x="wd2" y="hd2"/>
                  </a:cxn>
                  <a:cxn ang="10800000">
                    <a:pos x="wd2" y="hd2"/>
                  </a:cxn>
                  <a:cxn ang="16200000">
                    <a:pos x="wd2" y="hd2"/>
                  </a:cxn>
                </a:cxnLst>
                <a:rect l="0" t="0" r="r" b="b"/>
                <a:pathLst>
                  <a:path w="21360" h="21600" extrusionOk="0">
                    <a:moveTo>
                      <a:pt x="617" y="10512"/>
                    </a:moveTo>
                    <a:cubicBezTo>
                      <a:pt x="-206" y="12168"/>
                      <a:pt x="-240" y="14184"/>
                      <a:pt x="720" y="15912"/>
                    </a:cubicBezTo>
                    <a:cubicBezTo>
                      <a:pt x="2469" y="19116"/>
                      <a:pt x="2469" y="19116"/>
                      <a:pt x="2469" y="19116"/>
                    </a:cubicBezTo>
                    <a:cubicBezTo>
                      <a:pt x="3223" y="20484"/>
                      <a:pt x="5074" y="21600"/>
                      <a:pt x="6583" y="21600"/>
                    </a:cubicBezTo>
                    <a:cubicBezTo>
                      <a:pt x="21360" y="21600"/>
                      <a:pt x="21360" y="21600"/>
                      <a:pt x="21360" y="21600"/>
                    </a:cubicBezTo>
                    <a:cubicBezTo>
                      <a:pt x="19440" y="21600"/>
                      <a:pt x="17794" y="20556"/>
                      <a:pt x="16834" y="19008"/>
                    </a:cubicBezTo>
                    <a:cubicBezTo>
                      <a:pt x="6411" y="0"/>
                      <a:pt x="6411" y="0"/>
                      <a:pt x="6411" y="0"/>
                    </a:cubicBezTo>
                    <a:cubicBezTo>
                      <a:pt x="617" y="10512"/>
                      <a:pt x="617" y="10512"/>
                      <a:pt x="617" y="10512"/>
                    </a:cubicBezTo>
                  </a:path>
                </a:pathLst>
              </a:custGeom>
              <a:solidFill>
                <a:schemeClr val="accent4"/>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114" name="Shape 1889">
                <a:extLst>
                  <a:ext uri="{FF2B5EF4-FFF2-40B4-BE49-F238E27FC236}">
                    <a16:creationId xmlns:a16="http://schemas.microsoft.com/office/drawing/2014/main" xmlns="" id="{1977579B-E2F5-6C41-A43E-297BA39B1155}"/>
                  </a:ext>
                </a:extLst>
              </p:cNvPr>
              <p:cNvSpPr/>
              <p:nvPr/>
            </p:nvSpPr>
            <p:spPr>
              <a:xfrm>
                <a:off x="57008" y="0"/>
                <a:ext cx="639250" cy="927986"/>
              </a:xfrm>
              <a:custGeom>
                <a:avLst/>
                <a:gdLst/>
                <a:ahLst/>
                <a:cxnLst>
                  <a:cxn ang="0">
                    <a:pos x="wd2" y="hd2"/>
                  </a:cxn>
                  <a:cxn ang="5400000">
                    <a:pos x="wd2" y="hd2"/>
                  </a:cxn>
                  <a:cxn ang="10800000">
                    <a:pos x="wd2" y="hd2"/>
                  </a:cxn>
                  <a:cxn ang="16200000">
                    <a:pos x="wd2" y="hd2"/>
                  </a:cxn>
                </a:cxnLst>
                <a:rect l="0" t="0" r="r" b="b"/>
                <a:pathLst>
                  <a:path w="21600" h="21600" extrusionOk="0">
                    <a:moveTo>
                      <a:pt x="18151" y="0"/>
                    </a:moveTo>
                    <a:lnTo>
                      <a:pt x="0" y="21600"/>
                    </a:lnTo>
                    <a:lnTo>
                      <a:pt x="21600" y="4126"/>
                    </a:lnTo>
                    <a:lnTo>
                      <a:pt x="18151"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grpSp>
        <p:sp>
          <p:nvSpPr>
            <p:cNvPr id="99" name="Shape 1893">
              <a:extLst>
                <a:ext uri="{FF2B5EF4-FFF2-40B4-BE49-F238E27FC236}">
                  <a16:creationId xmlns:a16="http://schemas.microsoft.com/office/drawing/2014/main" xmlns="" id="{385C1D1E-1788-F34A-ADF5-8263AEC8EDCD}"/>
                </a:ext>
              </a:extLst>
            </p:cNvPr>
            <p:cNvSpPr/>
            <p:nvPr/>
          </p:nvSpPr>
          <p:spPr>
            <a:xfrm>
              <a:off x="3885442" y="1149031"/>
              <a:ext cx="1483365" cy="1431263"/>
            </a:xfrm>
            <a:custGeom>
              <a:avLst/>
              <a:gdLst/>
              <a:ahLst/>
              <a:cxnLst>
                <a:cxn ang="0">
                  <a:pos x="wd2" y="hd2"/>
                </a:cxn>
                <a:cxn ang="5400000">
                  <a:pos x="wd2" y="hd2"/>
                </a:cxn>
                <a:cxn ang="10800000">
                  <a:pos x="wd2" y="hd2"/>
                </a:cxn>
                <a:cxn ang="16200000">
                  <a:pos x="wd2" y="hd2"/>
                </a:cxn>
              </a:cxnLst>
              <a:rect l="0" t="0" r="r" b="b"/>
              <a:pathLst>
                <a:path w="21364" h="21600" extrusionOk="0">
                  <a:moveTo>
                    <a:pt x="20741" y="11088"/>
                  </a:moveTo>
                  <a:cubicBezTo>
                    <a:pt x="21566" y="9432"/>
                    <a:pt x="21600" y="7416"/>
                    <a:pt x="20673" y="5688"/>
                  </a:cubicBezTo>
                  <a:cubicBezTo>
                    <a:pt x="18887" y="2484"/>
                    <a:pt x="18887" y="2484"/>
                    <a:pt x="18887" y="2484"/>
                  </a:cubicBezTo>
                  <a:cubicBezTo>
                    <a:pt x="18132" y="1116"/>
                    <a:pt x="16277" y="0"/>
                    <a:pt x="14766" y="0"/>
                  </a:cubicBezTo>
                  <a:cubicBezTo>
                    <a:pt x="0" y="0"/>
                    <a:pt x="0" y="0"/>
                    <a:pt x="0" y="0"/>
                  </a:cubicBezTo>
                  <a:cubicBezTo>
                    <a:pt x="1889" y="0"/>
                    <a:pt x="3571" y="1044"/>
                    <a:pt x="4499" y="2628"/>
                  </a:cubicBezTo>
                  <a:cubicBezTo>
                    <a:pt x="14972" y="21600"/>
                    <a:pt x="14972" y="21600"/>
                    <a:pt x="14972" y="21600"/>
                  </a:cubicBezTo>
                  <a:cubicBezTo>
                    <a:pt x="20741" y="11088"/>
                    <a:pt x="20741" y="11088"/>
                    <a:pt x="20741" y="11088"/>
                  </a:cubicBezTo>
                </a:path>
              </a:pathLst>
            </a:custGeom>
            <a:solidFill>
              <a:schemeClr val="bg2"/>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101" name="Shape 1894">
              <a:extLst>
                <a:ext uri="{FF2B5EF4-FFF2-40B4-BE49-F238E27FC236}">
                  <a16:creationId xmlns:a16="http://schemas.microsoft.com/office/drawing/2014/main" xmlns="" id="{698E4052-6EED-0A44-9030-A25C8A2E7862}"/>
                </a:ext>
              </a:extLst>
            </p:cNvPr>
            <p:cNvSpPr/>
            <p:nvPr/>
          </p:nvSpPr>
          <p:spPr>
            <a:xfrm>
              <a:off x="4846331" y="1883295"/>
              <a:ext cx="479438" cy="696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7449"/>
                  </a:lnTo>
                  <a:lnTo>
                    <a:pt x="3539" y="21600"/>
                  </a:lnTo>
                  <a:lnTo>
                    <a:pt x="21600"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102" name="Shape 1896">
              <a:extLst>
                <a:ext uri="{FF2B5EF4-FFF2-40B4-BE49-F238E27FC236}">
                  <a16:creationId xmlns:a16="http://schemas.microsoft.com/office/drawing/2014/main" xmlns="" id="{38CE43DA-3BF1-5141-9B57-32737FBED638}"/>
                </a:ext>
              </a:extLst>
            </p:cNvPr>
            <p:cNvSpPr/>
            <p:nvPr/>
          </p:nvSpPr>
          <p:spPr>
            <a:xfrm>
              <a:off x="4600568" y="1525732"/>
              <a:ext cx="1272101" cy="1617597"/>
            </a:xfrm>
            <a:custGeom>
              <a:avLst/>
              <a:gdLst/>
              <a:ahLst/>
              <a:cxnLst>
                <a:cxn ang="0">
                  <a:pos x="wd2" y="hd2"/>
                </a:cxn>
                <a:cxn ang="5400000">
                  <a:pos x="wd2" y="hd2"/>
                </a:cxn>
                <a:cxn ang="10800000">
                  <a:pos x="wd2" y="hd2"/>
                </a:cxn>
                <a:cxn ang="16200000">
                  <a:pos x="wd2" y="hd2"/>
                </a:cxn>
              </a:cxnLst>
              <a:rect l="0" t="0" r="r" b="b"/>
              <a:pathLst>
                <a:path w="21380" h="21600" extrusionOk="0">
                  <a:moveTo>
                    <a:pt x="13505" y="21600"/>
                  </a:moveTo>
                  <a:cubicBezTo>
                    <a:pt x="15589" y="21536"/>
                    <a:pt x="17553" y="20644"/>
                    <a:pt x="18675" y="19115"/>
                  </a:cubicBezTo>
                  <a:cubicBezTo>
                    <a:pt x="20718" y="16280"/>
                    <a:pt x="20718" y="16280"/>
                    <a:pt x="20718" y="16280"/>
                  </a:cubicBezTo>
                  <a:cubicBezTo>
                    <a:pt x="21600" y="15069"/>
                    <a:pt x="21600" y="13094"/>
                    <a:pt x="20718" y="11883"/>
                  </a:cubicBezTo>
                  <a:cubicBezTo>
                    <a:pt x="12102" y="0"/>
                    <a:pt x="12102" y="0"/>
                    <a:pt x="12102" y="0"/>
                  </a:cubicBezTo>
                  <a:cubicBezTo>
                    <a:pt x="13184" y="1529"/>
                    <a:pt x="13144" y="3313"/>
                    <a:pt x="12183" y="4779"/>
                  </a:cubicBezTo>
                  <a:cubicBezTo>
                    <a:pt x="0" y="21600"/>
                    <a:pt x="0" y="21600"/>
                    <a:pt x="0" y="21600"/>
                  </a:cubicBezTo>
                  <a:cubicBezTo>
                    <a:pt x="13505" y="21600"/>
                    <a:pt x="13505" y="21600"/>
                    <a:pt x="13505" y="21600"/>
                  </a:cubicBezTo>
                </a:path>
              </a:pathLst>
            </a:custGeom>
            <a:solidFill>
              <a:schemeClr val="accent2"/>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sp>
          <p:nvSpPr>
            <p:cNvPr id="103" name="Shape 1897">
              <a:extLst>
                <a:ext uri="{FF2B5EF4-FFF2-40B4-BE49-F238E27FC236}">
                  <a16:creationId xmlns:a16="http://schemas.microsoft.com/office/drawing/2014/main" xmlns="" id="{4EB842B4-C905-E84A-A647-12ACD464D512}"/>
                </a:ext>
              </a:extLst>
            </p:cNvPr>
            <p:cNvSpPr/>
            <p:nvPr/>
          </p:nvSpPr>
          <p:spPr>
            <a:xfrm>
              <a:off x="4600568" y="3007355"/>
              <a:ext cx="803764" cy="135976"/>
            </a:xfrm>
            <a:custGeom>
              <a:avLst/>
              <a:gdLst/>
              <a:ahLst/>
              <a:cxnLst>
                <a:cxn ang="0">
                  <a:pos x="wd2" y="hd2"/>
                </a:cxn>
                <a:cxn ang="5400000">
                  <a:pos x="wd2" y="hd2"/>
                </a:cxn>
                <a:cxn ang="10800000">
                  <a:pos x="wd2" y="hd2"/>
                </a:cxn>
                <a:cxn ang="16200000">
                  <a:pos x="wd2" y="hd2"/>
                </a:cxn>
              </a:cxnLst>
              <a:rect l="0" t="0" r="r" b="b"/>
              <a:pathLst>
                <a:path w="21600" h="21600" extrusionOk="0">
                  <a:moveTo>
                    <a:pt x="2057" y="0"/>
                  </a:moveTo>
                  <a:lnTo>
                    <a:pt x="0" y="21600"/>
                  </a:lnTo>
                  <a:lnTo>
                    <a:pt x="21600" y="21600"/>
                  </a:lnTo>
                  <a:lnTo>
                    <a:pt x="2057" y="0"/>
                  </a:lnTo>
                  <a:close/>
                </a:path>
              </a:pathLst>
            </a:custGeom>
            <a:solidFill>
              <a:srgbClr val="0D0D0D">
                <a:alpha val="10000"/>
              </a:srgbClr>
            </a:solidFill>
            <a:ln w="12700" cap="flat">
              <a:noFill/>
              <a:miter lim="400000"/>
            </a:ln>
            <a:effectLst/>
          </p:spPr>
          <p:txBody>
            <a:bodyPr wrap="square" lIns="34289" tIns="34289" rIns="34289" bIns="34289" numCol="1" anchor="t">
              <a:noAutofit/>
            </a:bodyPr>
            <a:lstStyle/>
            <a:p>
              <a:endParaRPr sz="3200" b="1">
                <a:solidFill>
                  <a:srgbClr val="FFFFFF"/>
                </a:solidFill>
                <a:latin typeface="Roboto Black" panose="02000000000000000000" pitchFamily="2" charset="0"/>
                <a:ea typeface="Roboto Black" panose="02000000000000000000" pitchFamily="2" charset="0"/>
              </a:endParaRPr>
            </a:p>
          </p:txBody>
        </p:sp>
        <p:grpSp>
          <p:nvGrpSpPr>
            <p:cNvPr id="104" name="Group 103">
              <a:extLst>
                <a:ext uri="{FF2B5EF4-FFF2-40B4-BE49-F238E27FC236}">
                  <a16:creationId xmlns:a16="http://schemas.microsoft.com/office/drawing/2014/main" xmlns="" id="{D38970D0-A704-8449-8BBB-D3A9ED57F1CA}"/>
                </a:ext>
              </a:extLst>
            </p:cNvPr>
            <p:cNvGrpSpPr/>
            <p:nvPr/>
          </p:nvGrpSpPr>
          <p:grpSpPr>
            <a:xfrm>
              <a:off x="3414690" y="3375645"/>
              <a:ext cx="1736429" cy="411480"/>
              <a:chOff x="4947266" y="4684603"/>
              <a:chExt cx="2315239" cy="548640"/>
            </a:xfrm>
          </p:grpSpPr>
          <p:sp>
            <p:nvSpPr>
              <p:cNvPr id="111" name="Rectangle 110">
                <a:extLst>
                  <a:ext uri="{FF2B5EF4-FFF2-40B4-BE49-F238E27FC236}">
                    <a16:creationId xmlns:a16="http://schemas.microsoft.com/office/drawing/2014/main" xmlns="" id="{FF27233E-2459-9F41-B3A3-39CBFF5CACCC}"/>
                  </a:ext>
                </a:extLst>
              </p:cNvPr>
              <p:cNvSpPr/>
              <p:nvPr/>
            </p:nvSpPr>
            <p:spPr>
              <a:xfrm>
                <a:off x="6409571" y="4684603"/>
                <a:ext cx="852934"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rgbClr val="FFFFFF"/>
                    </a:solidFill>
                    <a:latin typeface="Roboto Black" panose="02000000000000000000" pitchFamily="2" charset="0"/>
                    <a:ea typeface="Roboto Black" panose="02000000000000000000" pitchFamily="2" charset="0"/>
                  </a:rPr>
                  <a:t>0</a:t>
                </a:r>
                <a:r>
                  <a:rPr lang="en-US" sz="3200" b="1" dirty="0">
                    <a:solidFill>
                      <a:srgbClr val="FFFFFF"/>
                    </a:solidFill>
                    <a:latin typeface="Roboto Black" panose="02000000000000000000" pitchFamily="2" charset="0"/>
                    <a:ea typeface="Roboto Black" panose="02000000000000000000" pitchFamily="2" charset="0"/>
                  </a:rPr>
                  <a:t>4</a:t>
                </a:r>
              </a:p>
            </p:txBody>
          </p:sp>
          <p:sp>
            <p:nvSpPr>
              <p:cNvPr id="112" name="Rectangle 111">
                <a:extLst>
                  <a:ext uri="{FF2B5EF4-FFF2-40B4-BE49-F238E27FC236}">
                    <a16:creationId xmlns:a16="http://schemas.microsoft.com/office/drawing/2014/main" xmlns="" id="{E6ED88BF-C1C5-554E-AD4F-753055CA6C75}"/>
                  </a:ext>
                </a:extLst>
              </p:cNvPr>
              <p:cNvSpPr/>
              <p:nvPr/>
            </p:nvSpPr>
            <p:spPr>
              <a:xfrm>
                <a:off x="4947266" y="4684603"/>
                <a:ext cx="852935"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Roboto Black" panose="02000000000000000000" pitchFamily="2" charset="0"/>
                    <a:ea typeface="Roboto Black" panose="02000000000000000000" pitchFamily="2" charset="0"/>
                  </a:rPr>
                  <a:t>03</a:t>
                </a:r>
              </a:p>
            </p:txBody>
          </p:sp>
        </p:grpSp>
        <p:grpSp>
          <p:nvGrpSpPr>
            <p:cNvPr id="105" name="Group 104">
              <a:extLst>
                <a:ext uri="{FF2B5EF4-FFF2-40B4-BE49-F238E27FC236}">
                  <a16:creationId xmlns:a16="http://schemas.microsoft.com/office/drawing/2014/main" xmlns="" id="{50F2FE2D-CB49-E249-9C13-1AEC25AF6627}"/>
                </a:ext>
              </a:extLst>
            </p:cNvPr>
            <p:cNvGrpSpPr/>
            <p:nvPr/>
          </p:nvGrpSpPr>
          <p:grpSpPr>
            <a:xfrm>
              <a:off x="2933010" y="2374554"/>
              <a:ext cx="2821252" cy="411480"/>
              <a:chOff x="4305021" y="3292165"/>
              <a:chExt cx="3761670" cy="548640"/>
            </a:xfrm>
          </p:grpSpPr>
          <p:sp>
            <p:nvSpPr>
              <p:cNvPr id="109" name="Rectangle 108">
                <a:extLst>
                  <a:ext uri="{FF2B5EF4-FFF2-40B4-BE49-F238E27FC236}">
                    <a16:creationId xmlns:a16="http://schemas.microsoft.com/office/drawing/2014/main" xmlns="" id="{6849904A-0B5C-744B-BBB6-8770931C8B4B}"/>
                  </a:ext>
                </a:extLst>
              </p:cNvPr>
              <p:cNvSpPr/>
              <p:nvPr/>
            </p:nvSpPr>
            <p:spPr>
              <a:xfrm>
                <a:off x="7213755" y="3292165"/>
                <a:ext cx="852936"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Roboto Black" panose="02000000000000000000" pitchFamily="2" charset="0"/>
                    <a:ea typeface="Roboto Black" panose="02000000000000000000" pitchFamily="2" charset="0"/>
                  </a:rPr>
                  <a:t>05</a:t>
                </a:r>
              </a:p>
            </p:txBody>
          </p:sp>
          <p:sp>
            <p:nvSpPr>
              <p:cNvPr id="110" name="Rectangle 109">
                <a:extLst>
                  <a:ext uri="{FF2B5EF4-FFF2-40B4-BE49-F238E27FC236}">
                    <a16:creationId xmlns:a16="http://schemas.microsoft.com/office/drawing/2014/main" xmlns="" id="{162C2A6F-8705-2A40-A6AF-41C3D2589056}"/>
                  </a:ext>
                </a:extLst>
              </p:cNvPr>
              <p:cNvSpPr/>
              <p:nvPr/>
            </p:nvSpPr>
            <p:spPr>
              <a:xfrm>
                <a:off x="4305021" y="3292165"/>
                <a:ext cx="852936"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Roboto Black" panose="02000000000000000000" pitchFamily="2" charset="0"/>
                    <a:ea typeface="Roboto Black" panose="02000000000000000000" pitchFamily="2" charset="0"/>
                  </a:rPr>
                  <a:t>02</a:t>
                </a:r>
              </a:p>
            </p:txBody>
          </p:sp>
        </p:grpSp>
        <p:grpSp>
          <p:nvGrpSpPr>
            <p:cNvPr id="106" name="Group 105">
              <a:extLst>
                <a:ext uri="{FF2B5EF4-FFF2-40B4-BE49-F238E27FC236}">
                  <a16:creationId xmlns:a16="http://schemas.microsoft.com/office/drawing/2014/main" xmlns="" id="{66D9B43D-6DFF-F245-9389-2D985451EE49}"/>
                </a:ext>
              </a:extLst>
            </p:cNvPr>
            <p:cNvGrpSpPr/>
            <p:nvPr/>
          </p:nvGrpSpPr>
          <p:grpSpPr>
            <a:xfrm>
              <a:off x="3447774" y="1373462"/>
              <a:ext cx="1819054" cy="411481"/>
              <a:chOff x="4991371" y="2015025"/>
              <a:chExt cx="2425404" cy="548641"/>
            </a:xfrm>
          </p:grpSpPr>
          <p:sp>
            <p:nvSpPr>
              <p:cNvPr id="107" name="Rectangle 106">
                <a:extLst>
                  <a:ext uri="{FF2B5EF4-FFF2-40B4-BE49-F238E27FC236}">
                    <a16:creationId xmlns:a16="http://schemas.microsoft.com/office/drawing/2014/main" xmlns="" id="{1779EC76-F9B3-3744-A49E-903611BFF4F7}"/>
                  </a:ext>
                </a:extLst>
              </p:cNvPr>
              <p:cNvSpPr/>
              <p:nvPr/>
            </p:nvSpPr>
            <p:spPr>
              <a:xfrm>
                <a:off x="6563839" y="2015025"/>
                <a:ext cx="852936"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Roboto Black" panose="02000000000000000000" pitchFamily="2" charset="0"/>
                    <a:ea typeface="Roboto Black" panose="02000000000000000000" pitchFamily="2" charset="0"/>
                  </a:rPr>
                  <a:t>06</a:t>
                </a:r>
              </a:p>
            </p:txBody>
          </p:sp>
          <p:sp>
            <p:nvSpPr>
              <p:cNvPr id="108" name="Rectangle 107">
                <a:extLst>
                  <a:ext uri="{FF2B5EF4-FFF2-40B4-BE49-F238E27FC236}">
                    <a16:creationId xmlns:a16="http://schemas.microsoft.com/office/drawing/2014/main" xmlns="" id="{0927E649-CF90-3C4C-B816-ECE516733882}"/>
                  </a:ext>
                </a:extLst>
              </p:cNvPr>
              <p:cNvSpPr/>
              <p:nvPr/>
            </p:nvSpPr>
            <p:spPr>
              <a:xfrm>
                <a:off x="4991371" y="2015026"/>
                <a:ext cx="973813" cy="548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Roboto Black" panose="02000000000000000000" pitchFamily="2" charset="0"/>
                    <a:ea typeface="Roboto Black" panose="02000000000000000000" pitchFamily="2" charset="0"/>
                  </a:rPr>
                  <a:t>01</a:t>
                </a:r>
              </a:p>
            </p:txBody>
          </p:sp>
        </p:grpSp>
      </p:grpSp>
      <p:sp>
        <p:nvSpPr>
          <p:cNvPr id="3" name="Rectangle 2"/>
          <p:cNvSpPr/>
          <p:nvPr/>
        </p:nvSpPr>
        <p:spPr>
          <a:xfrm>
            <a:off x="116754" y="99665"/>
            <a:ext cx="1067580" cy="369332"/>
          </a:xfrm>
          <a:prstGeom prst="rect">
            <a:avLst/>
          </a:prstGeom>
        </p:spPr>
        <p:txBody>
          <a:bodyPr wrap="none">
            <a:spAutoFit/>
          </a:bodyPr>
          <a:lstStyle/>
          <a:p>
            <a:r>
              <a:rPr lang="es-ES_tradnl" sz="1800" b="1" i="1" dirty="0" err="1" smtClean="0">
                <a:solidFill>
                  <a:srgbClr val="FFFFFF"/>
                </a:solidFill>
              </a:rPr>
              <a:t>product</a:t>
            </a:r>
            <a:endParaRPr lang="en-US" sz="1800" dirty="0">
              <a:solidFill>
                <a:srgbClr val="FFFFFF"/>
              </a:solidFill>
            </a:endParaRPr>
          </a:p>
        </p:txBody>
      </p:sp>
    </p:spTree>
    <p:extLst>
      <p:ext uri="{BB962C8B-B14F-4D97-AF65-F5344CB8AC3E}">
        <p14:creationId xmlns:p14="http://schemas.microsoft.com/office/powerpoint/2010/main" val="41723786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s-ES_tradnl" b="1" i="1" dirty="0" smtClean="0"/>
              <a:t>REVIEW CONTENT : PRODUCT AREA</a:t>
            </a:r>
            <a:endParaRPr lang="en" b="1" i="1" dirty="0"/>
          </a:p>
        </p:txBody>
      </p:sp>
      <p:pic>
        <p:nvPicPr>
          <p:cNvPr id="4" name="Picture 3" descr="mediasmart-white-tagline-grey-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775" y="103527"/>
            <a:ext cx="1497131" cy="630495"/>
          </a:xfrm>
          <a:prstGeom prst="rect">
            <a:avLst/>
          </a:prstGeom>
        </p:spPr>
      </p:pic>
      <p:sp>
        <p:nvSpPr>
          <p:cNvPr id="3" name="Rectangle 2"/>
          <p:cNvSpPr/>
          <p:nvPr/>
        </p:nvSpPr>
        <p:spPr>
          <a:xfrm>
            <a:off x="3670952" y="734022"/>
            <a:ext cx="1704752" cy="39526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FFFFFF"/>
                </a:solidFill>
              </a:rPr>
              <a:t> PRODUCT</a:t>
            </a:r>
            <a:endParaRPr lang="en-US" dirty="0">
              <a:solidFill>
                <a:srgbClr val="FFFFFF"/>
              </a:solidFill>
            </a:endParaRPr>
          </a:p>
        </p:txBody>
      </p:sp>
      <p:sp>
        <p:nvSpPr>
          <p:cNvPr id="5" name="Right Brace 4"/>
          <p:cNvSpPr/>
          <p:nvPr/>
        </p:nvSpPr>
        <p:spPr>
          <a:xfrm rot="16200000">
            <a:off x="4184327" y="-2140622"/>
            <a:ext cx="396888" cy="6769766"/>
          </a:xfrm>
          <a:prstGeom prst="rightBrace">
            <a:avLst>
              <a:gd name="adj1" fmla="val 8333"/>
              <a:gd name="adj2" fmla="val 521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ectangle 10"/>
          <p:cNvSpPr/>
          <p:nvPr/>
        </p:nvSpPr>
        <p:spPr>
          <a:xfrm>
            <a:off x="609060" y="1442706"/>
            <a:ext cx="3001889" cy="3452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DEMAND SIDE PLATFORM</a:t>
            </a:r>
            <a:endParaRPr lang="en-US" sz="1200" dirty="0">
              <a:solidFill>
                <a:srgbClr val="FFFFFF"/>
              </a:solidFill>
            </a:endParaRPr>
          </a:p>
        </p:txBody>
      </p:sp>
      <p:grpSp>
        <p:nvGrpSpPr>
          <p:cNvPr id="2" name="Group 1"/>
          <p:cNvGrpSpPr/>
          <p:nvPr/>
        </p:nvGrpSpPr>
        <p:grpSpPr>
          <a:xfrm>
            <a:off x="371504" y="2020568"/>
            <a:ext cx="3299448" cy="2689164"/>
            <a:chOff x="498095" y="2366479"/>
            <a:chExt cx="3299448" cy="2689164"/>
          </a:xfrm>
        </p:grpSpPr>
        <p:sp>
          <p:nvSpPr>
            <p:cNvPr id="16" name="Rounded Rectangle 15"/>
            <p:cNvSpPr/>
            <p:nvPr/>
          </p:nvSpPr>
          <p:spPr>
            <a:xfrm>
              <a:off x="498095" y="2366479"/>
              <a:ext cx="3299448" cy="26891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 dirty="0">
                <a:solidFill>
                  <a:srgbClr val="FFFFFF"/>
                </a:solidFill>
              </a:endParaRPr>
            </a:p>
          </p:txBody>
        </p:sp>
        <p:sp>
          <p:nvSpPr>
            <p:cNvPr id="6" name="Rectangle 5"/>
            <p:cNvSpPr/>
            <p:nvPr/>
          </p:nvSpPr>
          <p:spPr>
            <a:xfrm>
              <a:off x="919688" y="4058761"/>
              <a:ext cx="2564572" cy="31563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  WIDE RANGE OF FORMATS</a:t>
              </a:r>
              <a:endParaRPr lang="en-US" sz="1200" dirty="0">
                <a:solidFill>
                  <a:srgbClr val="FFFFFF"/>
                </a:solidFill>
              </a:endParaRPr>
            </a:p>
          </p:txBody>
        </p:sp>
        <p:sp>
          <p:nvSpPr>
            <p:cNvPr id="7" name="Rectangle 6"/>
            <p:cNvSpPr/>
            <p:nvPr/>
          </p:nvSpPr>
          <p:spPr>
            <a:xfrm>
              <a:off x="919686" y="3077289"/>
              <a:ext cx="2564574" cy="3593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  ADVANCED TARGETING OPTIONS</a:t>
              </a:r>
              <a:endParaRPr lang="en-US" sz="1200" dirty="0">
                <a:solidFill>
                  <a:srgbClr val="FFFFFF"/>
                </a:solidFill>
              </a:endParaRPr>
            </a:p>
          </p:txBody>
        </p:sp>
        <p:sp>
          <p:nvSpPr>
            <p:cNvPr id="8" name="Rectangle 7"/>
            <p:cNvSpPr/>
            <p:nvPr/>
          </p:nvSpPr>
          <p:spPr>
            <a:xfrm>
              <a:off x="919684" y="2558364"/>
              <a:ext cx="2564574" cy="404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  </a:t>
              </a:r>
              <a:r>
                <a:rPr lang="en-US" sz="1200" dirty="0">
                  <a:solidFill>
                    <a:srgbClr val="FFFFFF"/>
                  </a:solidFill>
                </a:rPr>
                <a:t>S</a:t>
              </a:r>
              <a:r>
                <a:rPr lang="en-US" sz="1200" dirty="0" smtClean="0">
                  <a:solidFill>
                    <a:srgbClr val="FFFFFF"/>
                  </a:solidFill>
                </a:rPr>
                <a:t>MART CAMPAIGN CONTROL</a:t>
              </a:r>
              <a:endParaRPr lang="en-US" sz="1200" dirty="0">
                <a:solidFill>
                  <a:srgbClr val="FFFFFF"/>
                </a:solidFill>
              </a:endParaRPr>
            </a:p>
          </p:txBody>
        </p:sp>
        <p:sp>
          <p:nvSpPr>
            <p:cNvPr id="9" name="Rectangle 8"/>
            <p:cNvSpPr/>
            <p:nvPr/>
          </p:nvSpPr>
          <p:spPr>
            <a:xfrm>
              <a:off x="919685" y="3587020"/>
              <a:ext cx="2564573" cy="36694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 AUDIENCE MANAGEMENT</a:t>
              </a:r>
              <a:endParaRPr lang="en-US" sz="1200" dirty="0">
                <a:solidFill>
                  <a:srgbClr val="FFFFFF"/>
                </a:solidFill>
              </a:endParaRPr>
            </a:p>
          </p:txBody>
        </p:sp>
      </p:grpSp>
      <p:sp>
        <p:nvSpPr>
          <p:cNvPr id="18" name="Rectangle 17"/>
          <p:cNvSpPr/>
          <p:nvPr/>
        </p:nvSpPr>
        <p:spPr>
          <a:xfrm>
            <a:off x="793094" y="4130125"/>
            <a:ext cx="2564574" cy="404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solidFill>
                  <a:srgbClr val="FFFFFF"/>
                </a:solidFill>
              </a:rPr>
              <a:t>GRANULAR REPORTING</a:t>
            </a:r>
            <a:endParaRPr lang="en-US" sz="1200" dirty="0">
              <a:solidFill>
                <a:srgbClr val="FFFFFF"/>
              </a:solidFill>
            </a:endParaRPr>
          </a:p>
        </p:txBody>
      </p:sp>
    </p:spTree>
    <p:extLst>
      <p:ext uri="{BB962C8B-B14F-4D97-AF65-F5344CB8AC3E}">
        <p14:creationId xmlns:p14="http://schemas.microsoft.com/office/powerpoint/2010/main" val="83917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Campaign management- Subsection</a:t>
            </a:r>
            <a:endParaRPr lang="en-US" dirty="0"/>
          </a:p>
        </p:txBody>
      </p:sp>
      <p:grpSp>
        <p:nvGrpSpPr>
          <p:cNvPr id="15" name="Group 14"/>
          <p:cNvGrpSpPr/>
          <p:nvPr/>
        </p:nvGrpSpPr>
        <p:grpSpPr>
          <a:xfrm>
            <a:off x="574704" y="859375"/>
            <a:ext cx="4903487" cy="4066665"/>
            <a:chOff x="2235399" y="850826"/>
            <a:chExt cx="4903487" cy="4066665"/>
          </a:xfrm>
        </p:grpSpPr>
        <p:pic>
          <p:nvPicPr>
            <p:cNvPr id="10" name="Picture 9"/>
            <p:cNvPicPr>
              <a:picLocks noChangeAspect="1"/>
            </p:cNvPicPr>
            <p:nvPr/>
          </p:nvPicPr>
          <p:blipFill>
            <a:blip r:embed="rId2"/>
            <a:stretch>
              <a:fillRect/>
            </a:stretch>
          </p:blipFill>
          <p:spPr>
            <a:xfrm>
              <a:off x="2235399" y="850826"/>
              <a:ext cx="4903487" cy="4066665"/>
            </a:xfrm>
            <a:prstGeom prst="rect">
              <a:avLst/>
            </a:prstGeom>
          </p:spPr>
        </p:pic>
        <p:pic>
          <p:nvPicPr>
            <p:cNvPr id="12" name="Picture 11" descr="2018-11-14_12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323" y="1430377"/>
              <a:ext cx="4330834" cy="2134776"/>
            </a:xfrm>
            <a:prstGeom prst="rect">
              <a:avLst/>
            </a:prstGeom>
          </p:spPr>
        </p:pic>
        <p:cxnSp>
          <p:nvCxnSpPr>
            <p:cNvPr id="14" name="Straight Connector 13"/>
            <p:cNvCxnSpPr/>
            <p:nvPr/>
          </p:nvCxnSpPr>
          <p:spPr>
            <a:xfrm>
              <a:off x="2507323" y="1430377"/>
              <a:ext cx="0" cy="2134776"/>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5640601" y="1438926"/>
            <a:ext cx="3284249" cy="2893100"/>
          </a:xfrm>
          <a:prstGeom prst="rect">
            <a:avLst/>
          </a:prstGeom>
        </p:spPr>
        <p:txBody>
          <a:bodyPr wrap="square">
            <a:spAutoFit/>
          </a:bodyPr>
          <a:lstStyle/>
          <a:p>
            <a:r>
              <a:rPr lang="en-US" dirty="0"/>
              <a:t>We bring together the most intuitive user experience and the most powerful platform so that you can easily keep all your campaigns under control and maximize results with little effort.</a:t>
            </a:r>
          </a:p>
          <a:p>
            <a:endParaRPr lang="en-US" dirty="0"/>
          </a:p>
          <a:p>
            <a:r>
              <a:rPr lang="en-US" dirty="0"/>
              <a:t>Algorithms that automatically manage campaign performance for you and notifications that alert you when something should call your attention. Set your pricing goals for engagement and let our predictive targeting algorithm do the rest.</a:t>
            </a:r>
          </a:p>
        </p:txBody>
      </p:sp>
    </p:spTree>
    <p:extLst>
      <p:ext uri="{BB962C8B-B14F-4D97-AF65-F5344CB8AC3E}">
        <p14:creationId xmlns:p14="http://schemas.microsoft.com/office/powerpoint/2010/main" val="310302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Targeting options - Subsection</a:t>
            </a:r>
            <a:endParaRPr lang="en-US" dirty="0"/>
          </a:p>
        </p:txBody>
      </p:sp>
      <p:pic>
        <p:nvPicPr>
          <p:cNvPr id="4" name="Picture 3" descr="geotargeting-campaig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343" y="619050"/>
            <a:ext cx="2315288" cy="4508450"/>
          </a:xfrm>
          <a:prstGeom prst="rect">
            <a:avLst/>
          </a:prstGeom>
        </p:spPr>
      </p:pic>
      <p:sp>
        <p:nvSpPr>
          <p:cNvPr id="12" name="Rectangle 11"/>
          <p:cNvSpPr/>
          <p:nvPr/>
        </p:nvSpPr>
        <p:spPr>
          <a:xfrm>
            <a:off x="333766" y="735006"/>
            <a:ext cx="6341577" cy="4293484"/>
          </a:xfrm>
          <a:prstGeom prst="rect">
            <a:avLst/>
          </a:prstGeom>
        </p:spPr>
        <p:txBody>
          <a:bodyPr wrap="square">
            <a:spAutoFit/>
          </a:bodyPr>
          <a:lstStyle/>
          <a:p>
            <a:r>
              <a:rPr lang="en-US" sz="1050" dirty="0"/>
              <a:t>Advanced Targeting Options</a:t>
            </a:r>
          </a:p>
          <a:p>
            <a:r>
              <a:rPr lang="en-US" sz="1050" dirty="0"/>
              <a:t>When it comes to segmentation and targeting, the mobile nature of </a:t>
            </a:r>
            <a:r>
              <a:rPr lang="en-US" sz="1050" dirty="0" err="1"/>
              <a:t>mediasmart</a:t>
            </a:r>
            <a:r>
              <a:rPr lang="en-US" sz="1050" dirty="0"/>
              <a:t> makes the difference. You can segment your campaigns using a lot of mobile specific variables without having to sacrifice reach. These are some examples of possible segmentation variables:</a:t>
            </a:r>
          </a:p>
          <a:p>
            <a:endParaRPr lang="en-US" sz="1050" dirty="0"/>
          </a:p>
          <a:p>
            <a:pPr marL="171450" lvl="5" indent="-171450">
              <a:buFont typeface="Arial"/>
              <a:buChar char="•"/>
            </a:pPr>
            <a:r>
              <a:rPr lang="en-US" sz="1050" dirty="0"/>
              <a:t>Mobile operator</a:t>
            </a:r>
          </a:p>
          <a:p>
            <a:pPr marL="171450" lvl="5" indent="-171450">
              <a:buFont typeface="Arial"/>
              <a:buChar char="•"/>
            </a:pPr>
            <a:r>
              <a:rPr lang="en-US" sz="1050" dirty="0"/>
              <a:t>Device type</a:t>
            </a:r>
          </a:p>
          <a:p>
            <a:pPr marL="171450" lvl="5" indent="-171450">
              <a:buFont typeface="Arial"/>
              <a:buChar char="•"/>
            </a:pPr>
            <a:r>
              <a:rPr lang="en-US" sz="1050" dirty="0"/>
              <a:t>Device make and model</a:t>
            </a:r>
          </a:p>
          <a:p>
            <a:pPr marL="171450" lvl="5" indent="-171450">
              <a:buFont typeface="Arial"/>
              <a:buChar char="•"/>
            </a:pPr>
            <a:r>
              <a:rPr lang="en-US" sz="1050" dirty="0"/>
              <a:t>Language</a:t>
            </a:r>
          </a:p>
          <a:p>
            <a:pPr marL="171450" lvl="5" indent="-171450">
              <a:buFont typeface="Arial"/>
              <a:buChar char="•"/>
            </a:pPr>
            <a:r>
              <a:rPr lang="en-US" sz="1050" dirty="0"/>
              <a:t>Connection type: </a:t>
            </a:r>
            <a:r>
              <a:rPr lang="en-US" sz="1050" dirty="0" err="1"/>
              <a:t>Wifi</a:t>
            </a:r>
            <a:r>
              <a:rPr lang="en-US" sz="1050" dirty="0"/>
              <a:t> </a:t>
            </a:r>
            <a:r>
              <a:rPr lang="en-US" sz="1050" dirty="0" err="1"/>
              <a:t>vs</a:t>
            </a:r>
            <a:r>
              <a:rPr lang="en-US" sz="1050" dirty="0"/>
              <a:t> Cellular</a:t>
            </a:r>
          </a:p>
          <a:p>
            <a:pPr marL="171450" lvl="5" indent="-171450">
              <a:buFont typeface="Arial"/>
              <a:buChar char="•"/>
            </a:pPr>
            <a:r>
              <a:rPr lang="en-US" sz="1050" dirty="0"/>
              <a:t>Operating system and version</a:t>
            </a:r>
          </a:p>
          <a:p>
            <a:pPr marL="171450" lvl="5" indent="-171450">
              <a:buFont typeface="Arial"/>
              <a:buChar char="•"/>
            </a:pPr>
            <a:r>
              <a:rPr lang="en-US" sz="1050" dirty="0"/>
              <a:t>App </a:t>
            </a:r>
            <a:r>
              <a:rPr lang="en-US" sz="1050" dirty="0" err="1"/>
              <a:t>vs</a:t>
            </a:r>
            <a:r>
              <a:rPr lang="en-US" sz="1050" dirty="0"/>
              <a:t> Mobile Web</a:t>
            </a:r>
          </a:p>
          <a:p>
            <a:pPr marL="171450" lvl="5" indent="-171450">
              <a:buFont typeface="Arial"/>
              <a:buChar char="•"/>
            </a:pPr>
            <a:r>
              <a:rPr lang="en-US" sz="1050" dirty="0"/>
              <a:t>Publisher by name, site ID or app ID/bundle ID</a:t>
            </a:r>
          </a:p>
          <a:p>
            <a:pPr marL="171450" lvl="5" indent="-171450">
              <a:buFont typeface="Arial"/>
              <a:buChar char="•"/>
            </a:pPr>
            <a:r>
              <a:rPr lang="en-US" sz="1050" dirty="0"/>
              <a:t>User Interests based on prior </a:t>
            </a:r>
            <a:r>
              <a:rPr lang="en-US" sz="1050" dirty="0" err="1"/>
              <a:t>behaviour</a:t>
            </a:r>
            <a:r>
              <a:rPr lang="en-US" sz="1050" dirty="0"/>
              <a:t> from more than 300 million users</a:t>
            </a:r>
          </a:p>
          <a:p>
            <a:pPr marL="171450" lvl="5" indent="-171450">
              <a:buFont typeface="Arial"/>
              <a:buChar char="•"/>
            </a:pPr>
            <a:r>
              <a:rPr lang="en-US" sz="1050" dirty="0"/>
              <a:t>Demographic information: Age and Gender</a:t>
            </a:r>
          </a:p>
          <a:p>
            <a:pPr marL="171450" lvl="5" indent="-171450">
              <a:buFont typeface="Arial"/>
              <a:buChar char="•"/>
            </a:pPr>
            <a:r>
              <a:rPr lang="en-US" sz="1050" dirty="0" err="1"/>
              <a:t>Geolocation</a:t>
            </a:r>
            <a:r>
              <a:rPr lang="en-US" sz="1050" dirty="0"/>
              <a:t>: country, region, city and </a:t>
            </a:r>
            <a:r>
              <a:rPr lang="en-US" sz="1050" dirty="0" err="1"/>
              <a:t>zipcode</a:t>
            </a:r>
            <a:endParaRPr lang="en-US" sz="1050" dirty="0"/>
          </a:p>
          <a:p>
            <a:pPr marL="171450" lvl="5" indent="-171450">
              <a:buFont typeface="Arial"/>
              <a:buChar char="•"/>
            </a:pPr>
            <a:r>
              <a:rPr lang="en-US" sz="1050" dirty="0" err="1"/>
              <a:t>Geofencing</a:t>
            </a:r>
            <a:r>
              <a:rPr lang="en-US" sz="1050" dirty="0"/>
              <a:t> with multiple levels of precision</a:t>
            </a:r>
          </a:p>
          <a:p>
            <a:pPr marL="171450" lvl="5" indent="-171450">
              <a:buFont typeface="Arial"/>
              <a:buChar char="•"/>
            </a:pPr>
            <a:r>
              <a:rPr lang="en-US" sz="1050" dirty="0"/>
              <a:t>IP address</a:t>
            </a:r>
          </a:p>
          <a:p>
            <a:pPr marL="171450" lvl="5" indent="-171450">
              <a:buFont typeface="Arial"/>
              <a:buChar char="•"/>
            </a:pPr>
            <a:r>
              <a:rPr lang="en-US" sz="1050" dirty="0"/>
              <a:t>User ID: IDFA or GAID</a:t>
            </a:r>
          </a:p>
          <a:p>
            <a:pPr marL="171450" lvl="5" indent="-171450">
              <a:buFont typeface="Arial"/>
              <a:buChar char="•"/>
            </a:pPr>
            <a:r>
              <a:rPr lang="en-US" sz="1050" dirty="0"/>
              <a:t>Type of user ID: cookie, IDFA, GAID</a:t>
            </a:r>
          </a:p>
          <a:p>
            <a:pPr marL="171450" lvl="5" indent="-171450">
              <a:buFont typeface="Arial"/>
              <a:buChar char="•"/>
            </a:pPr>
            <a:r>
              <a:rPr lang="en-US" sz="1050" dirty="0"/>
              <a:t>Domain &amp; Page </a:t>
            </a:r>
            <a:r>
              <a:rPr lang="en-US" sz="1050" dirty="0" smtClean="0"/>
              <a:t>URL</a:t>
            </a:r>
          </a:p>
          <a:p>
            <a:pPr marL="171450" lvl="5" indent="-171450">
              <a:buFont typeface="Arial"/>
              <a:buChar char="•"/>
            </a:pPr>
            <a:r>
              <a:rPr lang="en-US" sz="1050" dirty="0"/>
              <a:t>Target inventory compatible with </a:t>
            </a:r>
            <a:r>
              <a:rPr lang="en-US" sz="1050" dirty="0" err="1"/>
              <a:t>Ads.txt</a:t>
            </a:r>
            <a:endParaRPr lang="en-US" sz="1050" dirty="0"/>
          </a:p>
          <a:p>
            <a:pPr marL="171450" lvl="5" indent="-171450">
              <a:buFont typeface="Arial"/>
              <a:buChar char="•"/>
            </a:pPr>
            <a:endParaRPr lang="en-US" sz="1050" dirty="0" smtClean="0"/>
          </a:p>
          <a:p>
            <a:r>
              <a:rPr lang="en-US" sz="1050" dirty="0" smtClean="0"/>
              <a:t>You </a:t>
            </a:r>
            <a:r>
              <a:rPr lang="en-US" sz="1050" dirty="0"/>
              <a:t>can also run retargeting campaigns or target dynamic audiences. Create your own audiences and enrich them with every new campaign you run, either using </a:t>
            </a:r>
            <a:r>
              <a:rPr lang="en-US" sz="1050" dirty="0" err="1"/>
              <a:t>mediasmart</a:t>
            </a:r>
            <a:r>
              <a:rPr lang="en-US" sz="1050" dirty="0"/>
              <a:t> only or easily integrating with your very own DMP.</a:t>
            </a:r>
          </a:p>
        </p:txBody>
      </p:sp>
    </p:spTree>
    <p:extLst>
      <p:ext uri="{BB962C8B-B14F-4D97-AF65-F5344CB8AC3E}">
        <p14:creationId xmlns:p14="http://schemas.microsoft.com/office/powerpoint/2010/main" val="90874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Management - Subsection</a:t>
            </a:r>
            <a:endParaRPr lang="en-US" dirty="0"/>
          </a:p>
        </p:txBody>
      </p:sp>
      <p:sp>
        <p:nvSpPr>
          <p:cNvPr id="3" name="Shape 70">
            <a:extLst>
              <a:ext uri="{FF2B5EF4-FFF2-40B4-BE49-F238E27FC236}">
                <a16:creationId xmlns:a16="http://schemas.microsoft.com/office/drawing/2014/main" xmlns="" id="{E839AE71-13AC-4B4A-862A-DD9255F74499}"/>
              </a:ext>
            </a:extLst>
          </p:cNvPr>
          <p:cNvSpPr txBox="1"/>
          <p:nvPr/>
        </p:nvSpPr>
        <p:spPr>
          <a:xfrm>
            <a:off x="161166" y="997802"/>
            <a:ext cx="3974291" cy="926586"/>
          </a:xfrm>
          <a:prstGeom prst="rect">
            <a:avLst/>
          </a:prstGeom>
          <a:noFill/>
          <a:ln>
            <a:noFill/>
          </a:ln>
        </p:spPr>
        <p:txBody>
          <a:bodyPr spcFirstLastPara="1" wrap="square" lIns="0" tIns="91425" rIns="91425" bIns="91425" anchor="t" anchorCtr="0">
            <a:noAutofit/>
          </a:bodyPr>
          <a:lstStyle/>
          <a:p>
            <a:pPr lvl="0"/>
            <a:r>
              <a:rPr lang="en-US" sz="900" dirty="0">
                <a:latin typeface="+mn-lt"/>
                <a:ea typeface="Roboto Medium" charset="0"/>
                <a:cs typeface="Roboto Medium" charset="0"/>
              </a:rPr>
              <a:t>Managing audiences is one of programmatic buying main advantages. You can benefit from it by buying at a user-level (taking full control with personalized messages, retargeting, blacklisting); creating your own audiences to make media buying much more efficient and optimizing thanks to Big data and self-learning algorithms</a:t>
            </a:r>
            <a:r>
              <a:rPr lang="en-US" sz="900" dirty="0" smtClean="0">
                <a:latin typeface="+mn-lt"/>
                <a:ea typeface="Roboto Medium" charset="0"/>
                <a:cs typeface="Roboto Medium" charset="0"/>
              </a:rPr>
              <a:t>.</a:t>
            </a:r>
          </a:p>
          <a:p>
            <a:pPr lvl="0"/>
            <a:endParaRPr lang="en" sz="1000" dirty="0">
              <a:latin typeface="+mn-lt"/>
              <a:ea typeface="Roboto Black" charset="0"/>
              <a:cs typeface="Roboto Black"/>
              <a:sym typeface="Montserrat"/>
            </a:endParaRPr>
          </a:p>
        </p:txBody>
      </p:sp>
      <p:sp>
        <p:nvSpPr>
          <p:cNvPr id="5" name="Rectangle 4">
            <a:extLst>
              <a:ext uri="{FF2B5EF4-FFF2-40B4-BE49-F238E27FC236}">
                <a16:creationId xmlns:a16="http://schemas.microsoft.com/office/drawing/2014/main" xmlns="" id="{7997D86F-E58F-4D47-9AC2-543660B16C8C}"/>
              </a:ext>
            </a:extLst>
          </p:cNvPr>
          <p:cNvSpPr/>
          <p:nvPr/>
        </p:nvSpPr>
        <p:spPr>
          <a:xfrm>
            <a:off x="161166" y="1871369"/>
            <a:ext cx="3703439" cy="1726028"/>
          </a:xfrm>
          <a:prstGeom prst="rect">
            <a:avLst/>
          </a:prstGeom>
        </p:spPr>
        <p:txBody>
          <a:bodyPr wrap="square">
            <a:spAutoFit/>
          </a:bodyPr>
          <a:lstStyle/>
          <a:p>
            <a:pPr>
              <a:lnSpc>
                <a:spcPct val="80000"/>
              </a:lnSpc>
            </a:pPr>
            <a:r>
              <a:rPr lang="en-GB" sz="900" b="1" dirty="0" smtClean="0">
                <a:ea typeface="Roboto Black" charset="0"/>
                <a:cs typeface="Roboto Black" charset="0"/>
              </a:rPr>
              <a:t>The options:</a:t>
            </a:r>
          </a:p>
          <a:p>
            <a:pPr>
              <a:lnSpc>
                <a:spcPct val="80000"/>
              </a:lnSpc>
            </a:pPr>
            <a:endParaRPr lang="en-GB" sz="900" b="1" dirty="0" smtClean="0">
              <a:solidFill>
                <a:schemeClr val="bg2"/>
              </a:solidFill>
              <a:latin typeface="+mn-lt"/>
              <a:ea typeface="Roboto Medium" charset="0"/>
              <a:cs typeface="Roboto Medium" charset="0"/>
            </a:endParaRPr>
          </a:p>
          <a:p>
            <a:pPr marL="171450" indent="-171450">
              <a:lnSpc>
                <a:spcPct val="70000"/>
              </a:lnSpc>
              <a:buFont typeface="Arial"/>
              <a:buChar char="•"/>
            </a:pPr>
            <a:r>
              <a:rPr lang="en-GB" sz="900" b="1" dirty="0" smtClean="0">
                <a:solidFill>
                  <a:schemeClr val="bg2"/>
                </a:solidFill>
                <a:latin typeface="+mn-lt"/>
                <a:ea typeface="Roboto Medium" charset="0"/>
                <a:cs typeface="Roboto Medium" charset="0"/>
              </a:rPr>
              <a:t>Integrate your own DMP:</a:t>
            </a:r>
          </a:p>
          <a:p>
            <a:pPr marL="171450" indent="-171450">
              <a:lnSpc>
                <a:spcPct val="70000"/>
              </a:lnSpc>
              <a:buFont typeface="Arial"/>
              <a:buChar char="•"/>
            </a:pPr>
            <a:endParaRPr lang="en-GB" sz="900" b="1" dirty="0" smtClean="0">
              <a:solidFill>
                <a:schemeClr val="bg2"/>
              </a:solidFill>
              <a:latin typeface="+mn-lt"/>
              <a:ea typeface="Roboto Medium" charset="0"/>
              <a:cs typeface="Roboto Medium" charset="0"/>
            </a:endParaRPr>
          </a:p>
          <a:p>
            <a:pPr>
              <a:lnSpc>
                <a:spcPct val="70000"/>
              </a:lnSpc>
            </a:pPr>
            <a:r>
              <a:rPr lang="en-GB" sz="900" dirty="0" smtClean="0">
                <a:solidFill>
                  <a:schemeClr val="bg2"/>
                </a:solidFill>
                <a:latin typeface="+mn-lt"/>
                <a:ea typeface="Roboto Medium" charset="0"/>
                <a:cs typeface="Roboto Light"/>
              </a:rPr>
              <a:t>Sync </a:t>
            </a:r>
            <a:r>
              <a:rPr lang="en-GB" sz="900" dirty="0">
                <a:solidFill>
                  <a:schemeClr val="bg2"/>
                </a:solidFill>
                <a:latin typeface="+mn-lt"/>
                <a:ea typeface="Roboto Medium" charset="0"/>
                <a:cs typeface="Roboto Light"/>
              </a:rPr>
              <a:t>to target your audiences and enrich your data with campaign information from </a:t>
            </a:r>
            <a:r>
              <a:rPr lang="en-GB" sz="900" dirty="0" err="1">
                <a:solidFill>
                  <a:schemeClr val="bg2"/>
                </a:solidFill>
                <a:latin typeface="+mn-lt"/>
                <a:ea typeface="Roboto Medium" charset="0"/>
                <a:cs typeface="Roboto Light"/>
              </a:rPr>
              <a:t>mediasmart</a:t>
            </a:r>
            <a:r>
              <a:rPr lang="en-GB" sz="900" dirty="0">
                <a:solidFill>
                  <a:schemeClr val="bg2"/>
                </a:solidFill>
                <a:latin typeface="+mn-lt"/>
                <a:ea typeface="Roboto Medium" charset="0"/>
                <a:cs typeface="Roboto Light"/>
              </a:rPr>
              <a:t> </a:t>
            </a:r>
            <a:endParaRPr lang="en-GB" sz="900" dirty="0" smtClean="0">
              <a:solidFill>
                <a:schemeClr val="bg2"/>
              </a:solidFill>
              <a:latin typeface="+mn-lt"/>
              <a:ea typeface="Roboto Medium" charset="0"/>
              <a:cs typeface="Roboto Light"/>
            </a:endParaRPr>
          </a:p>
          <a:p>
            <a:pPr marL="171450" indent="-171450">
              <a:lnSpc>
                <a:spcPct val="70000"/>
              </a:lnSpc>
              <a:buFont typeface="Arial"/>
              <a:buChar char="•"/>
            </a:pPr>
            <a:endParaRPr lang="en-GB" sz="900" dirty="0" smtClean="0">
              <a:solidFill>
                <a:schemeClr val="bg2"/>
              </a:solidFill>
              <a:latin typeface="+mn-lt"/>
              <a:ea typeface="Roboto Medium" charset="0"/>
              <a:cs typeface="Roboto Light"/>
            </a:endParaRPr>
          </a:p>
          <a:p>
            <a:pPr marL="171450" indent="-171450">
              <a:buFont typeface="Arial"/>
              <a:buChar char="•"/>
            </a:pPr>
            <a:r>
              <a:rPr lang="en-GB" sz="900" b="1" dirty="0" smtClean="0">
                <a:solidFill>
                  <a:schemeClr val="bg2"/>
                </a:solidFill>
                <a:latin typeface="+mn-lt"/>
                <a:ea typeface="Roboto Medium" charset="0"/>
                <a:cs typeface="Roboto Medium" charset="0"/>
              </a:rPr>
              <a:t>Third party Data</a:t>
            </a:r>
            <a:endParaRPr lang="en-GB" sz="900" dirty="0" smtClean="0">
              <a:solidFill>
                <a:schemeClr val="bg2"/>
              </a:solidFill>
              <a:latin typeface="+mn-lt"/>
              <a:ea typeface="Roboto Medium" charset="0"/>
              <a:cs typeface="Roboto Medium" charset="0"/>
            </a:endParaRPr>
          </a:p>
          <a:p>
            <a:r>
              <a:rPr lang="en-GB" sz="900" dirty="0" smtClean="0">
                <a:solidFill>
                  <a:schemeClr val="bg2"/>
                </a:solidFill>
                <a:latin typeface="+mn-lt"/>
                <a:ea typeface="Roboto Medium" charset="0"/>
                <a:cs typeface="Roboto Light"/>
              </a:rPr>
              <a:t>Target </a:t>
            </a:r>
            <a:r>
              <a:rPr lang="en-GB" sz="900" dirty="0">
                <a:solidFill>
                  <a:schemeClr val="bg2"/>
                </a:solidFill>
                <a:latin typeface="+mn-lt"/>
                <a:ea typeface="Roboto Medium" charset="0"/>
                <a:cs typeface="Roboto Light"/>
              </a:rPr>
              <a:t>User Segments from Data Providers</a:t>
            </a:r>
          </a:p>
          <a:p>
            <a:pPr marL="171450" indent="-171450">
              <a:lnSpc>
                <a:spcPct val="80000"/>
              </a:lnSpc>
              <a:buFont typeface="Arial"/>
              <a:buChar char="•"/>
            </a:pPr>
            <a:endParaRPr lang="en-GB" sz="900" dirty="0" smtClean="0">
              <a:solidFill>
                <a:schemeClr val="bg2"/>
              </a:solidFill>
              <a:latin typeface="+mn-lt"/>
              <a:ea typeface="Roboto Medium" charset="0"/>
              <a:cs typeface="Roboto Light"/>
            </a:endParaRPr>
          </a:p>
          <a:p>
            <a:pPr marL="171450" indent="-171450">
              <a:lnSpc>
                <a:spcPct val="70000"/>
              </a:lnSpc>
              <a:buFont typeface="Arial"/>
              <a:buChar char="•"/>
            </a:pPr>
            <a:r>
              <a:rPr lang="en-GB" sz="900" b="1" dirty="0" err="1" smtClean="0">
                <a:solidFill>
                  <a:schemeClr val="bg2"/>
                </a:solidFill>
                <a:latin typeface="+mn-lt"/>
                <a:ea typeface="Roboto Medium" charset="0"/>
                <a:cs typeface="Roboto Medium" charset="0"/>
              </a:rPr>
              <a:t>Mediasmart</a:t>
            </a:r>
            <a:r>
              <a:rPr lang="en-GB" sz="900" b="1" dirty="0" smtClean="0">
                <a:solidFill>
                  <a:schemeClr val="bg2"/>
                </a:solidFill>
                <a:latin typeface="+mn-lt"/>
                <a:ea typeface="Roboto Medium" charset="0"/>
                <a:cs typeface="Roboto Medium" charset="0"/>
              </a:rPr>
              <a:t> Audiences</a:t>
            </a:r>
          </a:p>
          <a:p>
            <a:pPr marL="171450" indent="-171450">
              <a:lnSpc>
                <a:spcPct val="70000"/>
              </a:lnSpc>
              <a:buFont typeface="Arial"/>
              <a:buChar char="•"/>
            </a:pPr>
            <a:endParaRPr lang="en-GB" sz="900" b="1" dirty="0">
              <a:solidFill>
                <a:schemeClr val="bg2"/>
              </a:solidFill>
              <a:latin typeface="+mn-lt"/>
              <a:ea typeface="Roboto Medium" charset="0"/>
              <a:cs typeface="Roboto Medium" charset="0"/>
            </a:endParaRPr>
          </a:p>
          <a:p>
            <a:pPr>
              <a:lnSpc>
                <a:spcPct val="70000"/>
              </a:lnSpc>
            </a:pPr>
            <a:r>
              <a:rPr lang="en-GB" sz="900" dirty="0">
                <a:solidFill>
                  <a:schemeClr val="bg2"/>
                </a:solidFill>
                <a:latin typeface="+mn-lt"/>
                <a:ea typeface="Roboto Medium" charset="0"/>
                <a:cs typeface="Roboto Light"/>
              </a:rPr>
              <a:t>Create and manage your own audiences based on campaign data and triggers </a:t>
            </a:r>
          </a:p>
          <a:p>
            <a:pPr marL="171450" indent="-171450">
              <a:lnSpc>
                <a:spcPts val="1180"/>
              </a:lnSpc>
              <a:buFont typeface="Arial"/>
              <a:buChar char="•"/>
            </a:pPr>
            <a:endParaRPr lang="en-GB" sz="1000" dirty="0">
              <a:latin typeface="+mn-lt"/>
              <a:ea typeface="Roboto Medium" charset="0"/>
              <a:cs typeface="Roboto Light"/>
            </a:endParaRPr>
          </a:p>
        </p:txBody>
      </p:sp>
      <p:sp>
        <p:nvSpPr>
          <p:cNvPr id="15" name="Rectangle 14"/>
          <p:cNvSpPr/>
          <p:nvPr/>
        </p:nvSpPr>
        <p:spPr>
          <a:xfrm>
            <a:off x="161166" y="3584203"/>
            <a:ext cx="3843916" cy="1454672"/>
          </a:xfrm>
          <a:prstGeom prst="rect">
            <a:avLst/>
          </a:prstGeom>
        </p:spPr>
        <p:txBody>
          <a:bodyPr wrap="square">
            <a:spAutoFit/>
          </a:bodyPr>
          <a:lstStyle/>
          <a:p>
            <a:pPr>
              <a:lnSpc>
                <a:spcPts val="1180"/>
              </a:lnSpc>
            </a:pPr>
            <a:r>
              <a:rPr lang="en-GB" sz="900" b="1" dirty="0" smtClean="0">
                <a:latin typeface="Roboto Black" charset="0"/>
                <a:ea typeface="Roboto Black" charset="0"/>
                <a:cs typeface="Roboto Black" charset="0"/>
              </a:rPr>
              <a:t>Working with audiences in </a:t>
            </a:r>
            <a:r>
              <a:rPr lang="en-GB" sz="900" b="1" dirty="0" err="1" smtClean="0">
                <a:latin typeface="Roboto Black" charset="0"/>
                <a:ea typeface="Roboto Black" charset="0"/>
                <a:cs typeface="Roboto Black" charset="0"/>
              </a:rPr>
              <a:t>mediasmart</a:t>
            </a:r>
            <a:r>
              <a:rPr lang="en-GB" sz="900" b="1" dirty="0" smtClean="0">
                <a:latin typeface="Roboto Black" charset="0"/>
                <a:ea typeface="Roboto Black" charset="0"/>
                <a:cs typeface="Roboto Black" charset="0"/>
              </a:rPr>
              <a:t>:</a:t>
            </a:r>
          </a:p>
          <a:p>
            <a:pPr>
              <a:lnSpc>
                <a:spcPts val="1180"/>
              </a:lnSpc>
            </a:pPr>
            <a:endParaRPr lang="en-GB" sz="900" dirty="0">
              <a:latin typeface="Roboto Medium" charset="0"/>
              <a:ea typeface="Roboto Medium" charset="0"/>
              <a:cs typeface="Roboto Medium" charset="0"/>
            </a:endParaRPr>
          </a:p>
          <a:p>
            <a:pPr marL="171450" indent="-171450">
              <a:lnSpc>
                <a:spcPts val="1180"/>
              </a:lnSpc>
              <a:buFont typeface="Arial" panose="020B0604020202020204" pitchFamily="34" charset="0"/>
              <a:buChar char="•"/>
            </a:pPr>
            <a:r>
              <a:rPr lang="en-GB" sz="900" dirty="0">
                <a:latin typeface="Roboto Light"/>
                <a:ea typeface="Roboto Medium" charset="0"/>
                <a:cs typeface="Roboto Light"/>
              </a:rPr>
              <a:t>Upload lists through the API/Console and configure audiences to be dynamically update based on Campaign information and engagement </a:t>
            </a:r>
            <a:r>
              <a:rPr lang="en-GB" sz="900" dirty="0" smtClean="0">
                <a:latin typeface="Roboto Light"/>
                <a:ea typeface="Roboto Medium" charset="0"/>
                <a:cs typeface="Roboto Light"/>
              </a:rPr>
              <a:t>triggers.</a:t>
            </a:r>
          </a:p>
          <a:p>
            <a:pPr marL="171450" indent="-171450">
              <a:lnSpc>
                <a:spcPts val="1180"/>
              </a:lnSpc>
              <a:buFont typeface="Arial" panose="020B0604020202020204" pitchFamily="34" charset="0"/>
              <a:buChar char="•"/>
            </a:pPr>
            <a:r>
              <a:rPr lang="en-GB" sz="900" b="1" dirty="0" smtClean="0">
                <a:latin typeface="Roboto Light"/>
                <a:ea typeface="Roboto Medium" charset="0"/>
                <a:cs typeface="Roboto Light"/>
              </a:rPr>
              <a:t>Target </a:t>
            </a:r>
            <a:r>
              <a:rPr lang="en-GB" sz="900" b="1" dirty="0">
                <a:latin typeface="Roboto Light"/>
                <a:ea typeface="Roboto Medium" charset="0"/>
                <a:cs typeface="Roboto Light"/>
              </a:rPr>
              <a:t>audience segments or lookalikes using complex business rules</a:t>
            </a:r>
          </a:p>
          <a:p>
            <a:pPr marL="171450" indent="-171450">
              <a:lnSpc>
                <a:spcPts val="1180"/>
              </a:lnSpc>
              <a:buFont typeface="Arial" panose="020B0604020202020204" pitchFamily="34" charset="0"/>
              <a:buChar char="•"/>
            </a:pPr>
            <a:r>
              <a:rPr lang="en-GB" sz="900" dirty="0" smtClean="0">
                <a:latin typeface="Roboto Light"/>
                <a:ea typeface="Roboto Medium" charset="0"/>
                <a:cs typeface="Roboto Light"/>
              </a:rPr>
              <a:t>Download </a:t>
            </a:r>
            <a:r>
              <a:rPr lang="en-GB" sz="900" dirty="0">
                <a:latin typeface="Roboto Light"/>
                <a:ea typeface="Roboto Medium" charset="0"/>
                <a:cs typeface="Roboto Light"/>
              </a:rPr>
              <a:t>and update audience files at any time</a:t>
            </a:r>
          </a:p>
          <a:p>
            <a:pPr marL="171450" indent="-171450">
              <a:lnSpc>
                <a:spcPts val="1180"/>
              </a:lnSpc>
              <a:buFont typeface="Arial" panose="020B0604020202020204" pitchFamily="34" charset="0"/>
              <a:buChar char="•"/>
            </a:pPr>
            <a:r>
              <a:rPr lang="en-GB" sz="900" dirty="0">
                <a:latin typeface="Roboto Light"/>
                <a:ea typeface="Roboto Medium" charset="0"/>
                <a:cs typeface="Roboto Light"/>
              </a:rPr>
              <a:t>Target audiences being 100% sure to be GDPR compliant</a:t>
            </a:r>
          </a:p>
        </p:txBody>
      </p:sp>
      <p:grpSp>
        <p:nvGrpSpPr>
          <p:cNvPr id="8" name="Group 7"/>
          <p:cNvGrpSpPr/>
          <p:nvPr/>
        </p:nvGrpSpPr>
        <p:grpSpPr>
          <a:xfrm>
            <a:off x="4135457" y="828525"/>
            <a:ext cx="4903487" cy="4066665"/>
            <a:chOff x="2235399" y="850826"/>
            <a:chExt cx="4903487" cy="4066665"/>
          </a:xfrm>
        </p:grpSpPr>
        <p:pic>
          <p:nvPicPr>
            <p:cNvPr id="9" name="Picture 8"/>
            <p:cNvPicPr>
              <a:picLocks noChangeAspect="1"/>
            </p:cNvPicPr>
            <p:nvPr/>
          </p:nvPicPr>
          <p:blipFill>
            <a:blip r:embed="rId3"/>
            <a:stretch>
              <a:fillRect/>
            </a:stretch>
          </p:blipFill>
          <p:spPr>
            <a:xfrm>
              <a:off x="2235399" y="850826"/>
              <a:ext cx="4903487" cy="4066665"/>
            </a:xfrm>
            <a:prstGeom prst="rect">
              <a:avLst/>
            </a:prstGeom>
          </p:spPr>
        </p:pic>
        <p:pic>
          <p:nvPicPr>
            <p:cNvPr id="10" name="Picture 9" descr="2018-11-14_12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323" y="1430377"/>
              <a:ext cx="4330834" cy="2134776"/>
            </a:xfrm>
            <a:prstGeom prst="rect">
              <a:avLst/>
            </a:prstGeom>
          </p:spPr>
        </p:pic>
        <p:cxnSp>
          <p:nvCxnSpPr>
            <p:cNvPr id="11" name="Straight Connector 10"/>
            <p:cNvCxnSpPr/>
            <p:nvPr/>
          </p:nvCxnSpPr>
          <p:spPr>
            <a:xfrm>
              <a:off x="2507323" y="1430377"/>
              <a:ext cx="0" cy="2134776"/>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grpSp>
      <p:pic>
        <p:nvPicPr>
          <p:cNvPr id="7" name="Picture 6" descr="2018-11-14_125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381" y="1408076"/>
            <a:ext cx="4330834" cy="2216041"/>
          </a:xfrm>
          <a:prstGeom prst="rect">
            <a:avLst/>
          </a:prstGeom>
        </p:spPr>
      </p:pic>
      <p:cxnSp>
        <p:nvCxnSpPr>
          <p:cNvPr id="13" name="Straight Connector 12"/>
          <p:cNvCxnSpPr/>
          <p:nvPr/>
        </p:nvCxnSpPr>
        <p:spPr>
          <a:xfrm>
            <a:off x="4407381" y="1408076"/>
            <a:ext cx="0" cy="2216041"/>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68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Formats - Subsection</a:t>
            </a:r>
            <a:endParaRPr lang="en-US" dirty="0"/>
          </a:p>
        </p:txBody>
      </p:sp>
      <p:sp>
        <p:nvSpPr>
          <p:cNvPr id="3" name="Shape 70">
            <a:extLst>
              <a:ext uri="{FF2B5EF4-FFF2-40B4-BE49-F238E27FC236}">
                <a16:creationId xmlns:a16="http://schemas.microsoft.com/office/drawing/2014/main" xmlns="" id="{E839AE71-13AC-4B4A-862A-DD9255F74499}"/>
              </a:ext>
            </a:extLst>
          </p:cNvPr>
          <p:cNvSpPr txBox="1"/>
          <p:nvPr/>
        </p:nvSpPr>
        <p:spPr>
          <a:xfrm>
            <a:off x="361627" y="2024315"/>
            <a:ext cx="5843720" cy="1093817"/>
          </a:xfrm>
          <a:prstGeom prst="rect">
            <a:avLst/>
          </a:prstGeom>
          <a:noFill/>
          <a:ln>
            <a:noFill/>
          </a:ln>
        </p:spPr>
        <p:txBody>
          <a:bodyPr spcFirstLastPara="1" wrap="square" lIns="0" tIns="91425" rIns="91425" bIns="91425" anchor="t" anchorCtr="0">
            <a:noAutofit/>
          </a:bodyPr>
          <a:lstStyle/>
          <a:p>
            <a:pPr lvl="0"/>
            <a:endParaRPr lang="en-US" sz="1200" b="1" dirty="0">
              <a:latin typeface="+mn-lt"/>
              <a:ea typeface="Roboto Medium" charset="0"/>
              <a:cs typeface="Roboto Medium" charset="0"/>
              <a:sym typeface="Montserrat"/>
            </a:endParaRPr>
          </a:p>
        </p:txBody>
      </p:sp>
      <p:sp>
        <p:nvSpPr>
          <p:cNvPr id="5" name="Rectangle 4"/>
          <p:cNvSpPr/>
          <p:nvPr/>
        </p:nvSpPr>
        <p:spPr>
          <a:xfrm>
            <a:off x="98250" y="1029771"/>
            <a:ext cx="5054790" cy="3493264"/>
          </a:xfrm>
          <a:prstGeom prst="rect">
            <a:avLst/>
          </a:prstGeom>
        </p:spPr>
        <p:txBody>
          <a:bodyPr wrap="square">
            <a:spAutoFit/>
          </a:bodyPr>
          <a:lstStyle/>
          <a:p>
            <a:endParaRPr lang="en-US" sz="1050" dirty="0"/>
          </a:p>
          <a:p>
            <a:r>
              <a:rPr lang="en-US" sz="1000" dirty="0" smtClean="0"/>
              <a:t>Wide </a:t>
            </a:r>
            <a:r>
              <a:rPr lang="en-US" sz="1000" dirty="0"/>
              <a:t>Range of Advertising Formats:</a:t>
            </a:r>
          </a:p>
          <a:p>
            <a:r>
              <a:rPr lang="en-US" sz="1000" dirty="0" err="1"/>
              <a:t>Mediasmart</a:t>
            </a:r>
            <a:r>
              <a:rPr lang="en-US" sz="1000" dirty="0"/>
              <a:t> supports all industry ad formats to make sure you always have many options to communicate your message.</a:t>
            </a:r>
          </a:p>
          <a:p>
            <a:endParaRPr lang="en-US" sz="1000" dirty="0"/>
          </a:p>
          <a:p>
            <a:pPr marL="171450" indent="-171450">
              <a:buFont typeface="Arial"/>
              <a:buChar char="•"/>
            </a:pPr>
            <a:r>
              <a:rPr lang="en-US" sz="1000" dirty="0"/>
              <a:t>Display</a:t>
            </a:r>
          </a:p>
          <a:p>
            <a:r>
              <a:rPr lang="en-US" sz="1000" dirty="0" err="1"/>
              <a:t>Mediasmart</a:t>
            </a:r>
            <a:r>
              <a:rPr lang="en-US" sz="1000" dirty="0"/>
              <a:t> can host your static banners and interstitials or deliver your own ad serving tags. The platform is certified with all rich media ad servers most used in mobile, and it also supports the creation of dynamic ads, which content varies with user location, right within the console.</a:t>
            </a:r>
          </a:p>
          <a:p>
            <a:pPr marL="171450" indent="-171450">
              <a:buFont typeface="Arial"/>
              <a:buChar char="•"/>
            </a:pPr>
            <a:r>
              <a:rPr lang="en-US" sz="1000" dirty="0"/>
              <a:t>Video</a:t>
            </a:r>
          </a:p>
          <a:p>
            <a:r>
              <a:rPr lang="en-US" sz="1000" dirty="0"/>
              <a:t>We can host your video files or point to external video URLs. Videos can be served in interstitials within applications, </a:t>
            </a:r>
            <a:r>
              <a:rPr lang="en-US" sz="1000" dirty="0" err="1"/>
              <a:t>instream</a:t>
            </a:r>
            <a:r>
              <a:rPr lang="en-US" sz="1000" dirty="0"/>
              <a:t> or inline, and in many cases can include companion banners.</a:t>
            </a:r>
          </a:p>
          <a:p>
            <a:pPr marL="171450" indent="-171450">
              <a:buFont typeface="Arial"/>
              <a:buChar char="•"/>
            </a:pPr>
            <a:r>
              <a:rPr lang="en-US" sz="1000" dirty="0"/>
              <a:t>Native</a:t>
            </a:r>
          </a:p>
          <a:p>
            <a:r>
              <a:rPr lang="en-US" sz="1000" dirty="0"/>
              <a:t>Upload text together with images or videos and a call to action, and they will be served in a format that seamlessly integrates with the app or website that displays the ads</a:t>
            </a:r>
            <a:r>
              <a:rPr lang="en-US" sz="1000" dirty="0" smtClean="0"/>
              <a:t>.</a:t>
            </a:r>
          </a:p>
          <a:p>
            <a:pPr marL="171450" lvl="0" indent="-171450">
              <a:buFont typeface="Arial"/>
              <a:buChar char="•"/>
            </a:pPr>
            <a:endParaRPr lang="es-ES_tradnl" sz="1000" dirty="0">
              <a:ea typeface="Roboto Black" charset="0"/>
              <a:cs typeface="Roboto Black"/>
              <a:sym typeface="Montserrat"/>
            </a:endParaRPr>
          </a:p>
          <a:p>
            <a:pPr marL="171450" lvl="0" indent="-171450">
              <a:buFont typeface="Arial"/>
              <a:buChar char="•"/>
            </a:pPr>
            <a:r>
              <a:rPr lang="es-ES_tradnl" sz="1000" dirty="0">
                <a:ea typeface="Roboto Black" charset="0"/>
                <a:cs typeface="Roboto Black"/>
                <a:sym typeface="Montserrat"/>
              </a:rPr>
              <a:t>Audio</a:t>
            </a:r>
          </a:p>
          <a:p>
            <a:pPr lvl="2"/>
            <a:r>
              <a:rPr lang="es-ES_tradnl" sz="1000" dirty="0" err="1" smtClean="0">
                <a:ea typeface="Roboto Black" charset="0"/>
                <a:cs typeface="Roboto Black"/>
                <a:sym typeface="Montserrat"/>
              </a:rPr>
              <a:t>Upload</a:t>
            </a:r>
            <a:r>
              <a:rPr lang="es-ES_tradnl" sz="1000" dirty="0" smtClean="0">
                <a:ea typeface="Roboto Black" charset="0"/>
                <a:cs typeface="Roboto Black"/>
                <a:sym typeface="Montserrat"/>
              </a:rPr>
              <a:t> </a:t>
            </a:r>
            <a:r>
              <a:rPr lang="es-ES_tradnl" sz="1000" dirty="0" err="1">
                <a:ea typeface="Roboto Black" charset="0"/>
                <a:cs typeface="Roboto Black"/>
                <a:sym typeface="Montserrat"/>
              </a:rPr>
              <a:t>an</a:t>
            </a:r>
            <a:r>
              <a:rPr lang="es-ES_tradnl" sz="1000" dirty="0">
                <a:ea typeface="Roboto Black" charset="0"/>
                <a:cs typeface="Roboto Black"/>
                <a:sym typeface="Montserrat"/>
              </a:rPr>
              <a:t> audio file, and </a:t>
            </a:r>
            <a:r>
              <a:rPr lang="en-US" sz="1000" dirty="0"/>
              <a:t>as optional, you can add </a:t>
            </a:r>
            <a:r>
              <a:rPr lang="en-US" sz="1000" b="1" dirty="0"/>
              <a:t>End-cards</a:t>
            </a:r>
            <a:r>
              <a:rPr lang="en-US" sz="1000" dirty="0"/>
              <a:t>. Audio ads are composed by an audio spot, cover art, and clickable campaign name.</a:t>
            </a:r>
            <a:r>
              <a:rPr lang="es-ES_tradnl" sz="1000" dirty="0">
                <a:ea typeface="Roboto Black" charset="0"/>
                <a:cs typeface="Roboto Black"/>
                <a:sym typeface="Montserrat"/>
              </a:rPr>
              <a:t> </a:t>
            </a:r>
            <a:endParaRPr lang="en-US" sz="1000" b="1" dirty="0">
              <a:ea typeface="Roboto Medium" charset="0"/>
              <a:cs typeface="Roboto Medium" charset="0"/>
              <a:sym typeface="Montserrat"/>
            </a:endParaRPr>
          </a:p>
          <a:p>
            <a:endParaRPr lang="en-US" sz="1050" dirty="0"/>
          </a:p>
        </p:txBody>
      </p:sp>
      <p:pic>
        <p:nvPicPr>
          <p:cNvPr id="11" name="Picture 10" descr="geotargeting-campaig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347" y="635050"/>
            <a:ext cx="2315288" cy="4508450"/>
          </a:xfrm>
          <a:prstGeom prst="rect">
            <a:avLst/>
          </a:prstGeom>
        </p:spPr>
      </p:pic>
      <p:pic>
        <p:nvPicPr>
          <p:cNvPr id="14" name="Picture 13" descr="2018-12-17_11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428" y="1107267"/>
            <a:ext cx="1932751" cy="3439742"/>
          </a:xfrm>
          <a:prstGeom prst="rect">
            <a:avLst/>
          </a:prstGeom>
        </p:spPr>
      </p:pic>
    </p:spTree>
    <p:extLst>
      <p:ext uri="{BB962C8B-B14F-4D97-AF65-F5344CB8AC3E}">
        <p14:creationId xmlns:p14="http://schemas.microsoft.com/office/powerpoint/2010/main" val="29281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Granular </a:t>
            </a:r>
            <a:r>
              <a:rPr lang="en-US" dirty="0" smtClean="0">
                <a:solidFill>
                  <a:srgbClr val="FFFFFF"/>
                </a:solidFill>
              </a:rPr>
              <a:t>reporting</a:t>
            </a:r>
            <a:r>
              <a:rPr lang="en-US" dirty="0" smtClean="0"/>
              <a:t>- Subsection</a:t>
            </a:r>
            <a:endParaRPr lang="en-US" dirty="0"/>
          </a:p>
        </p:txBody>
      </p:sp>
      <p:sp>
        <p:nvSpPr>
          <p:cNvPr id="3" name="Rectangle 2"/>
          <p:cNvSpPr/>
          <p:nvPr/>
        </p:nvSpPr>
        <p:spPr>
          <a:xfrm>
            <a:off x="333767" y="689892"/>
            <a:ext cx="8734932" cy="1015663"/>
          </a:xfrm>
          <a:prstGeom prst="rect">
            <a:avLst/>
          </a:prstGeom>
        </p:spPr>
        <p:txBody>
          <a:bodyPr wrap="square">
            <a:spAutoFit/>
          </a:bodyPr>
          <a:lstStyle/>
          <a:p>
            <a:r>
              <a:rPr lang="en-US" sz="1200" dirty="0"/>
              <a:t>You will receive notifications with any detected issues, warnings and opportunities for improvement, which you can configure to get via the web interface and via email.</a:t>
            </a:r>
          </a:p>
          <a:p>
            <a:endParaRPr lang="en-US" sz="1200" dirty="0"/>
          </a:p>
          <a:p>
            <a:r>
              <a:rPr lang="en-US" sz="1200" dirty="0"/>
              <a:t>In depth analysis through fully transparent and granular reporting tools. Wizard, in depth contextual documentation and online customer support to ensure a seamless and intuitive experience, as well as fast resolution of any potential issues.</a:t>
            </a:r>
          </a:p>
        </p:txBody>
      </p:sp>
      <p:grpSp>
        <p:nvGrpSpPr>
          <p:cNvPr id="18" name="Group 17"/>
          <p:cNvGrpSpPr/>
          <p:nvPr/>
        </p:nvGrpSpPr>
        <p:grpSpPr>
          <a:xfrm>
            <a:off x="769910" y="1705555"/>
            <a:ext cx="3520050" cy="3118589"/>
            <a:chOff x="574704" y="859375"/>
            <a:chExt cx="4903487" cy="4066665"/>
          </a:xfrm>
        </p:grpSpPr>
        <p:grpSp>
          <p:nvGrpSpPr>
            <p:cNvPr id="15" name="Group 14"/>
            <p:cNvGrpSpPr/>
            <p:nvPr/>
          </p:nvGrpSpPr>
          <p:grpSpPr>
            <a:xfrm>
              <a:off x="574704" y="859375"/>
              <a:ext cx="4903487" cy="4066665"/>
              <a:chOff x="2235399" y="850826"/>
              <a:chExt cx="4903487" cy="4066665"/>
            </a:xfrm>
          </p:grpSpPr>
          <p:pic>
            <p:nvPicPr>
              <p:cNvPr id="10" name="Picture 9"/>
              <p:cNvPicPr>
                <a:picLocks noChangeAspect="1"/>
              </p:cNvPicPr>
              <p:nvPr/>
            </p:nvPicPr>
            <p:blipFill>
              <a:blip r:embed="rId2"/>
              <a:stretch>
                <a:fillRect/>
              </a:stretch>
            </p:blipFill>
            <p:spPr>
              <a:xfrm>
                <a:off x="2235399" y="850826"/>
                <a:ext cx="4903487" cy="4066665"/>
              </a:xfrm>
              <a:prstGeom prst="rect">
                <a:avLst/>
              </a:prstGeom>
            </p:spPr>
          </p:pic>
          <p:pic>
            <p:nvPicPr>
              <p:cNvPr id="12" name="Picture 11" descr="2018-11-14_12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323" y="1430377"/>
                <a:ext cx="4330834" cy="2134776"/>
              </a:xfrm>
              <a:prstGeom prst="rect">
                <a:avLst/>
              </a:prstGeom>
            </p:spPr>
          </p:pic>
          <p:cxnSp>
            <p:nvCxnSpPr>
              <p:cNvPr id="14" name="Straight Connector 13"/>
              <p:cNvCxnSpPr/>
              <p:nvPr/>
            </p:nvCxnSpPr>
            <p:spPr>
              <a:xfrm>
                <a:off x="2507323" y="1430377"/>
                <a:ext cx="0" cy="2134776"/>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grpSp>
        <p:pic>
          <p:nvPicPr>
            <p:cNvPr id="6" name="Picture 5" descr="2018-11-14_12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28" y="1438926"/>
              <a:ext cx="4330834" cy="2355092"/>
            </a:xfrm>
            <a:prstGeom prst="rect">
              <a:avLst/>
            </a:prstGeom>
          </p:spPr>
        </p:pic>
        <p:sp>
          <p:nvSpPr>
            <p:cNvPr id="7" name="Rectangle 6"/>
            <p:cNvSpPr/>
            <p:nvPr/>
          </p:nvSpPr>
          <p:spPr>
            <a:xfrm>
              <a:off x="1449038" y="1438926"/>
              <a:ext cx="1204818" cy="183146"/>
            </a:xfrm>
            <a:prstGeom prst="rect">
              <a:avLst/>
            </a:prstGeom>
            <a:solidFill>
              <a:srgbClr val="53A53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177462" y="1221250"/>
              <a:ext cx="0" cy="2572768"/>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46628" y="1139421"/>
              <a:ext cx="0" cy="2654597"/>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4797437" y="1705555"/>
            <a:ext cx="3520050" cy="3118589"/>
            <a:chOff x="574704" y="859375"/>
            <a:chExt cx="4903487" cy="4066665"/>
          </a:xfrm>
        </p:grpSpPr>
        <p:grpSp>
          <p:nvGrpSpPr>
            <p:cNvPr id="20" name="Group 19"/>
            <p:cNvGrpSpPr/>
            <p:nvPr/>
          </p:nvGrpSpPr>
          <p:grpSpPr>
            <a:xfrm>
              <a:off x="574704" y="859375"/>
              <a:ext cx="4903487" cy="4066665"/>
              <a:chOff x="2235399" y="850826"/>
              <a:chExt cx="4903487" cy="4066665"/>
            </a:xfrm>
          </p:grpSpPr>
          <p:pic>
            <p:nvPicPr>
              <p:cNvPr id="25" name="Picture 24"/>
              <p:cNvPicPr>
                <a:picLocks noChangeAspect="1"/>
              </p:cNvPicPr>
              <p:nvPr/>
            </p:nvPicPr>
            <p:blipFill>
              <a:blip r:embed="rId2"/>
              <a:stretch>
                <a:fillRect/>
              </a:stretch>
            </p:blipFill>
            <p:spPr>
              <a:xfrm>
                <a:off x="2235399" y="850826"/>
                <a:ext cx="4903487" cy="4066665"/>
              </a:xfrm>
              <a:prstGeom prst="rect">
                <a:avLst/>
              </a:prstGeom>
            </p:spPr>
          </p:pic>
          <p:pic>
            <p:nvPicPr>
              <p:cNvPr id="26" name="Picture 25" descr="2018-11-14_12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323" y="1430377"/>
                <a:ext cx="4330834" cy="2134776"/>
              </a:xfrm>
              <a:prstGeom prst="rect">
                <a:avLst/>
              </a:prstGeom>
            </p:spPr>
          </p:pic>
          <p:cxnSp>
            <p:nvCxnSpPr>
              <p:cNvPr id="27" name="Straight Connector 26"/>
              <p:cNvCxnSpPr/>
              <p:nvPr/>
            </p:nvCxnSpPr>
            <p:spPr>
              <a:xfrm>
                <a:off x="2507323" y="1430377"/>
                <a:ext cx="0" cy="2134776"/>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grpSp>
        <p:pic>
          <p:nvPicPr>
            <p:cNvPr id="21" name="Picture 20" descr="2018-11-14_12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28" y="1438926"/>
              <a:ext cx="4330834" cy="2355092"/>
            </a:xfrm>
            <a:prstGeom prst="rect">
              <a:avLst/>
            </a:prstGeom>
          </p:spPr>
        </p:pic>
        <p:sp>
          <p:nvSpPr>
            <p:cNvPr id="22" name="Rectangle 21"/>
            <p:cNvSpPr/>
            <p:nvPr/>
          </p:nvSpPr>
          <p:spPr>
            <a:xfrm>
              <a:off x="1449038" y="1438926"/>
              <a:ext cx="1204818" cy="183146"/>
            </a:xfrm>
            <a:prstGeom prst="rect">
              <a:avLst/>
            </a:prstGeom>
            <a:solidFill>
              <a:srgbClr val="53A53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177462" y="1221250"/>
              <a:ext cx="0" cy="2572768"/>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46628" y="1139421"/>
              <a:ext cx="0" cy="2654597"/>
            </a:xfrm>
            <a:prstGeom prst="line">
              <a:avLst/>
            </a:prstGeom>
            <a:ln>
              <a:solidFill>
                <a:srgbClr val="121212"/>
              </a:solidFill>
            </a:ln>
          </p:spPr>
          <p:style>
            <a:lnRef idx="2">
              <a:schemeClr val="accent1"/>
            </a:lnRef>
            <a:fillRef idx="0">
              <a:schemeClr val="accent1"/>
            </a:fillRef>
            <a:effectRef idx="1">
              <a:schemeClr val="accent1"/>
            </a:effectRef>
            <a:fontRef idx="minor">
              <a:schemeClr val="tx1"/>
            </a:fontRef>
          </p:style>
        </p:cxnSp>
      </p:grpSp>
      <p:pic>
        <p:nvPicPr>
          <p:cNvPr id="28" name="Picture 27" descr="2018-11-14_124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2642" y="2290442"/>
            <a:ext cx="3108961" cy="1665592"/>
          </a:xfrm>
          <a:prstGeom prst="rect">
            <a:avLst/>
          </a:prstGeom>
        </p:spPr>
      </p:pic>
    </p:spTree>
    <p:extLst>
      <p:ext uri="{BB962C8B-B14F-4D97-AF65-F5344CB8AC3E}">
        <p14:creationId xmlns:p14="http://schemas.microsoft.com/office/powerpoint/2010/main" val="301820815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Media Smart">
      <a:dk1>
        <a:srgbClr val="000000"/>
      </a:dk1>
      <a:lt1>
        <a:srgbClr val="FFFFFF"/>
      </a:lt1>
      <a:dk2>
        <a:srgbClr val="FF314A"/>
      </a:dk2>
      <a:lt2>
        <a:srgbClr val="9B27AF"/>
      </a:lt2>
      <a:accent1>
        <a:srgbClr val="673AB7"/>
      </a:accent1>
      <a:accent2>
        <a:srgbClr val="3F51B5"/>
      </a:accent2>
      <a:accent3>
        <a:srgbClr val="2095F2"/>
      </a:accent3>
      <a:accent4>
        <a:srgbClr val="4BAF50"/>
      </a:accent4>
      <a:accent5>
        <a:srgbClr val="CDDB39"/>
      </a:accent5>
      <a:accent6>
        <a:srgbClr val="F36735"/>
      </a:accent6>
      <a:hlink>
        <a:srgbClr val="FF314A"/>
      </a:hlink>
      <a:folHlink>
        <a:srgbClr val="FF3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49655</TotalTime>
  <Words>3532</Words>
  <Application>Microsoft Macintosh PowerPoint</Application>
  <PresentationFormat>On-screen Show (16:9)</PresentationFormat>
  <Paragraphs>276</Paragraphs>
  <Slides>25</Slides>
  <Notes>18</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material</vt:lpstr>
      <vt:lpstr>Simple Light</vt:lpstr>
      <vt:lpstr>Web Changes Part II</vt:lpstr>
      <vt:lpstr>REVIEW CONTENT : PRODUCT AREA</vt:lpstr>
      <vt:lpstr>THE MEDIASMART DIFFERENCE </vt:lpstr>
      <vt:lpstr>REVIEW CONTENT : PRODUCT AREA</vt:lpstr>
      <vt:lpstr>Smart Campaign management- Subsection</vt:lpstr>
      <vt:lpstr>Advanced Targeting options - Subsection</vt:lpstr>
      <vt:lpstr>Audience Management - Subsection</vt:lpstr>
      <vt:lpstr>Wide Range of Formats - Subsection</vt:lpstr>
      <vt:lpstr>Granular reporting- Subsection</vt:lpstr>
      <vt:lpstr>REVIEW CONTENT : PRODUCT AREA</vt:lpstr>
      <vt:lpstr>3. AdServer for Efficiency</vt:lpstr>
      <vt:lpstr>REVIEW CONTENT : PRODUCT AREA</vt:lpstr>
      <vt:lpstr>2. Footfall measurement Solution:</vt:lpstr>
      <vt:lpstr>NEW AREA: SOLUTIONS</vt:lpstr>
      <vt:lpstr>BRANDING</vt:lpstr>
      <vt:lpstr>PROXIMITY CAMPAIGNS</vt:lpstr>
      <vt:lpstr>INCREMENTAL METRICS</vt:lpstr>
      <vt:lpstr>NEW AREA: MORE CONTENT IN ABOUT US</vt:lpstr>
      <vt:lpstr>Change Team photos</vt:lpstr>
      <vt:lpstr>MORE CONTENT IN ABOUT US - from “culture &amp; values”</vt:lpstr>
      <vt:lpstr>MORE CONTENT IN ABOUT US - from “culture &amp; values”</vt:lpstr>
      <vt:lpstr>MORE CONTENT IN ABOUT US - from “culture &amp; values”</vt:lpstr>
      <vt:lpstr>MORE CONTENT IN ABOUT US - from “culture &amp; values”</vt:lpstr>
      <vt:lpstr>MORE CONTENT IN ABOUT US - from “culture &amp; values”</vt:lpstr>
      <vt:lpstr>MORE CONTENT IN ABOUT US - from “culture &amp; values”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keynote</dc:title>
  <cp:lastModifiedBy>Adriana Pérez-Ullívarri</cp:lastModifiedBy>
  <cp:revision>85</cp:revision>
  <dcterms:modified xsi:type="dcterms:W3CDTF">2018-12-17T11:01:36Z</dcterms:modified>
</cp:coreProperties>
</file>