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961" r:id="rId1"/>
    <p:sldMasterId id="2147485133" r:id="rId2"/>
  </p:sld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6797B67E-6DF6-4B77-A2DE-CBC5A494AEAD}">
          <p14:sldIdLst>
            <p14:sldId id="256"/>
            <p14:sldId id="257"/>
            <p14:sldId id="259"/>
          </p14:sldIdLst>
        </p14:section>
        <p14:section name="Sección sin título" id="{89C5E934-DC5E-48FF-9A20-F15B82B55CA4}">
          <p14:sldIdLst>
            <p14:sldId id="258"/>
            <p14:sldId id="260"/>
            <p14:sldId id="261"/>
            <p14:sldId id="262"/>
            <p14:sldId id="263"/>
            <p14:sldId id="264"/>
            <p14:sldId id="268"/>
          </p14:sldIdLst>
        </p14:section>
        <p14:section name="Sección sin título" id="{8AAFD4F6-08DD-4DE9-B323-600978985187}">
          <p14:sldIdLst>
            <p14:sldId id="266"/>
            <p14:sldId id="267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E775"/>
    <a:srgbClr val="B0EF5B"/>
    <a:srgbClr val="3AD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9" autoAdjust="0"/>
    <p:restoredTop sz="94660"/>
  </p:normalViewPr>
  <p:slideViewPr>
    <p:cSldViewPr snapToGrid="0">
      <p:cViewPr>
        <p:scale>
          <a:sx n="78" d="100"/>
          <a:sy n="78" d="100"/>
        </p:scale>
        <p:origin x="47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smtClean="0"/>
              <a:t>9/16/2017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3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18547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2407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393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34723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111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9/16/2017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8647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9/16/2017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01668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9/16/2017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870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9/16/2017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9607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9/16/2017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84008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869595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9/16/2017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636756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250960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4153013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9/16/2017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41797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9/16/2017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906650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9/16/2017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476899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488048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0575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smtClean="0"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744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9/16/2017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9657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9/16/2017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4342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9/16/2017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818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9/16/2017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52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9/16/2017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772160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CBC48EC7-AF6A-48D3-8284-14BACBEBDD84}" type="datetimeFigureOut">
              <a:rPr lang="en-US" smtClean="0"/>
              <a:t>9/16/2017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939832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986180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62" r:id="rId1"/>
    <p:sldLayoutId id="2147484963" r:id="rId2"/>
    <p:sldLayoutId id="2147484964" r:id="rId3"/>
    <p:sldLayoutId id="2147484965" r:id="rId4"/>
    <p:sldLayoutId id="2147484966" r:id="rId5"/>
    <p:sldLayoutId id="2147484967" r:id="rId6"/>
    <p:sldLayoutId id="2147484968" r:id="rId7"/>
    <p:sldLayoutId id="2147484969" r:id="rId8"/>
    <p:sldLayoutId id="2147484970" r:id="rId9"/>
    <p:sldLayoutId id="2147484971" r:id="rId10"/>
    <p:sldLayoutId id="21474849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18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34" r:id="rId1"/>
    <p:sldLayoutId id="2147485135" r:id="rId2"/>
    <p:sldLayoutId id="2147485136" r:id="rId3"/>
    <p:sldLayoutId id="2147485137" r:id="rId4"/>
    <p:sldLayoutId id="2147485138" r:id="rId5"/>
    <p:sldLayoutId id="2147485139" r:id="rId6"/>
    <p:sldLayoutId id="2147485140" r:id="rId7"/>
    <p:sldLayoutId id="2147485141" r:id="rId8"/>
    <p:sldLayoutId id="2147485142" r:id="rId9"/>
    <p:sldLayoutId id="2147485143" r:id="rId10"/>
    <p:sldLayoutId id="2147485144" r:id="rId11"/>
    <p:sldLayoutId id="2147485145" r:id="rId12"/>
    <p:sldLayoutId id="2147485146" r:id="rId13"/>
    <p:sldLayoutId id="2147485147" r:id="rId14"/>
    <p:sldLayoutId id="2147485148" r:id="rId15"/>
    <p:sldLayoutId id="214748514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05869" y="2257710"/>
            <a:ext cx="9068586" cy="1233055"/>
          </a:xfrm>
        </p:spPr>
        <p:txBody>
          <a:bodyPr/>
          <a:lstStyle/>
          <a:p>
            <a:r>
              <a:rPr lang="es-MX" dirty="0" smtClean="0">
                <a:solidFill>
                  <a:srgbClr val="00B0F0"/>
                </a:solidFill>
                <a:latin typeface="Baskerville Old Face" panose="02020602080505020303" pitchFamily="18" charset="0"/>
              </a:rPr>
              <a:t>Diabetes</a:t>
            </a:r>
            <a:endParaRPr lang="es-MX" dirty="0">
              <a:solidFill>
                <a:srgbClr val="00B0F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69943" y="4154359"/>
            <a:ext cx="9070848" cy="914400"/>
          </a:xfrm>
        </p:spPr>
        <p:txBody>
          <a:bodyPr>
            <a:normAutofit fontScale="92500" lnSpcReduction="20000"/>
          </a:bodyPr>
          <a:lstStyle/>
          <a:p>
            <a:r>
              <a:rPr lang="es-MX" sz="1800" dirty="0" smtClean="0">
                <a:latin typeface="Berlin Sans FB" panose="020E0602020502020306" pitchFamily="34" charset="0"/>
              </a:rPr>
              <a:t>Sistema Endocrino</a:t>
            </a:r>
          </a:p>
          <a:p>
            <a:r>
              <a:rPr lang="es-MX" sz="1800" dirty="0" smtClean="0">
                <a:latin typeface="Berlin Sans FB" panose="020E0602020502020306" pitchFamily="34" charset="0"/>
              </a:rPr>
              <a:t>Alejandro </a:t>
            </a:r>
            <a:r>
              <a:rPr lang="es-MX" sz="1800" dirty="0" err="1" smtClean="0">
                <a:latin typeface="Berlin Sans FB" panose="020E0602020502020306" pitchFamily="34" charset="0"/>
              </a:rPr>
              <a:t>CastilloTrapala</a:t>
            </a:r>
            <a:endParaRPr lang="es-MX" sz="1800" dirty="0" smtClean="0">
              <a:latin typeface="Berlin Sans FB" panose="020E0602020502020306" pitchFamily="34" charset="0"/>
            </a:endParaRPr>
          </a:p>
          <a:p>
            <a:r>
              <a:rPr lang="es-MX" dirty="0" smtClean="0">
                <a:latin typeface="Berlin Sans FB" panose="020E0602020502020306" pitchFamily="34" charset="0"/>
              </a:rPr>
              <a:t>Alumna: Trujillo Villagrán Ma. Isabel</a:t>
            </a:r>
          </a:p>
          <a:p>
            <a:r>
              <a:rPr lang="es-MX" dirty="0" smtClean="0">
                <a:latin typeface="Berlin Sans FB" panose="020E0602020502020306" pitchFamily="34" charset="0"/>
              </a:rPr>
              <a:t>Grupo: 1373</a:t>
            </a:r>
            <a:endParaRPr lang="es-MX" dirty="0">
              <a:latin typeface="Berlin Sans FB" panose="020E0602020502020306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298356" y="3378504"/>
            <a:ext cx="761176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100" b="1" dirty="0" smtClean="0">
                <a:latin typeface="Baskerville Old Face" panose="02020602080505020303" pitchFamily="18" charset="0"/>
              </a:rPr>
              <a:t>Universidad Nacional Autónoma de México</a:t>
            </a:r>
          </a:p>
          <a:p>
            <a:pPr algn="ctr"/>
            <a:r>
              <a:rPr lang="es-MX" sz="2000" dirty="0" smtClean="0">
                <a:latin typeface="Baskerville Old Face" panose="02020602080505020303" pitchFamily="18" charset="0"/>
              </a:rPr>
              <a:t>Facultad de Estudios Superiores Iztacala</a:t>
            </a:r>
            <a:endParaRPr lang="es-MX" sz="2000" dirty="0">
              <a:latin typeface="Baskerville Old Face" panose="02020602080505020303" pitchFamily="18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377" y="1874483"/>
            <a:ext cx="1623498" cy="1616282"/>
          </a:xfrm>
          <a:prstGeom prst="rect">
            <a:avLst/>
          </a:prstGeom>
        </p:spPr>
      </p:pic>
      <p:pic>
        <p:nvPicPr>
          <p:cNvPr id="1030" name="Picture 6" descr="Resultado de imagen para FES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869" y="1933042"/>
            <a:ext cx="1864246" cy="149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130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6626" y="766161"/>
            <a:ext cx="5925477" cy="704292"/>
          </a:xfrm>
        </p:spPr>
        <p:txBody>
          <a:bodyPr>
            <a:normAutofit fontScale="90000"/>
          </a:bodyPr>
          <a:lstStyle/>
          <a:p>
            <a:r>
              <a:rPr lang="es-MX" b="1" u="sng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Características generales: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>
          <a:xfrm>
            <a:off x="638964" y="4021093"/>
            <a:ext cx="4898510" cy="2471351"/>
          </a:xfrm>
        </p:spPr>
        <p:txBody>
          <a:bodyPr/>
          <a:lstStyle/>
          <a:p>
            <a:pPr marL="0" indent="0">
              <a:buNone/>
            </a:pPr>
            <a:r>
              <a:rPr lang="es-MX" sz="2000" b="1" dirty="0">
                <a:latin typeface="Baskerville Old Face" panose="02020602080505020303" pitchFamily="18" charset="0"/>
              </a:rPr>
              <a:t>Diabetes tipo 1</a:t>
            </a:r>
          </a:p>
          <a:p>
            <a:pPr lvl="0"/>
            <a:r>
              <a:rPr lang="es-MX" dirty="0">
                <a:latin typeface="Baskerville Old Face" panose="02020602080505020303" pitchFamily="18" charset="0"/>
              </a:rPr>
              <a:t>Constante necesidad de orinar</a:t>
            </a:r>
          </a:p>
          <a:p>
            <a:pPr lvl="0"/>
            <a:r>
              <a:rPr lang="es-MX" dirty="0">
                <a:latin typeface="Baskerville Old Face" panose="02020602080505020303" pitchFamily="18" charset="0"/>
              </a:rPr>
              <a:t>Sed inusual</a:t>
            </a:r>
          </a:p>
          <a:p>
            <a:pPr lvl="0"/>
            <a:r>
              <a:rPr lang="es-MX" dirty="0">
                <a:latin typeface="Baskerville Old Face" panose="02020602080505020303" pitchFamily="18" charset="0"/>
              </a:rPr>
              <a:t>Hambre extrema</a:t>
            </a:r>
          </a:p>
          <a:p>
            <a:pPr lvl="0"/>
            <a:r>
              <a:rPr lang="es-MX" dirty="0">
                <a:latin typeface="Baskerville Old Face" panose="02020602080505020303" pitchFamily="18" charset="0"/>
              </a:rPr>
              <a:t>Pérdida inusual de peso</a:t>
            </a:r>
          </a:p>
          <a:p>
            <a:pPr lvl="0"/>
            <a:r>
              <a:rPr lang="es-MX" dirty="0">
                <a:latin typeface="Baskerville Old Face" panose="02020602080505020303" pitchFamily="18" charset="0"/>
              </a:rPr>
              <a:t>Fatiga e irritabilidad extremas</a:t>
            </a:r>
          </a:p>
          <a:p>
            <a:endParaRPr lang="es-MX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>
          <a:xfrm>
            <a:off x="6646288" y="1007096"/>
            <a:ext cx="4754880" cy="3749040"/>
          </a:xfrm>
        </p:spPr>
        <p:txBody>
          <a:bodyPr/>
          <a:lstStyle/>
          <a:p>
            <a:pPr marL="0" indent="0">
              <a:buNone/>
            </a:pPr>
            <a:r>
              <a:rPr lang="es-MX" sz="2000" b="1" dirty="0">
                <a:latin typeface="Baskerville Old Face" panose="02020602080505020303" pitchFamily="18" charset="0"/>
              </a:rPr>
              <a:t>Diabetes tipo 2</a:t>
            </a:r>
            <a:endParaRPr lang="es-MX" sz="2000" dirty="0">
              <a:latin typeface="Baskerville Old Face" panose="02020602080505020303" pitchFamily="18" charset="0"/>
            </a:endParaRPr>
          </a:p>
          <a:p>
            <a:pPr lvl="0"/>
            <a:r>
              <a:rPr lang="es-MX" dirty="0">
                <a:latin typeface="Baskerville Old Face" panose="02020602080505020303" pitchFamily="18" charset="0"/>
              </a:rPr>
              <a:t>Cualquiera de los síntomas de </a:t>
            </a:r>
            <a:r>
              <a:rPr lang="es-MX" dirty="0" smtClean="0">
                <a:latin typeface="Baskerville Old Face" panose="02020602080505020303" pitchFamily="18" charset="0"/>
              </a:rPr>
              <a:t>DM </a:t>
            </a:r>
            <a:r>
              <a:rPr lang="es-MX" dirty="0">
                <a:latin typeface="Baskerville Old Face" panose="02020602080505020303" pitchFamily="18" charset="0"/>
              </a:rPr>
              <a:t>tipo 1</a:t>
            </a:r>
          </a:p>
          <a:p>
            <a:pPr lvl="0"/>
            <a:r>
              <a:rPr lang="es-MX" dirty="0" smtClean="0">
                <a:latin typeface="Baskerville Old Face" panose="02020602080505020303" pitchFamily="18" charset="0"/>
              </a:rPr>
              <a:t>Visión </a:t>
            </a:r>
            <a:r>
              <a:rPr lang="es-MX" dirty="0">
                <a:latin typeface="Baskerville Old Face" panose="02020602080505020303" pitchFamily="18" charset="0"/>
              </a:rPr>
              <a:t>borrosa</a:t>
            </a:r>
          </a:p>
          <a:p>
            <a:pPr lvl="0"/>
            <a:r>
              <a:rPr lang="es-MX" dirty="0">
                <a:latin typeface="Baskerville Old Face" panose="02020602080505020303" pitchFamily="18" charset="0"/>
              </a:rPr>
              <a:t>Cortes/moretones que tardan en sanar</a:t>
            </a:r>
          </a:p>
          <a:p>
            <a:pPr lvl="0"/>
            <a:r>
              <a:rPr lang="es-MX" dirty="0">
                <a:latin typeface="Baskerville Old Face" panose="02020602080505020303" pitchFamily="18" charset="0"/>
              </a:rPr>
              <a:t>Hormigueo o entumecimiento en </a:t>
            </a:r>
            <a:r>
              <a:rPr lang="es-MX" dirty="0" smtClean="0">
                <a:latin typeface="Baskerville Old Face" panose="02020602080505020303" pitchFamily="18" charset="0"/>
              </a:rPr>
              <a:t>extremidades </a:t>
            </a:r>
          </a:p>
          <a:p>
            <a:pPr lvl="0"/>
            <a:r>
              <a:rPr lang="es-MX" dirty="0" smtClean="0">
                <a:latin typeface="Baskerville Old Face" panose="02020602080505020303" pitchFamily="18" charset="0"/>
              </a:rPr>
              <a:t>Infecciones </a:t>
            </a:r>
            <a:r>
              <a:rPr lang="es-MX" dirty="0">
                <a:latin typeface="Baskerville Old Face" panose="02020602080505020303" pitchFamily="18" charset="0"/>
              </a:rPr>
              <a:t>recurrentes de la piel, encías o vejiga</a:t>
            </a:r>
          </a:p>
          <a:p>
            <a:pPr marL="0" indent="0">
              <a:buNone/>
            </a:pPr>
            <a:r>
              <a:rPr lang="es-MX" dirty="0">
                <a:latin typeface="Baskerville Old Face" panose="02020602080505020303" pitchFamily="18" charset="0"/>
              </a:rPr>
              <a:t>A menudo las personas con diabetes tipo 2 no tienen síntomas. </a:t>
            </a:r>
          </a:p>
          <a:p>
            <a:endParaRPr lang="es-MX" dirty="0"/>
          </a:p>
        </p:txBody>
      </p:sp>
      <p:pic>
        <p:nvPicPr>
          <p:cNvPr id="11268" name="Picture 4" descr="Resultado de imagen para comer much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64" y="1260389"/>
            <a:ext cx="2783857" cy="198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Resultado de imagen para sed excesi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029" y="1557036"/>
            <a:ext cx="2191445" cy="219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Resultado de imagen para cansanc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268" y="4168061"/>
            <a:ext cx="4312919" cy="217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10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55956" y="3490622"/>
            <a:ext cx="4690871" cy="1242015"/>
          </a:xfrm>
        </p:spPr>
        <p:txBody>
          <a:bodyPr/>
          <a:lstStyle/>
          <a:p>
            <a:r>
              <a:rPr lang="es-MX" sz="4400" b="1" cap="none" dirty="0">
                <a:latin typeface="Batang" panose="02030600000101010101" pitchFamily="18" charset="-127"/>
                <a:ea typeface="Batang" panose="02030600000101010101" pitchFamily="18" charset="-127"/>
              </a:rPr>
              <a:t>E</a:t>
            </a:r>
            <a:r>
              <a:rPr lang="es-MX" sz="4400" b="1" cap="none" dirty="0" smtClean="0">
                <a:latin typeface="Batang" panose="02030600000101010101" pitchFamily="18" charset="-127"/>
                <a:ea typeface="Batang" panose="02030600000101010101" pitchFamily="18" charset="-127"/>
              </a:rPr>
              <a:t>pidemiología de diabetes en México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pic>
        <p:nvPicPr>
          <p:cNvPr id="12290" name="Picture 2" descr="Resultado de imagen para diabetes en mex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884" y="2187146"/>
            <a:ext cx="3977803" cy="2977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6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>
          <a:xfrm>
            <a:off x="9271687" y="855152"/>
            <a:ext cx="2432304" cy="4960249"/>
          </a:xfrm>
        </p:spPr>
        <p:txBody>
          <a:bodyPr>
            <a:normAutofit/>
          </a:bodyPr>
          <a:lstStyle/>
          <a:p>
            <a:pPr algn="r" fontAlgn="base"/>
            <a:r>
              <a:rPr lang="es-MX" sz="2000" dirty="0">
                <a:latin typeface="Baskerville Old Face" panose="02020602080505020303" pitchFamily="18" charset="0"/>
              </a:rPr>
              <a:t>La prevalencia de </a:t>
            </a:r>
            <a:r>
              <a:rPr lang="es-MX" sz="2000" dirty="0" smtClean="0">
                <a:latin typeface="Baskerville Old Face" panose="02020602080505020303" pitchFamily="18" charset="0"/>
              </a:rPr>
              <a:t>DM ha </a:t>
            </a:r>
            <a:r>
              <a:rPr lang="es-MX" sz="2000" dirty="0">
                <a:latin typeface="Baskerville Old Face" panose="02020602080505020303" pitchFamily="18" charset="0"/>
              </a:rPr>
              <a:t>ido en aumento durante las últimas </a:t>
            </a:r>
            <a:r>
              <a:rPr lang="es-MX" sz="2000" dirty="0" smtClean="0">
                <a:latin typeface="Baskerville Old Face" panose="02020602080505020303" pitchFamily="18" charset="0"/>
              </a:rPr>
              <a:t>décadas.</a:t>
            </a:r>
          </a:p>
          <a:p>
            <a:pPr algn="r" fontAlgn="base"/>
            <a:r>
              <a:rPr lang="es-MX" sz="2000" dirty="0" smtClean="0">
                <a:latin typeface="Baskerville Old Face" panose="02020602080505020303" pitchFamily="18" charset="0"/>
              </a:rPr>
              <a:t> </a:t>
            </a:r>
            <a:r>
              <a:rPr lang="es-MX" sz="2000" b="1" i="1" dirty="0" smtClean="0">
                <a:latin typeface="Baskerville Old Face" panose="02020602080505020303" pitchFamily="18" charset="0"/>
              </a:rPr>
              <a:t>Nuestro </a:t>
            </a:r>
            <a:r>
              <a:rPr lang="es-MX" sz="2000" b="1" i="1" dirty="0">
                <a:latin typeface="Baskerville Old Face" panose="02020602080505020303" pitchFamily="18" charset="0"/>
              </a:rPr>
              <a:t>país ocupa el 6to lugar a nivel mundial en número de personas con diabetes, el 1er lugar en mortalidad en América Latina y el 3er lugar en el mundo.</a:t>
            </a:r>
            <a:endParaRPr lang="es-MX" sz="2000" dirty="0">
              <a:latin typeface="Baskerville Old Face" panose="02020602080505020303" pitchFamily="18" charset="0"/>
            </a:endParaRPr>
          </a:p>
          <a:p>
            <a:pPr algn="r"/>
            <a:endParaRPr lang="es-MX" sz="1600" dirty="0"/>
          </a:p>
        </p:txBody>
      </p:sp>
      <p:pic>
        <p:nvPicPr>
          <p:cNvPr id="7" name="Marcador de posición de imagen 6"/>
          <p:cNvPicPr>
            <a:picLocks noGrp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72" t="30736" r="30592" b="29768"/>
          <a:stretch/>
        </p:blipFill>
        <p:spPr bwMode="auto">
          <a:xfrm>
            <a:off x="494271" y="345989"/>
            <a:ext cx="7908324" cy="46337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-1" y="5399903"/>
            <a:ext cx="7142206" cy="830997"/>
          </a:xfrm>
          <a:prstGeom prst="rect">
            <a:avLst/>
          </a:prstGeom>
          <a:gradFill flip="none" rotWithShape="1">
            <a:gsLst>
              <a:gs pos="0">
                <a:srgbClr val="B0EF5B">
                  <a:tint val="66000"/>
                  <a:satMod val="160000"/>
                </a:srgbClr>
              </a:gs>
              <a:gs pos="50000">
                <a:srgbClr val="B0EF5B">
                  <a:tint val="44500"/>
                  <a:satMod val="160000"/>
                </a:srgbClr>
              </a:gs>
              <a:gs pos="100000">
                <a:srgbClr val="B0EF5B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fontAlgn="base"/>
            <a:r>
              <a:rPr lang="es-MX" sz="1600" dirty="0">
                <a:latin typeface="Baskerville Old Face" panose="02020602080505020303" pitchFamily="18" charset="0"/>
              </a:rPr>
              <a:t>En México, las estadísticas indican que la mortalidad por cada 100,000 mil habitantes representa más del doble que en Brasil, más del triple que en Chile y 14 veces más que Reino Unido.</a:t>
            </a:r>
          </a:p>
        </p:txBody>
      </p:sp>
    </p:spTree>
    <p:extLst>
      <p:ext uri="{BB962C8B-B14F-4D97-AF65-F5344CB8AC3E}">
        <p14:creationId xmlns:p14="http://schemas.microsoft.com/office/powerpoint/2010/main" val="229736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heck">
          <a:fgClr>
            <a:srgbClr val="00B0F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9292281" y="1235676"/>
            <a:ext cx="2473493" cy="5022033"/>
          </a:xfrm>
        </p:spPr>
        <p:txBody>
          <a:bodyPr>
            <a:normAutofit/>
          </a:bodyPr>
          <a:lstStyle/>
          <a:p>
            <a:pPr fontAlgn="base"/>
            <a:r>
              <a:rPr lang="es-MX" sz="1800" dirty="0">
                <a:latin typeface="Baskerville Old Face" panose="02020602080505020303" pitchFamily="18" charset="0"/>
              </a:rPr>
              <a:t>L</a:t>
            </a:r>
            <a:r>
              <a:rPr lang="es-MX" sz="1800" dirty="0" smtClean="0">
                <a:latin typeface="Baskerville Old Face" panose="02020602080505020303" pitchFamily="18" charset="0"/>
              </a:rPr>
              <a:t>a </a:t>
            </a:r>
            <a:r>
              <a:rPr lang="es-MX" sz="1800" dirty="0">
                <a:latin typeface="Baskerville Old Face" panose="02020602080505020303" pitchFamily="18" charset="0"/>
              </a:rPr>
              <a:t>mortalidad por </a:t>
            </a:r>
            <a:r>
              <a:rPr lang="es-MX" sz="1800" dirty="0" smtClean="0">
                <a:latin typeface="Baskerville Old Face" panose="02020602080505020303" pitchFamily="18" charset="0"/>
              </a:rPr>
              <a:t>DM se </a:t>
            </a:r>
            <a:r>
              <a:rPr lang="es-MX" sz="1800" dirty="0">
                <a:latin typeface="Baskerville Old Face" panose="02020602080505020303" pitchFamily="18" charset="0"/>
              </a:rPr>
              <a:t>ha incrementado constantemente desde 1998 hasta 2014, llegando hasta las 94,029 defunciones, y se posicionó como la causa número uno de mortalidad a nivel nacional, según datos del </a:t>
            </a:r>
            <a:r>
              <a:rPr lang="es-MX" sz="1800" dirty="0" smtClean="0">
                <a:latin typeface="Baskerville Old Face" panose="02020602080505020303" pitchFamily="18" charset="0"/>
              </a:rPr>
              <a:t>INEGI</a:t>
            </a:r>
            <a:endParaRPr lang="es-MX" sz="1800" dirty="0">
              <a:latin typeface="Baskerville Old Face" panose="02020602080505020303" pitchFamily="18" charset="0"/>
            </a:endParaRPr>
          </a:p>
          <a:p>
            <a:endParaRPr lang="es-MX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327589"/>
              </p:ext>
            </p:extLst>
          </p:nvPr>
        </p:nvGraphicFramePr>
        <p:xfrm>
          <a:off x="936900" y="3546385"/>
          <a:ext cx="7613976" cy="3074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988">
                  <a:extLst>
                    <a:ext uri="{9D8B030D-6E8A-4147-A177-3AD203B41FA5}">
                      <a16:colId xmlns:a16="http://schemas.microsoft.com/office/drawing/2014/main" val="2099577038"/>
                    </a:ext>
                  </a:extLst>
                </a:gridCol>
                <a:gridCol w="3806988">
                  <a:extLst>
                    <a:ext uri="{9D8B030D-6E8A-4147-A177-3AD203B41FA5}">
                      <a16:colId xmlns:a16="http://schemas.microsoft.com/office/drawing/2014/main" val="477938540"/>
                    </a:ext>
                  </a:extLst>
                </a:gridCol>
              </a:tblGrid>
              <a:tr h="555897">
                <a:tc gridSpan="2">
                  <a:txBody>
                    <a:bodyPr/>
                    <a:lstStyle/>
                    <a:p>
                      <a:pPr algn="ctr"/>
                      <a:r>
                        <a:rPr lang="es-MX" sz="3600" dirty="0" smtClean="0">
                          <a:latin typeface="Baskerville Old Face" panose="02020602080505020303" pitchFamily="18" charset="0"/>
                        </a:rPr>
                        <a:t>Principales</a:t>
                      </a:r>
                      <a:r>
                        <a:rPr lang="es-MX" sz="3600" baseline="0" dirty="0" smtClean="0">
                          <a:latin typeface="Baskerville Old Face" panose="02020602080505020303" pitchFamily="18" charset="0"/>
                        </a:rPr>
                        <a:t> causas de muerte en México</a:t>
                      </a:r>
                      <a:endParaRPr lang="es-MX" sz="36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550840"/>
                  </a:ext>
                </a:extLst>
              </a:tr>
              <a:tr h="410305">
                <a:tc>
                  <a:txBody>
                    <a:bodyPr/>
                    <a:lstStyle/>
                    <a:p>
                      <a:r>
                        <a:rPr lang="es-MX" sz="2500" dirty="0" smtClean="0">
                          <a:latin typeface="Baskerville Old Face" panose="02020602080505020303" pitchFamily="18" charset="0"/>
                        </a:rPr>
                        <a:t>Causa de Muerte</a:t>
                      </a:r>
                      <a:endParaRPr lang="es-MX" sz="25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500" kern="1200" dirty="0" smtClean="0">
                          <a:solidFill>
                            <a:schemeClr val="dk1"/>
                          </a:solidFill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Número de defunciones (%)</a:t>
                      </a:r>
                      <a:endParaRPr lang="es-MX" sz="25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273241"/>
                  </a:ext>
                </a:extLst>
              </a:tr>
              <a:tr h="392471">
                <a:tc>
                  <a:txBody>
                    <a:bodyPr/>
                    <a:lstStyle/>
                    <a:p>
                      <a:pPr algn="just" fontAlgn="base">
                        <a:spcAft>
                          <a:spcPts val="0"/>
                        </a:spcAft>
                      </a:pPr>
                      <a:r>
                        <a:rPr lang="es-MX" sz="2000" b="1" dirty="0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Diabetes Mellitus</a:t>
                      </a:r>
                      <a:endParaRPr lang="es-MX" sz="2000" dirty="0">
                        <a:effectLst/>
                        <a:latin typeface="Baskerville Old Face" panose="02020602080505020303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s-MX" sz="2000" b="1" dirty="0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  <a:ea typeface="Times New Roman" panose="02020603050405020304" pitchFamily="18" charset="0"/>
                        </a:rPr>
                        <a:t>80,788 (24.7 %)</a:t>
                      </a:r>
                      <a:endParaRPr lang="es-MX" sz="2000" dirty="0">
                        <a:effectLst/>
                        <a:latin typeface="Baskerville Old Face" panose="02020602080505020303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8610508"/>
                  </a:ext>
                </a:extLst>
              </a:tr>
              <a:tr h="392471">
                <a:tc>
                  <a:txBody>
                    <a:bodyPr/>
                    <a:lstStyle/>
                    <a:p>
                      <a:pPr algn="just" fontAlgn="base">
                        <a:spcAft>
                          <a:spcPts val="0"/>
                        </a:spcAft>
                      </a:pPr>
                      <a:r>
                        <a:rPr lang="es-MX" sz="1800" b="0" dirty="0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  <a:ea typeface="Times New Roman" panose="02020603050405020304" pitchFamily="18" charset="0"/>
                        </a:rPr>
                        <a:t>Enfermedades cardiovasculares</a:t>
                      </a:r>
                      <a:endParaRPr lang="es-MX" sz="2400" b="0" dirty="0">
                        <a:effectLst/>
                        <a:latin typeface="Baskerville Old Face" panose="02020602080505020303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s-MX" sz="1800" b="0" dirty="0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  <a:ea typeface="Times New Roman" panose="02020603050405020304" pitchFamily="18" charset="0"/>
                        </a:rPr>
                        <a:t>71,072 (21.73 %)</a:t>
                      </a:r>
                      <a:endParaRPr lang="es-MX" sz="2400" b="0" dirty="0">
                        <a:effectLst/>
                        <a:latin typeface="Baskerville Old Face" panose="02020602080505020303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4597267"/>
                  </a:ext>
                </a:extLst>
              </a:tr>
              <a:tr h="392471">
                <a:tc>
                  <a:txBody>
                    <a:bodyPr/>
                    <a:lstStyle/>
                    <a:p>
                      <a:pPr algn="just" fontAlgn="base">
                        <a:spcAft>
                          <a:spcPts val="0"/>
                        </a:spcAft>
                      </a:pPr>
                      <a:r>
                        <a:rPr lang="es-MX" sz="1800" b="0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  <a:ea typeface="Times New Roman" panose="02020603050405020304" pitchFamily="18" charset="0"/>
                        </a:rPr>
                        <a:t>Enfermedades cerebrovasculares</a:t>
                      </a:r>
                      <a:endParaRPr lang="es-MX" sz="2400" b="0">
                        <a:effectLst/>
                        <a:latin typeface="Baskerville Old Face" panose="02020602080505020303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s-MX" sz="1800" b="0" dirty="0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  <a:ea typeface="Times New Roman" panose="02020603050405020304" pitchFamily="18" charset="0"/>
                        </a:rPr>
                        <a:t>31, 236 (9.55 %)</a:t>
                      </a:r>
                      <a:endParaRPr lang="es-MX" sz="2400" b="0" dirty="0">
                        <a:effectLst/>
                        <a:latin typeface="Baskerville Old Face" panose="02020602080505020303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1442344"/>
                  </a:ext>
                </a:extLst>
              </a:tr>
              <a:tr h="392471">
                <a:tc>
                  <a:txBody>
                    <a:bodyPr/>
                    <a:lstStyle/>
                    <a:p>
                      <a:pPr algn="just" fontAlgn="base">
                        <a:spcAft>
                          <a:spcPts val="0"/>
                        </a:spcAft>
                      </a:pPr>
                      <a:r>
                        <a:rPr lang="es-MX" sz="1800" b="0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  <a:ea typeface="Times New Roman" panose="02020603050405020304" pitchFamily="18" charset="0"/>
                        </a:rPr>
                        <a:t>Cirrosis y enfermedades hepáticas</a:t>
                      </a:r>
                      <a:endParaRPr lang="es-MX" sz="2400" b="0">
                        <a:effectLst/>
                        <a:latin typeface="Baskerville Old Face" panose="02020602080505020303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s-MX" sz="1800" b="0" dirty="0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  <a:ea typeface="Times New Roman" panose="02020603050405020304" pitchFamily="18" charset="0"/>
                        </a:rPr>
                        <a:t>28,392 (8.68 %)</a:t>
                      </a:r>
                      <a:endParaRPr lang="es-MX" sz="2400" b="0" dirty="0">
                        <a:effectLst/>
                        <a:latin typeface="Baskerville Old Face" panose="02020602080505020303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8017021"/>
                  </a:ext>
                </a:extLst>
              </a:tr>
              <a:tr h="392471">
                <a:tc>
                  <a:txBody>
                    <a:bodyPr/>
                    <a:lstStyle/>
                    <a:p>
                      <a:pPr algn="just" fontAlgn="base">
                        <a:spcAft>
                          <a:spcPts val="0"/>
                        </a:spcAft>
                      </a:pPr>
                      <a:r>
                        <a:rPr lang="es-MX" sz="1800" b="0" dirty="0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  <a:ea typeface="Times New Roman" panose="02020603050405020304" pitchFamily="18" charset="0"/>
                        </a:rPr>
                        <a:t>Homicidios / Violencia</a:t>
                      </a:r>
                      <a:endParaRPr lang="es-MX" sz="2400" b="0" dirty="0">
                        <a:effectLst/>
                        <a:latin typeface="Baskerville Old Face" panose="02020602080505020303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s-MX" sz="1800" b="0" dirty="0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  <a:ea typeface="Times New Roman" panose="02020603050405020304" pitchFamily="18" charset="0"/>
                        </a:rPr>
                        <a:t>27,213 (8.32 %)</a:t>
                      </a:r>
                      <a:endParaRPr lang="es-MX" sz="2400" b="0" dirty="0">
                        <a:effectLst/>
                        <a:latin typeface="Baskerville Old Face" panose="02020602080505020303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2885284"/>
                  </a:ext>
                </a:extLst>
              </a:tr>
            </a:tbl>
          </a:graphicData>
        </a:graphic>
      </p:graphicFrame>
      <p:pic>
        <p:nvPicPr>
          <p:cNvPr id="14338" name="Picture 2" descr="Resultado de imagen para diabetes en mex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259" y="185650"/>
            <a:ext cx="7183258" cy="313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72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chemeClr val="accent2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9259329" y="914400"/>
            <a:ext cx="2432304" cy="3502152"/>
          </a:xfrm>
        </p:spPr>
        <p:txBody>
          <a:bodyPr>
            <a:noAutofit/>
          </a:bodyPr>
          <a:lstStyle/>
          <a:p>
            <a:r>
              <a:rPr lang="es-MX" sz="1900" dirty="0">
                <a:latin typeface="Baskerville Old Face" panose="02020602080505020303" pitchFamily="18" charset="0"/>
              </a:rPr>
              <a:t>Si la tasa de crecimiento de la </a:t>
            </a:r>
            <a:r>
              <a:rPr lang="es-MX" sz="1900" dirty="0" smtClean="0">
                <a:latin typeface="Baskerville Old Face" panose="02020602080505020303" pitchFamily="18" charset="0"/>
              </a:rPr>
              <a:t>mortalidad se </a:t>
            </a:r>
            <a:r>
              <a:rPr lang="es-MX" sz="1900" dirty="0">
                <a:latin typeface="Baskerville Old Face" panose="02020602080505020303" pitchFamily="18" charset="0"/>
              </a:rPr>
              <a:t>mantuviera a un ritmo </a:t>
            </a:r>
            <a:r>
              <a:rPr lang="es-MX" sz="1900" dirty="0" smtClean="0">
                <a:latin typeface="Baskerville Old Face" panose="02020602080505020303" pitchFamily="18" charset="0"/>
              </a:rPr>
              <a:t>constante</a:t>
            </a:r>
            <a:r>
              <a:rPr lang="es-MX" sz="1900" dirty="0">
                <a:latin typeface="Baskerville Old Face" panose="02020602080505020303" pitchFamily="18" charset="0"/>
              </a:rPr>
              <a:t>, después de veinte años las muertes se habrían casi triplicado, pasando de poco más de </a:t>
            </a:r>
            <a:r>
              <a:rPr lang="es-MX" sz="1900" b="1" dirty="0">
                <a:latin typeface="Baskerville Old Face" panose="02020602080505020303" pitchFamily="18" charset="0"/>
              </a:rPr>
              <a:t>40,000 mil muertes</a:t>
            </a:r>
            <a:r>
              <a:rPr lang="es-MX" sz="1900" dirty="0">
                <a:latin typeface="Baskerville Old Face" panose="02020602080505020303" pitchFamily="18" charset="0"/>
              </a:rPr>
              <a:t> en 1998 a </a:t>
            </a:r>
            <a:r>
              <a:rPr lang="es-MX" sz="1900" b="1" dirty="0">
                <a:latin typeface="Baskerville Old Face" panose="02020602080505020303" pitchFamily="18" charset="0"/>
              </a:rPr>
              <a:t>más 110,000 mil </a:t>
            </a:r>
            <a:r>
              <a:rPr lang="es-MX" sz="1900" dirty="0">
                <a:latin typeface="Baskerville Old Face" panose="02020602080505020303" pitchFamily="18" charset="0"/>
              </a:rPr>
              <a:t>muertes en </a:t>
            </a:r>
            <a:r>
              <a:rPr lang="es-MX" sz="1900" dirty="0" smtClean="0">
                <a:latin typeface="Baskerville Old Face" panose="02020602080505020303" pitchFamily="18" charset="0"/>
              </a:rPr>
              <a:t>2018</a:t>
            </a:r>
            <a:endParaRPr lang="es-MX" sz="1900" dirty="0">
              <a:latin typeface="Baskerville Old Face" panose="02020602080505020303" pitchFamily="18" charset="0"/>
            </a:endParaRPr>
          </a:p>
        </p:txBody>
      </p:sp>
      <p:pic>
        <p:nvPicPr>
          <p:cNvPr id="5" name="Marcador de posición de imagen 4"/>
          <p:cNvPicPr>
            <a:picLocks noGrp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35" t="28220" r="32769" b="31124"/>
          <a:stretch/>
        </p:blipFill>
        <p:spPr bwMode="auto">
          <a:xfrm>
            <a:off x="1779373" y="269872"/>
            <a:ext cx="5906530" cy="55625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0" y="6042454"/>
            <a:ext cx="5288692" cy="646331"/>
          </a:xfrm>
          <a:prstGeom prst="rect">
            <a:avLst/>
          </a:prstGeom>
          <a:gradFill flip="none" rotWithShape="1">
            <a:gsLst>
              <a:gs pos="0">
                <a:srgbClr val="B0EF5B">
                  <a:tint val="66000"/>
                  <a:satMod val="160000"/>
                </a:srgbClr>
              </a:gs>
              <a:gs pos="50000">
                <a:srgbClr val="B0EF5B">
                  <a:tint val="44500"/>
                  <a:satMod val="160000"/>
                </a:srgbClr>
              </a:gs>
              <a:gs pos="100000">
                <a:srgbClr val="B0EF5B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wrap="square" rtlCol="0">
            <a:spAutoFit/>
          </a:bodyPr>
          <a:lstStyle/>
          <a:p>
            <a:r>
              <a:rPr lang="es-MX" dirty="0" smtClean="0"/>
              <a:t>Para año </a:t>
            </a:r>
            <a:r>
              <a:rPr lang="es-MX" dirty="0"/>
              <a:t>2020 habrá aproximadamente </a:t>
            </a:r>
            <a:r>
              <a:rPr lang="es-MX" b="1" dirty="0"/>
              <a:t>126,000 mil muertes</a:t>
            </a:r>
            <a:r>
              <a:rPr lang="es-MX" dirty="0"/>
              <a:t> por diabetes mellitus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373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97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9308757" y="1482811"/>
            <a:ext cx="2432304" cy="3502152"/>
          </a:xfrm>
        </p:spPr>
        <p:txBody>
          <a:bodyPr>
            <a:normAutofit lnSpcReduction="10000"/>
          </a:bodyPr>
          <a:lstStyle/>
          <a:p>
            <a:r>
              <a:rPr lang="es-MX" sz="2000" dirty="0">
                <a:latin typeface="Baskerville Old Face" panose="02020602080505020303" pitchFamily="18" charset="0"/>
              </a:rPr>
              <a:t>La tasa de mortalidad por diabetes ilustra el verdadero impacto de la enfermedad, derivado de su relación con complicaciones, que pueden llegar a causar estado de coma o la muerte (en el peor de los casos).</a:t>
            </a:r>
          </a:p>
          <a:p>
            <a:endParaRPr lang="es-MX" dirty="0"/>
          </a:p>
        </p:txBody>
      </p:sp>
      <p:pic>
        <p:nvPicPr>
          <p:cNvPr id="5" name="Marcador de posición de imagen 4"/>
          <p:cNvPicPr>
            <a:picLocks noGrp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41" t="44676" r="36251" b="22605"/>
          <a:stretch/>
        </p:blipFill>
        <p:spPr bwMode="auto">
          <a:xfrm>
            <a:off x="1087395" y="803187"/>
            <a:ext cx="7401697" cy="52392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8093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bg2">
              <a:lumMod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865871" y="142196"/>
            <a:ext cx="9934832" cy="1280890"/>
          </a:xfrm>
        </p:spPr>
        <p:txBody>
          <a:bodyPr>
            <a:normAutofit fontScale="90000"/>
          </a:bodyPr>
          <a:lstStyle/>
          <a:p>
            <a:pPr fontAlgn="base"/>
            <a:r>
              <a:rPr lang="es-MX" b="1" dirty="0"/>
              <a:t> </a:t>
            </a:r>
            <a:r>
              <a:rPr lang="es-MX" dirty="0"/>
              <a:t/>
            </a:r>
            <a:br>
              <a:rPr lang="es-MX" dirty="0"/>
            </a:br>
            <a:r>
              <a:rPr lang="es-MX" b="1" dirty="0">
                <a:latin typeface="Baskerville Old Face" panose="02020602080505020303" pitchFamily="18" charset="0"/>
              </a:rPr>
              <a:t>Impacto en mortalidad por diabetes en la entidad federativa</a:t>
            </a:r>
            <a:r>
              <a:rPr lang="es-MX" dirty="0">
                <a:latin typeface="Baskerville Old Face" panose="02020602080505020303" pitchFamily="18" charset="0"/>
              </a:rPr>
              <a:t/>
            </a:r>
            <a:br>
              <a:rPr lang="es-MX" dirty="0">
                <a:latin typeface="Baskerville Old Face" panose="02020602080505020303" pitchFamily="18" charset="0"/>
              </a:rPr>
            </a:br>
            <a:endParaRPr lang="es-MX" dirty="0">
              <a:latin typeface="Baskerville Old Face" panose="02020602080505020303" pitchFamily="18" charset="0"/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2478001" y="1330411"/>
            <a:ext cx="8915400" cy="2339546"/>
          </a:xfrm>
        </p:spPr>
        <p:txBody>
          <a:bodyPr/>
          <a:lstStyle/>
          <a:p>
            <a:pPr fontAlgn="base"/>
            <a:r>
              <a:rPr lang="es-MX" sz="2000" dirty="0">
                <a:latin typeface="Baskerville Old Face" panose="02020602080505020303" pitchFamily="18" charset="0"/>
              </a:rPr>
              <a:t>Se da por la </a:t>
            </a:r>
            <a:r>
              <a:rPr lang="es-MX" sz="2000" dirty="0" smtClean="0">
                <a:latin typeface="Baskerville Old Face" panose="02020602080505020303" pitchFamily="18" charset="0"/>
              </a:rPr>
              <a:t>DM tipo </a:t>
            </a:r>
            <a:r>
              <a:rPr lang="es-MX" sz="2000" dirty="0">
                <a:latin typeface="Baskerville Old Face" panose="02020602080505020303" pitchFamily="18" charset="0"/>
              </a:rPr>
              <a:t>2 </a:t>
            </a:r>
            <a:r>
              <a:rPr lang="es-MX" sz="2000" dirty="0" smtClean="0">
                <a:latin typeface="Baskerville Old Face" panose="02020602080505020303" pitchFamily="18" charset="0"/>
              </a:rPr>
              <a:t>, </a:t>
            </a:r>
            <a:r>
              <a:rPr lang="es-MX" sz="2000" dirty="0">
                <a:latin typeface="Baskerville Old Face" panose="02020602080505020303" pitchFamily="18" charset="0"/>
              </a:rPr>
              <a:t>que se presenta con mayor frecuencia a partir de los 35 años de edad y se estima que por cada caso de muerte por diabetes, se diagnostican 7 casos </a:t>
            </a:r>
            <a:r>
              <a:rPr lang="es-MX" sz="2000" dirty="0" smtClean="0">
                <a:latin typeface="Baskerville Old Face" panose="02020602080505020303" pitchFamily="18" charset="0"/>
              </a:rPr>
              <a:t>nuevos.</a:t>
            </a:r>
          </a:p>
          <a:p>
            <a:pPr fontAlgn="base"/>
            <a:r>
              <a:rPr lang="es-MX" sz="2000" dirty="0" smtClean="0">
                <a:latin typeface="Baskerville Old Face" panose="02020602080505020303" pitchFamily="18" charset="0"/>
              </a:rPr>
              <a:t> Cada </a:t>
            </a:r>
            <a:r>
              <a:rPr lang="es-MX" sz="2000" dirty="0">
                <a:latin typeface="Baskerville Old Face" panose="02020602080505020303" pitchFamily="18" charset="0"/>
              </a:rPr>
              <a:t>vez son más los casos de </a:t>
            </a:r>
            <a:r>
              <a:rPr lang="es-MX" sz="2000" dirty="0" smtClean="0">
                <a:latin typeface="Baskerville Old Face" panose="02020602080505020303" pitchFamily="18" charset="0"/>
              </a:rPr>
              <a:t>DM tipo 2 </a:t>
            </a:r>
            <a:r>
              <a:rPr lang="es-MX" sz="2000" dirty="0">
                <a:latin typeface="Baskerville Old Face" panose="02020602080505020303" pitchFamily="18" charset="0"/>
              </a:rPr>
              <a:t>en niños y adolescentes, por los mayores niveles de sobrepeso y obesidad en estas etapas. 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15362" name="Picture 2" descr="Resultado de imagen para sobrepes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5" r="10177"/>
          <a:stretch/>
        </p:blipFill>
        <p:spPr bwMode="auto">
          <a:xfrm>
            <a:off x="7196020" y="3285997"/>
            <a:ext cx="3303306" cy="25705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Resultado de imagen para mala alimentac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4491" r="11777" b="14718"/>
          <a:stretch/>
        </p:blipFill>
        <p:spPr bwMode="auto">
          <a:xfrm>
            <a:off x="2985098" y="3285997"/>
            <a:ext cx="3316848" cy="25705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91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Dmnd">
          <a:fgClr>
            <a:schemeClr val="accent2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>
          <a:xfrm>
            <a:off x="9242854" y="864973"/>
            <a:ext cx="2485850" cy="4923179"/>
          </a:xfrm>
        </p:spPr>
        <p:txBody>
          <a:bodyPr>
            <a:normAutofit/>
          </a:bodyPr>
          <a:lstStyle/>
          <a:p>
            <a:pPr fontAlgn="base"/>
            <a:r>
              <a:rPr lang="es-MX" sz="1800" dirty="0">
                <a:latin typeface="Baskerville Old Face" panose="02020602080505020303" pitchFamily="18" charset="0"/>
              </a:rPr>
              <a:t>La mayor parte de los estados que reportan altas tasas de mortalidad por diabetes mellitus están ubicadas en la región centro; entidades </a:t>
            </a:r>
            <a:r>
              <a:rPr lang="es-MX" sz="1800" dirty="0" smtClean="0">
                <a:latin typeface="Baskerville Old Face" panose="02020602080505020303" pitchFamily="18" charset="0"/>
              </a:rPr>
              <a:t>como: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MX" sz="1800" dirty="0" smtClean="0">
                <a:latin typeface="Baskerville Old Face" panose="02020602080505020303" pitchFamily="18" charset="0"/>
              </a:rPr>
              <a:t> CDMX (110)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MX" sz="1800" dirty="0" smtClean="0">
                <a:latin typeface="Baskerville Old Face" panose="02020602080505020303" pitchFamily="18" charset="0"/>
              </a:rPr>
              <a:t>Veracruz </a:t>
            </a:r>
            <a:r>
              <a:rPr lang="es-MX" sz="1800" dirty="0">
                <a:latin typeface="Baskerville Old Face" panose="02020602080505020303" pitchFamily="18" charset="0"/>
              </a:rPr>
              <a:t>(</a:t>
            </a:r>
            <a:r>
              <a:rPr lang="es-MX" sz="1800" dirty="0" smtClean="0">
                <a:latin typeface="Baskerville Old Face" panose="02020602080505020303" pitchFamily="18" charset="0"/>
              </a:rPr>
              <a:t>103)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MX" sz="1800" dirty="0" smtClean="0">
                <a:latin typeface="Baskerville Old Face" panose="02020602080505020303" pitchFamily="18" charset="0"/>
              </a:rPr>
              <a:t>Tlaxcala </a:t>
            </a:r>
            <a:r>
              <a:rPr lang="es-MX" sz="1800" dirty="0">
                <a:latin typeface="Baskerville Old Face" panose="02020602080505020303" pitchFamily="18" charset="0"/>
              </a:rPr>
              <a:t>(93</a:t>
            </a:r>
            <a:r>
              <a:rPr lang="es-MX" sz="1800" dirty="0" smtClean="0">
                <a:latin typeface="Baskerville Old Face" panose="02020602080505020303" pitchFamily="18" charset="0"/>
              </a:rPr>
              <a:t>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MX" sz="1800" dirty="0" smtClean="0">
                <a:latin typeface="Baskerville Old Face" panose="02020602080505020303" pitchFamily="18" charset="0"/>
              </a:rPr>
              <a:t> </a:t>
            </a:r>
            <a:r>
              <a:rPr lang="es-MX" sz="1800" dirty="0">
                <a:latin typeface="Baskerville Old Face" panose="02020602080505020303" pitchFamily="18" charset="0"/>
              </a:rPr>
              <a:t>Puebla (</a:t>
            </a:r>
            <a:r>
              <a:rPr lang="es-MX" sz="1800" dirty="0" smtClean="0">
                <a:latin typeface="Baskerville Old Face" panose="02020602080505020303" pitchFamily="18" charset="0"/>
              </a:rPr>
              <a:t>92)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MX" sz="1800" dirty="0" smtClean="0">
                <a:latin typeface="Baskerville Old Face" panose="02020602080505020303" pitchFamily="18" charset="0"/>
              </a:rPr>
              <a:t>Tabasco </a:t>
            </a:r>
            <a:r>
              <a:rPr lang="es-MX" sz="1800" dirty="0">
                <a:latin typeface="Baskerville Old Face" panose="02020602080505020303" pitchFamily="18" charset="0"/>
              </a:rPr>
              <a:t>(92). </a:t>
            </a:r>
            <a:r>
              <a:rPr lang="es-MX" b="1" dirty="0"/>
              <a:t> </a:t>
            </a:r>
            <a:endParaRPr lang="es-MX" dirty="0"/>
          </a:p>
          <a:p>
            <a:endParaRPr lang="es-MX" dirty="0"/>
          </a:p>
        </p:txBody>
      </p:sp>
      <p:pic>
        <p:nvPicPr>
          <p:cNvPr id="7" name="Marcador de posición de imagen 6"/>
          <p:cNvPicPr>
            <a:picLocks noGrp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39" t="30930" r="33529" b="28026"/>
          <a:stretch/>
        </p:blipFill>
        <p:spPr bwMode="auto">
          <a:xfrm>
            <a:off x="976184" y="532946"/>
            <a:ext cx="7228702" cy="55872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0" y="5671751"/>
            <a:ext cx="5177481" cy="646331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MX" dirty="0">
                <a:latin typeface="Baskerville Old Face" panose="02020602080505020303" pitchFamily="18" charset="0"/>
              </a:rPr>
              <a:t>Comparativamente, en 2015 la tasa de homicidios dolosos fue de 16 por cada 100,000 mil habitantes.</a:t>
            </a:r>
            <a:endParaRPr lang="es-MX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68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83E775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473675" y="543698"/>
            <a:ext cx="10058400" cy="515771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s-MX" dirty="0" smtClean="0">
              <a:latin typeface="Baskerville Old Face" panose="02020602080505020303" pitchFamily="18" charset="0"/>
            </a:endParaRPr>
          </a:p>
          <a:p>
            <a:pPr marL="0" indent="0" fontAlgn="base">
              <a:buNone/>
            </a:pPr>
            <a:r>
              <a:rPr lang="es-MX" dirty="0" smtClean="0">
                <a:latin typeface="Baskerville Old Face" panose="02020602080505020303" pitchFamily="18" charset="0"/>
              </a:rPr>
              <a:t>De </a:t>
            </a:r>
            <a:r>
              <a:rPr lang="es-MX" dirty="0">
                <a:latin typeface="Baskerville Old Face" panose="02020602080505020303" pitchFamily="18" charset="0"/>
              </a:rPr>
              <a:t>acuerdo con la </a:t>
            </a:r>
            <a:r>
              <a:rPr lang="es-MX" dirty="0" smtClean="0">
                <a:latin typeface="Baskerville Old Face" panose="02020602080505020303" pitchFamily="18" charset="0"/>
              </a:rPr>
              <a:t>ENSANUT existen </a:t>
            </a:r>
            <a:r>
              <a:rPr lang="es-MX" dirty="0">
                <a:latin typeface="Baskerville Old Face" panose="02020602080505020303" pitchFamily="18" charset="0"/>
              </a:rPr>
              <a:t>6.4 millones de adultos mexicanos con </a:t>
            </a:r>
            <a:r>
              <a:rPr lang="es-MX" dirty="0" smtClean="0">
                <a:latin typeface="Baskerville Old Face" panose="02020602080505020303" pitchFamily="18" charset="0"/>
              </a:rPr>
              <a:t>diabetes: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MX" dirty="0" smtClean="0">
                <a:latin typeface="Baskerville Old Face" panose="02020602080505020303" pitchFamily="18" charset="0"/>
              </a:rPr>
              <a:t>9.2 </a:t>
            </a:r>
            <a:r>
              <a:rPr lang="es-MX" dirty="0">
                <a:latin typeface="Baskerville Old Face" panose="02020602080505020303" pitchFamily="18" charset="0"/>
              </a:rPr>
              <a:t>% </a:t>
            </a:r>
            <a:r>
              <a:rPr lang="es-MX" dirty="0" smtClean="0">
                <a:latin typeface="Baskerville Old Face" panose="02020602080505020303" pitchFamily="18" charset="0"/>
              </a:rPr>
              <a:t> de adultos </a:t>
            </a:r>
            <a:r>
              <a:rPr lang="es-MX" dirty="0">
                <a:latin typeface="Baskerville Old Face" panose="02020602080505020303" pitchFamily="18" charset="0"/>
              </a:rPr>
              <a:t>en el país han recibido ya un </a:t>
            </a:r>
            <a:r>
              <a:rPr lang="es-MX" dirty="0" smtClean="0">
                <a:latin typeface="Baskerville Old Face" panose="02020602080505020303" pitchFamily="18" charset="0"/>
              </a:rPr>
              <a:t>diagnóstico, </a:t>
            </a:r>
            <a:r>
              <a:rPr lang="es-MX" b="1" i="1" dirty="0">
                <a:latin typeface="Baskerville Old Face" panose="02020602080505020303" pitchFamily="18" charset="0"/>
              </a:rPr>
              <a:t>pero el total de </a:t>
            </a:r>
            <a:r>
              <a:rPr lang="es-MX" b="1" i="1" dirty="0" smtClean="0">
                <a:latin typeface="Baskerville Old Face" panose="02020602080505020303" pitchFamily="18" charset="0"/>
              </a:rPr>
              <a:t> estas personas podría </a:t>
            </a:r>
            <a:r>
              <a:rPr lang="es-MX" b="1" i="1" dirty="0">
                <a:latin typeface="Baskerville Old Face" panose="02020602080505020303" pitchFamily="18" charset="0"/>
              </a:rPr>
              <a:t>ser incluso el doble, </a:t>
            </a:r>
            <a:r>
              <a:rPr lang="es-MX" b="1" i="1" dirty="0" smtClean="0">
                <a:latin typeface="Baskerville Old Face" panose="02020602080505020303" pitchFamily="18" charset="0"/>
              </a:rPr>
              <a:t>relacionando </a:t>
            </a:r>
            <a:r>
              <a:rPr lang="es-MX" b="1" i="1" dirty="0">
                <a:latin typeface="Baskerville Old Face" panose="02020602080505020303" pitchFamily="18" charset="0"/>
              </a:rPr>
              <a:t>el bajo porcentaje de personas que no conocen su condición. </a:t>
            </a:r>
          </a:p>
          <a:p>
            <a:pPr marL="0" indent="0" fontAlgn="base">
              <a:buNone/>
            </a:pPr>
            <a:r>
              <a:rPr lang="es-MX" dirty="0">
                <a:latin typeface="Baskerville Old Face" panose="02020602080505020303" pitchFamily="18" charset="0"/>
              </a:rPr>
              <a:t>De la población diagnosticada con diabetes: </a:t>
            </a:r>
          </a:p>
          <a:p>
            <a:pPr lvl="0" fontAlgn="base"/>
            <a:r>
              <a:rPr lang="es-MX" dirty="0">
                <a:latin typeface="Baskerville Old Face" panose="02020602080505020303" pitchFamily="18" charset="0"/>
              </a:rPr>
              <a:t>80 % recibe tratamiento, pero sólo 25 % mantiene un adecuado control médico</a:t>
            </a:r>
          </a:p>
          <a:p>
            <a:pPr lvl="0" fontAlgn="base"/>
            <a:r>
              <a:rPr lang="es-MX" dirty="0">
                <a:latin typeface="Baskerville Old Face" panose="02020602080505020303" pitchFamily="18" charset="0"/>
              </a:rPr>
              <a:t>24.7 % está en riesgo alto</a:t>
            </a:r>
          </a:p>
          <a:p>
            <a:pPr lvl="0" fontAlgn="base"/>
            <a:r>
              <a:rPr lang="es-MX" dirty="0">
                <a:latin typeface="Baskerville Old Face" panose="02020602080505020303" pitchFamily="18" charset="0"/>
              </a:rPr>
              <a:t>49.8 % está en riesgo muy alto de padecer las complicaciones. </a:t>
            </a:r>
          </a:p>
          <a:p>
            <a:pPr marL="0" indent="0" fontAlgn="base">
              <a:buNone/>
            </a:pPr>
            <a:r>
              <a:rPr lang="es-MX" dirty="0">
                <a:latin typeface="Baskerville Old Face" panose="02020602080505020303" pitchFamily="18" charset="0"/>
              </a:rPr>
              <a:t>Del total de la población mayor a 20 años:</a:t>
            </a:r>
          </a:p>
          <a:p>
            <a:pPr lvl="0" fontAlgn="base"/>
            <a:r>
              <a:rPr lang="es-MX" dirty="0">
                <a:latin typeface="Baskerville Old Face" panose="02020602080505020303" pitchFamily="18" charset="0"/>
              </a:rPr>
              <a:t>4.3 % vive con diabetes e </a:t>
            </a:r>
            <a:r>
              <a:rPr lang="es-MX" dirty="0" smtClean="0">
                <a:latin typeface="Baskerville Old Face" panose="02020602080505020303" pitchFamily="18" charset="0"/>
              </a:rPr>
              <a:t>hipertensión.</a:t>
            </a:r>
            <a:endParaRPr lang="es-MX" dirty="0"/>
          </a:p>
        </p:txBody>
      </p:sp>
      <p:sp>
        <p:nvSpPr>
          <p:cNvPr id="7" name="Elipse 6"/>
          <p:cNvSpPr/>
          <p:nvPr/>
        </p:nvSpPr>
        <p:spPr>
          <a:xfrm>
            <a:off x="7784757" y="2421924"/>
            <a:ext cx="3793525" cy="365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/>
          <p:cNvSpPr/>
          <p:nvPr/>
        </p:nvSpPr>
        <p:spPr>
          <a:xfrm>
            <a:off x="8266670" y="2866767"/>
            <a:ext cx="2829697" cy="276791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6388" name="Picture 4" descr="Resultado de imagen para muerte caricatu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83" y="4423718"/>
            <a:ext cx="1293341" cy="196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54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97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Bibliografía: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6800" y="1878226"/>
            <a:ext cx="10264346" cy="41568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dirty="0" smtClean="0"/>
              <a:t>•ADA</a:t>
            </a:r>
            <a:r>
              <a:rPr lang="es-MX" dirty="0"/>
              <a:t>. (2013). Síntomas de la Diabetes. 20 de Marzo de 2015, de Diabetes </a:t>
            </a:r>
            <a:r>
              <a:rPr lang="es-MX" dirty="0" err="1"/>
              <a:t>care</a:t>
            </a:r>
            <a:r>
              <a:rPr lang="es-MX" dirty="0"/>
              <a:t> Sitio web: http://www.diabetes.org/es/informacion-basica-de-la-diabetes/sintomas-de-la-diabetes/?referrer=https://www.google.com.mx/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 smtClean="0"/>
              <a:t>•ADA</a:t>
            </a:r>
            <a:r>
              <a:rPr lang="es-MX" dirty="0"/>
              <a:t>. (01/01/2013). Diagnóstico y clasificación de la diabetes mellitus. Diabetes </a:t>
            </a:r>
            <a:r>
              <a:rPr lang="es-MX" dirty="0" err="1"/>
              <a:t>care</a:t>
            </a:r>
            <a:r>
              <a:rPr lang="es-MX" dirty="0"/>
              <a:t>, Vol.36, págs.867-874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 smtClean="0"/>
              <a:t>•Fundación </a:t>
            </a:r>
            <a:r>
              <a:rPr lang="es-MX" dirty="0"/>
              <a:t>MÍDETE (2016). Asumiendo el control de la diabetes, México 2016.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 smtClean="0"/>
              <a:t>•Hernández </a:t>
            </a:r>
            <a:r>
              <a:rPr lang="es-MX" dirty="0"/>
              <a:t>Rodríguez Manuel; Sastre Gallego Ana (1999). Tratado de nutrición. Madrid: Díaz Santos</a:t>
            </a:r>
          </a:p>
          <a:p>
            <a:endParaRPr lang="es-MX" dirty="0"/>
          </a:p>
          <a:p>
            <a:r>
              <a:rPr lang="es-MX" dirty="0" smtClean="0"/>
              <a:t>Rosario </a:t>
            </a:r>
            <a:r>
              <a:rPr lang="es-MX" dirty="0"/>
              <a:t>Iglesias González, Lourdes </a:t>
            </a:r>
            <a:r>
              <a:rPr lang="es-MX" dirty="0" err="1"/>
              <a:t>Barutell</a:t>
            </a:r>
            <a:r>
              <a:rPr lang="es-MX" dirty="0"/>
              <a:t> Rubio, Sara Artola Menéndez, Rosario Serrano Martín. (2014, 05). Resumen de las recomendaciones de la American Diabetes </a:t>
            </a:r>
            <a:r>
              <a:rPr lang="es-MX" dirty="0" err="1"/>
              <a:t>Association</a:t>
            </a:r>
            <a:r>
              <a:rPr lang="es-MX" dirty="0"/>
              <a:t> (ADA) 2014 para la práctica clínica en el manejo de la diabetes mellitus. Diabetes Práctica, págs. 3-5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768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819665" y="1527986"/>
            <a:ext cx="10058400" cy="1371600"/>
          </a:xfrm>
        </p:spPr>
        <p:txBody>
          <a:bodyPr/>
          <a:lstStyle/>
          <a:p>
            <a:r>
              <a:rPr lang="es-MX" b="1" dirty="0" smtClean="0">
                <a:solidFill>
                  <a:schemeClr val="tx1"/>
                </a:solidFill>
              </a:rPr>
              <a:t>¿Qué es la diabetes?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8" name="Marcador de contenido 7"/>
          <p:cNvSpPr>
            <a:spLocks noGrp="1"/>
          </p:cNvSpPr>
          <p:nvPr>
            <p:ph sz="half" idx="1"/>
          </p:nvPr>
        </p:nvSpPr>
        <p:spPr>
          <a:xfrm>
            <a:off x="1137615" y="2537515"/>
            <a:ext cx="4925283" cy="2335427"/>
          </a:xfrm>
        </p:spPr>
        <p:txBody>
          <a:bodyPr/>
          <a:lstStyle/>
          <a:p>
            <a:pPr marL="0" indent="0" algn="ctr">
              <a:buNone/>
            </a:pPr>
            <a:r>
              <a:rPr lang="es-MX" dirty="0">
                <a:latin typeface="Baskerville Old Face" panose="02020602080505020303" pitchFamily="18" charset="0"/>
              </a:rPr>
              <a:t>E</a:t>
            </a:r>
            <a:r>
              <a:rPr lang="es-MX" dirty="0" smtClean="0">
                <a:latin typeface="Baskerville Old Face" panose="02020602080505020303" pitchFamily="18" charset="0"/>
              </a:rPr>
              <a:t>s </a:t>
            </a:r>
            <a:r>
              <a:rPr lang="es-MX" dirty="0">
                <a:latin typeface="Baskerville Old Face" panose="02020602080505020303" pitchFamily="18" charset="0"/>
              </a:rPr>
              <a:t>un conjunto de trastornos metabólicos caracterizados por la presencia de hiperglucemia persistente o crónica, resultante de defectos en la secreción de insulina, la resistencia a la  acción de ésta para utilizar la glucosa, o ambos; la cual está acompañada de anormalidades en el metabolismo de proteínas, lípidos, sales minerales y </a:t>
            </a:r>
            <a:r>
              <a:rPr lang="es-MX" dirty="0" smtClean="0">
                <a:latin typeface="Baskerville Old Face" panose="02020602080505020303" pitchFamily="18" charset="0"/>
              </a:rPr>
              <a:t>electrolitos.</a:t>
            </a:r>
            <a:endParaRPr lang="es-MX" dirty="0">
              <a:latin typeface="Baskerville Old Face" panose="02020602080505020303" pitchFamily="18" charset="0"/>
            </a:endParaRPr>
          </a:p>
        </p:txBody>
      </p:sp>
      <p:pic>
        <p:nvPicPr>
          <p:cNvPr id="2050" name="Picture 2" descr="Resultado de imagen para persona diabet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913" y="1429132"/>
            <a:ext cx="5133117" cy="34190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5362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627118" y="2686609"/>
            <a:ext cx="4989577" cy="1068453"/>
          </a:xfrm>
        </p:spPr>
        <p:txBody>
          <a:bodyPr/>
          <a:lstStyle/>
          <a:p>
            <a:r>
              <a:rPr lang="es-MX" sz="3600" dirty="0" smtClean="0">
                <a:latin typeface="Baskerville Old Face" panose="02020602080505020303" pitchFamily="18" charset="0"/>
                <a:ea typeface="Gungsuh" panose="02030600000101010101" pitchFamily="18" charset="-127"/>
              </a:rPr>
              <a:t>Tipos de diabetes</a:t>
            </a:r>
            <a:endParaRPr lang="es-MX" sz="3600" dirty="0">
              <a:latin typeface="Baskerville Old Face" panose="02020602080505020303" pitchFamily="18" charset="0"/>
              <a:ea typeface="Gungsuh" panose="02030600000101010101" pitchFamily="18" charset="-127"/>
            </a:endParaRPr>
          </a:p>
        </p:txBody>
      </p:sp>
      <p:sp>
        <p:nvSpPr>
          <p:cNvPr id="9" name="Marcador de texto 8"/>
          <p:cNvSpPr>
            <a:spLocks noGrp="1"/>
          </p:cNvSpPr>
          <p:nvPr>
            <p:ph type="body" idx="1"/>
          </p:nvPr>
        </p:nvSpPr>
        <p:spPr>
          <a:xfrm>
            <a:off x="1843020" y="3370194"/>
            <a:ext cx="4329177" cy="904342"/>
          </a:xfrm>
        </p:spPr>
        <p:txBody>
          <a:bodyPr>
            <a:noAutofit/>
          </a:bodyPr>
          <a:lstStyle/>
          <a:p>
            <a:r>
              <a:rPr lang="es-MX" sz="2400" i="1" dirty="0" smtClean="0">
                <a:latin typeface="Calisto MT" panose="02040603050505030304" pitchFamily="18" charset="0"/>
              </a:rPr>
              <a:t>Según la ADA                                                                                            “American </a:t>
            </a:r>
            <a:r>
              <a:rPr lang="es-MX" sz="2400" i="1" dirty="0" err="1" smtClean="0">
                <a:latin typeface="Calisto MT" panose="02040603050505030304" pitchFamily="18" charset="0"/>
              </a:rPr>
              <a:t>Association</a:t>
            </a:r>
            <a:r>
              <a:rPr lang="es-MX" sz="2400" i="1" dirty="0" smtClean="0">
                <a:latin typeface="Calisto MT" panose="02040603050505030304" pitchFamily="18" charset="0"/>
              </a:rPr>
              <a:t> Diabetes”</a:t>
            </a:r>
            <a:endParaRPr lang="es-MX" sz="2400" i="1" dirty="0">
              <a:latin typeface="Calisto MT" panose="02040603050505030304" pitchFamily="18" charset="0"/>
            </a:endParaRPr>
          </a:p>
        </p:txBody>
      </p:sp>
      <p:pic>
        <p:nvPicPr>
          <p:cNvPr id="5122" name="Picture 2" descr="Resultado de imagen para diabetes tip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098" y="2035297"/>
            <a:ext cx="4336291" cy="2696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85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44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2815806" y="1443039"/>
            <a:ext cx="4738345" cy="789588"/>
          </a:xfrm>
        </p:spPr>
        <p:txBody>
          <a:bodyPr>
            <a:normAutofit/>
          </a:bodyPr>
          <a:lstStyle/>
          <a:p>
            <a:r>
              <a:rPr lang="es-MX" sz="3600" b="1" dirty="0" smtClean="0">
                <a:latin typeface="Baskerville Old Face" panose="02020602080505020303" pitchFamily="18" charset="0"/>
              </a:rPr>
              <a:t>Diabetes Mellitus tipo 1</a:t>
            </a:r>
            <a:endParaRPr lang="es-MX" sz="3600" b="1" dirty="0">
              <a:latin typeface="Baskerville Old Face" panose="02020602080505020303" pitchFamily="18" charset="0"/>
            </a:endParaRPr>
          </a:p>
        </p:txBody>
      </p:sp>
      <p:sp>
        <p:nvSpPr>
          <p:cNvPr id="12" name="Marcador de texto 11"/>
          <p:cNvSpPr>
            <a:spLocks noGrp="1"/>
          </p:cNvSpPr>
          <p:nvPr>
            <p:ph type="body" sz="half" idx="2"/>
          </p:nvPr>
        </p:nvSpPr>
        <p:spPr>
          <a:xfrm>
            <a:off x="2199503" y="2232627"/>
            <a:ext cx="6235099" cy="2635935"/>
          </a:xfrm>
        </p:spPr>
        <p:txBody>
          <a:bodyPr/>
          <a:lstStyle/>
          <a:p>
            <a:r>
              <a:rPr lang="es-MX" sz="24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1.- D</a:t>
            </a:r>
            <a:r>
              <a:rPr lang="es-MX" sz="24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iabetes </a:t>
            </a:r>
            <a:r>
              <a:rPr lang="es-MX" sz="2400" b="1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inmunomediada</a:t>
            </a:r>
            <a:r>
              <a:rPr lang="es-MX" sz="24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.</a:t>
            </a:r>
          </a:p>
          <a:p>
            <a:r>
              <a:rPr lang="es-MX" sz="1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R</a:t>
            </a:r>
            <a:r>
              <a:rPr lang="es-MX" sz="1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epresenta </a:t>
            </a:r>
            <a:r>
              <a:rPr lang="es-MX" sz="1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el 5 al 10%, </a:t>
            </a:r>
            <a:r>
              <a:rPr lang="es-MX" sz="1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se debe a una </a:t>
            </a:r>
            <a:r>
              <a:rPr lang="es-MX" sz="1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destrucción autoinmune mediada por células de las células β del páncreas. </a:t>
            </a:r>
            <a:endParaRPr lang="es-MX" sz="1800" dirty="0" smtClean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r>
              <a:rPr lang="es-MX" sz="1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L</a:t>
            </a:r>
            <a:r>
              <a:rPr lang="es-MX" sz="1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a </a:t>
            </a:r>
            <a:r>
              <a:rPr lang="es-MX" sz="1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tasa de destrucción de las células β es bastante variable, siendo rápida principalmente infantes y niños (que pueden presentar </a:t>
            </a:r>
            <a:r>
              <a:rPr lang="es-MX" sz="18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cetoacidosis</a:t>
            </a:r>
            <a:r>
              <a:rPr lang="es-MX" sz="1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, como primera manifestación) y lenta principalmente en adultos.</a:t>
            </a:r>
          </a:p>
          <a:p>
            <a:endParaRPr lang="es-MX" dirty="0"/>
          </a:p>
        </p:txBody>
      </p:sp>
      <p:pic>
        <p:nvPicPr>
          <p:cNvPr id="4106" name="Picture 10" descr="Resultado de imagen para diabetes mellitus tipo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602" y="1443039"/>
            <a:ext cx="3496426" cy="34839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41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3">
                <a:lumMod val="5000"/>
                <a:lumOff val="95000"/>
              </a:schemeClr>
            </a:gs>
            <a:gs pos="63000">
              <a:schemeClr val="accent3">
                <a:lumMod val="45000"/>
                <a:lumOff val="55000"/>
              </a:schemeClr>
            </a:gs>
            <a:gs pos="84000">
              <a:schemeClr val="accent3">
                <a:lumMod val="45000"/>
                <a:lumOff val="55000"/>
              </a:schemeClr>
            </a:gs>
            <a:gs pos="91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199503" y="288797"/>
            <a:ext cx="9786551" cy="4262436"/>
          </a:xfrm>
        </p:spPr>
        <p:txBody>
          <a:bodyPr>
            <a:normAutofit/>
          </a:bodyPr>
          <a:lstStyle/>
          <a:p>
            <a:pPr marL="450215" algn="ctr" fontAlgn="base">
              <a:lnSpc>
                <a:spcPct val="115000"/>
              </a:lnSpc>
              <a:spcBef>
                <a:spcPts val="200"/>
              </a:spcBef>
            </a:pPr>
            <a:r>
              <a:rPr lang="es-MX" sz="3200" b="1" dirty="0" smtClean="0">
                <a:solidFill>
                  <a:schemeClr val="tx1"/>
                </a:solidFill>
                <a:latin typeface="Baskerville Old Face" panose="020206020805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2.-Diabetes </a:t>
            </a:r>
            <a:r>
              <a:rPr lang="es-MX" sz="3200" b="1" dirty="0">
                <a:solidFill>
                  <a:schemeClr val="tx1"/>
                </a:solidFill>
                <a:latin typeface="Baskerville Old Face" panose="020206020805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idiopática.</a:t>
            </a:r>
          </a:p>
          <a:p>
            <a:pPr marL="630555" algn="ctr" fontAlgn="base">
              <a:lnSpc>
                <a:spcPct val="115000"/>
              </a:lnSpc>
            </a:pP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MX" sz="2000" dirty="0" smtClean="0">
                <a:solidFill>
                  <a:srgbClr val="000000"/>
                </a:solidFill>
                <a:latin typeface="Baskerville Old Face" panose="020206020805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Algunas </a:t>
            </a:r>
            <a:r>
              <a:rPr lang="es-MX" sz="2000" dirty="0">
                <a:solidFill>
                  <a:srgbClr val="000000"/>
                </a:solidFill>
                <a:latin typeface="Baskerville Old Face" panose="020206020805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formas de diabetes tipo 1 no tienen etiologías conocidas; </a:t>
            </a:r>
            <a:r>
              <a:rPr lang="es-MX" sz="2000" dirty="0" smtClean="0">
                <a:solidFill>
                  <a:srgbClr val="000000"/>
                </a:solidFill>
                <a:latin typeface="Baskerville Old Face" panose="020206020805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estos </a:t>
            </a:r>
            <a:r>
              <a:rPr lang="es-MX" sz="2000" dirty="0">
                <a:solidFill>
                  <a:srgbClr val="000000"/>
                </a:solidFill>
                <a:latin typeface="Baskerville Old Face" panose="020206020805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pacientes tienen </a:t>
            </a:r>
            <a:r>
              <a:rPr lang="es-MX" sz="2000" dirty="0" err="1">
                <a:solidFill>
                  <a:srgbClr val="000000"/>
                </a:solidFill>
                <a:latin typeface="Baskerville Old Face" panose="020206020805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insulinopenia</a:t>
            </a:r>
            <a:r>
              <a:rPr lang="es-MX" sz="2000" dirty="0">
                <a:solidFill>
                  <a:srgbClr val="000000"/>
                </a:solidFill>
                <a:latin typeface="Baskerville Old Face" panose="020206020805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permanente, son propensos a </a:t>
            </a:r>
            <a:r>
              <a:rPr lang="es-MX" sz="2000" dirty="0" err="1">
                <a:solidFill>
                  <a:srgbClr val="000000"/>
                </a:solidFill>
                <a:latin typeface="Baskerville Old Face" panose="020206020805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cetoacidosis</a:t>
            </a:r>
            <a:r>
              <a:rPr lang="es-MX" sz="2000" dirty="0">
                <a:solidFill>
                  <a:srgbClr val="000000"/>
                </a:solidFill>
                <a:latin typeface="Baskerville Old Face" panose="020206020805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episódica y muestran grados variables de deficiencia de insulina, pero no tienen evidencia de autoinmunidad de las células β y no está asociada con HLA.; aunque está fuertemente heredada.</a:t>
            </a:r>
            <a:endParaRPr lang="es-MX" sz="2000" dirty="0">
              <a:latin typeface="Baskerville Old Face" panose="020206020805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  <p:pic>
        <p:nvPicPr>
          <p:cNvPr id="6146" name="Picture 2" descr="Resultado de imagen para cetoacidosis diabet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212" y="2656702"/>
            <a:ext cx="4651490" cy="341501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esultado de imagen para deficiencia de insulin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" t="6082" r="6488" b="2517"/>
          <a:stretch/>
        </p:blipFill>
        <p:spPr bwMode="auto">
          <a:xfrm>
            <a:off x="6623222" y="3880022"/>
            <a:ext cx="4312508" cy="2681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20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chemeClr val="accent3">
                <a:lumMod val="5000"/>
                <a:lumOff val="95000"/>
              </a:schemeClr>
            </a:gs>
            <a:gs pos="60000">
              <a:schemeClr val="accent3">
                <a:lumMod val="45000"/>
                <a:lumOff val="55000"/>
              </a:schemeClr>
            </a:gs>
            <a:gs pos="76000">
              <a:schemeClr val="accent3">
                <a:lumMod val="45000"/>
                <a:lumOff val="55000"/>
              </a:schemeClr>
            </a:gs>
            <a:gs pos="91000">
              <a:schemeClr val="accent3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/>
          </p:nvPr>
        </p:nvSpPr>
        <p:spPr>
          <a:xfrm>
            <a:off x="3393353" y="3674045"/>
            <a:ext cx="7455119" cy="1157067"/>
          </a:xfrm>
        </p:spPr>
        <p:txBody>
          <a:bodyPr>
            <a:normAutofit/>
          </a:bodyPr>
          <a:lstStyle/>
          <a:p>
            <a:r>
              <a:rPr lang="es-MX" sz="6000" dirty="0" smtClean="0">
                <a:latin typeface="Baskerville Old Face" panose="02020602080505020303" pitchFamily="18" charset="0"/>
              </a:rPr>
              <a:t>Diabetes Mellitus tipo 2</a:t>
            </a:r>
            <a:endParaRPr lang="es-MX" sz="6000" dirty="0">
              <a:latin typeface="Baskerville Old Face" panose="02020602080505020303" pitchFamily="18" charset="0"/>
            </a:endParaRPr>
          </a:p>
        </p:txBody>
      </p:sp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>
          <a:xfrm>
            <a:off x="2073462" y="4967416"/>
            <a:ext cx="9705949" cy="1668162"/>
          </a:xfrm>
        </p:spPr>
        <p:txBody>
          <a:bodyPr>
            <a:normAutofit lnSpcReduction="10000"/>
          </a:bodyPr>
          <a:lstStyle/>
          <a:p>
            <a:pPr algn="ctr" fontAlgn="base"/>
            <a:r>
              <a:rPr lang="es-MX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Representa </a:t>
            </a:r>
            <a:r>
              <a:rPr lang="es-MX" sz="20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alrededor del 90-95</a:t>
            </a:r>
            <a:r>
              <a:rPr lang="es-MX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% de los diabéticos, con frecuencia tarda años en diagnosticarse, ya que la hiperglucemia se desarrolla gradualmente y en etapas tempranas a menudo no es lo suficientemente grave como para que el paciente note cualquiera de los síntomas clásicos. </a:t>
            </a:r>
          </a:p>
          <a:p>
            <a:pPr algn="ctr" fontAlgn="base"/>
            <a:r>
              <a:rPr lang="es-MX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Abarca a individuos que tienen resistencia a la </a:t>
            </a:r>
            <a:r>
              <a:rPr lang="es-MX" sz="20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insulina</a:t>
            </a:r>
            <a:endParaRPr lang="es-MX" sz="2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endParaRPr lang="es-MX" dirty="0"/>
          </a:p>
        </p:txBody>
      </p:sp>
      <p:pic>
        <p:nvPicPr>
          <p:cNvPr id="7170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661" y="275064"/>
            <a:ext cx="5009550" cy="3082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57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400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1000">
              <a:schemeClr val="accent3">
                <a:lumMod val="45000"/>
                <a:lumOff val="55000"/>
              </a:schemeClr>
            </a:gs>
            <a:gs pos="86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05232" y="658800"/>
            <a:ext cx="6166022" cy="2529244"/>
          </a:xfrm>
        </p:spPr>
        <p:txBody>
          <a:bodyPr>
            <a:noAutofit/>
          </a:bodyPr>
          <a:lstStyle/>
          <a:p>
            <a:pPr fontAlgn="base"/>
            <a:r>
              <a:rPr lang="es-MX" dirty="0" smtClean="0">
                <a:latin typeface="Baskerville Old Face" panose="02020602080505020303" pitchFamily="18" charset="0"/>
              </a:rPr>
              <a:t>Gran parte de </a:t>
            </a:r>
            <a:r>
              <a:rPr lang="es-MX" dirty="0">
                <a:latin typeface="Baskerville Old Face" panose="02020602080505020303" pitchFamily="18" charset="0"/>
              </a:rPr>
              <a:t>los pacientes </a:t>
            </a:r>
            <a:r>
              <a:rPr lang="es-MX" dirty="0" smtClean="0">
                <a:latin typeface="Baskerville Old Face" panose="02020602080505020303" pitchFamily="18" charset="0"/>
              </a:rPr>
              <a:t>son obesos y </a:t>
            </a:r>
            <a:r>
              <a:rPr lang="es-MX" dirty="0">
                <a:latin typeface="Baskerville Old Face" panose="02020602080505020303" pitchFamily="18" charset="0"/>
              </a:rPr>
              <a:t>los que no, </a:t>
            </a:r>
            <a:r>
              <a:rPr lang="es-MX" dirty="0" smtClean="0">
                <a:latin typeface="Baskerville Old Face" panose="02020602080505020303" pitchFamily="18" charset="0"/>
              </a:rPr>
              <a:t>pueden </a:t>
            </a:r>
            <a:r>
              <a:rPr lang="es-MX" dirty="0">
                <a:latin typeface="Baskerville Old Face" panose="02020602080505020303" pitchFamily="18" charset="0"/>
              </a:rPr>
              <a:t>tener un mayor porcentaje de grasa corporal distribuida </a:t>
            </a:r>
            <a:r>
              <a:rPr lang="es-MX" dirty="0" smtClean="0">
                <a:latin typeface="Baskerville Old Face" panose="02020602080505020303" pitchFamily="18" charset="0"/>
              </a:rPr>
              <a:t>principalmente </a:t>
            </a:r>
            <a:r>
              <a:rPr lang="es-MX" dirty="0">
                <a:latin typeface="Baskerville Old Face" panose="02020602080505020303" pitchFamily="18" charset="0"/>
              </a:rPr>
              <a:t>en </a:t>
            </a:r>
            <a:r>
              <a:rPr lang="es-MX" dirty="0" smtClean="0">
                <a:latin typeface="Baskerville Old Face" panose="02020602080505020303" pitchFamily="18" charset="0"/>
              </a:rPr>
              <a:t>el abdomen.</a:t>
            </a:r>
            <a:r>
              <a:rPr lang="es-MX" dirty="0">
                <a:latin typeface="Baskerville Old Face" panose="02020602080505020303" pitchFamily="18" charset="0"/>
              </a:rPr>
              <a:t> </a:t>
            </a:r>
          </a:p>
          <a:p>
            <a:pPr fontAlgn="base"/>
            <a:r>
              <a:rPr lang="es-MX" dirty="0">
                <a:latin typeface="Baskerville Old Face" panose="02020602080505020303" pitchFamily="18" charset="0"/>
              </a:rPr>
              <a:t>La </a:t>
            </a:r>
            <a:r>
              <a:rPr lang="es-MX" dirty="0" err="1">
                <a:latin typeface="Baskerville Old Face" panose="02020602080505020303" pitchFamily="18" charset="0"/>
              </a:rPr>
              <a:t>cetoacidosis</a:t>
            </a:r>
            <a:r>
              <a:rPr lang="es-MX" dirty="0">
                <a:latin typeface="Baskerville Old Face" panose="02020602080505020303" pitchFamily="18" charset="0"/>
              </a:rPr>
              <a:t> rara vez </a:t>
            </a:r>
            <a:r>
              <a:rPr lang="es-MX" dirty="0" smtClean="0">
                <a:latin typeface="Baskerville Old Face" panose="02020602080505020303" pitchFamily="18" charset="0"/>
              </a:rPr>
              <a:t>ocurre, </a:t>
            </a:r>
            <a:r>
              <a:rPr lang="es-MX" dirty="0">
                <a:latin typeface="Baskerville Old Face" panose="02020602080505020303" pitchFamily="18" charset="0"/>
              </a:rPr>
              <a:t>por lo general surge </a:t>
            </a:r>
            <a:r>
              <a:rPr lang="es-MX" dirty="0" smtClean="0">
                <a:latin typeface="Baskerville Old Face" panose="02020602080505020303" pitchFamily="18" charset="0"/>
              </a:rPr>
              <a:t>por el </a:t>
            </a:r>
            <a:r>
              <a:rPr lang="es-MX" dirty="0">
                <a:latin typeface="Baskerville Old Face" panose="02020602080505020303" pitchFamily="18" charset="0"/>
              </a:rPr>
              <a:t>estrés de otra enfermedad como la infección</a:t>
            </a:r>
            <a:r>
              <a:rPr lang="es-MX" dirty="0" smtClean="0">
                <a:latin typeface="Baskerville Old Face" panose="02020602080505020303" pitchFamily="18" charset="0"/>
              </a:rPr>
              <a:t>.</a:t>
            </a:r>
          </a:p>
          <a:p>
            <a:pPr fontAlgn="base"/>
            <a:r>
              <a:rPr lang="es-MX" dirty="0">
                <a:solidFill>
                  <a:prstClr val="black">
                    <a:lumMod val="75000"/>
                    <a:lumOff val="25000"/>
                  </a:prstClr>
                </a:solidFill>
                <a:latin typeface="Baskerville Old Face" panose="02020602080505020303" pitchFamily="18" charset="0"/>
              </a:rPr>
              <a:t>Hay un mayor riesgo de desarrollar complicaciones </a:t>
            </a:r>
            <a:r>
              <a:rPr lang="es-MX" dirty="0" err="1">
                <a:solidFill>
                  <a:prstClr val="black">
                    <a:lumMod val="75000"/>
                    <a:lumOff val="25000"/>
                  </a:prstClr>
                </a:solidFill>
                <a:latin typeface="Baskerville Old Face" panose="02020602080505020303" pitchFamily="18" charset="0"/>
              </a:rPr>
              <a:t>macrovasculares</a:t>
            </a:r>
            <a:r>
              <a:rPr lang="es-MX" dirty="0">
                <a:solidFill>
                  <a:prstClr val="black">
                    <a:lumMod val="75000"/>
                    <a:lumOff val="25000"/>
                  </a:prstClr>
                </a:solidFill>
                <a:latin typeface="Baskerville Old Face" panose="02020602080505020303" pitchFamily="18" charset="0"/>
              </a:rPr>
              <a:t> y </a:t>
            </a:r>
            <a:r>
              <a:rPr lang="es-MX" dirty="0" err="1">
                <a:solidFill>
                  <a:prstClr val="black">
                    <a:lumMod val="75000"/>
                    <a:lumOff val="25000"/>
                  </a:prstClr>
                </a:solidFill>
                <a:latin typeface="Baskerville Old Face" panose="02020602080505020303" pitchFamily="18" charset="0"/>
              </a:rPr>
              <a:t>microvasculares</a:t>
            </a:r>
            <a:r>
              <a:rPr lang="es-MX" dirty="0">
                <a:solidFill>
                  <a:prstClr val="black">
                    <a:lumMod val="75000"/>
                    <a:lumOff val="25000"/>
                  </a:prstClr>
                </a:solidFill>
                <a:latin typeface="Baskerville Old Face" panose="02020602080505020303" pitchFamily="18" charset="0"/>
              </a:rPr>
              <a:t>.</a:t>
            </a:r>
          </a:p>
          <a:p>
            <a:pPr fontAlgn="base"/>
            <a:endParaRPr lang="es-MX" dirty="0" smtClean="0">
              <a:latin typeface="Baskerville Old Face" panose="02020602080505020303" pitchFamily="18" charset="0"/>
            </a:endParaRPr>
          </a:p>
          <a:p>
            <a:pPr marL="0" indent="0" fontAlgn="base">
              <a:buNone/>
            </a:pPr>
            <a:r>
              <a:rPr lang="es-MX" sz="2000" dirty="0">
                <a:latin typeface="Baskerville Old Face" panose="02020602080505020303" pitchFamily="18" charset="0"/>
              </a:rPr>
              <a:t> </a:t>
            </a:r>
          </a:p>
          <a:p>
            <a:endParaRPr lang="es-MX" sz="1600" dirty="0"/>
          </a:p>
        </p:txBody>
      </p:sp>
      <p:pic>
        <p:nvPicPr>
          <p:cNvPr id="8194" name="Picture 2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4" r="16757"/>
          <a:stretch/>
        </p:blipFill>
        <p:spPr bwMode="auto">
          <a:xfrm>
            <a:off x="7799171" y="474552"/>
            <a:ext cx="3451656" cy="289773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6826087" y="3672894"/>
            <a:ext cx="5279415" cy="201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ts val="1000"/>
              </a:spcBef>
              <a:buClr>
                <a:srgbClr val="0F6FC6"/>
              </a:buClr>
            </a:pPr>
            <a:endParaRPr lang="es-MX" dirty="0" smtClean="0">
              <a:solidFill>
                <a:prstClr val="black">
                  <a:lumMod val="75000"/>
                  <a:lumOff val="25000"/>
                </a:prstClr>
              </a:solidFill>
              <a:latin typeface="Baskerville Old Face" panose="02020602080505020303" pitchFamily="18" charset="0"/>
            </a:endParaRPr>
          </a:p>
          <a:p>
            <a:pPr marL="342900" lvl="0" indent="-342900" fontAlgn="base">
              <a:spcBef>
                <a:spcPts val="1000"/>
              </a:spcBef>
              <a:buClr>
                <a:srgbClr val="0F6FC6"/>
              </a:buClr>
              <a:buFont typeface="Wingdings 3" charset="2"/>
              <a:buChar char=""/>
            </a:pPr>
            <a:r>
              <a:rPr lang="es-MX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Baskerville Old Face" panose="02020602080505020303" pitchFamily="18" charset="0"/>
              </a:rPr>
              <a:t>Puede mejorar con la reducción de peso y / o tratamiento farmacológico de la hiperglucemia, pero rara vez se restablece a la normalidad. </a:t>
            </a:r>
          </a:p>
          <a:p>
            <a:pPr marL="342900" lvl="0" indent="-342900" fontAlgn="base">
              <a:spcBef>
                <a:spcPts val="1000"/>
              </a:spcBef>
              <a:buClr>
                <a:srgbClr val="0F6FC6"/>
              </a:buClr>
              <a:buFont typeface="Wingdings 3" charset="2"/>
              <a:buChar char=""/>
            </a:pPr>
            <a:r>
              <a:rPr lang="es-MX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Baskerville Old Face" panose="02020602080505020303" pitchFamily="18" charset="0"/>
              </a:rPr>
              <a:t>El </a:t>
            </a:r>
            <a:r>
              <a:rPr lang="es-MX" dirty="0">
                <a:solidFill>
                  <a:prstClr val="black">
                    <a:lumMod val="75000"/>
                    <a:lumOff val="25000"/>
                  </a:prstClr>
                </a:solidFill>
                <a:latin typeface="Baskerville Old Face" panose="02020602080505020303" pitchFamily="18" charset="0"/>
              </a:rPr>
              <a:t>riesgo </a:t>
            </a:r>
            <a:r>
              <a:rPr lang="es-MX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Baskerville Old Face" panose="02020602080505020303" pitchFamily="18" charset="0"/>
              </a:rPr>
              <a:t>aumenta </a:t>
            </a:r>
            <a:r>
              <a:rPr lang="es-MX" dirty="0">
                <a:solidFill>
                  <a:prstClr val="black">
                    <a:lumMod val="75000"/>
                    <a:lumOff val="25000"/>
                  </a:prstClr>
                </a:solidFill>
                <a:latin typeface="Baskerville Old Face" panose="02020602080505020303" pitchFamily="18" charset="0"/>
              </a:rPr>
              <a:t>con la edad, la obesidad y la falta de actividad física.</a:t>
            </a:r>
            <a:endParaRPr lang="es-MX" sz="1600" dirty="0"/>
          </a:p>
        </p:txBody>
      </p:sp>
      <p:pic>
        <p:nvPicPr>
          <p:cNvPr id="8196" name="Picture 4" descr="Resultado de imagen para persona obesa y mayor ejercic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930" y="3672894"/>
            <a:ext cx="4577157" cy="22567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74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chemeClr val="accent3">
                <a:lumMod val="5000"/>
                <a:lumOff val="95000"/>
              </a:schemeClr>
            </a:gs>
            <a:gs pos="75000">
              <a:schemeClr val="accent3">
                <a:lumMod val="45000"/>
                <a:lumOff val="55000"/>
              </a:schemeClr>
            </a:gs>
            <a:gs pos="66000">
              <a:schemeClr val="accent3">
                <a:lumMod val="45000"/>
                <a:lumOff val="55000"/>
              </a:schemeClr>
            </a:gs>
            <a:gs pos="89000">
              <a:schemeClr val="accent3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76217" y="1822716"/>
            <a:ext cx="8911687" cy="1280890"/>
          </a:xfrm>
        </p:spPr>
        <p:txBody>
          <a:bodyPr>
            <a:normAutofit/>
          </a:bodyPr>
          <a:lstStyle/>
          <a:p>
            <a:pPr algn="r"/>
            <a:r>
              <a:rPr lang="es-MX" b="1" dirty="0">
                <a:latin typeface="Baskerville Old Face" panose="02020602080505020303" pitchFamily="18" charset="0"/>
              </a:rPr>
              <a:t>Otros tipos específicos de DM</a:t>
            </a:r>
            <a:r>
              <a:rPr lang="es-MX" sz="4000" b="1" dirty="0" smtClean="0">
                <a:latin typeface="Baskerville Old Face" panose="02020602080505020303" pitchFamily="18" charset="0"/>
              </a:rPr>
              <a:t>:</a:t>
            </a:r>
            <a:endParaRPr lang="es-MX" sz="4000" b="1" dirty="0">
              <a:latin typeface="Baskerville Old Face" panose="02020602080505020303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918887" y="2590800"/>
            <a:ext cx="5981139" cy="3538150"/>
          </a:xfrm>
        </p:spPr>
        <p:txBody>
          <a:bodyPr/>
          <a:lstStyle/>
          <a:p>
            <a:r>
              <a:rPr lang="es-MX" sz="2400" dirty="0" smtClean="0">
                <a:latin typeface="Baskerville Old Face" panose="02020602080505020303" pitchFamily="18" charset="0"/>
              </a:rPr>
              <a:t>Defectos </a:t>
            </a:r>
            <a:r>
              <a:rPr lang="es-MX" sz="2400" dirty="0">
                <a:latin typeface="Baskerville Old Face" panose="02020602080505020303" pitchFamily="18" charset="0"/>
              </a:rPr>
              <a:t>genéticos en la función de las células beta o en la acción de la </a:t>
            </a:r>
            <a:r>
              <a:rPr lang="es-MX" sz="2400" dirty="0" smtClean="0">
                <a:latin typeface="Baskerville Old Face" panose="02020602080505020303" pitchFamily="18" charset="0"/>
              </a:rPr>
              <a:t>insulina</a:t>
            </a:r>
          </a:p>
          <a:p>
            <a:r>
              <a:rPr lang="es-MX" sz="2400" dirty="0">
                <a:latin typeface="Baskerville Old Face" panose="02020602080505020303" pitchFamily="18" charset="0"/>
              </a:rPr>
              <a:t>E</a:t>
            </a:r>
            <a:r>
              <a:rPr lang="es-MX" sz="2400" dirty="0" smtClean="0">
                <a:latin typeface="Baskerville Old Face" panose="02020602080505020303" pitchFamily="18" charset="0"/>
              </a:rPr>
              <a:t>nfermedades </a:t>
            </a:r>
            <a:r>
              <a:rPr lang="es-MX" sz="2400" dirty="0">
                <a:latin typeface="Baskerville Old Face" panose="02020602080505020303" pitchFamily="18" charset="0"/>
              </a:rPr>
              <a:t>del páncreas exocrino (como la fibrosis quística) </a:t>
            </a:r>
            <a:endParaRPr lang="es-MX" sz="2400" dirty="0">
              <a:latin typeface="Baskerville Old Face" panose="02020602080505020303" pitchFamily="18" charset="0"/>
            </a:endParaRPr>
          </a:p>
          <a:p>
            <a:r>
              <a:rPr lang="es-MX" sz="2400" dirty="0">
                <a:latin typeface="Baskerville Old Face" panose="02020602080505020303" pitchFamily="18" charset="0"/>
              </a:rPr>
              <a:t>I</a:t>
            </a:r>
            <a:r>
              <a:rPr lang="es-MX" sz="2400" dirty="0" smtClean="0">
                <a:latin typeface="Baskerville Old Face" panose="02020602080505020303" pitchFamily="18" charset="0"/>
              </a:rPr>
              <a:t>nducidas </a:t>
            </a:r>
            <a:r>
              <a:rPr lang="es-MX" sz="2400" dirty="0">
                <a:latin typeface="Baskerville Old Face" panose="02020602080505020303" pitchFamily="18" charset="0"/>
              </a:rPr>
              <a:t>farmacológica o químicamente (como ocurre en el tratamiento del VIH/sida o tras trasplante de órganos). </a:t>
            </a:r>
          </a:p>
          <a:p>
            <a:endParaRPr lang="es-MX" dirty="0"/>
          </a:p>
        </p:txBody>
      </p:sp>
      <p:pic>
        <p:nvPicPr>
          <p:cNvPr id="9218" name="Picture 2" descr="Resultado de imagen para fibrosis quist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287" y="2014151"/>
            <a:ext cx="3459891" cy="34598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44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000">
              <a:schemeClr val="accent3">
                <a:lumMod val="5000"/>
                <a:lumOff val="95000"/>
              </a:schemeClr>
            </a:gs>
            <a:gs pos="96000">
              <a:schemeClr val="accent3">
                <a:lumMod val="45000"/>
                <a:lumOff val="55000"/>
              </a:schemeClr>
            </a:gs>
            <a:gs pos="59000">
              <a:schemeClr val="accent3">
                <a:lumMod val="45000"/>
                <a:lumOff val="55000"/>
              </a:schemeClr>
            </a:gs>
            <a:gs pos="91000">
              <a:schemeClr val="accent3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53811" y="431878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s-MX" sz="4000" b="1" dirty="0">
                <a:latin typeface="Baskerville Old Face" panose="02020602080505020303" pitchFamily="18" charset="0"/>
              </a:rPr>
              <a:t>Diabetes gestacional (GDM):</a:t>
            </a:r>
            <a:r>
              <a:rPr lang="es-MX" sz="4000" dirty="0">
                <a:latin typeface="Baskerville Old Face" panose="02020602080505020303" pitchFamily="18" charset="0"/>
              </a:rPr>
              <a:t> </a:t>
            </a:r>
            <a:endParaRPr lang="es-MX" sz="4000" dirty="0">
              <a:latin typeface="Baskerville Old Face" panose="02020602080505020303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50098" y="5074509"/>
            <a:ext cx="8915400" cy="1585784"/>
          </a:xfrm>
        </p:spPr>
        <p:txBody>
          <a:bodyPr/>
          <a:lstStyle/>
          <a:p>
            <a:pPr marL="0" indent="0" algn="ctr">
              <a:buNone/>
            </a:pPr>
            <a:r>
              <a:rPr lang="es-MX" sz="2000" dirty="0">
                <a:latin typeface="Calisto MT" panose="02040603050505030304" pitchFamily="18" charset="0"/>
              </a:rPr>
              <a:t>Es la </a:t>
            </a:r>
            <a:r>
              <a:rPr lang="es-MX" sz="2000" dirty="0" smtClean="0">
                <a:latin typeface="Calisto MT" panose="02040603050505030304" pitchFamily="18" charset="0"/>
              </a:rPr>
              <a:t>alteración frecuente </a:t>
            </a:r>
            <a:r>
              <a:rPr lang="es-MX" sz="2000" dirty="0">
                <a:latin typeface="Calisto MT" panose="02040603050505030304" pitchFamily="18" charset="0"/>
              </a:rPr>
              <a:t>en el metabolismo de los hidratos de carbono que se detecta por primera vez durante el embarazo, esta traduce una insuficiente adaptación a la </a:t>
            </a:r>
            <a:r>
              <a:rPr lang="es-MX" sz="2000" dirty="0" err="1">
                <a:latin typeface="Calisto MT" panose="02040603050505030304" pitchFamily="18" charset="0"/>
              </a:rPr>
              <a:t>insulino</a:t>
            </a:r>
            <a:r>
              <a:rPr lang="es-MX" sz="2000" dirty="0">
                <a:latin typeface="Calisto MT" panose="02040603050505030304" pitchFamily="18" charset="0"/>
              </a:rPr>
              <a:t> resistencia que se produce en la gestante, aunque suele resolverse después del parto. </a:t>
            </a:r>
          </a:p>
          <a:p>
            <a:endParaRPr lang="es-MX" dirty="0"/>
          </a:p>
        </p:txBody>
      </p:sp>
      <p:pic>
        <p:nvPicPr>
          <p:cNvPr id="10245" name="Picture 5" descr="Resultado de imagen para diabetes gestacio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142" y="237208"/>
            <a:ext cx="5763311" cy="38440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76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ppt/theme/theme2.xml><?xml version="1.0" encoding="utf-8"?>
<a:theme xmlns:a="http://schemas.openxmlformats.org/drawingml/2006/main" name="Espiral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264</TotalTime>
  <Words>1094</Words>
  <Application>Microsoft Office PowerPoint</Application>
  <PresentationFormat>Panorámica</PresentationFormat>
  <Paragraphs>99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19</vt:i4>
      </vt:variant>
    </vt:vector>
  </HeadingPairs>
  <TitlesOfParts>
    <vt:vector size="32" baseType="lpstr">
      <vt:lpstr>Batang</vt:lpstr>
      <vt:lpstr>Gungsuh</vt:lpstr>
      <vt:lpstr>Arial</vt:lpstr>
      <vt:lpstr>Baskerville Old Face</vt:lpstr>
      <vt:lpstr>Berlin Sans FB</vt:lpstr>
      <vt:lpstr>Calibri</vt:lpstr>
      <vt:lpstr>Calisto MT</vt:lpstr>
      <vt:lpstr>Century Gothic</vt:lpstr>
      <vt:lpstr>Garamond</vt:lpstr>
      <vt:lpstr>Times New Roman</vt:lpstr>
      <vt:lpstr>Wingdings 3</vt:lpstr>
      <vt:lpstr>Savon</vt:lpstr>
      <vt:lpstr>Espiral</vt:lpstr>
      <vt:lpstr>Diabetes</vt:lpstr>
      <vt:lpstr>¿Qué es la diabetes?</vt:lpstr>
      <vt:lpstr>Tipos de diabetes</vt:lpstr>
      <vt:lpstr>Diabetes Mellitus tipo 1</vt:lpstr>
      <vt:lpstr>Presentación de PowerPoint</vt:lpstr>
      <vt:lpstr>Diabetes Mellitus tipo 2</vt:lpstr>
      <vt:lpstr>Presentación de PowerPoint</vt:lpstr>
      <vt:lpstr>Otros tipos específicos de DM:</vt:lpstr>
      <vt:lpstr>Diabetes gestacional (GDM): </vt:lpstr>
      <vt:lpstr>Características generales: </vt:lpstr>
      <vt:lpstr>Epidemiología de diabetes en México </vt:lpstr>
      <vt:lpstr>Presentación de PowerPoint</vt:lpstr>
      <vt:lpstr>Presentación de PowerPoint</vt:lpstr>
      <vt:lpstr>Presentación de PowerPoint</vt:lpstr>
      <vt:lpstr>Presentación de PowerPoint</vt:lpstr>
      <vt:lpstr>  Impacto en mortalidad por diabetes en la entidad federativa </vt:lpstr>
      <vt:lpstr>Presentación de PowerPoint</vt:lpstr>
      <vt:lpstr>Presentación de PowerPoint</vt:lpstr>
      <vt:lpstr>Bibliografía: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Iván .</dc:creator>
  <cp:lastModifiedBy>Iván .</cp:lastModifiedBy>
  <cp:revision>27</cp:revision>
  <dcterms:created xsi:type="dcterms:W3CDTF">2017-09-16T06:06:23Z</dcterms:created>
  <dcterms:modified xsi:type="dcterms:W3CDTF">2017-09-16T10:31:18Z</dcterms:modified>
</cp:coreProperties>
</file>