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7" r:id="rId7"/>
    <p:sldId id="268" r:id="rId8"/>
    <p:sldId id="269" r:id="rId9"/>
    <p:sldId id="270" r:id="rId10"/>
    <p:sldId id="278" r:id="rId11"/>
    <p:sldId id="27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696A-506A-4105-89AA-9C8BD90F7834}" type="datetimeFigureOut">
              <a:rPr lang="es-MX" smtClean="0"/>
              <a:t>01/10/2017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F81F-F013-4945-966D-A055E9386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999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3B75-AEEC-4BB6-B415-66C4B6C89669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0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A72F-D40A-401F-BFD9-F18D45B66313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4F34-AA34-494C-A50D-1BB95A70D78C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E571-3273-4C58-95C1-44615AD3348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A4E6-D13D-4579-928C-497524550715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9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E70-B817-45C6-8798-7418015606FD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4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1560-839F-402C-833E-28558C577226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11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605-69CC-45AF-A072-08A50970CAE5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B402-0932-4848-82F5-7631C21F20EB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1F5A-4DE9-4316-BF37-6CC33E178EB2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79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6AA1B0-435C-4974-8D76-3D48EDA7FDF7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3DF1-FF01-48F6-A213-93BA174D7C58}" type="datetime1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3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3F173-1AE7-4AAF-9997-2BAB27B3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46922"/>
            <a:ext cx="7362325" cy="2296807"/>
          </a:xfrm>
        </p:spPr>
        <p:txBody>
          <a:bodyPr/>
          <a:lstStyle/>
          <a:p>
            <a:pPr algn="ctr"/>
            <a:r>
              <a:rPr lang="es-MX" dirty="0"/>
              <a:t>Fisiología de Glucagón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6134E1-A80E-4388-A671-47E5DE4A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1582" y="3670852"/>
            <a:ext cx="7503269" cy="185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Tovar espinosa Daniela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grupo:1373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Profesor: ALEJANDRO CASTILLO TRAPALA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2DC03-0A36-4C4B-A6C4-18A0B04E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Escudo-UNAM-1024x1151.png">
            <a:extLst>
              <a:ext uri="{FF2B5EF4-FFF2-40B4-BE49-F238E27FC236}">
                <a16:creationId xmlns:a16="http://schemas.microsoft.com/office/drawing/2014/main" id="{FE8823AE-96EB-480D-8E77-C0E0BB39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7766"/>
            <a:ext cx="2544417" cy="28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named.png">
            <a:extLst>
              <a:ext uri="{FF2B5EF4-FFF2-40B4-BE49-F238E27FC236}">
                <a16:creationId xmlns:a16="http://schemas.microsoft.com/office/drawing/2014/main" id="{28FEFA37-8285-4523-AB75-4E005FD1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-214824"/>
            <a:ext cx="3286540" cy="326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17483"/>
      </p:ext>
    </p:extLst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3D550979-28C9-4647-A6FE-A50FA305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Factores que inhiben y estimulan su secreción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CDA4A374-451F-4D86-8715-778F01D07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134899"/>
              </p:ext>
            </p:extLst>
          </p:nvPr>
        </p:nvGraphicFramePr>
        <p:xfrm>
          <a:off x="1934817" y="2012780"/>
          <a:ext cx="8534400" cy="449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73257354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694268123"/>
                    </a:ext>
                  </a:extLst>
                </a:gridCol>
              </a:tblGrid>
              <a:tr h="3745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Factores que inhiben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Factores que estimulan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1394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s-MX" dirty="0"/>
                        <a:t>Glucosa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Catecolaminas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75718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s-MX" dirty="0"/>
                        <a:t>Concentración alta de ácidos grasos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Aminoácidos (excepto Leucina)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62105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s-MX" dirty="0"/>
                        <a:t>Cetonas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Colecistocinina (CCK)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30806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s-MX" dirty="0"/>
                        <a:t>Insulina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Gastrina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63828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s-MX" dirty="0"/>
                        <a:t>Somatostatina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Péptidos inhibidores gástricos (PIG)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7189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s-MX" dirty="0"/>
                        <a:t>Secretina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Glucocorticoides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00382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Sistema simpático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399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Sistema parasimpático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56083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Hipoglucemia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51608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Ayuno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13781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Ejercicio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44184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072F0-1BCB-4306-B93F-B583429D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6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CC94A5FF-0F57-42EE-8513-5026DE3A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Efectos en los diferentes tejidos sobre los que actúa y en el metabolismo intermedio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7517981-4F5C-4051-8F0E-1AE78871D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89401"/>
              </p:ext>
            </p:extLst>
          </p:nvPr>
        </p:nvGraphicFramePr>
        <p:xfrm>
          <a:off x="1450975" y="2305877"/>
          <a:ext cx="9604376" cy="292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95247720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2474145783"/>
                    </a:ext>
                  </a:extLst>
                </a:gridCol>
              </a:tblGrid>
              <a:tr h="33462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*Inhibición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*Estimulación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364788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r>
                        <a:rPr lang="es-MX" dirty="0"/>
                        <a:t>Glucógenogénesis en hígado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Glucogenólisis en hígado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15854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r>
                        <a:rPr lang="es-MX" dirty="0"/>
                        <a:t>Glucólisis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Gluconeogénesis en hígado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4502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r>
                        <a:rPr lang="es-MX" dirty="0"/>
                        <a:t>Lipogénesis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Lipólisis en tejido adiposo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33743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Liberación de Insulina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30375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Liberación de catecolaminas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1840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Liberación de Glucosa en sangre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75322"/>
                  </a:ext>
                </a:extLst>
              </a:tr>
              <a:tr h="3346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Oxidación de ácidos grasos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13406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523D9A-0F87-4ADE-B22A-EC66201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BFE4C-35C4-4AF7-AA94-BADD84D7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4AD4A-D012-45EF-8B54-BC6BA4FA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E.J.W. BARRINGTON, H. BLUME EDICIONES (1977). Introducción a la Endocrinología general y comparada, 49-62. </a:t>
            </a:r>
          </a:p>
          <a:p>
            <a:r>
              <a:rPr lang="es-MX" dirty="0"/>
              <a:t>RICHATD N. HARDY, Editorial el Manual Moderno (1984). Fisiología del Sistema Endocrino, 49-55.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B21CE-ABDD-4C06-841C-C5FEE368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55776"/>
      </p:ext>
    </p:extLst>
  </p:cSld>
  <p:clrMapOvr>
    <a:masterClrMapping/>
  </p:clrMapOvr>
  <p:transition spd="slow"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F0C97-E21B-484F-A07D-DD47868E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biosíntesis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E2047FA0-2D37-46B8-9D6C-07B0BBB790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0600" y="2466975"/>
            <a:ext cx="2790825" cy="25431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70E9E-F5AB-4F1A-B4A0-3302E55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2A072B-F499-4FBF-9AFC-BC6199061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MX" dirty="0"/>
              <a:t>El glucagón es sintetizado y liberado por las células α (alfa) de los islotes pancreáticos.</a:t>
            </a:r>
          </a:p>
          <a:p>
            <a:pPr lvl="0"/>
            <a:r>
              <a:rPr lang="es-MX" dirty="0"/>
              <a:t>Deriva del procesamiento selectivo del preproglucagón.</a:t>
            </a:r>
          </a:p>
          <a:p>
            <a:pPr lvl="0"/>
            <a:r>
              <a:rPr lang="es-MX" dirty="0"/>
              <a:t>Las secuencias dan lugar a glucagon, GLP-1, GLP-2.</a:t>
            </a:r>
          </a:p>
        </p:txBody>
      </p:sp>
    </p:spTree>
    <p:extLst>
      <p:ext uri="{BB962C8B-B14F-4D97-AF65-F5344CB8AC3E}">
        <p14:creationId xmlns:p14="http://schemas.microsoft.com/office/powerpoint/2010/main" val="1625561531"/>
      </p:ext>
    </p:extLst>
  </p:cSld>
  <p:clrMapOvr>
    <a:masterClrMapping/>
  </p:clrMapOvr>
  <p:transition spd="slow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6B452-CCBE-40CA-95E4-442941DC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 QUE LO PRODUCE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4B1A76A-3378-4FDC-8792-A4BCF54F7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254298"/>
            <a:ext cx="4645025" cy="296853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545D20-1A98-45EE-81BA-B19395E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30ECF-38C9-42D3-809F-4763D5937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endParaRPr lang="es-MX" dirty="0"/>
          </a:p>
          <a:p>
            <a:pPr lvl="0"/>
            <a:endParaRPr lang="es-MX" dirty="0"/>
          </a:p>
          <a:p>
            <a:pPr lvl="0"/>
            <a:r>
              <a:rPr lang="es-MX" dirty="0"/>
              <a:t>Preproglucagón. </a:t>
            </a:r>
          </a:p>
          <a:p>
            <a:pPr lvl="1"/>
            <a:r>
              <a:rPr lang="es-MX" dirty="0"/>
              <a:t>Localizado en el cromosoma 2 en el brazo largo, en la región 36.</a:t>
            </a:r>
          </a:p>
          <a:p>
            <a:pPr lvl="1"/>
            <a:r>
              <a:rPr lang="es-MX" dirty="0"/>
              <a:t>Se sintetiza a partir del gen GCG</a:t>
            </a:r>
          </a:p>
        </p:txBody>
      </p:sp>
    </p:spTree>
    <p:extLst>
      <p:ext uri="{BB962C8B-B14F-4D97-AF65-F5344CB8AC3E}">
        <p14:creationId xmlns:p14="http://schemas.microsoft.com/office/powerpoint/2010/main" val="3352551391"/>
      </p:ext>
    </p:extLst>
  </p:cSld>
  <p:clrMapOvr>
    <a:masterClrMapping/>
  </p:clrMapOvr>
  <p:transition spd="slow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34730-1C97-4FED-9CA5-3A8B7237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QUIMICA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3C013F40-0742-453E-AF0F-240A5E863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672566"/>
            <a:ext cx="4645025" cy="21319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600BB-53DE-4456-A928-C2178F0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550C935-364A-47DC-9AA2-088877155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MX" dirty="0"/>
          </a:p>
          <a:p>
            <a:pPr marL="0" lvl="0" indent="0">
              <a:buNone/>
            </a:pPr>
            <a:endParaRPr lang="es-MX" dirty="0"/>
          </a:p>
          <a:p>
            <a:r>
              <a:rPr lang="es-MX" dirty="0"/>
              <a:t>Es una hormona polipeptídica formada por una sola cadena de 29 aminoácidos cuyo peso molecular es de 3 485 daltones.</a:t>
            </a:r>
          </a:p>
        </p:txBody>
      </p:sp>
    </p:spTree>
    <p:extLst>
      <p:ext uri="{BB962C8B-B14F-4D97-AF65-F5344CB8AC3E}">
        <p14:creationId xmlns:p14="http://schemas.microsoft.com/office/powerpoint/2010/main" val="2245641159"/>
      </p:ext>
    </p:extLst>
  </p:cSld>
  <p:clrMapOvr>
    <a:masterClrMapping/>
  </p:clrMapOvr>
  <p:transition spd="slow"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B7208-D577-4A2B-AF31-ECABFD2D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CONCENTRACIÓN BASAL Y DIARÍA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5679F99-2E8D-4AD0-879D-9CE1D1D0E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64516"/>
            <a:ext cx="4645025" cy="31480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B71EB-0B9F-4F73-9767-C2D9901B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98893-A6AF-437B-B27B-A35E124FE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24130"/>
            <a:ext cx="4645152" cy="3448595"/>
          </a:xfrm>
        </p:spPr>
        <p:txBody>
          <a:bodyPr/>
          <a:lstStyle/>
          <a:p>
            <a:pPr lvl="0"/>
            <a:r>
              <a:rPr lang="es-MX" dirty="0"/>
              <a:t>Depende de la concentración de glucosa en el líquido extracelular.</a:t>
            </a:r>
          </a:p>
          <a:p>
            <a:pPr lvl="0"/>
            <a:r>
              <a:rPr lang="es-MX" dirty="0"/>
              <a:t>En condiciones de reposo, se liberan pequeñas cantidades.</a:t>
            </a:r>
          </a:p>
          <a:p>
            <a:pPr lvl="0"/>
            <a:r>
              <a:rPr lang="es-MX" dirty="0"/>
              <a:t>El rango normal es de 50 a 100 pg/mL. (75pg/mL).</a:t>
            </a:r>
          </a:p>
        </p:txBody>
      </p:sp>
    </p:spTree>
    <p:extLst>
      <p:ext uri="{BB962C8B-B14F-4D97-AF65-F5344CB8AC3E}">
        <p14:creationId xmlns:p14="http://schemas.microsoft.com/office/powerpoint/2010/main" val="3635002327"/>
      </p:ext>
    </p:extLst>
  </p:cSld>
  <p:clrMapOvr>
    <a:masterClrMapping/>
  </p:clrMapOvr>
  <p:transition spd="slow">
    <p:strips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226774-B8DF-408B-AD45-C050CD6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Vida media</a:t>
            </a: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7D9F4D65-D890-44B5-9D3E-8F07B7158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9339" y="2817742"/>
            <a:ext cx="4041913" cy="1845553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DBC1689-12A0-4DF6-9785-8AF26FA0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874C2-88E5-4D12-A68A-B5779CA5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endParaRPr lang="es-MX" dirty="0"/>
          </a:p>
          <a:p>
            <a:pPr lvl="0"/>
            <a:endParaRPr lang="es-MX" dirty="0"/>
          </a:p>
          <a:p>
            <a:r>
              <a:rPr lang="es-MX" dirty="0"/>
              <a:t>La vida media del glucagon en el plasma circulante es entre tres y seis minutos.</a:t>
            </a:r>
          </a:p>
        </p:txBody>
      </p:sp>
    </p:spTree>
    <p:extLst>
      <p:ext uri="{BB962C8B-B14F-4D97-AF65-F5344CB8AC3E}">
        <p14:creationId xmlns:p14="http://schemas.microsoft.com/office/powerpoint/2010/main" val="3352625005"/>
      </p:ext>
    </p:extLst>
  </p:cSld>
  <p:clrMapOvr>
    <a:masterClrMapping/>
  </p:clrMapOvr>
  <p:transition spd="slow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B1D39-4533-49E0-B778-9C848648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Mecanismo de acción hormonal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A1FBF7-5E0E-41BE-9ACE-A1AA8300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F0E67-9D85-47F9-9757-A0D4A4CC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MX" dirty="0"/>
          </a:p>
          <a:p>
            <a:pPr lvl="0"/>
            <a:endParaRPr lang="es-MX" dirty="0"/>
          </a:p>
          <a:p>
            <a:pPr lvl="0"/>
            <a:r>
              <a:rPr lang="es-MX" dirty="0"/>
              <a:t>El glucagón induce en el hepatocito una cascada catabólica.</a:t>
            </a:r>
          </a:p>
          <a:p>
            <a:pPr lvl="1"/>
            <a:r>
              <a:rPr lang="es-MX" dirty="0"/>
              <a:t>Inicia al unirse al receptor de membrana y a una proteína </a:t>
            </a:r>
            <a:r>
              <a:rPr lang="es-ES" dirty="0"/>
              <a:t>G</a:t>
            </a:r>
            <a:r>
              <a:rPr lang="el-GR" dirty="0"/>
              <a:t>α</a:t>
            </a:r>
            <a:r>
              <a:rPr lang="es-MX" dirty="0"/>
              <a:t>, activando la adenilciclasa e incrementando los niveles de AMPc intracelular. </a:t>
            </a:r>
          </a:p>
          <a:p>
            <a:pPr lvl="1"/>
            <a:r>
              <a:rPr lang="es-MX" dirty="0"/>
              <a:t>Este activa a una protein kinasa A, que inicia todas las acciones conocidas del glucagón.</a:t>
            </a:r>
          </a:p>
        </p:txBody>
      </p:sp>
    </p:spTree>
    <p:extLst>
      <p:ext uri="{BB962C8B-B14F-4D97-AF65-F5344CB8AC3E}">
        <p14:creationId xmlns:p14="http://schemas.microsoft.com/office/powerpoint/2010/main" val="1864845031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819BEF-092E-407A-89CD-D7145F7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A59B0A-52CF-42A8-94F8-AABC76BF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372869"/>
            <a:ext cx="8521148" cy="54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767"/>
      </p:ext>
    </p:extLst>
  </p:cSld>
  <p:clrMapOvr>
    <a:masterClrMapping/>
  </p:clrMapOvr>
  <p:transition spd="slow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44476-5684-4413-8CC5-A5EB6441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Órgano blanco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3991768D-DA1C-4FC6-AE5B-82E72B3AC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5447" y="2562326"/>
            <a:ext cx="3867840" cy="289714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ABE052-EEA8-4FE2-8B55-0B8280A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02466B-0A79-48F5-AA08-3D7041778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endParaRPr lang="es-MX" dirty="0"/>
          </a:p>
          <a:p>
            <a:pPr lvl="0" algn="ctr"/>
            <a:r>
              <a:rPr lang="es-MX" dirty="0"/>
              <a:t>El hígado.</a:t>
            </a:r>
          </a:p>
          <a:p>
            <a:pPr lvl="0" algn="ctr"/>
            <a:r>
              <a:rPr lang="es-MX" dirty="0"/>
              <a:t>Tejido adiposo </a:t>
            </a:r>
          </a:p>
          <a:p>
            <a:pPr lvl="0" algn="ctr"/>
            <a:r>
              <a:rPr lang="es-MX" dirty="0"/>
              <a:t>Páncreas </a:t>
            </a:r>
          </a:p>
          <a:p>
            <a:pPr lv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0447"/>
      </p:ext>
    </p:extLst>
  </p:cSld>
  <p:clrMapOvr>
    <a:masterClrMapping/>
  </p:clrMapOvr>
  <p:transition spd="slow">
    <p:strips dir="ld"/>
  </p:transition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678</TotalTime>
  <Words>379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Galería</vt:lpstr>
      <vt:lpstr>Fisiología de Glucagón</vt:lpstr>
      <vt:lpstr>biosíntesis</vt:lpstr>
      <vt:lpstr>GEN QUE LO PRODUCE</vt:lpstr>
      <vt:lpstr>ESTRUCTURA QUIMICA</vt:lpstr>
      <vt:lpstr>CONCENTRACIÓN BASAL Y DIARÍA</vt:lpstr>
      <vt:lpstr>Vida media</vt:lpstr>
      <vt:lpstr>Mecanismo de acción hormonal</vt:lpstr>
      <vt:lpstr>Presentación de PowerPoint</vt:lpstr>
      <vt:lpstr>Órgano blanco</vt:lpstr>
      <vt:lpstr>Factores que inhiben y estimulan su secreción</vt:lpstr>
      <vt:lpstr>Efectos en los diferentes tejidos sobre los que actúa y en el metabolismo intermedio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Fisiología de Glucagón</dc:title>
  <dc:creator>TOSHIBA C55-A</dc:creator>
  <cp:lastModifiedBy>TOSHIBA C55-A</cp:lastModifiedBy>
  <cp:revision>33</cp:revision>
  <dcterms:created xsi:type="dcterms:W3CDTF">2017-09-08T04:30:34Z</dcterms:created>
  <dcterms:modified xsi:type="dcterms:W3CDTF">2017-10-01T19:17:16Z</dcterms:modified>
</cp:coreProperties>
</file>