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73" r:id="rId2"/>
    <p:sldId id="257" r:id="rId3"/>
    <p:sldId id="256" r:id="rId4"/>
    <p:sldId id="258" r:id="rId5"/>
    <p:sldId id="263" r:id="rId6"/>
    <p:sldId id="262" r:id="rId7"/>
    <p:sldId id="259" r:id="rId8"/>
    <p:sldId id="275" r:id="rId9"/>
    <p:sldId id="260" r:id="rId10"/>
    <p:sldId id="264" r:id="rId11"/>
    <p:sldId id="276" r:id="rId12"/>
    <p:sldId id="267" r:id="rId13"/>
    <p:sldId id="270" r:id="rId14"/>
    <p:sldId id="277" r:id="rId15"/>
    <p:sldId id="278" r:id="rId16"/>
    <p:sldId id="279" r:id="rId17"/>
    <p:sldId id="266" r:id="rId18"/>
    <p:sldId id="28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10991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7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27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0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79022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8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25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48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735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6214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625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7678" y="4954334"/>
            <a:ext cx="6020874" cy="1693572"/>
          </a:xfrm>
        </p:spPr>
        <p:txBody>
          <a:bodyPr>
            <a:normAutofit lnSpcReduction="10000"/>
          </a:bodyPr>
          <a:lstStyle/>
          <a:p>
            <a:endParaRPr lang="es-MX" dirty="0" smtClean="0"/>
          </a:p>
          <a:p>
            <a:r>
              <a:rPr lang="es-MX" dirty="0" smtClean="0"/>
              <a:t>SISTEMA ENDOCRINO</a:t>
            </a:r>
          </a:p>
          <a:p>
            <a:r>
              <a:rPr lang="es-MX" dirty="0" smtClean="0"/>
              <a:t>MAESTRO: ALEJANDRO CASTILLO TRAPALA</a:t>
            </a:r>
          </a:p>
          <a:p>
            <a:r>
              <a:rPr lang="es-MX" dirty="0"/>
              <a:t>BADILLO JIMÉNEZ CÉSAR </a:t>
            </a:r>
            <a:r>
              <a:rPr lang="es-MX" dirty="0" smtClean="0"/>
              <a:t>OCTAVIO</a:t>
            </a:r>
          </a:p>
          <a:p>
            <a:endParaRPr lang="es-MX" dirty="0"/>
          </a:p>
        </p:txBody>
      </p:sp>
      <p:pic>
        <p:nvPicPr>
          <p:cNvPr id="4" name="Picture 2" descr="Resultado de imagen para un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90" y="128464"/>
            <a:ext cx="1558375" cy="175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n para un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042" y="128464"/>
            <a:ext cx="1558375" cy="175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para FES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372" y="1658298"/>
            <a:ext cx="4098698" cy="329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49083" y="573126"/>
            <a:ext cx="47780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b="1" dirty="0"/>
              <a:t>FISIOLOGÍA DE LA INSULINA</a:t>
            </a:r>
          </a:p>
        </p:txBody>
      </p:sp>
    </p:spTree>
    <p:extLst>
      <p:ext uri="{BB962C8B-B14F-4D97-AF65-F5344CB8AC3E}">
        <p14:creationId xmlns:p14="http://schemas.microsoft.com/office/powerpoint/2010/main" val="246186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2488" y="379927"/>
            <a:ext cx="9601200" cy="36511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 smtClean="0"/>
          </a:p>
          <a:p>
            <a:r>
              <a:rPr lang="es-MX" sz="2400" dirty="0" smtClean="0"/>
              <a:t>La cadena A y la cadena B unidas por los puentes de disulfuro se llama INSULINA</a:t>
            </a:r>
          </a:p>
          <a:p>
            <a:endParaRPr lang="es-MX" sz="2400" dirty="0"/>
          </a:p>
          <a:p>
            <a:r>
              <a:rPr lang="es-MX" sz="2400" dirty="0" smtClean="0"/>
              <a:t>Es </a:t>
            </a:r>
            <a:r>
              <a:rPr lang="es-MX" sz="2400" dirty="0" err="1" smtClean="0"/>
              <a:t>monomérica</a:t>
            </a:r>
            <a:r>
              <a:rPr lang="es-MX" sz="2400" dirty="0" smtClean="0"/>
              <a:t>. Tiene dos partes: la A </a:t>
            </a:r>
            <a:r>
              <a:rPr lang="es-MX" sz="2400" dirty="0"/>
              <a:t>de cadena con 21 aminoácidos y </a:t>
            </a:r>
            <a:r>
              <a:rPr lang="es-MX" sz="2400" dirty="0" smtClean="0"/>
              <a:t>la B </a:t>
            </a:r>
            <a:r>
              <a:rPr lang="es-MX" sz="2400" dirty="0"/>
              <a:t>con 30 aminoácidos</a:t>
            </a:r>
            <a:r>
              <a:rPr lang="es-MX" sz="2400" dirty="0" smtClean="0"/>
              <a:t>.</a:t>
            </a:r>
          </a:p>
          <a:p>
            <a:endParaRPr lang="es-MX" sz="2400" dirty="0" smtClean="0"/>
          </a:p>
          <a:p>
            <a:r>
              <a:rPr lang="es-MX" sz="2400" dirty="0" smtClean="0"/>
              <a:t>Tieneuna </a:t>
            </a:r>
            <a:r>
              <a:rPr lang="es-MX" sz="2400" dirty="0"/>
              <a:t>vida media circulatoria de 3 a </a:t>
            </a:r>
            <a:r>
              <a:rPr lang="es-MX" sz="2400" dirty="0" smtClean="0"/>
              <a:t>5 minutos</a:t>
            </a:r>
            <a:r>
              <a:rPr lang="es-MX" sz="2400" dirty="0"/>
              <a:t>.</a:t>
            </a:r>
          </a:p>
        </p:txBody>
      </p:sp>
      <p:pic>
        <p:nvPicPr>
          <p:cNvPr id="1026" name="Picture 2" descr="https://www.news-medical.net/image.axd?picture=2012%2f11%2fInsulin+stru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311" y="3825026"/>
            <a:ext cx="9941553" cy="248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06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3917" y="1878606"/>
            <a:ext cx="8361229" cy="2098226"/>
          </a:xfrm>
        </p:spPr>
        <p:txBody>
          <a:bodyPr/>
          <a:lstStyle/>
          <a:p>
            <a:r>
              <a:rPr lang="es-MX" dirty="0" smtClean="0"/>
              <a:t>MECANISMO DE SECRECIÓN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45246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077" t="20027" r="39640" b="18706"/>
          <a:stretch/>
        </p:blipFill>
        <p:spPr>
          <a:xfrm>
            <a:off x="1416676" y="0"/>
            <a:ext cx="9851303" cy="674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325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894" y="406678"/>
            <a:ext cx="5960665" cy="743755"/>
          </a:xfrm>
        </p:spPr>
        <p:txBody>
          <a:bodyPr>
            <a:normAutofit/>
          </a:bodyPr>
          <a:lstStyle/>
          <a:p>
            <a:r>
              <a:rPr lang="es-MX" dirty="0" smtClean="0"/>
              <a:t>Calcio </a:t>
            </a:r>
            <a:r>
              <a:rPr lang="es-MX" dirty="0" err="1"/>
              <a:t>calmodulina</a:t>
            </a:r>
            <a:r>
              <a:rPr lang="es-MX" dirty="0"/>
              <a:t> quinasa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Cascada de señalización</a:t>
            </a:r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Activa proteína contráctil (plextrina)</a:t>
            </a:r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Contracciones en el citoesqueleto, obligando a las vesículas a liberar la insulina que tienen en su interior</a:t>
            </a:r>
            <a:endParaRPr lang="es-MX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921618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Activa el factor transcripcional </a:t>
            </a:r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Llega al ADN para generar la transcripción a ARNm</a:t>
            </a:r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El ARNm va a viajar al ribosoma</a:t>
            </a:r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Síntesis de preproinsulina</a:t>
            </a:r>
          </a:p>
        </p:txBody>
      </p:sp>
      <p:sp>
        <p:nvSpPr>
          <p:cNvPr id="5" name="Down Arrow 4"/>
          <p:cNvSpPr/>
          <p:nvPr/>
        </p:nvSpPr>
        <p:spPr>
          <a:xfrm rot="3609311">
            <a:off x="4335027" y="1027437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Down Arrow 5"/>
          <p:cNvSpPr/>
          <p:nvPr/>
        </p:nvSpPr>
        <p:spPr>
          <a:xfrm rot="17877966">
            <a:off x="7346656" y="106891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Down Arrow 6"/>
          <p:cNvSpPr/>
          <p:nvPr/>
        </p:nvSpPr>
        <p:spPr>
          <a:xfrm>
            <a:off x="2949262" y="2608507"/>
            <a:ext cx="484632" cy="598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Down Arrow 7"/>
          <p:cNvSpPr/>
          <p:nvPr/>
        </p:nvSpPr>
        <p:spPr>
          <a:xfrm>
            <a:off x="8181435" y="2608507"/>
            <a:ext cx="484632" cy="598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Down Arrow 8"/>
          <p:cNvSpPr/>
          <p:nvPr/>
        </p:nvSpPr>
        <p:spPr>
          <a:xfrm>
            <a:off x="2949262" y="3874049"/>
            <a:ext cx="484632" cy="656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Down Arrow 9"/>
          <p:cNvSpPr/>
          <p:nvPr/>
        </p:nvSpPr>
        <p:spPr>
          <a:xfrm>
            <a:off x="8181435" y="3874049"/>
            <a:ext cx="484632" cy="663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Down Arrow 10"/>
          <p:cNvSpPr/>
          <p:nvPr/>
        </p:nvSpPr>
        <p:spPr>
          <a:xfrm>
            <a:off x="8180467" y="5011759"/>
            <a:ext cx="485600" cy="721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4359391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6795" y="2432398"/>
            <a:ext cx="8361229" cy="2098226"/>
          </a:xfrm>
        </p:spPr>
        <p:txBody>
          <a:bodyPr/>
          <a:lstStyle/>
          <a:p>
            <a:r>
              <a:rPr lang="es-MX" dirty="0" smtClean="0"/>
              <a:t>MECANISMO DE ACCIÓN HORMONAL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459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2767" t="6665" r="14841" b="2667"/>
          <a:stretch/>
        </p:blipFill>
        <p:spPr>
          <a:xfrm>
            <a:off x="0" y="0"/>
            <a:ext cx="5728659" cy="6864300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7006106" y="262666"/>
            <a:ext cx="4713668" cy="5415637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 smtClean="0"/>
              <a:t>El receptor de la insulina es un tetrámero</a:t>
            </a:r>
          </a:p>
          <a:p>
            <a:endParaRPr lang="es-MX" sz="2400" dirty="0" smtClean="0"/>
          </a:p>
          <a:p>
            <a:endParaRPr lang="es-MX" sz="2400" dirty="0" smtClean="0"/>
          </a:p>
          <a:p>
            <a:r>
              <a:rPr lang="es-MX" sz="2400" dirty="0" smtClean="0"/>
              <a:t>Formado por dos sub unidades alfa, unidos entre sí por puentes </a:t>
            </a:r>
            <a:r>
              <a:rPr lang="es-MX" sz="2400" dirty="0" err="1" smtClean="0"/>
              <a:t>disulfuro</a:t>
            </a:r>
            <a:r>
              <a:rPr lang="es-MX" sz="2400" dirty="0" smtClean="0"/>
              <a:t> (EXTRA CELULAR)</a:t>
            </a:r>
          </a:p>
          <a:p>
            <a:endParaRPr lang="es-MX" sz="2400" dirty="0" smtClean="0"/>
          </a:p>
          <a:p>
            <a:endParaRPr lang="es-MX" sz="2400" dirty="0" smtClean="0"/>
          </a:p>
          <a:p>
            <a:r>
              <a:rPr lang="es-MX" sz="2400" dirty="0" smtClean="0"/>
              <a:t>Y dos subunidades beta que son (TRANSMEMBRANA E INTRA CELULAR) unidas a las subunidades alfa por puentes </a:t>
            </a:r>
            <a:r>
              <a:rPr lang="es-MX" sz="2400" dirty="0" err="1" smtClean="0"/>
              <a:t>disulfuro</a:t>
            </a:r>
            <a:endParaRPr lang="es-MX" sz="2400" dirty="0"/>
          </a:p>
        </p:txBody>
      </p:sp>
      <p:sp>
        <p:nvSpPr>
          <p:cNvPr id="7" name="Rectangle 6"/>
          <p:cNvSpPr/>
          <p:nvPr/>
        </p:nvSpPr>
        <p:spPr>
          <a:xfrm>
            <a:off x="5728659" y="5678303"/>
            <a:ext cx="64633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231F20"/>
                </a:solidFill>
                <a:latin typeface="Times New Roman" panose="02020603050405020304" pitchFamily="18" charset="0"/>
              </a:rPr>
              <a:t>Dos vías principales </a:t>
            </a:r>
            <a:r>
              <a:rPr lang="es-MX" b="1" dirty="0" smtClean="0">
                <a:solidFill>
                  <a:srgbClr val="231F20"/>
                </a:solidFill>
                <a:latin typeface="Times New Roman" panose="02020603050405020304" pitchFamily="18" charset="0"/>
              </a:rPr>
              <a:t>de transducción </a:t>
            </a:r>
            <a:r>
              <a:rPr lang="es-MX" b="1" dirty="0">
                <a:solidFill>
                  <a:srgbClr val="231F20"/>
                </a:solidFill>
                <a:latin typeface="Times New Roman" panose="02020603050405020304" pitchFamily="18" charset="0"/>
              </a:rPr>
              <a:t>son activadas </a:t>
            </a:r>
            <a:r>
              <a:rPr lang="es-MX" b="1" dirty="0" smtClean="0">
                <a:solidFill>
                  <a:srgbClr val="231F20"/>
                </a:solidFill>
                <a:latin typeface="Times New Roman" panose="02020603050405020304" pitchFamily="18" charset="0"/>
              </a:rPr>
              <a:t>por acción </a:t>
            </a:r>
            <a:r>
              <a:rPr lang="es-MX" b="1" dirty="0">
                <a:solidFill>
                  <a:srgbClr val="231F20"/>
                </a:solidFill>
                <a:latin typeface="Times New Roman" panose="02020603050405020304" pitchFamily="18" charset="0"/>
              </a:rPr>
              <a:t>de la insulina</a:t>
            </a:r>
            <a:r>
              <a:rPr lang="es-MX" b="1" dirty="0" smtClean="0">
                <a:solidFill>
                  <a:srgbClr val="231F20"/>
                </a:solidFill>
                <a:latin typeface="Times New Roman" panose="02020603050405020304" pitchFamily="18" charset="0"/>
              </a:rPr>
              <a:t>:</a:t>
            </a:r>
            <a:endParaRPr lang="es-MX" b="1" dirty="0">
              <a:solidFill>
                <a:srgbClr val="231F20"/>
              </a:solidFill>
              <a:latin typeface="Times New Roman" panose="02020603050405020304" pitchFamily="18" charset="0"/>
            </a:endParaRPr>
          </a:p>
          <a:p>
            <a:r>
              <a:rPr lang="es-MX" b="1" dirty="0" smtClean="0">
                <a:solidFill>
                  <a:srgbClr val="231F20"/>
                </a:solidFill>
                <a:latin typeface="Times New Roman" panose="02020603050405020304" pitchFamily="18" charset="0"/>
              </a:rPr>
              <a:t>- La vía de la </a:t>
            </a:r>
            <a:r>
              <a:rPr lang="es-MX" b="1" dirty="0" err="1" smtClean="0">
                <a:solidFill>
                  <a:srgbClr val="231F20"/>
                </a:solidFill>
                <a:latin typeface="Times New Roman" panose="02020603050405020304" pitchFamily="18" charset="0"/>
              </a:rPr>
              <a:t>fosfatidilinositol</a:t>
            </a:r>
            <a:r>
              <a:rPr lang="es-MX" b="1" dirty="0" smtClean="0">
                <a:solidFill>
                  <a:srgbClr val="231F20"/>
                </a:solidFill>
                <a:latin typeface="Times New Roman" panose="02020603050405020304" pitchFamily="18" charset="0"/>
              </a:rPr>
              <a:t> 3-cinasa (PI3K)</a:t>
            </a:r>
          </a:p>
          <a:p>
            <a:r>
              <a:rPr lang="es-MX" b="1" dirty="0" smtClean="0">
                <a:solidFill>
                  <a:srgbClr val="231F20"/>
                </a:solidFill>
                <a:latin typeface="Times New Roman" panose="02020603050405020304" pitchFamily="18" charset="0"/>
              </a:rPr>
              <a:t>- La vía de las </a:t>
            </a:r>
            <a:r>
              <a:rPr lang="es-MX" b="1" dirty="0" err="1" smtClean="0">
                <a:solidFill>
                  <a:srgbClr val="231F20"/>
                </a:solidFill>
                <a:latin typeface="Times New Roman" panose="02020603050405020304" pitchFamily="18" charset="0"/>
              </a:rPr>
              <a:t>cinasas</a:t>
            </a:r>
            <a:r>
              <a:rPr lang="es-MX" b="1" dirty="0" smtClean="0">
                <a:solidFill>
                  <a:srgbClr val="231F20"/>
                </a:solidFill>
                <a:latin typeface="Times New Roman" panose="02020603050405020304" pitchFamily="18" charset="0"/>
              </a:rPr>
              <a:t> activadas por </a:t>
            </a:r>
            <a:r>
              <a:rPr lang="es-MX" b="1" dirty="0" err="1" smtClean="0">
                <a:solidFill>
                  <a:srgbClr val="231F20"/>
                </a:solidFill>
                <a:latin typeface="Times New Roman" panose="02020603050405020304" pitchFamily="18" charset="0"/>
              </a:rPr>
              <a:t>mitógenos</a:t>
            </a:r>
            <a:r>
              <a:rPr lang="es-MX" b="1" dirty="0" smtClean="0">
                <a:solidFill>
                  <a:srgbClr val="231F20"/>
                </a:solidFill>
                <a:latin typeface="Times New Roman" panose="02020603050405020304" pitchFamily="18" charset="0"/>
              </a:rPr>
              <a:t> (MAP </a:t>
            </a:r>
            <a:r>
              <a:rPr lang="es-MX" b="1" dirty="0" err="1" smtClean="0">
                <a:solidFill>
                  <a:srgbClr val="231F20"/>
                </a:solidFill>
                <a:latin typeface="Times New Roman" panose="02020603050405020304" pitchFamily="18" charset="0"/>
              </a:rPr>
              <a:t>cinasas</a:t>
            </a:r>
            <a:r>
              <a:rPr lang="es-MX" b="1" dirty="0" smtClean="0">
                <a:solidFill>
                  <a:srgbClr val="231F20"/>
                </a:solidFill>
                <a:latin typeface="Times New Roman" panose="02020603050405020304" pitchFamily="18" charset="0"/>
              </a:rPr>
              <a:t>).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8922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764" t="18618" r="29940" b="14128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4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690" y="1957589"/>
            <a:ext cx="2711003" cy="5893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 smtClean="0"/>
              <a:t>FACTORES QUE INHIBEN Y ESTIMULAN SU SECRECIÓN</a:t>
            </a:r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/>
              <a:t>L</a:t>
            </a:r>
            <a:r>
              <a:rPr lang="es-MX" dirty="0" smtClean="0"/>
              <a:t>os </a:t>
            </a:r>
            <a:r>
              <a:rPr lang="es-MX" dirty="0"/>
              <a:t>agentes como la 2-desoxiglucosa, que inhiben </a:t>
            </a:r>
            <a:r>
              <a:rPr lang="es-MX" dirty="0" smtClean="0"/>
              <a:t>el metabolismo </a:t>
            </a:r>
            <a:r>
              <a:rPr lang="es-MX" dirty="0"/>
              <a:t>de la glucosa, bloquean la liberacion de insulina</a:t>
            </a:r>
            <a:r>
              <a:rPr lang="es-MX" dirty="0" smtClean="0"/>
              <a:t>.</a:t>
            </a:r>
          </a:p>
          <a:p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163" t="22211" r="50726" b="38086"/>
          <a:stretch/>
        </p:blipFill>
        <p:spPr>
          <a:xfrm>
            <a:off x="4610636" y="0"/>
            <a:ext cx="64814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1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47113" y="2724686"/>
            <a:ext cx="3668870" cy="692239"/>
          </a:xfrm>
        </p:spPr>
        <p:txBody>
          <a:bodyPr/>
          <a:lstStyle/>
          <a:p>
            <a:r>
              <a:rPr lang="es-MX" dirty="0" smtClean="0"/>
              <a:t>METABOLISMO</a:t>
            </a:r>
            <a:endParaRPr lang="es-MX" dirty="0"/>
          </a:p>
        </p:txBody>
      </p:sp>
      <p:pic>
        <p:nvPicPr>
          <p:cNvPr id="2050" name="Picture 2" descr="https://bioquimicamedicam4.wikispaces.com/file/view/insulina.png/237475397/800x449/insuli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42" y="577826"/>
            <a:ext cx="9870177" cy="553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19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12313"/>
            <a:ext cx="9601200" cy="1485900"/>
          </a:xfrm>
        </p:spPr>
        <p:txBody>
          <a:bodyPr/>
          <a:lstStyle/>
          <a:p>
            <a:r>
              <a:rPr lang="es-MX" dirty="0" smtClean="0"/>
              <a:t>BIBLIOGRAFÍA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755" y="1442434"/>
            <a:ext cx="9601200" cy="4424966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David K. Gardner; Gardner, K.D.; Gardner, David K.; David Gardner. (2013). Greenspan. Endocrinología básica y clínica 9Ed. EUA: </a:t>
            </a:r>
            <a:r>
              <a:rPr lang="es-MX" dirty="0" err="1"/>
              <a:t>Mcgraw-Hill</a:t>
            </a:r>
            <a:r>
              <a:rPr lang="es-MX" dirty="0"/>
              <a:t> Interamericana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/>
              <a:t>Murray K. Robert. (2013). HARPER. BIOQUIMICA ILUSTRADA (28ª ED) . EUA: MCGRAW-HILL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/>
              <a:t>FRANCISCO VIVANCO. (2003). FISIOLOGÍA INSULINA. INSTITUTO DE INVESTIGACIONES MÉDICAS: AGUILAR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/>
              <a:t>Jesús Alberto Olivares Reyes y Araceli Arellano Plancarte. ( 2008). BASES MOLECULARES DE LAS ACCIONES DE LA INSULINA*. septiembre 10, 2017, de Revista de educación bioquímica Sitio web: BASES MOLECULARES DE LAS ACCIONES DE LA INSULINA*</a:t>
            </a:r>
            <a:endParaRPr lang="es-MX" dirty="0" smtClean="0"/>
          </a:p>
          <a:p>
            <a:endParaRPr lang="es-MX" dirty="0"/>
          </a:p>
          <a:p>
            <a:r>
              <a:rPr lang="es-MX" dirty="0"/>
              <a:t>Dr. Álvaro José </a:t>
            </a:r>
            <a:r>
              <a:rPr lang="es-MX" dirty="0" err="1"/>
              <a:t>Fortich</a:t>
            </a:r>
            <a:r>
              <a:rPr lang="es-MX" dirty="0"/>
              <a:t> </a:t>
            </a:r>
            <a:r>
              <a:rPr lang="es-MX" dirty="0" err="1"/>
              <a:t>Revollo</a:t>
            </a:r>
            <a:r>
              <a:rPr lang="es-MX" dirty="0"/>
              <a:t>. (2009). 1. Fisiología de la secreción de insulina y glucagón. septiembre 10, 2017, de desconocido Sitio web: https://www.endocrino.org.co/wp-content/uploads/2015/10/Fisiologia_de_la_Secrecion_de_Insulina_AJ_Fortich.pd</a:t>
            </a:r>
          </a:p>
        </p:txBody>
      </p:sp>
    </p:spTree>
    <p:extLst>
      <p:ext uri="{BB962C8B-B14F-4D97-AF65-F5344CB8AC3E}">
        <p14:creationId xmlns:p14="http://schemas.microsoft.com/office/powerpoint/2010/main" val="213754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470" y="1339997"/>
            <a:ext cx="6156102" cy="2852737"/>
          </a:xfrm>
        </p:spPr>
        <p:txBody>
          <a:bodyPr/>
          <a:lstStyle/>
          <a:p>
            <a:r>
              <a:rPr lang="es-MX" dirty="0" smtClean="0"/>
              <a:t>FISIOLOGÍA DE LA INSULINA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405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Biosíntesis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006357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2682" y="937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latin typeface="Footlight MT Light" panose="0204060206030A020304" pitchFamily="18" charset="0"/>
              </a:rPr>
              <a:t>- El gen de la insulina humana se encuentra en el brazo corto del cromosoma 11. </a:t>
            </a:r>
          </a:p>
        </p:txBody>
      </p:sp>
      <p:sp>
        <p:nvSpPr>
          <p:cNvPr id="5" name="Rectangle 4"/>
          <p:cNvSpPr/>
          <p:nvPr/>
        </p:nvSpPr>
        <p:spPr>
          <a:xfrm>
            <a:off x="6229082" y="123060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latin typeface="Footlight MT Light" panose="0204060206030A020304" pitchFamily="18" charset="0"/>
              </a:rPr>
              <a:t>- Un conjunto unico de factores de transcripcion que se</a:t>
            </a:r>
          </a:p>
          <a:p>
            <a:r>
              <a:rPr lang="es-MX" dirty="0">
                <a:latin typeface="Footlight MT Light" panose="0204060206030A020304" pitchFamily="18" charset="0"/>
              </a:rPr>
              <a:t>encuentran en el nucleo de las celulas β, activa la transcripcion </a:t>
            </a:r>
            <a:r>
              <a:rPr lang="es-MX" dirty="0" smtClean="0">
                <a:latin typeface="Footlight MT Light" panose="0204060206030A020304" pitchFamily="18" charset="0"/>
              </a:rPr>
              <a:t>del </a:t>
            </a:r>
            <a:r>
              <a:rPr lang="es-MX" dirty="0" err="1" smtClean="0">
                <a:latin typeface="Footlight MT Light" panose="0204060206030A020304" pitchFamily="18" charset="0"/>
              </a:rPr>
              <a:t>RNAm</a:t>
            </a:r>
            <a:r>
              <a:rPr lang="es-MX" dirty="0" smtClean="0">
                <a:latin typeface="Footlight MT Light" panose="0204060206030A020304" pitchFamily="18" charset="0"/>
              </a:rPr>
              <a:t> de </a:t>
            </a:r>
            <a:r>
              <a:rPr lang="es-MX" dirty="0">
                <a:latin typeface="Footlight MT Light" panose="0204060206030A020304" pitchFamily="18" charset="0"/>
              </a:rPr>
              <a:t>preproinsulina del gen de la </a:t>
            </a:r>
            <a:r>
              <a:rPr lang="es-MX" i="1" dirty="0">
                <a:latin typeface="Footlight MT Light" panose="0204060206030A020304" pitchFamily="18" charset="0"/>
              </a:rPr>
              <a:t>insulina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453298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i="1" dirty="0">
                <a:latin typeface="Footlight MT Light" panose="0204060206030A020304" pitchFamily="18" charset="0"/>
              </a:rPr>
              <a:t>- </a:t>
            </a:r>
            <a:r>
              <a:rPr lang="es-MX" dirty="0">
                <a:latin typeface="Footlight MT Light" panose="0204060206030A020304" pitchFamily="18" charset="0"/>
              </a:rPr>
              <a:t> Una molécula precursora, la </a:t>
            </a:r>
            <a:r>
              <a:rPr lang="es-MX" dirty="0" smtClean="0">
                <a:latin typeface="Footlight MT Light" panose="0204060206030A020304" pitchFamily="18" charset="0"/>
              </a:rPr>
              <a:t>preproinsulina, </a:t>
            </a:r>
            <a:r>
              <a:rPr lang="es-MX" dirty="0">
                <a:latin typeface="Footlight MT Light" panose="0204060206030A020304" pitchFamily="18" charset="0"/>
              </a:rPr>
              <a:t>se traduce del </a:t>
            </a:r>
            <a:r>
              <a:rPr lang="es-MX" dirty="0" smtClean="0">
                <a:latin typeface="Footlight MT Light" panose="0204060206030A020304" pitchFamily="18" charset="0"/>
              </a:rPr>
              <a:t>RNAm </a:t>
            </a:r>
            <a:r>
              <a:rPr lang="es-MX" dirty="0">
                <a:latin typeface="Footlight MT Light" panose="0204060206030A020304" pitchFamily="18" charset="0"/>
              </a:rPr>
              <a:t>de </a:t>
            </a:r>
            <a:r>
              <a:rPr lang="es-MX" dirty="0" smtClean="0">
                <a:latin typeface="Footlight MT Light" panose="0204060206030A020304" pitchFamily="18" charset="0"/>
              </a:rPr>
              <a:t>preproinsulina en </a:t>
            </a:r>
            <a:r>
              <a:rPr lang="es-MX" dirty="0">
                <a:latin typeface="Footlight MT Light" panose="0204060206030A020304" pitchFamily="18" charset="0"/>
              </a:rPr>
              <a:t>el </a:t>
            </a:r>
            <a:r>
              <a:rPr lang="es-MX" b="1" dirty="0">
                <a:latin typeface="Footlight MT Light" panose="0204060206030A020304" pitchFamily="18" charset="0"/>
              </a:rPr>
              <a:t>retículo endoplásmico</a:t>
            </a:r>
            <a:r>
              <a:rPr lang="es-MX" dirty="0">
                <a:latin typeface="Footlight MT Light" panose="0204060206030A020304" pitchFamily="18" charset="0"/>
              </a:rPr>
              <a:t> rugoso de las células β del páncreas</a:t>
            </a:r>
          </a:p>
          <a:p>
            <a:r>
              <a:rPr lang="es-MX" dirty="0">
                <a:latin typeface="Footlight MT Light" panose="0204060206030A020304" pitchFamily="18" charset="0"/>
              </a:rPr>
              <a:t>Enzimas microsómicas fragmentan la preproinsulina en</a:t>
            </a:r>
          </a:p>
          <a:p>
            <a:r>
              <a:rPr lang="es-MX" dirty="0">
                <a:latin typeface="Footlight MT Light" panose="0204060206030A020304" pitchFamily="18" charset="0"/>
              </a:rPr>
              <a:t>proinsulina </a:t>
            </a:r>
            <a:r>
              <a:rPr lang="es-MX" dirty="0" smtClean="0">
                <a:latin typeface="Footlight MT Light" panose="0204060206030A020304" pitchFamily="18" charset="0"/>
              </a:rPr>
              <a:t>(le quita el péptido señal)</a:t>
            </a:r>
            <a:endParaRPr lang="es-MX" dirty="0"/>
          </a:p>
        </p:txBody>
      </p:sp>
      <p:sp>
        <p:nvSpPr>
          <p:cNvPr id="7" name="Rectangle 6"/>
          <p:cNvSpPr/>
          <p:nvPr/>
        </p:nvSpPr>
        <p:spPr>
          <a:xfrm>
            <a:off x="961623" y="3013278"/>
            <a:ext cx="39065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Footlight MT Light" panose="0204060206030A020304" pitchFamily="18" charset="0"/>
              </a:rPr>
              <a:t>C</a:t>
            </a:r>
            <a:r>
              <a:rPr lang="es-MX" dirty="0" smtClean="0">
                <a:latin typeface="Footlight MT Light" panose="0204060206030A020304" pitchFamily="18" charset="0"/>
              </a:rPr>
              <a:t>asi </a:t>
            </a:r>
            <a:r>
              <a:rPr lang="es-MX" dirty="0">
                <a:latin typeface="Footlight MT Light" panose="0204060206030A020304" pitchFamily="18" charset="0"/>
              </a:rPr>
              <a:t>inmediatamente después de su </a:t>
            </a:r>
            <a:r>
              <a:rPr lang="es-MX" dirty="0" smtClean="0">
                <a:latin typeface="Footlight MT Light" panose="0204060206030A020304" pitchFamily="18" charset="0"/>
              </a:rPr>
              <a:t>síntesis, la </a:t>
            </a:r>
            <a:r>
              <a:rPr lang="es-MX" dirty="0">
                <a:latin typeface="Footlight MT Light" panose="0204060206030A020304" pitchFamily="18" charset="0"/>
              </a:rPr>
              <a:t>proinsulina se transporta al aparato de Golgi, donde se lleva </a:t>
            </a:r>
            <a:r>
              <a:rPr lang="es-MX" dirty="0" smtClean="0">
                <a:latin typeface="Footlight MT Light" panose="0204060206030A020304" pitchFamily="18" charset="0"/>
              </a:rPr>
              <a:t>a cabo </a:t>
            </a:r>
            <a:r>
              <a:rPr lang="es-MX" dirty="0">
                <a:latin typeface="Footlight MT Light" panose="0204060206030A020304" pitchFamily="18" charset="0"/>
              </a:rPr>
              <a:t>su empaquetamiento en gránulos secretores cubiertos de clatrina.</a:t>
            </a:r>
          </a:p>
        </p:txBody>
      </p:sp>
      <p:sp>
        <p:nvSpPr>
          <p:cNvPr id="12" name="Right Arrow 11"/>
          <p:cNvSpPr/>
          <p:nvPr/>
        </p:nvSpPr>
        <p:spPr>
          <a:xfrm rot="1716686">
            <a:off x="4249917" y="1020506"/>
            <a:ext cx="1280846" cy="708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Right Arrow 12"/>
          <p:cNvSpPr/>
          <p:nvPr/>
        </p:nvSpPr>
        <p:spPr>
          <a:xfrm rot="5400000">
            <a:off x="8532965" y="2721385"/>
            <a:ext cx="1222070" cy="1530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ight Arrow 13"/>
          <p:cNvSpPr/>
          <p:nvPr/>
        </p:nvSpPr>
        <p:spPr>
          <a:xfrm rot="13105734">
            <a:off x="4480819" y="4872646"/>
            <a:ext cx="1365505" cy="782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584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618" y="877173"/>
            <a:ext cx="5256726" cy="5988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sz="4400" dirty="0" smtClean="0"/>
              <a:t>PROINSULINA</a:t>
            </a:r>
          </a:p>
          <a:p>
            <a:endParaRPr lang="es-MX" dirty="0"/>
          </a:p>
        </p:txBody>
      </p:sp>
      <p:sp>
        <p:nvSpPr>
          <p:cNvPr id="4" name="Rectangle 3"/>
          <p:cNvSpPr/>
          <p:nvPr/>
        </p:nvSpPr>
        <p:spPr>
          <a:xfrm>
            <a:off x="7259816" y="5902005"/>
            <a:ext cx="4932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 smtClean="0"/>
              <a:t>LIBERAR CADENA C PEPTÍDICA</a:t>
            </a:r>
            <a:endParaRPr lang="es-MX" sz="2800" dirty="0"/>
          </a:p>
        </p:txBody>
      </p:sp>
      <p:sp>
        <p:nvSpPr>
          <p:cNvPr id="5" name="Rectangle 4"/>
          <p:cNvSpPr/>
          <p:nvPr/>
        </p:nvSpPr>
        <p:spPr>
          <a:xfrm>
            <a:off x="7757730" y="2842416"/>
            <a:ext cx="41809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 smtClean="0"/>
              <a:t>ENZIMAS PROTEOLÍTICAS CONVERTASA PROPROTEINA 1 Y 2 + CARBOXIPEPTIDASA E</a:t>
            </a:r>
            <a:endParaRPr lang="es-MX" sz="2800" dirty="0"/>
          </a:p>
        </p:txBody>
      </p:sp>
      <p:sp>
        <p:nvSpPr>
          <p:cNvPr id="6" name="Rectangle 5"/>
          <p:cNvSpPr/>
          <p:nvPr/>
        </p:nvSpPr>
        <p:spPr>
          <a:xfrm>
            <a:off x="2572218" y="2637656"/>
            <a:ext cx="4094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600" dirty="0" smtClean="0"/>
              <a:t>APARATO DE GOLGI</a:t>
            </a:r>
            <a:endParaRPr lang="es-MX" sz="3600" dirty="0"/>
          </a:p>
        </p:txBody>
      </p:sp>
      <p:sp>
        <p:nvSpPr>
          <p:cNvPr id="7" name="Down Arrow 6"/>
          <p:cNvSpPr/>
          <p:nvPr/>
        </p:nvSpPr>
        <p:spPr>
          <a:xfrm rot="19229913">
            <a:off x="3353936" y="1616842"/>
            <a:ext cx="484632" cy="9784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Down Arrow 7"/>
          <p:cNvSpPr/>
          <p:nvPr/>
        </p:nvSpPr>
        <p:spPr>
          <a:xfrm rot="17649427">
            <a:off x="6969886" y="3070747"/>
            <a:ext cx="484632" cy="9784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Down Arrow 9"/>
          <p:cNvSpPr/>
          <p:nvPr/>
        </p:nvSpPr>
        <p:spPr>
          <a:xfrm>
            <a:off x="9994382" y="4923597"/>
            <a:ext cx="484632" cy="9784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92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960" y="379927"/>
            <a:ext cx="9601200" cy="3581400"/>
          </a:xfrm>
        </p:spPr>
        <p:txBody>
          <a:bodyPr>
            <a:normAutofit/>
          </a:bodyPr>
          <a:lstStyle/>
          <a:p>
            <a:r>
              <a:rPr lang="es-MX" sz="2400" dirty="0"/>
              <a:t>P</a:t>
            </a:r>
            <a:r>
              <a:rPr lang="es-MX" sz="2400" dirty="0" smtClean="0"/>
              <a:t>ROINSULINA (A, B, C)</a:t>
            </a:r>
            <a:endParaRPr lang="es-MX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241" t="21260" r="26178" b="18002"/>
          <a:stretch/>
        </p:blipFill>
        <p:spPr>
          <a:xfrm>
            <a:off x="2459864" y="953466"/>
            <a:ext cx="8049296" cy="543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6151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5914" t="24428" r="29346" b="22403"/>
          <a:stretch/>
        </p:blipFill>
        <p:spPr>
          <a:xfrm>
            <a:off x="2215166" y="317301"/>
            <a:ext cx="8989454" cy="600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3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8312" y="2548307"/>
            <a:ext cx="8361229" cy="2098226"/>
          </a:xfrm>
        </p:spPr>
        <p:txBody>
          <a:bodyPr/>
          <a:lstStyle/>
          <a:p>
            <a:r>
              <a:rPr lang="es-MX" b="1" dirty="0"/>
              <a:t>ESTRUCTURA </a:t>
            </a:r>
            <a:r>
              <a:rPr lang="es-MX" b="1" dirty="0" smtClean="0"/>
              <a:t>QUÍMICA</a:t>
            </a:r>
            <a:r>
              <a:rPr lang="es-MX" b="1" dirty="0"/>
              <a:t/>
            </a:r>
            <a:br>
              <a:rPr lang="es-MX" b="1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9983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1172" y="196403"/>
            <a:ext cx="2620851" cy="808149"/>
          </a:xfrm>
        </p:spPr>
        <p:txBody>
          <a:bodyPr/>
          <a:lstStyle/>
          <a:p>
            <a:r>
              <a:rPr lang="es-MX" dirty="0" smtClean="0"/>
              <a:t>INSULINA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4368" y="1004552"/>
            <a:ext cx="9414457" cy="5653825"/>
          </a:xfrm>
        </p:spPr>
        <p:txBody>
          <a:bodyPr>
            <a:normAutofit lnSpcReduction="10000"/>
          </a:bodyPr>
          <a:lstStyle/>
          <a:p>
            <a:r>
              <a:rPr lang="es-MX" sz="2400" dirty="0" smtClean="0"/>
              <a:t>Hormona polipetídica.</a:t>
            </a:r>
          </a:p>
          <a:p>
            <a:endParaRPr lang="es-MX" sz="2400" dirty="0" smtClean="0"/>
          </a:p>
          <a:p>
            <a:r>
              <a:rPr lang="es-MX" sz="2400" dirty="0" smtClean="0"/>
              <a:t>Péptidos que son secretados a la sangre y que tienen una función endocrina.</a:t>
            </a:r>
          </a:p>
          <a:p>
            <a:endParaRPr lang="es-MX" sz="2400" dirty="0" smtClean="0"/>
          </a:p>
          <a:p>
            <a:r>
              <a:rPr lang="es-MX" sz="2400" dirty="0" smtClean="0"/>
              <a:t>Secretada por el páncreas en los islotes de Langerhans (cel. beta)</a:t>
            </a:r>
          </a:p>
          <a:p>
            <a:endParaRPr lang="es-MX" sz="2400" dirty="0" smtClean="0"/>
          </a:p>
          <a:p>
            <a:r>
              <a:rPr lang="es-MX" sz="2400" dirty="0"/>
              <a:t>R</a:t>
            </a:r>
            <a:r>
              <a:rPr lang="es-MX" sz="2400" dirty="0" smtClean="0"/>
              <a:t>egular </a:t>
            </a:r>
            <a:r>
              <a:rPr lang="es-MX" sz="2400" dirty="0"/>
              <a:t>la cantidad de glucosa de la sangre</a:t>
            </a:r>
            <a:r>
              <a:rPr lang="es-MX" sz="2400" dirty="0" smtClean="0"/>
              <a:t>.</a:t>
            </a:r>
          </a:p>
          <a:p>
            <a:endParaRPr lang="es-MX" sz="2400" dirty="0" smtClean="0"/>
          </a:p>
          <a:p>
            <a:pPr fontAlgn="base"/>
            <a:r>
              <a:rPr lang="es-MX" sz="2400" u="sng" dirty="0"/>
              <a:t>Valores </a:t>
            </a:r>
            <a:r>
              <a:rPr lang="es-MX" sz="2400" u="sng" dirty="0" smtClean="0"/>
              <a:t>normales: </a:t>
            </a:r>
            <a:endParaRPr lang="es-MX" sz="2400" dirty="0"/>
          </a:p>
          <a:p>
            <a:pPr marL="0" indent="0" fontAlgn="base">
              <a:buNone/>
            </a:pPr>
            <a:r>
              <a:rPr lang="es-MX" sz="2400" dirty="0"/>
              <a:t>2-20 </a:t>
            </a:r>
            <a:r>
              <a:rPr lang="es-MX" sz="2400" dirty="0" err="1"/>
              <a:t>mcU</a:t>
            </a:r>
            <a:r>
              <a:rPr lang="es-MX" sz="2400" dirty="0"/>
              <a:t>/ml en ayunas.</a:t>
            </a:r>
          </a:p>
          <a:p>
            <a:pPr marL="0" indent="0" fontAlgn="base">
              <a:buNone/>
            </a:pPr>
            <a:r>
              <a:rPr lang="es-MX" sz="2400" dirty="0"/>
              <a:t>50-200 </a:t>
            </a:r>
            <a:r>
              <a:rPr lang="es-MX" sz="2400" dirty="0" err="1"/>
              <a:t>mcU</a:t>
            </a:r>
            <a:r>
              <a:rPr lang="es-MX" sz="2400" dirty="0"/>
              <a:t>/ml postprandial.</a:t>
            </a:r>
          </a:p>
          <a:p>
            <a:pPr marL="0" indent="0" fontAlgn="base">
              <a:buNone/>
            </a:pPr>
            <a:r>
              <a:rPr lang="es-MX" sz="2400" dirty="0" err="1"/>
              <a:t>mcU</a:t>
            </a:r>
            <a:r>
              <a:rPr lang="es-MX" sz="2400" dirty="0"/>
              <a:t>/ml = </a:t>
            </a:r>
            <a:r>
              <a:rPr lang="es-MX" sz="2400" dirty="0" err="1"/>
              <a:t>microunidad</a:t>
            </a:r>
            <a:r>
              <a:rPr lang="es-MX" sz="2400" dirty="0"/>
              <a:t> por mililitro.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3908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1403</TotalTime>
  <Words>588</Words>
  <Application>Microsoft Office PowerPoint</Application>
  <PresentationFormat>Widescreen</PresentationFormat>
  <Paragraphs>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Footlight MT Light</vt:lpstr>
      <vt:lpstr>Franklin Gothic Book</vt:lpstr>
      <vt:lpstr>Times New Roman</vt:lpstr>
      <vt:lpstr>Crop</vt:lpstr>
      <vt:lpstr>PowerPoint Presentation</vt:lpstr>
      <vt:lpstr>FISIOLOGÍA DE LA INSULINA</vt:lpstr>
      <vt:lpstr>Biosíntesis</vt:lpstr>
      <vt:lpstr>PowerPoint Presentation</vt:lpstr>
      <vt:lpstr>PowerPoint Presentation</vt:lpstr>
      <vt:lpstr>PowerPoint Presentation</vt:lpstr>
      <vt:lpstr>PowerPoint Presentation</vt:lpstr>
      <vt:lpstr>ESTRUCTURA QUÍMICA </vt:lpstr>
      <vt:lpstr>INSULINA</vt:lpstr>
      <vt:lpstr>PowerPoint Presentation</vt:lpstr>
      <vt:lpstr>MECANISMO DE SECRECIÓN</vt:lpstr>
      <vt:lpstr>PowerPoint Presentation</vt:lpstr>
      <vt:lpstr>Calcio calmodulina quinasa</vt:lpstr>
      <vt:lpstr>MECANISMO DE ACCIÓN HORMONAL</vt:lpstr>
      <vt:lpstr>PowerPoint Presentation</vt:lpstr>
      <vt:lpstr>PowerPoint Presentation</vt:lpstr>
      <vt:lpstr>PowerPoint Presentation</vt:lpstr>
      <vt:lpstr>METABOLISMO</vt:lpstr>
      <vt:lpstr>BIBLIOGRAFÍA</vt:lpstr>
    </vt:vector>
  </TitlesOfParts>
  <Company>Servicios Liverpool S.A. de C.V.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FISIOLOGÍA DE LA INSULINA</dc:title>
  <dc:creator>Usuario Libre</dc:creator>
  <cp:lastModifiedBy>César Badillo</cp:lastModifiedBy>
  <cp:revision>46</cp:revision>
  <dcterms:created xsi:type="dcterms:W3CDTF">2017-09-04T21:28:28Z</dcterms:created>
  <dcterms:modified xsi:type="dcterms:W3CDTF">2017-09-16T21:45:52Z</dcterms:modified>
</cp:coreProperties>
</file>