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21602700" cy="32404050"/>
  <p:notesSz cx="6797675" cy="9926638"/>
  <p:defaultTextStyle>
    <a:defPPr>
      <a:defRPr lang="tr-TR"/>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6">
          <p15:clr>
            <a:srgbClr val="A4A3A4"/>
          </p15:clr>
        </p15:guide>
        <p15:guide id="2" pos="68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525353"/>
    <a:srgbClr val="1BB1C8"/>
    <a:srgbClr val="1BB2C7"/>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66" d="100"/>
          <a:sy n="66" d="100"/>
        </p:scale>
        <p:origin x="43" y="-7800"/>
      </p:cViewPr>
      <p:guideLst>
        <p:guide orient="horz" pos="10206"/>
        <p:guide pos="680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1620203" y="10066261"/>
            <a:ext cx="18362295" cy="6945868"/>
          </a:xfrm>
        </p:spPr>
        <p:txBody>
          <a:bodyPr/>
          <a:lstStyle/>
          <a:p>
            <a:r>
              <a:rPr lang="tr-TR"/>
              <a:t>Asıl başlık stili için tıklatın</a:t>
            </a:r>
          </a:p>
        </p:txBody>
      </p:sp>
      <p:sp>
        <p:nvSpPr>
          <p:cNvPr id="3" name="2 Alt Başlık"/>
          <p:cNvSpPr>
            <a:spLocks noGrp="1"/>
          </p:cNvSpPr>
          <p:nvPr>
            <p:ph type="subTitle" idx="1"/>
          </p:nvPr>
        </p:nvSpPr>
        <p:spPr>
          <a:xfrm>
            <a:off x="3240405" y="18362295"/>
            <a:ext cx="15121890" cy="8281035"/>
          </a:xfrm>
        </p:spPr>
        <p:txBody>
          <a:bodyPr/>
          <a:lstStyle>
            <a:lvl1pPr marL="0" indent="0" algn="ctr">
              <a:buNone/>
              <a:defRPr>
                <a:solidFill>
                  <a:schemeClr val="tx1">
                    <a:tint val="75000"/>
                  </a:schemeClr>
                </a:solidFill>
              </a:defRPr>
            </a:lvl1pPr>
            <a:lvl2pPr marL="1543050" indent="0" algn="ctr">
              <a:buNone/>
              <a:defRPr>
                <a:solidFill>
                  <a:schemeClr val="tx1">
                    <a:tint val="75000"/>
                  </a:schemeClr>
                </a:solidFill>
              </a:defRPr>
            </a:lvl2pPr>
            <a:lvl3pPr marL="3086100" indent="0" algn="ctr">
              <a:buNone/>
              <a:defRPr>
                <a:solidFill>
                  <a:schemeClr val="tx1">
                    <a:tint val="75000"/>
                  </a:schemeClr>
                </a:solidFill>
              </a:defRPr>
            </a:lvl3pPr>
            <a:lvl4pPr marL="4629150" indent="0" algn="ctr">
              <a:buNone/>
              <a:defRPr>
                <a:solidFill>
                  <a:schemeClr val="tx1">
                    <a:tint val="75000"/>
                  </a:schemeClr>
                </a:solidFill>
              </a:defRPr>
            </a:lvl4pPr>
            <a:lvl5pPr marL="6172200" indent="0" algn="ctr">
              <a:buNone/>
              <a:defRPr>
                <a:solidFill>
                  <a:schemeClr val="tx1">
                    <a:tint val="75000"/>
                  </a:schemeClr>
                </a:solidFill>
              </a:defRPr>
            </a:lvl5pPr>
            <a:lvl6pPr marL="7715250" indent="0" algn="ctr">
              <a:buNone/>
              <a:defRPr>
                <a:solidFill>
                  <a:schemeClr val="tx1">
                    <a:tint val="75000"/>
                  </a:schemeClr>
                </a:solidFill>
              </a:defRPr>
            </a:lvl6pPr>
            <a:lvl7pPr marL="9258300" indent="0" algn="ctr">
              <a:buNone/>
              <a:defRPr>
                <a:solidFill>
                  <a:schemeClr val="tx1">
                    <a:tint val="75000"/>
                  </a:schemeClr>
                </a:solidFill>
              </a:defRPr>
            </a:lvl7pPr>
            <a:lvl8pPr marL="10801350" indent="0" algn="ctr">
              <a:buNone/>
              <a:defRPr>
                <a:solidFill>
                  <a:schemeClr val="tx1">
                    <a:tint val="75000"/>
                  </a:schemeClr>
                </a:solidFill>
              </a:defRPr>
            </a:lvl8pPr>
            <a:lvl9pPr marL="123444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7.05.2019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7.05.2019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15661957" y="1297667"/>
            <a:ext cx="4860608" cy="27648456"/>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1080135" y="1297667"/>
            <a:ext cx="14221778" cy="27648456"/>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7.05.2019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7.05.2019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1706464" y="20822605"/>
            <a:ext cx="18362295" cy="6435804"/>
          </a:xfrm>
        </p:spPr>
        <p:txBody>
          <a:bodyPr anchor="t"/>
          <a:lstStyle>
            <a:lvl1pPr algn="l">
              <a:defRPr sz="13500" b="1" cap="all"/>
            </a:lvl1pPr>
          </a:lstStyle>
          <a:p>
            <a:r>
              <a:rPr lang="tr-TR"/>
              <a:t>Asıl başlık stili için tıklatın</a:t>
            </a:r>
          </a:p>
        </p:txBody>
      </p:sp>
      <p:sp>
        <p:nvSpPr>
          <p:cNvPr id="3" name="2 Metin Yer Tutucusu"/>
          <p:cNvSpPr>
            <a:spLocks noGrp="1"/>
          </p:cNvSpPr>
          <p:nvPr>
            <p:ph type="body" idx="1"/>
          </p:nvPr>
        </p:nvSpPr>
        <p:spPr>
          <a:xfrm>
            <a:off x="1706464" y="13734221"/>
            <a:ext cx="18362295" cy="7088384"/>
          </a:xfrm>
        </p:spPr>
        <p:txBody>
          <a:bodyPr anchor="b"/>
          <a:lstStyle>
            <a:lvl1pPr marL="0" indent="0">
              <a:buNone/>
              <a:defRPr sz="6800">
                <a:solidFill>
                  <a:schemeClr val="tx1">
                    <a:tint val="75000"/>
                  </a:schemeClr>
                </a:solidFill>
              </a:defRPr>
            </a:lvl1pPr>
            <a:lvl2pPr marL="1543050" indent="0">
              <a:buNone/>
              <a:defRPr sz="6100">
                <a:solidFill>
                  <a:schemeClr val="tx1">
                    <a:tint val="75000"/>
                  </a:schemeClr>
                </a:solidFill>
              </a:defRPr>
            </a:lvl2pPr>
            <a:lvl3pPr marL="3086100" indent="0">
              <a:buNone/>
              <a:defRPr sz="5400">
                <a:solidFill>
                  <a:schemeClr val="tx1">
                    <a:tint val="75000"/>
                  </a:schemeClr>
                </a:solidFill>
              </a:defRPr>
            </a:lvl3pPr>
            <a:lvl4pPr marL="4629150" indent="0">
              <a:buNone/>
              <a:defRPr sz="4700">
                <a:solidFill>
                  <a:schemeClr val="tx1">
                    <a:tint val="75000"/>
                  </a:schemeClr>
                </a:solidFill>
              </a:defRPr>
            </a:lvl4pPr>
            <a:lvl5pPr marL="6172200" indent="0">
              <a:buNone/>
              <a:defRPr sz="4700">
                <a:solidFill>
                  <a:schemeClr val="tx1">
                    <a:tint val="75000"/>
                  </a:schemeClr>
                </a:solidFill>
              </a:defRPr>
            </a:lvl5pPr>
            <a:lvl6pPr marL="7715250" indent="0">
              <a:buNone/>
              <a:defRPr sz="4700">
                <a:solidFill>
                  <a:schemeClr val="tx1">
                    <a:tint val="75000"/>
                  </a:schemeClr>
                </a:solidFill>
              </a:defRPr>
            </a:lvl6pPr>
            <a:lvl7pPr marL="9258300" indent="0">
              <a:buNone/>
              <a:defRPr sz="4700">
                <a:solidFill>
                  <a:schemeClr val="tx1">
                    <a:tint val="75000"/>
                  </a:schemeClr>
                </a:solidFill>
              </a:defRPr>
            </a:lvl7pPr>
            <a:lvl8pPr marL="10801350" indent="0">
              <a:buNone/>
              <a:defRPr sz="4700">
                <a:solidFill>
                  <a:schemeClr val="tx1">
                    <a:tint val="75000"/>
                  </a:schemeClr>
                </a:solidFill>
              </a:defRPr>
            </a:lvl8pPr>
            <a:lvl9pPr marL="12344400" indent="0">
              <a:buNone/>
              <a:defRPr sz="47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7.05.2019</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1080135" y="7560947"/>
            <a:ext cx="9541193" cy="21385175"/>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10981372" y="7560947"/>
            <a:ext cx="9541193" cy="21385175"/>
          </a:xfrm>
        </p:spPr>
        <p:txBody>
          <a:bodyPr/>
          <a:lstStyle>
            <a:lvl1pPr>
              <a:defRPr sz="9500"/>
            </a:lvl1pPr>
            <a:lvl2pPr>
              <a:defRPr sz="8100"/>
            </a:lvl2pPr>
            <a:lvl3pPr>
              <a:defRPr sz="6800"/>
            </a:lvl3pPr>
            <a:lvl4pPr>
              <a:defRPr sz="6100"/>
            </a:lvl4pPr>
            <a:lvl5pPr>
              <a:defRPr sz="6100"/>
            </a:lvl5pPr>
            <a:lvl6pPr>
              <a:defRPr sz="6100"/>
            </a:lvl6pPr>
            <a:lvl7pPr>
              <a:defRPr sz="6100"/>
            </a:lvl7pPr>
            <a:lvl8pPr>
              <a:defRPr sz="6100"/>
            </a:lvl8pPr>
            <a:lvl9pPr>
              <a:defRPr sz="61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A23720DD-5B6D-40BF-8493-A6B52D484E6B}" type="datetimeFigureOut">
              <a:rPr lang="tr-TR" smtClean="0"/>
              <a:t>7.05.2019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1080135" y="7253409"/>
            <a:ext cx="9544944"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tr-TR"/>
              <a:t>Asıl metin stillerini düzenlemek için tıklatın</a:t>
            </a:r>
          </a:p>
        </p:txBody>
      </p:sp>
      <p:sp>
        <p:nvSpPr>
          <p:cNvPr id="4" name="3 İçerik Yer Tutucusu"/>
          <p:cNvSpPr>
            <a:spLocks noGrp="1"/>
          </p:cNvSpPr>
          <p:nvPr>
            <p:ph sz="half" idx="2"/>
          </p:nvPr>
        </p:nvSpPr>
        <p:spPr>
          <a:xfrm>
            <a:off x="1080135" y="10276284"/>
            <a:ext cx="9544944"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10973873" y="7253409"/>
            <a:ext cx="9548693" cy="3022875"/>
          </a:xfrm>
        </p:spPr>
        <p:txBody>
          <a:bodyPr anchor="b"/>
          <a:lstStyle>
            <a:lvl1pPr marL="0" indent="0">
              <a:buNone/>
              <a:defRPr sz="8100" b="1"/>
            </a:lvl1pPr>
            <a:lvl2pPr marL="1543050" indent="0">
              <a:buNone/>
              <a:defRPr sz="6800" b="1"/>
            </a:lvl2pPr>
            <a:lvl3pPr marL="3086100" indent="0">
              <a:buNone/>
              <a:defRPr sz="6100" b="1"/>
            </a:lvl3pPr>
            <a:lvl4pPr marL="4629150" indent="0">
              <a:buNone/>
              <a:defRPr sz="5400" b="1"/>
            </a:lvl4pPr>
            <a:lvl5pPr marL="6172200" indent="0">
              <a:buNone/>
              <a:defRPr sz="5400" b="1"/>
            </a:lvl5pPr>
            <a:lvl6pPr marL="7715250" indent="0">
              <a:buNone/>
              <a:defRPr sz="5400" b="1"/>
            </a:lvl6pPr>
            <a:lvl7pPr marL="9258300" indent="0">
              <a:buNone/>
              <a:defRPr sz="5400" b="1"/>
            </a:lvl7pPr>
            <a:lvl8pPr marL="10801350" indent="0">
              <a:buNone/>
              <a:defRPr sz="5400" b="1"/>
            </a:lvl8pPr>
            <a:lvl9pPr marL="12344400" indent="0">
              <a:buNone/>
              <a:defRPr sz="5400" b="1"/>
            </a:lvl9pPr>
          </a:lstStyle>
          <a:p>
            <a:pPr lvl="0"/>
            <a:r>
              <a:rPr lang="tr-TR"/>
              <a:t>Asıl metin stillerini düzenlemek için tıklatın</a:t>
            </a:r>
          </a:p>
        </p:txBody>
      </p:sp>
      <p:sp>
        <p:nvSpPr>
          <p:cNvPr id="6" name="5 İçerik Yer Tutucusu"/>
          <p:cNvSpPr>
            <a:spLocks noGrp="1"/>
          </p:cNvSpPr>
          <p:nvPr>
            <p:ph sz="quarter" idx="4"/>
          </p:nvPr>
        </p:nvSpPr>
        <p:spPr>
          <a:xfrm>
            <a:off x="10973873" y="10276284"/>
            <a:ext cx="9548693" cy="18669836"/>
          </a:xfrm>
        </p:spPr>
        <p:txBody>
          <a:bodyPr/>
          <a:lstStyle>
            <a:lvl1pPr>
              <a:defRPr sz="8100"/>
            </a:lvl1pPr>
            <a:lvl2pPr>
              <a:defRPr sz="6800"/>
            </a:lvl2pPr>
            <a:lvl3pPr>
              <a:defRPr sz="6100"/>
            </a:lvl3pPr>
            <a:lvl4pPr>
              <a:defRPr sz="5400"/>
            </a:lvl4pPr>
            <a:lvl5pPr>
              <a:defRPr sz="5400"/>
            </a:lvl5pPr>
            <a:lvl6pPr>
              <a:defRPr sz="5400"/>
            </a:lvl6pPr>
            <a:lvl7pPr>
              <a:defRPr sz="5400"/>
            </a:lvl7pPr>
            <a:lvl8pPr>
              <a:defRPr sz="5400"/>
            </a:lvl8pPr>
            <a:lvl9pPr>
              <a:defRPr sz="54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A23720DD-5B6D-40BF-8493-A6B52D484E6B}" type="datetimeFigureOut">
              <a:rPr lang="tr-TR" smtClean="0"/>
              <a:t>7.05.2019</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A23720DD-5B6D-40BF-8493-A6B52D484E6B}" type="datetimeFigureOut">
              <a:rPr lang="tr-TR" smtClean="0"/>
              <a:t>7.05.2019</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7.05.2019</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1080136" y="1290161"/>
            <a:ext cx="7107139" cy="5490686"/>
          </a:xfrm>
        </p:spPr>
        <p:txBody>
          <a:bodyPr anchor="b"/>
          <a:lstStyle>
            <a:lvl1pPr algn="l">
              <a:defRPr sz="6800" b="1"/>
            </a:lvl1pPr>
          </a:lstStyle>
          <a:p>
            <a:r>
              <a:rPr lang="tr-TR"/>
              <a:t>Asıl başlık stili için tıklatın</a:t>
            </a:r>
          </a:p>
        </p:txBody>
      </p:sp>
      <p:sp>
        <p:nvSpPr>
          <p:cNvPr id="3" name="2 İçerik Yer Tutucusu"/>
          <p:cNvSpPr>
            <a:spLocks noGrp="1"/>
          </p:cNvSpPr>
          <p:nvPr>
            <p:ph idx="1"/>
          </p:nvPr>
        </p:nvSpPr>
        <p:spPr>
          <a:xfrm>
            <a:off x="8446056" y="1290164"/>
            <a:ext cx="12076509" cy="27655959"/>
          </a:xfrm>
        </p:spPr>
        <p:txBody>
          <a:bodyPr/>
          <a:lstStyle>
            <a:lvl1pPr>
              <a:defRPr sz="10800"/>
            </a:lvl1pPr>
            <a:lvl2pPr>
              <a:defRPr sz="9500"/>
            </a:lvl2pPr>
            <a:lvl3pPr>
              <a:defRPr sz="8100"/>
            </a:lvl3pPr>
            <a:lvl4pPr>
              <a:defRPr sz="6800"/>
            </a:lvl4pPr>
            <a:lvl5pPr>
              <a:defRPr sz="6800"/>
            </a:lvl5pPr>
            <a:lvl6pPr>
              <a:defRPr sz="6800"/>
            </a:lvl6pPr>
            <a:lvl7pPr>
              <a:defRPr sz="6800"/>
            </a:lvl7pPr>
            <a:lvl8pPr>
              <a:defRPr sz="6800"/>
            </a:lvl8pPr>
            <a:lvl9pPr>
              <a:defRPr sz="6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1080136" y="6780850"/>
            <a:ext cx="7107139" cy="221652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7.05.2019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4234280" y="22682835"/>
            <a:ext cx="12961620" cy="2677837"/>
          </a:xfrm>
        </p:spPr>
        <p:txBody>
          <a:bodyPr anchor="b"/>
          <a:lstStyle>
            <a:lvl1pPr algn="l">
              <a:defRPr sz="6800" b="1"/>
            </a:lvl1pPr>
          </a:lstStyle>
          <a:p>
            <a:r>
              <a:rPr lang="tr-TR"/>
              <a:t>Asıl başlık stili için tıklatın</a:t>
            </a:r>
          </a:p>
        </p:txBody>
      </p:sp>
      <p:sp>
        <p:nvSpPr>
          <p:cNvPr id="3" name="2 Resim Yer Tutucusu"/>
          <p:cNvSpPr>
            <a:spLocks noGrp="1"/>
          </p:cNvSpPr>
          <p:nvPr>
            <p:ph type="pic" idx="1"/>
          </p:nvPr>
        </p:nvSpPr>
        <p:spPr>
          <a:xfrm>
            <a:off x="4234280" y="2895362"/>
            <a:ext cx="12961620" cy="19442430"/>
          </a:xfrm>
        </p:spPr>
        <p:txBody>
          <a:bodyPr/>
          <a:lstStyle>
            <a:lvl1pPr marL="0" indent="0">
              <a:buNone/>
              <a:defRPr sz="10800"/>
            </a:lvl1pPr>
            <a:lvl2pPr marL="1543050" indent="0">
              <a:buNone/>
              <a:defRPr sz="9500"/>
            </a:lvl2pPr>
            <a:lvl3pPr marL="3086100" indent="0">
              <a:buNone/>
              <a:defRPr sz="8100"/>
            </a:lvl3pPr>
            <a:lvl4pPr marL="4629150" indent="0">
              <a:buNone/>
              <a:defRPr sz="6800"/>
            </a:lvl4pPr>
            <a:lvl5pPr marL="6172200" indent="0">
              <a:buNone/>
              <a:defRPr sz="6800"/>
            </a:lvl5pPr>
            <a:lvl6pPr marL="7715250" indent="0">
              <a:buNone/>
              <a:defRPr sz="6800"/>
            </a:lvl6pPr>
            <a:lvl7pPr marL="9258300" indent="0">
              <a:buNone/>
              <a:defRPr sz="6800"/>
            </a:lvl7pPr>
            <a:lvl8pPr marL="10801350" indent="0">
              <a:buNone/>
              <a:defRPr sz="6800"/>
            </a:lvl8pPr>
            <a:lvl9pPr marL="12344400" indent="0">
              <a:buNone/>
              <a:defRPr sz="6800"/>
            </a:lvl9pPr>
          </a:lstStyle>
          <a:p>
            <a:endParaRPr lang="tr-TR"/>
          </a:p>
        </p:txBody>
      </p:sp>
      <p:sp>
        <p:nvSpPr>
          <p:cNvPr id="4" name="3 Metin Yer Tutucusu"/>
          <p:cNvSpPr>
            <a:spLocks noGrp="1"/>
          </p:cNvSpPr>
          <p:nvPr>
            <p:ph type="body" sz="half" idx="2"/>
          </p:nvPr>
        </p:nvSpPr>
        <p:spPr>
          <a:xfrm>
            <a:off x="4234280" y="25360672"/>
            <a:ext cx="12961620" cy="3802973"/>
          </a:xfrm>
        </p:spPr>
        <p:txBody>
          <a:bodyPr/>
          <a:lstStyle>
            <a:lvl1pPr marL="0" indent="0">
              <a:buNone/>
              <a:defRPr sz="4700"/>
            </a:lvl1pPr>
            <a:lvl2pPr marL="1543050" indent="0">
              <a:buNone/>
              <a:defRPr sz="4100"/>
            </a:lvl2pPr>
            <a:lvl3pPr marL="3086100" indent="0">
              <a:buNone/>
              <a:defRPr sz="3400"/>
            </a:lvl3pPr>
            <a:lvl4pPr marL="4629150" indent="0">
              <a:buNone/>
              <a:defRPr sz="3000"/>
            </a:lvl4pPr>
            <a:lvl5pPr marL="6172200" indent="0">
              <a:buNone/>
              <a:defRPr sz="3000"/>
            </a:lvl5pPr>
            <a:lvl6pPr marL="7715250" indent="0">
              <a:buNone/>
              <a:defRPr sz="3000"/>
            </a:lvl6pPr>
            <a:lvl7pPr marL="9258300" indent="0">
              <a:buNone/>
              <a:defRPr sz="3000"/>
            </a:lvl7pPr>
            <a:lvl8pPr marL="10801350" indent="0">
              <a:buNone/>
              <a:defRPr sz="3000"/>
            </a:lvl8pPr>
            <a:lvl9pPr marL="12344400" indent="0">
              <a:buNone/>
              <a:defRPr sz="30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7.05.2019</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1080135" y="1297665"/>
            <a:ext cx="19442430" cy="5400675"/>
          </a:xfrm>
          <a:prstGeom prst="rect">
            <a:avLst/>
          </a:prstGeom>
        </p:spPr>
        <p:txBody>
          <a:bodyPr vert="horz" lIns="308610" tIns="154305" rIns="308610" bIns="154305" rtlCol="0" anchor="ctr">
            <a:normAutofit/>
          </a:bodyPr>
          <a:lstStyle/>
          <a:p>
            <a:r>
              <a:rPr lang="tr-TR"/>
              <a:t>Asıl başlık stili için tıklatın</a:t>
            </a:r>
          </a:p>
        </p:txBody>
      </p:sp>
      <p:sp>
        <p:nvSpPr>
          <p:cNvPr id="3" name="2 Metin Yer Tutucusu"/>
          <p:cNvSpPr>
            <a:spLocks noGrp="1"/>
          </p:cNvSpPr>
          <p:nvPr>
            <p:ph type="body" idx="1"/>
          </p:nvPr>
        </p:nvSpPr>
        <p:spPr>
          <a:xfrm>
            <a:off x="1080135" y="7560947"/>
            <a:ext cx="19442430" cy="21385175"/>
          </a:xfrm>
          <a:prstGeom prst="rect">
            <a:avLst/>
          </a:prstGeom>
        </p:spPr>
        <p:txBody>
          <a:bodyPr vert="horz" lIns="308610" tIns="154305" rIns="308610" bIns="154305"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1080135" y="30033756"/>
            <a:ext cx="5040630" cy="1725216"/>
          </a:xfrm>
          <a:prstGeom prst="rect">
            <a:avLst/>
          </a:prstGeom>
        </p:spPr>
        <p:txBody>
          <a:bodyPr vert="horz" lIns="308610" tIns="154305" rIns="308610" bIns="154305" rtlCol="0" anchor="ctr"/>
          <a:lstStyle>
            <a:lvl1pPr algn="l">
              <a:defRPr sz="4100">
                <a:solidFill>
                  <a:schemeClr val="tx1">
                    <a:tint val="75000"/>
                  </a:schemeClr>
                </a:solidFill>
              </a:defRPr>
            </a:lvl1pPr>
          </a:lstStyle>
          <a:p>
            <a:fld id="{A23720DD-5B6D-40BF-8493-A6B52D484E6B}" type="datetimeFigureOut">
              <a:rPr lang="tr-TR" smtClean="0"/>
              <a:t>7.05.2019</a:t>
            </a:fld>
            <a:endParaRPr lang="tr-TR"/>
          </a:p>
        </p:txBody>
      </p:sp>
      <p:sp>
        <p:nvSpPr>
          <p:cNvPr id="5" name="4 Altbilgi Yer Tutucusu"/>
          <p:cNvSpPr>
            <a:spLocks noGrp="1"/>
          </p:cNvSpPr>
          <p:nvPr>
            <p:ph type="ftr" sz="quarter" idx="3"/>
          </p:nvPr>
        </p:nvSpPr>
        <p:spPr>
          <a:xfrm>
            <a:off x="7380923" y="30033756"/>
            <a:ext cx="6840855" cy="1725216"/>
          </a:xfrm>
          <a:prstGeom prst="rect">
            <a:avLst/>
          </a:prstGeom>
        </p:spPr>
        <p:txBody>
          <a:bodyPr vert="horz" lIns="308610" tIns="154305" rIns="308610" bIns="154305" rtlCol="0" anchor="ctr"/>
          <a:lstStyle>
            <a:lvl1pPr algn="ctr">
              <a:defRPr sz="41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15481935" y="30033756"/>
            <a:ext cx="5040630" cy="1725216"/>
          </a:xfrm>
          <a:prstGeom prst="rect">
            <a:avLst/>
          </a:prstGeom>
        </p:spPr>
        <p:txBody>
          <a:bodyPr vert="horz" lIns="308610" tIns="154305" rIns="308610" bIns="154305" rtlCol="0" anchor="ctr"/>
          <a:lstStyle>
            <a:lvl1pPr algn="r">
              <a:defRPr sz="41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086100" rtl="0" eaLnBrk="1" latinLnBrk="0" hangingPunct="1">
        <a:spcBef>
          <a:spcPct val="0"/>
        </a:spcBef>
        <a:buNone/>
        <a:defRPr sz="14900" kern="1200">
          <a:solidFill>
            <a:schemeClr val="tx1"/>
          </a:solidFill>
          <a:latin typeface="+mj-lt"/>
          <a:ea typeface="+mj-ea"/>
          <a:cs typeface="+mj-cs"/>
        </a:defRPr>
      </a:lvl1pPr>
    </p:titleStyle>
    <p:bodyStyle>
      <a:lvl1pPr marL="1157288" indent="-1157288" algn="l" defTabSz="3086100" rtl="0" eaLnBrk="1" latinLnBrk="0" hangingPunct="1">
        <a:spcBef>
          <a:spcPct val="20000"/>
        </a:spcBef>
        <a:buFont typeface="Arial" pitchFamily="34" charset="0"/>
        <a:buChar char="•"/>
        <a:defRPr sz="10800" kern="1200">
          <a:solidFill>
            <a:schemeClr val="tx1"/>
          </a:solidFill>
          <a:latin typeface="+mn-lt"/>
          <a:ea typeface="+mn-ea"/>
          <a:cs typeface="+mn-cs"/>
        </a:defRPr>
      </a:lvl1pPr>
      <a:lvl2pPr marL="2507456" indent="-964406" algn="l" defTabSz="3086100" rtl="0" eaLnBrk="1" latinLnBrk="0" hangingPunct="1">
        <a:spcBef>
          <a:spcPct val="20000"/>
        </a:spcBef>
        <a:buFont typeface="Arial" pitchFamily="34" charset="0"/>
        <a:buChar char="–"/>
        <a:defRPr sz="9500" kern="1200">
          <a:solidFill>
            <a:schemeClr val="tx1"/>
          </a:solidFill>
          <a:latin typeface="+mn-lt"/>
          <a:ea typeface="+mn-ea"/>
          <a:cs typeface="+mn-cs"/>
        </a:defRPr>
      </a:lvl2pPr>
      <a:lvl3pPr marL="3857625" indent="-771525" algn="l" defTabSz="3086100" rtl="0" eaLnBrk="1" latinLnBrk="0" hangingPunct="1">
        <a:spcBef>
          <a:spcPct val="20000"/>
        </a:spcBef>
        <a:buFont typeface="Arial" pitchFamily="34" charset="0"/>
        <a:buChar char="•"/>
        <a:defRPr sz="8100" kern="1200">
          <a:solidFill>
            <a:schemeClr val="tx1"/>
          </a:solidFill>
          <a:latin typeface="+mn-lt"/>
          <a:ea typeface="+mn-ea"/>
          <a:cs typeface="+mn-cs"/>
        </a:defRPr>
      </a:lvl3pPr>
      <a:lvl4pPr marL="54006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4pPr>
      <a:lvl5pPr marL="69437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5pPr>
      <a:lvl6pPr marL="84867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6pPr>
      <a:lvl7pPr marL="100298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7pPr>
      <a:lvl8pPr marL="1157287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8pPr>
      <a:lvl9pPr marL="13115925" indent="-771525" algn="l" defTabSz="3086100" rtl="0" eaLnBrk="1" latinLnBrk="0" hangingPunct="1">
        <a:spcBef>
          <a:spcPct val="20000"/>
        </a:spcBef>
        <a:buFont typeface="Arial" pitchFamily="34" charset="0"/>
        <a:buChar char="•"/>
        <a:defRPr sz="6800" kern="1200">
          <a:solidFill>
            <a:schemeClr val="tx1"/>
          </a:solidFill>
          <a:latin typeface="+mn-lt"/>
          <a:ea typeface="+mn-ea"/>
          <a:cs typeface="+mn-cs"/>
        </a:defRPr>
      </a:lvl9pPr>
    </p:bodyStyle>
    <p:otherStyle>
      <a:defPPr>
        <a:defRPr lang="tr-TR"/>
      </a:defPPr>
      <a:lvl1pPr marL="0" algn="l" defTabSz="3086100" rtl="0" eaLnBrk="1" latinLnBrk="0" hangingPunct="1">
        <a:defRPr sz="6100" kern="1200">
          <a:solidFill>
            <a:schemeClr val="tx1"/>
          </a:solidFill>
          <a:latin typeface="+mn-lt"/>
          <a:ea typeface="+mn-ea"/>
          <a:cs typeface="+mn-cs"/>
        </a:defRPr>
      </a:lvl1pPr>
      <a:lvl2pPr marL="1543050" algn="l" defTabSz="3086100" rtl="0" eaLnBrk="1" latinLnBrk="0" hangingPunct="1">
        <a:defRPr sz="6100" kern="1200">
          <a:solidFill>
            <a:schemeClr val="tx1"/>
          </a:solidFill>
          <a:latin typeface="+mn-lt"/>
          <a:ea typeface="+mn-ea"/>
          <a:cs typeface="+mn-cs"/>
        </a:defRPr>
      </a:lvl2pPr>
      <a:lvl3pPr marL="3086100" algn="l" defTabSz="3086100" rtl="0" eaLnBrk="1" latinLnBrk="0" hangingPunct="1">
        <a:defRPr sz="6100" kern="1200">
          <a:solidFill>
            <a:schemeClr val="tx1"/>
          </a:solidFill>
          <a:latin typeface="+mn-lt"/>
          <a:ea typeface="+mn-ea"/>
          <a:cs typeface="+mn-cs"/>
        </a:defRPr>
      </a:lvl3pPr>
      <a:lvl4pPr marL="4629150" algn="l" defTabSz="3086100" rtl="0" eaLnBrk="1" latinLnBrk="0" hangingPunct="1">
        <a:defRPr sz="6100" kern="1200">
          <a:solidFill>
            <a:schemeClr val="tx1"/>
          </a:solidFill>
          <a:latin typeface="+mn-lt"/>
          <a:ea typeface="+mn-ea"/>
          <a:cs typeface="+mn-cs"/>
        </a:defRPr>
      </a:lvl4pPr>
      <a:lvl5pPr marL="6172200" algn="l" defTabSz="3086100" rtl="0" eaLnBrk="1" latinLnBrk="0" hangingPunct="1">
        <a:defRPr sz="6100" kern="1200">
          <a:solidFill>
            <a:schemeClr val="tx1"/>
          </a:solidFill>
          <a:latin typeface="+mn-lt"/>
          <a:ea typeface="+mn-ea"/>
          <a:cs typeface="+mn-cs"/>
        </a:defRPr>
      </a:lvl5pPr>
      <a:lvl6pPr marL="7715250" algn="l" defTabSz="3086100" rtl="0" eaLnBrk="1" latinLnBrk="0" hangingPunct="1">
        <a:defRPr sz="6100" kern="1200">
          <a:solidFill>
            <a:schemeClr val="tx1"/>
          </a:solidFill>
          <a:latin typeface="+mn-lt"/>
          <a:ea typeface="+mn-ea"/>
          <a:cs typeface="+mn-cs"/>
        </a:defRPr>
      </a:lvl6pPr>
      <a:lvl7pPr marL="9258300" algn="l" defTabSz="3086100" rtl="0" eaLnBrk="1" latinLnBrk="0" hangingPunct="1">
        <a:defRPr sz="6100" kern="1200">
          <a:solidFill>
            <a:schemeClr val="tx1"/>
          </a:solidFill>
          <a:latin typeface="+mn-lt"/>
          <a:ea typeface="+mn-ea"/>
          <a:cs typeface="+mn-cs"/>
        </a:defRPr>
      </a:lvl7pPr>
      <a:lvl8pPr marL="10801350" algn="l" defTabSz="3086100" rtl="0" eaLnBrk="1" latinLnBrk="0" hangingPunct="1">
        <a:defRPr sz="6100" kern="1200">
          <a:solidFill>
            <a:schemeClr val="tx1"/>
          </a:solidFill>
          <a:latin typeface="+mn-lt"/>
          <a:ea typeface="+mn-ea"/>
          <a:cs typeface="+mn-cs"/>
        </a:defRPr>
      </a:lvl8pPr>
      <a:lvl9pPr marL="12344400" algn="l" defTabSz="3086100" rtl="0" eaLnBrk="1" latinLnBrk="0" hangingPunct="1">
        <a:defRPr sz="6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69" y="0"/>
            <a:ext cx="21602700" cy="32404050"/>
          </a:xfrm>
          <a:prstGeom prst="rect">
            <a:avLst/>
          </a:prstGeom>
        </p:spPr>
      </p:pic>
      <p:sp>
        <p:nvSpPr>
          <p:cNvPr id="5" name="Text Box 6"/>
          <p:cNvSpPr txBox="1">
            <a:spLocks noChangeArrowheads="1"/>
          </p:cNvSpPr>
          <p:nvPr/>
        </p:nvSpPr>
        <p:spPr bwMode="auto">
          <a:xfrm>
            <a:off x="8485975" y="2557115"/>
            <a:ext cx="10103358" cy="584775"/>
          </a:xfrm>
          <a:prstGeom prst="rect">
            <a:avLst/>
          </a:prstGeom>
          <a:noFill/>
          <a:ln w="9525">
            <a:noFill/>
            <a:miter lim="800000"/>
            <a:headEnd/>
            <a:tailEnd/>
          </a:ln>
          <a:effectLst/>
        </p:spPr>
        <p:txBody>
          <a:bodyPr wrap="square">
            <a:spAutoFit/>
          </a:bodyPr>
          <a:lstStyle>
            <a:lvl1pPr defTabSz="4321175" eaLnBrk="0" hangingPunct="0">
              <a:defRPr sz="8500">
                <a:solidFill>
                  <a:schemeClr val="tx1"/>
                </a:solidFill>
                <a:latin typeface="Arial" charset="0"/>
              </a:defRPr>
            </a:lvl1pPr>
            <a:lvl2pPr marL="742950" indent="-285750" defTabSz="4321175" eaLnBrk="0" hangingPunct="0">
              <a:defRPr sz="8500">
                <a:solidFill>
                  <a:schemeClr val="tx1"/>
                </a:solidFill>
                <a:latin typeface="Arial" charset="0"/>
              </a:defRPr>
            </a:lvl2pPr>
            <a:lvl3pPr marL="1143000" indent="-228600" defTabSz="4321175" eaLnBrk="0" hangingPunct="0">
              <a:defRPr sz="8500">
                <a:solidFill>
                  <a:schemeClr val="tx1"/>
                </a:solidFill>
                <a:latin typeface="Arial" charset="0"/>
              </a:defRPr>
            </a:lvl3pPr>
            <a:lvl4pPr marL="1600200" indent="-228600" defTabSz="4321175" eaLnBrk="0" hangingPunct="0">
              <a:defRPr sz="8500">
                <a:solidFill>
                  <a:schemeClr val="tx1"/>
                </a:solidFill>
                <a:latin typeface="Arial" charset="0"/>
              </a:defRPr>
            </a:lvl4pPr>
            <a:lvl5pPr marL="2057400" indent="-228600" defTabSz="4321175" eaLnBrk="0" hangingPunct="0">
              <a:defRPr sz="8500">
                <a:solidFill>
                  <a:schemeClr val="tx1"/>
                </a:solidFill>
                <a:latin typeface="Arial" charset="0"/>
              </a:defRPr>
            </a:lvl5pPr>
            <a:lvl6pPr marL="2514600" indent="-228600" defTabSz="4321175" eaLnBrk="0" fontAlgn="base" hangingPunct="0">
              <a:spcBef>
                <a:spcPct val="0"/>
              </a:spcBef>
              <a:spcAft>
                <a:spcPct val="0"/>
              </a:spcAft>
              <a:defRPr sz="8500">
                <a:solidFill>
                  <a:schemeClr val="tx1"/>
                </a:solidFill>
                <a:latin typeface="Arial" charset="0"/>
              </a:defRPr>
            </a:lvl6pPr>
            <a:lvl7pPr marL="2971800" indent="-228600" defTabSz="4321175" eaLnBrk="0" fontAlgn="base" hangingPunct="0">
              <a:spcBef>
                <a:spcPct val="0"/>
              </a:spcBef>
              <a:spcAft>
                <a:spcPct val="0"/>
              </a:spcAft>
              <a:defRPr sz="8500">
                <a:solidFill>
                  <a:schemeClr val="tx1"/>
                </a:solidFill>
                <a:latin typeface="Arial" charset="0"/>
              </a:defRPr>
            </a:lvl7pPr>
            <a:lvl8pPr marL="3429000" indent="-228600" defTabSz="4321175" eaLnBrk="0" fontAlgn="base" hangingPunct="0">
              <a:spcBef>
                <a:spcPct val="0"/>
              </a:spcBef>
              <a:spcAft>
                <a:spcPct val="0"/>
              </a:spcAft>
              <a:defRPr sz="8500">
                <a:solidFill>
                  <a:schemeClr val="tx1"/>
                </a:solidFill>
                <a:latin typeface="Arial" charset="0"/>
              </a:defRPr>
            </a:lvl8pPr>
            <a:lvl9pPr marL="3886200" indent="-228600" defTabSz="4321175" eaLnBrk="0" fontAlgn="base" hangingPunct="0">
              <a:spcBef>
                <a:spcPct val="0"/>
              </a:spcBef>
              <a:spcAft>
                <a:spcPct val="0"/>
              </a:spcAft>
              <a:defRPr sz="8500">
                <a:solidFill>
                  <a:schemeClr val="tx1"/>
                </a:solidFill>
                <a:latin typeface="Arial" charset="0"/>
              </a:defRPr>
            </a:lvl9pPr>
          </a:lstStyle>
          <a:p>
            <a:pPr eaLnBrk="1" hangingPunct="1">
              <a:spcBef>
                <a:spcPct val="50000"/>
              </a:spcBef>
            </a:pPr>
            <a:r>
              <a:rPr lang="tr-TR" sz="4800" b="1" baseline="30000" dirty="0">
                <a:latin typeface="+mj-lt"/>
              </a:rPr>
              <a:t>Özgür Hasan Aytar       Tuğba Öztürk       Gülşah Şahin </a:t>
            </a:r>
          </a:p>
        </p:txBody>
      </p:sp>
      <p:sp>
        <p:nvSpPr>
          <p:cNvPr id="6" name="Rectangle 25"/>
          <p:cNvSpPr>
            <a:spLocks noChangeArrowheads="1"/>
          </p:cNvSpPr>
          <p:nvPr/>
        </p:nvSpPr>
        <p:spPr bwMode="auto">
          <a:xfrm>
            <a:off x="7705006" y="3612736"/>
            <a:ext cx="116652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defTabSz="4321175"/>
            <a:r>
              <a:rPr lang="tr-TR" sz="4000" b="1" i="1" dirty="0"/>
              <a:t>Danışman: Dr. Öğretim Üyesi Alper Kürşat Uysal</a:t>
            </a:r>
          </a:p>
        </p:txBody>
      </p:sp>
      <p:sp>
        <p:nvSpPr>
          <p:cNvPr id="8" name="Rectangle 8"/>
          <p:cNvSpPr>
            <a:spLocks noChangeArrowheads="1"/>
          </p:cNvSpPr>
          <p:nvPr/>
        </p:nvSpPr>
        <p:spPr bwMode="auto">
          <a:xfrm>
            <a:off x="6949356" y="745879"/>
            <a:ext cx="14328724" cy="1198562"/>
          </a:xfrm>
          <a:prstGeom prst="rect">
            <a:avLst/>
          </a:prstGeom>
          <a:noFill/>
          <a:ln w="9525">
            <a:noFill/>
            <a:miter lim="800000"/>
            <a:headEnd/>
            <a:tailEnd/>
          </a:ln>
          <a:effectLst/>
        </p:spPr>
        <p:txBody>
          <a:bodyPr wrap="square" lIns="101059" tIns="50530" rIns="101059" bIns="50530" anchor="ctr">
            <a:spAutoFit/>
          </a:bodyPr>
          <a:lstStyle/>
          <a:p>
            <a:pPr algn="ctr" defTabSz="1011238"/>
            <a:r>
              <a:rPr lang="tr-TR" sz="7200" b="1" dirty="0">
                <a:effectLst>
                  <a:outerShdw blurRad="38100" dist="38100" dir="2700000" algn="tl">
                    <a:srgbClr val="C0C0C0"/>
                  </a:outerShdw>
                </a:effectLst>
              </a:rPr>
              <a:t>PHARMA</a:t>
            </a:r>
            <a:r>
              <a:rPr lang="tr-TR" sz="5400" b="1" dirty="0">
                <a:effectLst>
                  <a:outerShdw blurRad="38100" dist="38100" dir="2700000" algn="tl">
                    <a:srgbClr val="C0C0C0"/>
                  </a:outerShdw>
                </a:effectLst>
                <a:latin typeface="Times New Roman" pitchFamily="18" charset="0"/>
              </a:rPr>
              <a:t>	</a:t>
            </a:r>
            <a:endParaRPr lang="tr-TR" sz="4800" b="1" dirty="0">
              <a:effectLst>
                <a:outerShdw blurRad="38100" dist="38100" dir="2700000" algn="tl">
                  <a:srgbClr val="C0C0C0"/>
                </a:outerShdw>
              </a:effectLst>
              <a:latin typeface="Times New Roman" pitchFamily="18" charset="0"/>
            </a:endParaRPr>
          </a:p>
        </p:txBody>
      </p:sp>
      <p:sp>
        <p:nvSpPr>
          <p:cNvPr id="10" name="Rectangle 25"/>
          <p:cNvSpPr>
            <a:spLocks noChangeArrowheads="1"/>
          </p:cNvSpPr>
          <p:nvPr/>
        </p:nvSpPr>
        <p:spPr bwMode="auto">
          <a:xfrm>
            <a:off x="0" y="2925258"/>
            <a:ext cx="648087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defTabSz="4321175"/>
            <a:r>
              <a:rPr lang="tr-TR" sz="4000" b="1" i="1" dirty="0"/>
              <a:t>Bilgisayar Mühendisliği Bölümü</a:t>
            </a:r>
          </a:p>
        </p:txBody>
      </p:sp>
      <p:sp>
        <p:nvSpPr>
          <p:cNvPr id="11" name="Dikdörtgen 10"/>
          <p:cNvSpPr/>
          <p:nvPr/>
        </p:nvSpPr>
        <p:spPr>
          <a:xfrm>
            <a:off x="0" y="30963665"/>
            <a:ext cx="21602700" cy="14403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dirty="0"/>
          </a:p>
        </p:txBody>
      </p:sp>
      <p:sp>
        <p:nvSpPr>
          <p:cNvPr id="12" name="Dikdörtgen 11"/>
          <p:cNvSpPr/>
          <p:nvPr/>
        </p:nvSpPr>
        <p:spPr>
          <a:xfrm>
            <a:off x="5184726" y="31158362"/>
            <a:ext cx="10585176" cy="830997"/>
          </a:xfrm>
          <a:prstGeom prst="rect">
            <a:avLst/>
          </a:prstGeom>
        </p:spPr>
        <p:txBody>
          <a:bodyPr wrap="square">
            <a:spAutoFit/>
          </a:bodyPr>
          <a:lstStyle/>
          <a:p>
            <a:pPr algn="ctr"/>
            <a:r>
              <a:rPr lang="tr-TR" sz="4800" b="1" i="1" dirty="0"/>
              <a:t>PROJE FUARI ve YARIŞMASI 2019</a:t>
            </a:r>
            <a:r>
              <a:rPr lang="tr-TR" sz="4800" i="1" dirty="0"/>
              <a:t> </a:t>
            </a:r>
            <a:endParaRPr lang="tr-TR" altLang="tr-TR" sz="4800" dirty="0">
              <a:solidFill>
                <a:schemeClr val="bg1"/>
              </a:solidFill>
            </a:endParaRPr>
          </a:p>
        </p:txBody>
      </p:sp>
      <p:pic>
        <p:nvPicPr>
          <p:cNvPr id="15" name="Resim 14">
            <a:extLst>
              <a:ext uri="{FF2B5EF4-FFF2-40B4-BE49-F238E27FC236}">
                <a16:creationId xmlns:a16="http://schemas.microsoft.com/office/drawing/2014/main" id="{0B64C5FE-C495-4E32-B0A8-6C71330F20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2318" y="30710"/>
            <a:ext cx="3135496" cy="3012722"/>
          </a:xfrm>
          <a:prstGeom prst="rect">
            <a:avLst/>
          </a:prstGeom>
          <a:effectLst>
            <a:softEdge rad="31750"/>
          </a:effectLst>
        </p:spPr>
      </p:pic>
      <p:pic>
        <p:nvPicPr>
          <p:cNvPr id="19" name="Resim 18">
            <a:extLst>
              <a:ext uri="{FF2B5EF4-FFF2-40B4-BE49-F238E27FC236}">
                <a16:creationId xmlns:a16="http://schemas.microsoft.com/office/drawing/2014/main" id="{A214BD7A-21EE-4AF6-8351-8B3ED7BAD0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 y="4320622"/>
            <a:ext cx="21590931" cy="26714968"/>
          </a:xfrm>
          <a:prstGeom prst="rect">
            <a:avLst/>
          </a:prstGeom>
        </p:spPr>
      </p:pic>
      <p:sp>
        <p:nvSpPr>
          <p:cNvPr id="20" name="Dikdörtgen: Köşeleri Yuvarlatılmış 19">
            <a:extLst>
              <a:ext uri="{FF2B5EF4-FFF2-40B4-BE49-F238E27FC236}">
                <a16:creationId xmlns:a16="http://schemas.microsoft.com/office/drawing/2014/main" id="{A5579FDC-9099-4A15-9152-140C535AB94F}"/>
              </a:ext>
            </a:extLst>
          </p:cNvPr>
          <p:cNvSpPr/>
          <p:nvPr/>
        </p:nvSpPr>
        <p:spPr>
          <a:xfrm>
            <a:off x="648222" y="11892886"/>
            <a:ext cx="9145016" cy="1124466"/>
          </a:xfrm>
          <a:prstGeom prst="roundRect">
            <a:avLst/>
          </a:prstGeom>
          <a:ln w="76200">
            <a:solidFill>
              <a:srgbClr val="1BB2C7"/>
            </a:solidFill>
          </a:ln>
        </p:spPr>
        <p:style>
          <a:lnRef idx="2">
            <a:schemeClr val="accent6"/>
          </a:lnRef>
          <a:fillRef idx="1">
            <a:schemeClr val="lt1"/>
          </a:fillRef>
          <a:effectRef idx="0">
            <a:schemeClr val="accent6"/>
          </a:effectRef>
          <a:fontRef idx="minor">
            <a:schemeClr val="dk1"/>
          </a:fontRef>
        </p:style>
        <p:txBody>
          <a:bodyPr rtlCol="0" anchor="ctr"/>
          <a:lstStyle/>
          <a:p>
            <a:r>
              <a:rPr lang="tr-TR" sz="3000" b="1" baseline="-25000" dirty="0">
                <a:solidFill>
                  <a:srgbClr val="303030"/>
                </a:solidFill>
              </a:rPr>
              <a:t>Doktor</a:t>
            </a:r>
            <a:r>
              <a:rPr lang="tr-TR" sz="3000" baseline="-25000" dirty="0">
                <a:solidFill>
                  <a:srgbClr val="303030"/>
                </a:solidFill>
              </a:rPr>
              <a:t> hastanın bilgilerine (ad, </a:t>
            </a:r>
            <a:r>
              <a:rPr lang="tr-TR" sz="3000" baseline="-25000" dirty="0" err="1">
                <a:solidFill>
                  <a:srgbClr val="303030"/>
                </a:solidFill>
              </a:rPr>
              <a:t>soyad</a:t>
            </a:r>
            <a:r>
              <a:rPr lang="tr-TR" sz="3000" baseline="-25000" dirty="0">
                <a:solidFill>
                  <a:srgbClr val="303030"/>
                </a:solidFill>
              </a:rPr>
              <a:t>, yaş, önceki hastalıklar, alerji, önceki ilaçlar…) erişebilir. Masaüstü uygulaması üzerinden yeni ilaç yazıp kullanım bilgisi girebilir.</a:t>
            </a:r>
          </a:p>
          <a:p>
            <a:endParaRPr lang="tr-TR" sz="3000" baseline="-25000" dirty="0">
              <a:solidFill>
                <a:srgbClr val="303030"/>
              </a:solidFill>
            </a:endParaRPr>
          </a:p>
        </p:txBody>
      </p:sp>
      <p:sp>
        <p:nvSpPr>
          <p:cNvPr id="22" name="Dikdörtgen: Köşeleri Yuvarlatılmış 21">
            <a:extLst>
              <a:ext uri="{FF2B5EF4-FFF2-40B4-BE49-F238E27FC236}">
                <a16:creationId xmlns:a16="http://schemas.microsoft.com/office/drawing/2014/main" id="{FA0DA768-ACEF-4FA9-97F6-330D704E2092}"/>
              </a:ext>
            </a:extLst>
          </p:cNvPr>
          <p:cNvSpPr/>
          <p:nvPr/>
        </p:nvSpPr>
        <p:spPr>
          <a:xfrm>
            <a:off x="11809464" y="11892886"/>
            <a:ext cx="9145016" cy="1124466"/>
          </a:xfrm>
          <a:prstGeom prst="roundRect">
            <a:avLst/>
          </a:prstGeom>
          <a:ln w="76200">
            <a:solidFill>
              <a:srgbClr val="1BB2C7"/>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sz="2000" b="1" dirty="0"/>
              <a:t>Eczacı</a:t>
            </a:r>
            <a:r>
              <a:rPr lang="tr-TR" sz="2000" dirty="0"/>
              <a:t> ise masaüstü uygulamasını kullanarak hastaya yazılan ilaçları görebilir ve ilaç ekleme çıkarma yapabilir. Bu sayede reçete sistemi tek bir çatı altında toplanmış ve daha kolay, kullanışlı ve güvenilir hale gelmesi sağlanmıştır.</a:t>
            </a:r>
          </a:p>
        </p:txBody>
      </p:sp>
      <p:sp>
        <p:nvSpPr>
          <p:cNvPr id="23" name="Dikdörtgen: Köşeleri Yuvarlatılmış 22">
            <a:extLst>
              <a:ext uri="{FF2B5EF4-FFF2-40B4-BE49-F238E27FC236}">
                <a16:creationId xmlns:a16="http://schemas.microsoft.com/office/drawing/2014/main" id="{C0253FFB-AC20-415C-9BFE-152FD2F833F9}"/>
              </a:ext>
            </a:extLst>
          </p:cNvPr>
          <p:cNvSpPr/>
          <p:nvPr/>
        </p:nvSpPr>
        <p:spPr>
          <a:xfrm>
            <a:off x="648222" y="22826761"/>
            <a:ext cx="9577064" cy="1431046"/>
          </a:xfrm>
          <a:prstGeom prst="roundRect">
            <a:avLst/>
          </a:prstGeom>
          <a:ln w="76200">
            <a:solidFill>
              <a:srgbClr val="1BB2C7"/>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sz="2000" baseline="-25000" dirty="0"/>
              <a:t>Mobil uygulama yalnızca hastalar için tasarlanmıştır. Hasta mobil uygulama sayesinde daha önce kullandığı ilaçları ve önceden muayene olduğu </a:t>
            </a:r>
            <a:r>
              <a:rPr lang="tr-TR" sz="2000" baseline="-25000"/>
              <a:t>doktorları görebilir. </a:t>
            </a:r>
            <a:r>
              <a:rPr lang="tr-TR" sz="2000" baseline="-25000" dirty="0"/>
              <a:t>Aynı zamanda hastaya kullanmakta olduğu ilaçlar hakkında kullanım bilgisi (kullanım dozu, kullanım süresi, ilaç saati)  bildirim olarak gönderilmektedir. İlacı ilk kullanmaya başladığı saati hasta uygulamadan belirler ve doktorun belirlediği periyodlarla bildirimler iletilir.  </a:t>
            </a:r>
          </a:p>
        </p:txBody>
      </p:sp>
      <p:sp>
        <p:nvSpPr>
          <p:cNvPr id="24" name="Dikdörtgen: Köşeleri Yuvarlatılmış 23">
            <a:extLst>
              <a:ext uri="{FF2B5EF4-FFF2-40B4-BE49-F238E27FC236}">
                <a16:creationId xmlns:a16="http://schemas.microsoft.com/office/drawing/2014/main" id="{21396CDB-55EC-41E6-9848-A0050026796A}"/>
              </a:ext>
            </a:extLst>
          </p:cNvPr>
          <p:cNvSpPr/>
          <p:nvPr/>
        </p:nvSpPr>
        <p:spPr>
          <a:xfrm>
            <a:off x="11399685" y="22754795"/>
            <a:ext cx="9577063" cy="1503012"/>
          </a:xfrm>
          <a:prstGeom prst="roundRect">
            <a:avLst/>
          </a:prstGeom>
          <a:ln w="76200">
            <a:solidFill>
              <a:srgbClr val="1BB2C7"/>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tr-TR" sz="2000" baseline="-25000" dirty="0"/>
              <a:t>Bu sayede yanlış ilaç kullanımının önüne geçilebilir. Hastaların tedavi süreleri azalır. Ölüm oranı düşer. İnsanlarda antibiyotik direncinin de önüne geçilmiş olunur. Akılcı ilaç derneğinin yaptığı araştırmalara göre Türkiye'de antibiyotiğe yılda yaklaşık 1,5 milyar lira harcandığı bilinmektedir. Aynı zamanda Avrupa ülkeleri ile kıyaslanacak olursa antibiyotik direncinin en fazla olduğu ülke Türkiye’dir. </a:t>
            </a:r>
            <a:r>
              <a:rPr lang="tr-TR" sz="2000" baseline="-25000" dirty="0" err="1"/>
              <a:t>Pharma</a:t>
            </a:r>
            <a:r>
              <a:rPr lang="tr-TR" sz="2000" baseline="-25000" dirty="0"/>
              <a:t> projesi ile Türkiye’de insanlığı tehdit eden bu problemin önüne geçilebilecektir. </a:t>
            </a:r>
          </a:p>
        </p:txBody>
      </p:sp>
      <p:sp>
        <p:nvSpPr>
          <p:cNvPr id="26" name="Dikdörtgen: Köşeleri Yuvarlatılmış 25">
            <a:extLst>
              <a:ext uri="{FF2B5EF4-FFF2-40B4-BE49-F238E27FC236}">
                <a16:creationId xmlns:a16="http://schemas.microsoft.com/office/drawing/2014/main" id="{E2CE19F3-C6EA-47B9-BA1A-18E91EE0BAAF}"/>
              </a:ext>
            </a:extLst>
          </p:cNvPr>
          <p:cNvSpPr/>
          <p:nvPr/>
        </p:nvSpPr>
        <p:spPr>
          <a:xfrm rot="5400000">
            <a:off x="-2019144" y="16205096"/>
            <a:ext cx="8863124" cy="3528392"/>
          </a:xfrm>
          <a:prstGeom prst="roundRect">
            <a:avLst/>
          </a:prstGeom>
          <a:ln w="76200">
            <a:solidFill>
              <a:srgbClr val="1BB2C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dirty="0"/>
          </a:p>
        </p:txBody>
      </p:sp>
      <p:sp>
        <p:nvSpPr>
          <p:cNvPr id="27" name="Dikdörtgen: Köşeleri Yuvarlatılmış 26">
            <a:extLst>
              <a:ext uri="{FF2B5EF4-FFF2-40B4-BE49-F238E27FC236}">
                <a16:creationId xmlns:a16="http://schemas.microsoft.com/office/drawing/2014/main" id="{DCC7DE52-0C29-4B8F-A149-EBE60EBD6073}"/>
              </a:ext>
            </a:extLst>
          </p:cNvPr>
          <p:cNvSpPr/>
          <p:nvPr/>
        </p:nvSpPr>
        <p:spPr>
          <a:xfrm rot="5400000">
            <a:off x="14769686" y="16216065"/>
            <a:ext cx="8863125" cy="3506457"/>
          </a:xfrm>
          <a:prstGeom prst="roundRect">
            <a:avLst/>
          </a:prstGeom>
          <a:ln w="76200">
            <a:solidFill>
              <a:srgbClr val="1BB2C7"/>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tr-TR" dirty="0"/>
          </a:p>
        </p:txBody>
      </p:sp>
      <p:sp>
        <p:nvSpPr>
          <p:cNvPr id="28" name="Ok: Sağa Bükülü 27">
            <a:extLst>
              <a:ext uri="{FF2B5EF4-FFF2-40B4-BE49-F238E27FC236}">
                <a16:creationId xmlns:a16="http://schemas.microsoft.com/office/drawing/2014/main" id="{31E747D2-8BB3-4830-8172-0ADC5E84FC0A}"/>
              </a:ext>
            </a:extLst>
          </p:cNvPr>
          <p:cNvSpPr/>
          <p:nvPr/>
        </p:nvSpPr>
        <p:spPr>
          <a:xfrm rot="11933368">
            <a:off x="15940927" y="13354936"/>
            <a:ext cx="813323" cy="1413605"/>
          </a:xfrm>
          <a:prstGeom prst="curvedRightArrow">
            <a:avLst/>
          </a:prstGeom>
          <a:solidFill>
            <a:srgbClr val="1BB2C7"/>
          </a:solidFill>
          <a:ln>
            <a:solidFill>
              <a:srgbClr val="1BB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30" name="Ok: Sağa Bükülü 29">
            <a:extLst>
              <a:ext uri="{FF2B5EF4-FFF2-40B4-BE49-F238E27FC236}">
                <a16:creationId xmlns:a16="http://schemas.microsoft.com/office/drawing/2014/main" id="{31A1F57C-8094-4271-ABFC-8EFCA6EA7A2C}"/>
              </a:ext>
            </a:extLst>
          </p:cNvPr>
          <p:cNvSpPr/>
          <p:nvPr/>
        </p:nvSpPr>
        <p:spPr>
          <a:xfrm rot="1831295">
            <a:off x="6542694" y="21232598"/>
            <a:ext cx="813323" cy="1413605"/>
          </a:xfrm>
          <a:prstGeom prst="curvedRightArrow">
            <a:avLst/>
          </a:prstGeom>
          <a:solidFill>
            <a:srgbClr val="1BB2C7"/>
          </a:solidFill>
          <a:ln>
            <a:solidFill>
              <a:srgbClr val="1BB2C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31" name="Ok: Sola Bükülü 30">
            <a:extLst>
              <a:ext uri="{FF2B5EF4-FFF2-40B4-BE49-F238E27FC236}">
                <a16:creationId xmlns:a16="http://schemas.microsoft.com/office/drawing/2014/main" id="{507278F1-F118-47F4-B3B3-68907B357F91}"/>
              </a:ext>
            </a:extLst>
          </p:cNvPr>
          <p:cNvSpPr/>
          <p:nvPr/>
        </p:nvSpPr>
        <p:spPr>
          <a:xfrm rot="11177672">
            <a:off x="4732282" y="13201579"/>
            <a:ext cx="904887" cy="1483409"/>
          </a:xfrm>
          <a:prstGeom prst="curvedLeftArrow">
            <a:avLst/>
          </a:prstGeom>
          <a:solidFill>
            <a:srgbClr val="1BB2C7"/>
          </a:solidFill>
          <a:ln>
            <a:solidFill>
              <a:srgbClr val="1BB1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32" name="Dikdörtgen: Köşeleri Yuvarlatılmış 31">
            <a:extLst>
              <a:ext uri="{FF2B5EF4-FFF2-40B4-BE49-F238E27FC236}">
                <a16:creationId xmlns:a16="http://schemas.microsoft.com/office/drawing/2014/main" id="{6A7C3816-5FD3-4730-9E36-8056ED1F732D}"/>
              </a:ext>
            </a:extLst>
          </p:cNvPr>
          <p:cNvSpPr/>
          <p:nvPr/>
        </p:nvSpPr>
        <p:spPr>
          <a:xfrm>
            <a:off x="648222" y="8569319"/>
            <a:ext cx="20306255" cy="2908876"/>
          </a:xfrm>
          <a:prstGeom prst="roundRect">
            <a:avLst/>
          </a:prstGeom>
          <a:ln w="76200">
            <a:solidFill>
              <a:srgbClr val="1BB2C7"/>
            </a:solidFill>
          </a:ln>
        </p:spPr>
        <p:style>
          <a:lnRef idx="2">
            <a:schemeClr val="accent6"/>
          </a:lnRef>
          <a:fillRef idx="1">
            <a:schemeClr val="lt1"/>
          </a:fillRef>
          <a:effectRef idx="0">
            <a:schemeClr val="accent6"/>
          </a:effectRef>
          <a:fontRef idx="minor">
            <a:schemeClr val="dk1"/>
          </a:fontRef>
        </p:style>
        <p:txBody>
          <a:bodyPr rtlCol="0" anchor="ctr"/>
          <a:lstStyle/>
          <a:p>
            <a:r>
              <a:rPr lang="tr-TR" sz="2000" dirty="0">
                <a:solidFill>
                  <a:srgbClr val="303030"/>
                </a:solidFill>
              </a:rPr>
              <a:t>           </a:t>
            </a:r>
            <a:r>
              <a:rPr lang="tr-TR" sz="3000" dirty="0">
                <a:solidFill>
                  <a:srgbClr val="303030"/>
                </a:solidFill>
              </a:rPr>
              <a:t>ÖZET:  </a:t>
            </a:r>
            <a:r>
              <a:rPr lang="tr-TR" sz="2000" dirty="0">
                <a:solidFill>
                  <a:srgbClr val="303030"/>
                </a:solidFill>
              </a:rPr>
              <a:t>Yanlış ilaç kullanımından dolayı her yıl birçok insan ilaç direnci kazanmakta ve yaşamını kaybetmektedir.  Bu proje ile Dünya Sağlık Örgütünün desteklediği akılcı ilaç kullanımına (AİK) teknolojik gelişmeler ile katkı sağlanmaktadır. Mobil uygulama sayesinde her hastaya ilaç kullanım bilgisi (ilaç saati, kullanım periyodu, ilaç dozu) belirlenen periyodlarla mobil uygulama üzerinden bildirim ile gönderilecektir. Hasta önceki hastalıkları, muayene olduğu doktorlar, kullandığı ilaçlar ve alerjileri hakkında bilgi sahibi olabilecektir.</a:t>
            </a:r>
          </a:p>
          <a:p>
            <a:r>
              <a:rPr lang="tr-TR" sz="2000" dirty="0">
                <a:solidFill>
                  <a:srgbClr val="303030"/>
                </a:solidFill>
              </a:rPr>
              <a:t>           Projenin diğer bir aşamasında </a:t>
            </a:r>
            <a:r>
              <a:rPr lang="tr-TR" sz="2000" dirty="0" err="1">
                <a:solidFill>
                  <a:srgbClr val="303030"/>
                </a:solidFill>
              </a:rPr>
              <a:t>IoT</a:t>
            </a:r>
            <a:r>
              <a:rPr lang="tr-TR" sz="2000" dirty="0">
                <a:solidFill>
                  <a:srgbClr val="303030"/>
                </a:solidFill>
              </a:rPr>
              <a:t> teknolojileri kullanılmıştır. Bir Internet of </a:t>
            </a:r>
            <a:r>
              <a:rPr lang="tr-TR" sz="2000" dirty="0" err="1">
                <a:solidFill>
                  <a:srgbClr val="303030"/>
                </a:solidFill>
              </a:rPr>
              <a:t>Things</a:t>
            </a:r>
            <a:r>
              <a:rPr lang="tr-TR" sz="2000" dirty="0">
                <a:solidFill>
                  <a:srgbClr val="303030"/>
                </a:solidFill>
              </a:rPr>
              <a:t> (</a:t>
            </a:r>
            <a:r>
              <a:rPr lang="tr-TR" sz="2000" dirty="0" err="1">
                <a:solidFill>
                  <a:srgbClr val="303030"/>
                </a:solidFill>
              </a:rPr>
              <a:t>IoT</a:t>
            </a:r>
            <a:r>
              <a:rPr lang="tr-TR" sz="2000" dirty="0">
                <a:solidFill>
                  <a:srgbClr val="303030"/>
                </a:solidFill>
              </a:rPr>
              <a:t>) ekosistemi, ortamlarından elde ettiği verileri toplamak, göndermek ve üzerinde işlem yapmak için yerleşik işlemcileri, </a:t>
            </a:r>
            <a:r>
              <a:rPr lang="tr-TR" sz="2000" dirty="0" err="1">
                <a:solidFill>
                  <a:srgbClr val="303030"/>
                </a:solidFill>
              </a:rPr>
              <a:t>sensörleri</a:t>
            </a:r>
            <a:r>
              <a:rPr lang="tr-TR" sz="2000" dirty="0">
                <a:solidFill>
                  <a:srgbClr val="303030"/>
                </a:solidFill>
              </a:rPr>
              <a:t> ve iletişim donanımlarını kullanan web özellikli akıllı cihazlardan oluşur. </a:t>
            </a:r>
            <a:r>
              <a:rPr lang="tr-TR" sz="2000" dirty="0" err="1">
                <a:solidFill>
                  <a:srgbClr val="303030"/>
                </a:solidFill>
              </a:rPr>
              <a:t>Arduino</a:t>
            </a:r>
            <a:r>
              <a:rPr lang="tr-TR" sz="2000" dirty="0">
                <a:solidFill>
                  <a:srgbClr val="303030"/>
                </a:solidFill>
              </a:rPr>
              <a:t> </a:t>
            </a:r>
            <a:r>
              <a:rPr lang="tr-TR" sz="2000" dirty="0" err="1">
                <a:solidFill>
                  <a:srgbClr val="303030"/>
                </a:solidFill>
              </a:rPr>
              <a:t>Uno</a:t>
            </a:r>
            <a:r>
              <a:rPr lang="tr-TR" sz="2000" dirty="0">
                <a:solidFill>
                  <a:srgbClr val="303030"/>
                </a:solidFill>
              </a:rPr>
              <a:t> ve </a:t>
            </a:r>
            <a:r>
              <a:rPr lang="tr-TR" sz="2000" dirty="0" err="1">
                <a:solidFill>
                  <a:srgbClr val="303030"/>
                </a:solidFill>
              </a:rPr>
              <a:t>rfid</a:t>
            </a:r>
            <a:r>
              <a:rPr lang="tr-TR" sz="2000" dirty="0">
                <a:solidFill>
                  <a:srgbClr val="303030"/>
                </a:solidFill>
              </a:rPr>
              <a:t> kart okuyucu kullanılarak hasta, doktor, eczacı arasında köprü kurmak amaçlanmıştır.  Her hasta sahip olduğu çipli kimlik kartları sayesinde doktora veya eczaneye gittiğinde kartını okutabilir.</a:t>
            </a:r>
            <a:endParaRPr lang="tr-TR" sz="3000" dirty="0">
              <a:solidFill>
                <a:srgbClr val="303030"/>
              </a:solidFill>
            </a:endParaRPr>
          </a:p>
        </p:txBody>
      </p:sp>
      <p:pic>
        <p:nvPicPr>
          <p:cNvPr id="2" name="Resim 1">
            <a:extLst>
              <a:ext uri="{FF2B5EF4-FFF2-40B4-BE49-F238E27FC236}">
                <a16:creationId xmlns:a16="http://schemas.microsoft.com/office/drawing/2014/main" id="{3919C2FE-3BD9-452D-ADC9-D2156CECC0CD}"/>
              </a:ext>
            </a:extLst>
          </p:cNvPr>
          <p:cNvPicPr>
            <a:picLocks noChangeAspect="1"/>
          </p:cNvPicPr>
          <p:nvPr/>
        </p:nvPicPr>
        <p:blipFill>
          <a:blip r:embed="rId5"/>
          <a:stretch>
            <a:fillRect/>
          </a:stretch>
        </p:blipFill>
        <p:spPr>
          <a:xfrm>
            <a:off x="789309" y="13854376"/>
            <a:ext cx="3224999" cy="1373705"/>
          </a:xfrm>
          <a:prstGeom prst="rect">
            <a:avLst/>
          </a:prstGeom>
        </p:spPr>
      </p:pic>
      <p:pic>
        <p:nvPicPr>
          <p:cNvPr id="3" name="Resim 2">
            <a:extLst>
              <a:ext uri="{FF2B5EF4-FFF2-40B4-BE49-F238E27FC236}">
                <a16:creationId xmlns:a16="http://schemas.microsoft.com/office/drawing/2014/main" id="{E610EEDC-9702-4440-BD1C-E3E7C4B1F040}"/>
              </a:ext>
            </a:extLst>
          </p:cNvPr>
          <p:cNvPicPr>
            <a:picLocks noChangeAspect="1"/>
          </p:cNvPicPr>
          <p:nvPr/>
        </p:nvPicPr>
        <p:blipFill>
          <a:blip r:embed="rId6"/>
          <a:stretch>
            <a:fillRect/>
          </a:stretch>
        </p:blipFill>
        <p:spPr>
          <a:xfrm>
            <a:off x="789309" y="15500252"/>
            <a:ext cx="3224999" cy="1373706"/>
          </a:xfrm>
          <a:prstGeom prst="rect">
            <a:avLst/>
          </a:prstGeom>
        </p:spPr>
      </p:pic>
      <p:pic>
        <p:nvPicPr>
          <p:cNvPr id="4" name="Resim 3">
            <a:extLst>
              <a:ext uri="{FF2B5EF4-FFF2-40B4-BE49-F238E27FC236}">
                <a16:creationId xmlns:a16="http://schemas.microsoft.com/office/drawing/2014/main" id="{EB767D3B-89B5-43B4-817E-4FECEDEDBFC3}"/>
              </a:ext>
            </a:extLst>
          </p:cNvPr>
          <p:cNvPicPr>
            <a:picLocks noChangeAspect="1"/>
          </p:cNvPicPr>
          <p:nvPr/>
        </p:nvPicPr>
        <p:blipFill>
          <a:blip r:embed="rId7"/>
          <a:stretch>
            <a:fillRect/>
          </a:stretch>
        </p:blipFill>
        <p:spPr>
          <a:xfrm>
            <a:off x="789309" y="17137761"/>
            <a:ext cx="3224999" cy="1373705"/>
          </a:xfrm>
          <a:prstGeom prst="rect">
            <a:avLst/>
          </a:prstGeom>
        </p:spPr>
      </p:pic>
      <p:pic>
        <p:nvPicPr>
          <p:cNvPr id="9" name="Resim 8">
            <a:extLst>
              <a:ext uri="{FF2B5EF4-FFF2-40B4-BE49-F238E27FC236}">
                <a16:creationId xmlns:a16="http://schemas.microsoft.com/office/drawing/2014/main" id="{35479193-BAAF-4A0F-BCCA-937A6403EDD2}"/>
              </a:ext>
            </a:extLst>
          </p:cNvPr>
          <p:cNvPicPr>
            <a:picLocks noChangeAspect="1"/>
          </p:cNvPicPr>
          <p:nvPr/>
        </p:nvPicPr>
        <p:blipFill>
          <a:blip r:embed="rId8"/>
          <a:stretch>
            <a:fillRect/>
          </a:stretch>
        </p:blipFill>
        <p:spPr>
          <a:xfrm>
            <a:off x="789309" y="18828721"/>
            <a:ext cx="3224999" cy="1373705"/>
          </a:xfrm>
          <a:prstGeom prst="rect">
            <a:avLst/>
          </a:prstGeom>
        </p:spPr>
      </p:pic>
      <p:pic>
        <p:nvPicPr>
          <p:cNvPr id="13" name="Resim 12">
            <a:extLst>
              <a:ext uri="{FF2B5EF4-FFF2-40B4-BE49-F238E27FC236}">
                <a16:creationId xmlns:a16="http://schemas.microsoft.com/office/drawing/2014/main" id="{AF37B02F-EBB2-4338-9757-B20905219F79}"/>
              </a:ext>
            </a:extLst>
          </p:cNvPr>
          <p:cNvPicPr>
            <a:picLocks noChangeAspect="1"/>
          </p:cNvPicPr>
          <p:nvPr/>
        </p:nvPicPr>
        <p:blipFill>
          <a:blip r:embed="rId9"/>
          <a:stretch>
            <a:fillRect/>
          </a:stretch>
        </p:blipFill>
        <p:spPr>
          <a:xfrm>
            <a:off x="789310" y="20507921"/>
            <a:ext cx="3224999" cy="1373705"/>
          </a:xfrm>
          <a:prstGeom prst="rect">
            <a:avLst/>
          </a:prstGeom>
        </p:spPr>
      </p:pic>
      <p:pic>
        <p:nvPicPr>
          <p:cNvPr id="14" name="Resim 13">
            <a:extLst>
              <a:ext uri="{FF2B5EF4-FFF2-40B4-BE49-F238E27FC236}">
                <a16:creationId xmlns:a16="http://schemas.microsoft.com/office/drawing/2014/main" id="{07631500-9372-4089-90D0-56D2EEDF8973}"/>
              </a:ext>
            </a:extLst>
          </p:cNvPr>
          <p:cNvPicPr>
            <a:picLocks noChangeAspect="1"/>
          </p:cNvPicPr>
          <p:nvPr/>
        </p:nvPicPr>
        <p:blipFill>
          <a:blip r:embed="rId10"/>
          <a:stretch>
            <a:fillRect/>
          </a:stretch>
        </p:blipFill>
        <p:spPr>
          <a:xfrm>
            <a:off x="18246225" y="13571862"/>
            <a:ext cx="1910046" cy="2615243"/>
          </a:xfrm>
          <a:prstGeom prst="rect">
            <a:avLst/>
          </a:prstGeom>
        </p:spPr>
      </p:pic>
      <p:pic>
        <p:nvPicPr>
          <p:cNvPr id="16" name="Resim 15">
            <a:extLst>
              <a:ext uri="{FF2B5EF4-FFF2-40B4-BE49-F238E27FC236}">
                <a16:creationId xmlns:a16="http://schemas.microsoft.com/office/drawing/2014/main" id="{AF967E04-B85F-452B-85B0-09631C770C36}"/>
              </a:ext>
            </a:extLst>
          </p:cNvPr>
          <p:cNvPicPr>
            <a:picLocks noChangeAspect="1"/>
          </p:cNvPicPr>
          <p:nvPr/>
        </p:nvPicPr>
        <p:blipFill>
          <a:blip r:embed="rId11"/>
          <a:stretch>
            <a:fillRect/>
          </a:stretch>
        </p:blipFill>
        <p:spPr>
          <a:xfrm>
            <a:off x="18246225" y="16251160"/>
            <a:ext cx="1910046" cy="3070176"/>
          </a:xfrm>
          <a:prstGeom prst="rect">
            <a:avLst/>
          </a:prstGeom>
        </p:spPr>
      </p:pic>
      <p:pic>
        <p:nvPicPr>
          <p:cNvPr id="17" name="Resim 16">
            <a:extLst>
              <a:ext uri="{FF2B5EF4-FFF2-40B4-BE49-F238E27FC236}">
                <a16:creationId xmlns:a16="http://schemas.microsoft.com/office/drawing/2014/main" id="{91D9FCF0-C88F-4B2E-99CD-94729445AD84}"/>
              </a:ext>
            </a:extLst>
          </p:cNvPr>
          <p:cNvPicPr>
            <a:picLocks noChangeAspect="1"/>
          </p:cNvPicPr>
          <p:nvPr/>
        </p:nvPicPr>
        <p:blipFill>
          <a:blip r:embed="rId12"/>
          <a:stretch>
            <a:fillRect/>
          </a:stretch>
        </p:blipFill>
        <p:spPr>
          <a:xfrm>
            <a:off x="18246225" y="19317958"/>
            <a:ext cx="1910046" cy="2948977"/>
          </a:xfrm>
          <a:prstGeom prst="rect">
            <a:avLst/>
          </a:prstGeom>
        </p:spPr>
      </p:pic>
      <p:sp>
        <p:nvSpPr>
          <p:cNvPr id="29" name="Dikdörtgen: Köşeleri Yuvarlatılmış 28">
            <a:extLst>
              <a:ext uri="{FF2B5EF4-FFF2-40B4-BE49-F238E27FC236}">
                <a16:creationId xmlns:a16="http://schemas.microsoft.com/office/drawing/2014/main" id="{A2431596-09F7-412F-A58F-A54669212454}"/>
              </a:ext>
            </a:extLst>
          </p:cNvPr>
          <p:cNvSpPr/>
          <p:nvPr/>
        </p:nvSpPr>
        <p:spPr>
          <a:xfrm>
            <a:off x="609424" y="24711222"/>
            <a:ext cx="20345052" cy="2626107"/>
          </a:xfrm>
          <a:prstGeom prst="roundRect">
            <a:avLst/>
          </a:prstGeom>
          <a:ln w="76200">
            <a:solidFill>
              <a:srgbClr val="1BB2C7"/>
            </a:solidFill>
          </a:ln>
        </p:spPr>
        <p:style>
          <a:lnRef idx="2">
            <a:schemeClr val="accent6"/>
          </a:lnRef>
          <a:fillRef idx="1">
            <a:schemeClr val="lt1"/>
          </a:fillRef>
          <a:effectRef idx="0">
            <a:schemeClr val="accent6"/>
          </a:effectRef>
          <a:fontRef idx="minor">
            <a:schemeClr val="dk1"/>
          </a:fontRef>
        </p:style>
        <p:txBody>
          <a:bodyPr rtlCol="0" anchor="ctr"/>
          <a:lstStyle/>
          <a:p>
            <a:r>
              <a:rPr lang="tr-TR" sz="2400" b="1" baseline="-25000" dirty="0"/>
              <a:t>Kullanılan Teknolojiler:</a:t>
            </a:r>
          </a:p>
          <a:p>
            <a:r>
              <a:rPr lang="tr-TR" sz="2000" b="1" baseline="-25000" dirty="0" err="1"/>
              <a:t>Arduino</a:t>
            </a:r>
            <a:r>
              <a:rPr lang="tr-TR" sz="2000" b="1" baseline="-25000" dirty="0"/>
              <a:t> UNO</a:t>
            </a:r>
            <a:r>
              <a:rPr lang="tr-TR" sz="2000" baseline="-25000" dirty="0"/>
              <a:t>: </a:t>
            </a:r>
            <a:r>
              <a:rPr lang="tr-TR" sz="2000" baseline="-25000" dirty="0" err="1"/>
              <a:t>Microchip</a:t>
            </a:r>
            <a:r>
              <a:rPr lang="tr-TR" sz="2000" baseline="-25000" dirty="0"/>
              <a:t> tabanlı açık kaynaklı bir </a:t>
            </a:r>
            <a:r>
              <a:rPr lang="tr-TR" sz="2000" baseline="-25000" dirty="0" err="1"/>
              <a:t>mikrodenetleyici</a:t>
            </a:r>
            <a:r>
              <a:rPr lang="tr-TR" sz="2000" baseline="-25000" dirty="0"/>
              <a:t> kartıdır.</a:t>
            </a:r>
          </a:p>
          <a:p>
            <a:r>
              <a:rPr lang="tr-TR" sz="2000" baseline="-25000" dirty="0"/>
              <a:t>ATmega328P </a:t>
            </a:r>
            <a:r>
              <a:rPr lang="tr-TR" sz="2000" baseline="-25000" dirty="0" err="1"/>
              <a:t>mikrodenetleyici</a:t>
            </a:r>
            <a:r>
              <a:rPr lang="tr-TR" sz="2000" baseline="-25000" dirty="0"/>
              <a:t> ve Arduino.cc tarafından geliştirilmiştir. Kart, çeşitli genişletme kartlarına (kalkanlar) ve diğer devrelere </a:t>
            </a:r>
            <a:r>
              <a:rPr lang="tr-TR" sz="2000" baseline="-25000" dirty="0" err="1"/>
              <a:t>arayüzlenebilecek</a:t>
            </a:r>
            <a:r>
              <a:rPr lang="tr-TR" sz="2000" baseline="-25000" dirty="0"/>
              <a:t> dijital ve analog giriş / çıkış (I / O) </a:t>
            </a:r>
            <a:r>
              <a:rPr lang="tr-TR" sz="2000" baseline="-25000" dirty="0" err="1"/>
              <a:t>pinleriyle</a:t>
            </a:r>
            <a:r>
              <a:rPr lang="tr-TR" sz="2000" baseline="-25000" dirty="0"/>
              <a:t> donatılmıştır. Kart 14 Dijital </a:t>
            </a:r>
            <a:r>
              <a:rPr lang="tr-TR" sz="2000" baseline="-25000" dirty="0" err="1"/>
              <a:t>pin</a:t>
            </a:r>
            <a:r>
              <a:rPr lang="tr-TR" sz="2000" baseline="-25000" dirty="0"/>
              <a:t>, 6 Analog </a:t>
            </a:r>
            <a:r>
              <a:rPr lang="tr-TR" sz="2000" baseline="-25000" dirty="0" err="1"/>
              <a:t>pin</a:t>
            </a:r>
            <a:r>
              <a:rPr lang="tr-TR" sz="2000" baseline="-25000" dirty="0"/>
              <a:t> ve B tipi USB kablosu ile </a:t>
            </a:r>
            <a:r>
              <a:rPr lang="tr-TR" sz="2000" baseline="-25000" dirty="0" err="1"/>
              <a:t>Arduino</a:t>
            </a:r>
            <a:r>
              <a:rPr lang="tr-TR" sz="2000" baseline="-25000" dirty="0"/>
              <a:t> IDE (</a:t>
            </a:r>
            <a:r>
              <a:rPr lang="tr-TR" sz="2000" baseline="-25000" dirty="0" err="1"/>
              <a:t>Integrated</a:t>
            </a:r>
            <a:r>
              <a:rPr lang="tr-TR" sz="2000" baseline="-25000" dirty="0"/>
              <a:t> Development Environment) ile programlanabilir.</a:t>
            </a:r>
          </a:p>
          <a:p>
            <a:r>
              <a:rPr lang="tr-TR" sz="2000" b="1" baseline="-25000" dirty="0" err="1"/>
              <a:t>Arduino</a:t>
            </a:r>
            <a:r>
              <a:rPr lang="tr-TR" sz="2000" b="1" baseline="-25000" dirty="0"/>
              <a:t> IDE</a:t>
            </a:r>
            <a:r>
              <a:rPr lang="tr-TR" sz="2000" baseline="-25000" dirty="0"/>
              <a:t>: Java programlama dilinde yazılmış bir çapraz platform uygulamasıdır (Windows, </a:t>
            </a:r>
            <a:r>
              <a:rPr lang="tr-TR" sz="2000" baseline="-25000" dirty="0" err="1"/>
              <a:t>macOS</a:t>
            </a:r>
            <a:r>
              <a:rPr lang="tr-TR" sz="2000" baseline="-25000" dirty="0"/>
              <a:t>, Linux için). </a:t>
            </a:r>
            <a:r>
              <a:rPr lang="tr-TR" sz="2000" baseline="-25000" dirty="0" err="1"/>
              <a:t>Arduino</a:t>
            </a:r>
            <a:r>
              <a:rPr lang="tr-TR" sz="2000" baseline="-25000" dirty="0"/>
              <a:t> kartına program yazmak ve yüklemek için kullanılır.</a:t>
            </a:r>
          </a:p>
          <a:p>
            <a:r>
              <a:rPr lang="tr-TR" sz="2000" b="1" baseline="-25000" dirty="0"/>
              <a:t>Microsoft Visual </a:t>
            </a:r>
            <a:r>
              <a:rPr lang="tr-TR" sz="2000" b="1" baseline="-25000" dirty="0" err="1"/>
              <a:t>Studio</a:t>
            </a:r>
            <a:r>
              <a:rPr lang="tr-TR" sz="2000" baseline="-25000" dirty="0"/>
              <a:t>: Microsoft'tan entegre bir geliştirme ortamıdır (IDE). Bilgisayar programları, web siteleri, web uygulamaları, web servisleri ve mobil uygulamalar geliştirmek için kullanılır. Hem yerel kod hem de yönetilen kod üretebilir.</a:t>
            </a:r>
          </a:p>
          <a:p>
            <a:r>
              <a:rPr lang="tr-TR" sz="2000" b="1" baseline="-25000" dirty="0" err="1"/>
              <a:t>Android</a:t>
            </a:r>
            <a:r>
              <a:rPr lang="tr-TR" sz="2000" b="1" baseline="-25000" dirty="0"/>
              <a:t> </a:t>
            </a:r>
            <a:r>
              <a:rPr lang="tr-TR" sz="2000" b="1" baseline="-25000" dirty="0" err="1"/>
              <a:t>Studio</a:t>
            </a:r>
            <a:r>
              <a:rPr lang="tr-TR" sz="2000" baseline="-25000" dirty="0"/>
              <a:t>: Google'ın </a:t>
            </a:r>
            <a:r>
              <a:rPr lang="tr-TR" sz="2000" baseline="-25000" dirty="0" err="1"/>
              <a:t>Android</a:t>
            </a:r>
            <a:r>
              <a:rPr lang="tr-TR" sz="2000" baseline="-25000" dirty="0"/>
              <a:t> işletim sistemi için </a:t>
            </a:r>
            <a:r>
              <a:rPr lang="tr-TR" sz="2000" baseline="-25000" dirty="0" err="1"/>
              <a:t>JetBrains'in</a:t>
            </a:r>
            <a:r>
              <a:rPr lang="tr-TR" sz="2000" baseline="-25000" dirty="0"/>
              <a:t> </a:t>
            </a:r>
            <a:r>
              <a:rPr lang="tr-TR" sz="2000" baseline="-25000" dirty="0" err="1"/>
              <a:t>IntelliJ</a:t>
            </a:r>
            <a:r>
              <a:rPr lang="tr-TR" sz="2000" baseline="-25000" dirty="0"/>
              <a:t> IDEA yazılımı üzerine kurulu ve özel olarak </a:t>
            </a:r>
            <a:r>
              <a:rPr lang="tr-TR" sz="2000" baseline="-25000" dirty="0" err="1"/>
              <a:t>Android</a:t>
            </a:r>
            <a:r>
              <a:rPr lang="tr-TR" sz="2000" baseline="-25000" dirty="0"/>
              <a:t> gelişimi için tasarlanmış resmi tümleşik geliştirme ortamıdır (IDE). Windows, </a:t>
            </a:r>
            <a:r>
              <a:rPr lang="tr-TR" sz="2000" baseline="-25000" dirty="0" err="1"/>
              <a:t>macOS</a:t>
            </a:r>
            <a:r>
              <a:rPr lang="tr-TR" sz="2000" baseline="-25000" dirty="0"/>
              <a:t> ve Linux tabanlı işletim sistemlerinde indirilebilir. Yerel </a:t>
            </a:r>
            <a:r>
              <a:rPr lang="tr-TR" sz="2000" baseline="-25000" dirty="0" err="1"/>
              <a:t>Android</a:t>
            </a:r>
            <a:r>
              <a:rPr lang="tr-TR" sz="2000" baseline="-25000" dirty="0"/>
              <a:t> Uygulamalarının geliştirilmesinde birincil IDE olan </a:t>
            </a:r>
            <a:r>
              <a:rPr lang="tr-TR" sz="2000" baseline="-25000" dirty="0" err="1"/>
              <a:t>Eclipse</a:t>
            </a:r>
            <a:r>
              <a:rPr lang="tr-TR" sz="2000" baseline="-25000" dirty="0"/>
              <a:t> </a:t>
            </a:r>
            <a:r>
              <a:rPr lang="tr-TR" sz="2000" baseline="-25000" dirty="0" err="1"/>
              <a:t>Android</a:t>
            </a:r>
            <a:r>
              <a:rPr lang="tr-TR" sz="2000" baseline="-25000" dirty="0"/>
              <a:t> Geliştirme </a:t>
            </a:r>
            <a:r>
              <a:rPr lang="tr-TR" sz="2000" baseline="-25000" dirty="0" err="1"/>
              <a:t>Araçları'nın</a:t>
            </a:r>
            <a:r>
              <a:rPr lang="tr-TR" sz="2000" baseline="-25000" dirty="0"/>
              <a:t> (ADT) yerine geçer.</a:t>
            </a:r>
          </a:p>
          <a:p>
            <a:r>
              <a:rPr lang="tr-TR" sz="2000" b="1" baseline="-25000" dirty="0"/>
              <a:t>Microsoft </a:t>
            </a:r>
            <a:r>
              <a:rPr lang="tr-TR" sz="2000" b="1" baseline="-25000" dirty="0" err="1"/>
              <a:t>Azure</a:t>
            </a:r>
            <a:r>
              <a:rPr lang="tr-TR" sz="2000" b="1" baseline="-25000" dirty="0"/>
              <a:t>:</a:t>
            </a:r>
            <a:r>
              <a:rPr lang="tr-TR" sz="2000" baseline="-25000" dirty="0"/>
              <a:t> geliştiricilerin ve BT uzmanlarının, global veri merkezi ağı üzerinden Uygulamalar oluşturmak, dağıtmak ve yönetmek için kullandıkları, büyüyen bir tümleşik bulut hizmetleri koleksiyonudur. </a:t>
            </a:r>
            <a:r>
              <a:rPr lang="tr-TR" sz="2000" baseline="-25000" dirty="0" err="1"/>
              <a:t>Azure</a:t>
            </a:r>
            <a:r>
              <a:rPr lang="tr-TR" sz="2000" baseline="-25000" dirty="0"/>
              <a:t> ile, kullanıcılar istedikleri araçları, uygulamaları ve çerçevelerini kullanarak istedikleri yerde kurma ve uygulama özgürlüğüne sahip olurlar.</a:t>
            </a:r>
          </a:p>
          <a:p>
            <a:r>
              <a:rPr lang="tr-TR" sz="2000" b="1" baseline="-25000" dirty="0"/>
              <a:t>Microsoft SQL Server</a:t>
            </a:r>
            <a:r>
              <a:rPr lang="tr-TR" sz="2000" baseline="-25000" dirty="0"/>
              <a:t>: Microsoft tarafından geliştirilen ilişkisel bir </a:t>
            </a:r>
            <a:r>
              <a:rPr lang="tr-TR" sz="2000" baseline="-25000" dirty="0" err="1"/>
              <a:t>veritabanı</a:t>
            </a:r>
            <a:r>
              <a:rPr lang="tr-TR" sz="2000" baseline="-25000" dirty="0"/>
              <a:t> yönetim sistemidir. Bir </a:t>
            </a:r>
            <a:r>
              <a:rPr lang="tr-TR" sz="2000" baseline="-25000" dirty="0" err="1"/>
              <a:t>veritabanı</a:t>
            </a:r>
            <a:r>
              <a:rPr lang="tr-TR" sz="2000" baseline="-25000" dirty="0"/>
              <a:t> sunucusu olarak, aynı bilgisayarda veya bir ağ üzerinden (Internet dahil) başka bir bilgisayarda çalışabilen, diğer yazılım Uygulamaları tarafından istenen şekilde veri depolama ve alma işlevini temel alan bir yazılım ürünüdür.</a:t>
            </a:r>
          </a:p>
        </p:txBody>
      </p:sp>
      <p:sp>
        <p:nvSpPr>
          <p:cNvPr id="33" name="Dikdörtgen: Köşeleri Yuvarlatılmış 32">
            <a:extLst>
              <a:ext uri="{FF2B5EF4-FFF2-40B4-BE49-F238E27FC236}">
                <a16:creationId xmlns:a16="http://schemas.microsoft.com/office/drawing/2014/main" id="{9AC16302-6B69-40F6-9F59-3440DABFD991}"/>
              </a:ext>
            </a:extLst>
          </p:cNvPr>
          <p:cNvSpPr/>
          <p:nvPr/>
        </p:nvSpPr>
        <p:spPr>
          <a:xfrm>
            <a:off x="609424" y="27701068"/>
            <a:ext cx="20345052" cy="640982"/>
          </a:xfrm>
          <a:prstGeom prst="roundRect">
            <a:avLst/>
          </a:prstGeom>
          <a:ln w="76200">
            <a:solidFill>
              <a:srgbClr val="1BB2C7"/>
            </a:solidFill>
          </a:ln>
        </p:spPr>
        <p:style>
          <a:lnRef idx="2">
            <a:schemeClr val="accent6"/>
          </a:lnRef>
          <a:fillRef idx="1">
            <a:schemeClr val="lt1"/>
          </a:fillRef>
          <a:effectRef idx="0">
            <a:schemeClr val="accent6"/>
          </a:effectRef>
          <a:fontRef idx="minor">
            <a:schemeClr val="dk1"/>
          </a:fontRef>
        </p:style>
        <p:txBody>
          <a:bodyPr rtlCol="0" anchor="ctr"/>
          <a:lstStyle/>
          <a:p>
            <a:r>
              <a:rPr lang="tr-TR" sz="2400" b="1" baseline="-25000" dirty="0"/>
              <a:t>Kaynakça:</a:t>
            </a:r>
            <a:r>
              <a:rPr lang="tr-TR" sz="2000" baseline="-25000" dirty="0"/>
              <a:t>	*https://create.arduino.cc/projecthub/coderscafe/automated-simple-pendulum-7c5bc3                                                                                   *https://iotbyhvm.ooo/arduino-ide/ </a:t>
            </a:r>
          </a:p>
          <a:p>
            <a:r>
              <a:rPr lang="tr-TR" sz="2000" baseline="-25000" dirty="0"/>
              <a:t>	*https://docs.microsoft.com/en-us/visualstudio/get-started/visual-studio-ide?view                                                                                            *https://meterpreter.org/android-studio/ </a:t>
            </a:r>
          </a:p>
          <a:p>
            <a:endParaRPr lang="tr-TR" sz="2000" baseline="-25000" dirty="0"/>
          </a:p>
        </p:txBody>
      </p:sp>
      <p:sp>
        <p:nvSpPr>
          <p:cNvPr id="21" name="TextBox 20">
            <a:extLst>
              <a:ext uri="{FF2B5EF4-FFF2-40B4-BE49-F238E27FC236}">
                <a16:creationId xmlns:a16="http://schemas.microsoft.com/office/drawing/2014/main" id="{17799C09-B1D0-4D01-B064-30D31BFB2FC6}"/>
              </a:ext>
            </a:extLst>
          </p:cNvPr>
          <p:cNvSpPr txBox="1"/>
          <p:nvPr/>
        </p:nvSpPr>
        <p:spPr>
          <a:xfrm>
            <a:off x="8418259" y="6802474"/>
            <a:ext cx="371159" cy="830997"/>
          </a:xfrm>
          <a:prstGeom prst="rect">
            <a:avLst/>
          </a:prstGeom>
          <a:noFill/>
        </p:spPr>
        <p:txBody>
          <a:bodyPr wrap="square" rtlCol="0">
            <a:spAutoFit/>
          </a:bodyPr>
          <a:lstStyle/>
          <a:p>
            <a:r>
              <a:rPr lang="tr-TR" sz="4800" dirty="0"/>
              <a:t>,</a:t>
            </a:r>
            <a:endParaRPr lang="en-US" sz="4800" dirty="0"/>
          </a:p>
        </p:txBody>
      </p:sp>
    </p:spTree>
    <p:extLst>
      <p:ext uri="{BB962C8B-B14F-4D97-AF65-F5344CB8AC3E}">
        <p14:creationId xmlns:p14="http://schemas.microsoft.com/office/powerpoint/2010/main" val="3324112494"/>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672</TotalTime>
  <Words>672</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Ofis Teması</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MacBook Pro</dc:creator>
  <cp:lastModifiedBy>Özgür Hasan AYTAR</cp:lastModifiedBy>
  <cp:revision>55</cp:revision>
  <cp:lastPrinted>2019-04-25T07:43:32Z</cp:lastPrinted>
  <dcterms:created xsi:type="dcterms:W3CDTF">2012-04-05T08:17:35Z</dcterms:created>
  <dcterms:modified xsi:type="dcterms:W3CDTF">2019-05-07T08:21:56Z</dcterms:modified>
</cp:coreProperties>
</file>