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4" r:id="rId4"/>
    <p:sldId id="263" r:id="rId5"/>
    <p:sldId id="282" r:id="rId6"/>
    <p:sldId id="274" r:id="rId7"/>
    <p:sldId id="279" r:id="rId8"/>
    <p:sldId id="277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2019/04/04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2019/04/04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ZA" sz="2400" b="1" spc="-150" baseline="0" dirty="0">
                <a:solidFill>
                  <a:schemeClr val="accent1"/>
                </a:solidFill>
              </a:rPr>
              <a:t>Contoso</a:t>
            </a:r>
            <a:br>
              <a:rPr lang="en-ZA" sz="2400" b="1" spc="-15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ZA" sz="1000" b="0" spc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jpg"/><Relationship Id="rId5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817B6E89-6474-4AB4-90D5-2C2FB4120F12}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2798609"/>
            <a:ext cx="5085650" cy="1870007"/>
          </a:xfrm>
        </p:spPr>
        <p:txBody>
          <a:bodyPr/>
          <a:lstStyle/>
          <a:p>
            <a:pPr algn="ctr"/>
            <a:r>
              <a:rPr lang="tr-TR" dirty="0"/>
              <a:t>PHARMA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10828" y="1216823"/>
            <a:ext cx="5085650" cy="691666"/>
          </a:xfrm>
        </p:spPr>
        <p:txBody>
          <a:bodyPr/>
          <a:lstStyle/>
          <a:p>
            <a:pPr algn="l"/>
            <a:r>
              <a:rPr lang="tr-TR" dirty="0"/>
              <a:t>ESKİŞEHİR TECHNICAL UNIVERSITY</a:t>
            </a:r>
          </a:p>
          <a:p>
            <a:pPr algn="l"/>
            <a:r>
              <a:rPr lang="tr-TR" dirty="0"/>
              <a:t>BİM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437</a:t>
            </a:r>
            <a:r>
              <a:rPr lang="tr-TR" dirty="0"/>
              <a:t> SENIOR PROJECT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3B365-1ABA-4EA6-9CB9-1435C4BC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003" y="2160710"/>
            <a:ext cx="1053731" cy="1834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338" y="139611"/>
            <a:ext cx="5673722" cy="6581864"/>
          </a:xfrm>
        </p:spPr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670550D9-B72F-46D0-B3A1-179DADF002AC}"/>
              </a:ext>
            </a:extLst>
          </p:cNvPr>
          <p:cNvSpPr/>
          <p:nvPr/>
        </p:nvSpPr>
        <p:spPr bwMode="invGray">
          <a:xfrm rot="5400000">
            <a:off x="4823394" y="590027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512" y="2824366"/>
            <a:ext cx="4444800" cy="2728844"/>
          </a:xfrm>
        </p:spPr>
        <p:txBody>
          <a:bodyPr/>
          <a:lstStyle/>
          <a:p>
            <a:r>
              <a:rPr lang="tr-TR" sz="2400" dirty="0"/>
              <a:t>The patients will be able to access to usage information of medicines.</a:t>
            </a:r>
          </a:p>
          <a:p>
            <a:pPr lvl="1"/>
            <a:r>
              <a:rPr lang="tr-TR" sz="2000" dirty="0"/>
              <a:t>Range</a:t>
            </a:r>
          </a:p>
          <a:p>
            <a:pPr lvl="1"/>
            <a:r>
              <a:rPr lang="tr-TR" sz="2000" dirty="0"/>
              <a:t>Usage Way</a:t>
            </a:r>
          </a:p>
          <a:p>
            <a:pPr lvl="1"/>
            <a:r>
              <a:rPr lang="tr-TR" sz="2000" dirty="0"/>
              <a:t>Dose</a:t>
            </a:r>
          </a:p>
          <a:p>
            <a:pPr lvl="1"/>
            <a:r>
              <a:rPr lang="tr-TR" sz="2000" dirty="0"/>
              <a:t>Max Usage Period </a:t>
            </a:r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2013806"/>
            <a:ext cx="5085650" cy="720000"/>
          </a:xfrm>
        </p:spPr>
        <p:txBody>
          <a:bodyPr/>
          <a:lstStyle/>
          <a:p>
            <a:pPr algn="ctr"/>
            <a:r>
              <a:rPr lang="tr-TR" dirty="0"/>
              <a:t>REVIEW OF PHARMA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3428218"/>
            <a:ext cx="5085650" cy="1800000"/>
          </a:xfrm>
        </p:spPr>
        <p:txBody>
          <a:bodyPr/>
          <a:lstStyle/>
          <a:p>
            <a:pPr algn="ctr"/>
            <a:r>
              <a:rPr lang="tr-TR" sz="2800" dirty="0"/>
              <a:t>Our main aim is to inform the patients about the medicines they will use</a:t>
            </a:r>
            <a:r>
              <a:rPr lang="en-ZA" sz="28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088D77-FE81-4622-9E9D-48B696BD8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3C4C820F-048F-4850-8903-A21A509419E9}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6865945" y="1629000"/>
            <a:ext cx="3863221" cy="1800000"/>
          </a:xfrm>
        </p:spPr>
        <p:txBody>
          <a:bodyPr/>
          <a:lstStyle/>
          <a:p>
            <a:r>
              <a:rPr lang="tr-TR" sz="2800" dirty="0"/>
              <a:t>After doctors login, patients will scan own card then doctors will be able to see patients informations</a:t>
            </a:r>
          </a:p>
          <a:p>
            <a:pPr marL="0" indent="0">
              <a:buNone/>
            </a:pPr>
            <a:endParaRPr lang="tr-TR" sz="2800" dirty="0"/>
          </a:p>
          <a:p>
            <a:r>
              <a:rPr lang="tr-TR" sz="2800" dirty="0"/>
              <a:t>And doctors will be able to prescribe to patients</a:t>
            </a:r>
            <a:endParaRPr lang="en-Z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3</a:t>
            </a:fld>
            <a:endParaRPr lang="en-ZA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8E029-1C7F-45FF-A3A3-4B375052E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dirty="0"/>
              <a:t>Admin Page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tr-TR" dirty="0"/>
              <a:t>Doctor Page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tr-TR" dirty="0"/>
              <a:t>Pharmacy Page</a:t>
            </a:r>
            <a:endParaRPr lang="en-ZA" dirty="0"/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C737364B-3FFB-4CAE-B936-630FCC5E93B5}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tr-TR" dirty="0"/>
              <a:t>USERS</a:t>
            </a:r>
            <a:endParaRPr lang="en-ZA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5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" r="2835"/>
          <a:stretch>
            <a:fillRect/>
          </a:stretch>
        </p:blipFill>
        <p:spPr/>
      </p:pic>
      <p:pic>
        <p:nvPicPr>
          <p:cNvPr id="24" name="Picture Placeholder 23"/>
          <p:cNvPicPr>
            <a:picLocks noGrp="1" noChangeAspect="1"/>
          </p:cNvPicPr>
          <p:nvPr>
            <p:ph type="pic" sz="quarter" idx="5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6" name="Picture Placeholder 25"/>
          <p:cNvPicPr>
            <a:picLocks noGrp="1" noChangeAspect="1"/>
          </p:cNvPicPr>
          <p:nvPr>
            <p:ph type="pic" sz="quarter" idx="5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32" name="Text Placeholder 3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tr-TR" dirty="0"/>
              <a:t>Patients Mobile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010AD1-6EF3-4517-BD73-3642812E7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338" y="139611"/>
            <a:ext cx="5673722" cy="6581864"/>
          </a:xfrm>
        </p:spPr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670550D9-B72F-46D0-B3A1-179DADF002AC}"/>
              </a:ext>
            </a:extLst>
          </p:cNvPr>
          <p:cNvSpPr/>
          <p:nvPr/>
        </p:nvSpPr>
        <p:spPr bwMode="invGray">
          <a:xfrm rot="5400000">
            <a:off x="4823394" y="606126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512" y="2733806"/>
            <a:ext cx="4444800" cy="2728844"/>
          </a:xfrm>
        </p:spPr>
        <p:txBody>
          <a:bodyPr/>
          <a:lstStyle/>
          <a:p>
            <a:r>
              <a:rPr lang="tr-TR" sz="2400" dirty="0"/>
              <a:t>Arduino Uno</a:t>
            </a:r>
          </a:p>
          <a:p>
            <a:r>
              <a:rPr lang="tr-TR" sz="2400" dirty="0"/>
              <a:t>Microsoft Visual Studio</a:t>
            </a:r>
          </a:p>
          <a:p>
            <a:r>
              <a:rPr lang="tr-TR" sz="2400" dirty="0"/>
              <a:t>Microsoft SQL Server</a:t>
            </a:r>
          </a:p>
          <a:p>
            <a:r>
              <a:rPr lang="tr-TR" sz="2400" dirty="0"/>
              <a:t>Microsoft </a:t>
            </a:r>
            <a:r>
              <a:rPr lang="tr-TR" sz="2400" dirty="0" err="1"/>
              <a:t>Azure</a:t>
            </a:r>
            <a:r>
              <a:rPr lang="tr-TR" sz="2400" dirty="0"/>
              <a:t> SQL Database</a:t>
            </a:r>
          </a:p>
          <a:p>
            <a:r>
              <a:rPr lang="tr-TR" sz="2400" dirty="0"/>
              <a:t>Android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2013806"/>
            <a:ext cx="5085650" cy="720000"/>
          </a:xfrm>
        </p:spPr>
        <p:txBody>
          <a:bodyPr/>
          <a:lstStyle/>
          <a:p>
            <a:pPr algn="ctr"/>
            <a:r>
              <a:rPr lang="tr-TR" dirty="0"/>
              <a:t>TECHNOLOGIES</a:t>
            </a: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E3147-7CE9-49B1-BF47-81F5EA7E1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8231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2309-8DCF-411D-966B-C430D14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Schedule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A1BA-EC91-4633-B5BD-112C7C37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Our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semester</a:t>
            </a:r>
            <a:r>
              <a:rPr lang="en-ZA" dirty="0"/>
              <a:t> plan</a:t>
            </a:r>
          </a:p>
        </p:txBody>
      </p:sp>
      <p:sp>
        <p:nvSpPr>
          <p:cNvPr id="40" name="Arrow: Pentagon 39" title="Milestone Arrow">
            <a:extLst>
              <a:ext uri="{FF2B5EF4-FFF2-40B4-BE49-F238E27FC236}">
                <a16:creationId xmlns:a16="http://schemas.microsoft.com/office/drawing/2014/main" id="{95BF0B49-1279-413F-A38B-214D38C4165B}"/>
              </a:ext>
            </a:extLst>
          </p:cNvPr>
          <p:cNvSpPr/>
          <p:nvPr/>
        </p:nvSpPr>
        <p:spPr>
          <a:xfrm rot="16200000">
            <a:off x="3429281" y="4458019"/>
            <a:ext cx="683275" cy="252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FC515413-F507-4A34-82ED-04E98A4CDD31}"/>
              </a:ext>
            </a:extLst>
          </p:cNvPr>
          <p:cNvSpPr txBox="1">
            <a:spLocks/>
          </p:cNvSpPr>
          <p:nvPr/>
        </p:nvSpPr>
        <p:spPr>
          <a:xfrm>
            <a:off x="2881539" y="4925657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Design</a:t>
            </a:r>
            <a:endParaRPr lang="en-ZA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D45EC93F-78C4-4289-8D2C-529081D4E330}"/>
              </a:ext>
            </a:extLst>
          </p:cNvPr>
          <p:cNvSpPr txBox="1">
            <a:spLocks/>
          </p:cNvSpPr>
          <p:nvPr/>
        </p:nvSpPr>
        <p:spPr>
          <a:xfrm>
            <a:off x="2933268" y="5239912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Feb</a:t>
            </a:r>
            <a:r>
              <a:rPr lang="en-ZA" dirty="0"/>
              <a:t>, 20</a:t>
            </a:r>
            <a:r>
              <a:rPr lang="tr-TR" dirty="0"/>
              <a:t>19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9541D6D-5806-4579-B106-3AC7E947B81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936836" y="3597398"/>
            <a:ext cx="377825" cy="201776"/>
          </a:xfrm>
        </p:spPr>
        <p:txBody>
          <a:bodyPr/>
          <a:lstStyle/>
          <a:p>
            <a:r>
              <a:rPr lang="en-ZA" dirty="0"/>
              <a:t>JAN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E5250A-E0C5-450F-B324-8B214D45C0C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582006" y="3585865"/>
            <a:ext cx="377825" cy="201776"/>
          </a:xfrm>
        </p:spPr>
        <p:txBody>
          <a:bodyPr/>
          <a:lstStyle/>
          <a:p>
            <a:r>
              <a:rPr lang="en-ZA" dirty="0"/>
              <a:t>FEB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17CC3B-3BE8-4544-BD85-3D7E95006A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227176" y="3597398"/>
            <a:ext cx="377825" cy="201776"/>
          </a:xfrm>
        </p:spPr>
        <p:txBody>
          <a:bodyPr/>
          <a:lstStyle/>
          <a:p>
            <a:r>
              <a:rPr lang="en-ZA" dirty="0"/>
              <a:t>MAR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49F2E1-6906-48B5-9833-C154025B4C1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712037" y="3597398"/>
            <a:ext cx="377825" cy="201776"/>
          </a:xfrm>
        </p:spPr>
        <p:txBody>
          <a:bodyPr/>
          <a:lstStyle/>
          <a:p>
            <a:r>
              <a:rPr lang="en-ZA" dirty="0"/>
              <a:t>APR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F24C43-5229-4A8D-8830-3519775B484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610517" y="3597398"/>
            <a:ext cx="377825" cy="201776"/>
          </a:xfrm>
        </p:spPr>
        <p:txBody>
          <a:bodyPr/>
          <a:lstStyle/>
          <a:p>
            <a:r>
              <a:rPr lang="en-ZA" dirty="0"/>
              <a:t>MAY</a:t>
            </a:r>
          </a:p>
        </p:txBody>
      </p:sp>
      <p:sp>
        <p:nvSpPr>
          <p:cNvPr id="34" name="Arrow: Pentagon 33" title="Milestone Arrow">
            <a:extLst>
              <a:ext uri="{FF2B5EF4-FFF2-40B4-BE49-F238E27FC236}">
                <a16:creationId xmlns:a16="http://schemas.microsoft.com/office/drawing/2014/main" id="{11428CA7-EA35-4774-B45E-74FDBBEC8451}"/>
              </a:ext>
            </a:extLst>
          </p:cNvPr>
          <p:cNvSpPr/>
          <p:nvPr/>
        </p:nvSpPr>
        <p:spPr>
          <a:xfrm rot="5400000">
            <a:off x="3429280" y="2968365"/>
            <a:ext cx="683275" cy="252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3B8215E4-CBB2-4AF4-8D62-074910551A83}"/>
              </a:ext>
            </a:extLst>
          </p:cNvPr>
          <p:cNvSpPr txBox="1">
            <a:spLocks/>
          </p:cNvSpPr>
          <p:nvPr/>
        </p:nvSpPr>
        <p:spPr>
          <a:xfrm>
            <a:off x="2944883" y="2176227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Research</a:t>
            </a:r>
            <a:endParaRPr lang="en-ZA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9E7006F3-EE4E-489F-B064-7A486ADA740E}"/>
              </a:ext>
            </a:extLst>
          </p:cNvPr>
          <p:cNvSpPr txBox="1">
            <a:spLocks/>
          </p:cNvSpPr>
          <p:nvPr/>
        </p:nvSpPr>
        <p:spPr>
          <a:xfrm>
            <a:off x="2933269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Feb</a:t>
            </a:r>
            <a:r>
              <a:rPr lang="en-ZA" dirty="0"/>
              <a:t>, 20</a:t>
            </a:r>
            <a:r>
              <a:rPr lang="tr-TR" dirty="0"/>
              <a:t>19</a:t>
            </a:r>
            <a:endParaRPr lang="en-ZA" dirty="0"/>
          </a:p>
        </p:txBody>
      </p:sp>
      <p:sp>
        <p:nvSpPr>
          <p:cNvPr id="43" name="Arrow: Pentagon 42" title="Milestone Arrow">
            <a:extLst>
              <a:ext uri="{FF2B5EF4-FFF2-40B4-BE49-F238E27FC236}">
                <a16:creationId xmlns:a16="http://schemas.microsoft.com/office/drawing/2014/main" id="{B9A5B1C3-7B8C-48F8-8CC2-7A657167BDD0}"/>
              </a:ext>
            </a:extLst>
          </p:cNvPr>
          <p:cNvSpPr/>
          <p:nvPr/>
        </p:nvSpPr>
        <p:spPr>
          <a:xfrm rot="16200000">
            <a:off x="5074451" y="4434969"/>
            <a:ext cx="683275" cy="252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541D2AF2-0475-41D2-B2F3-BD6A7CB6DDEA}"/>
              </a:ext>
            </a:extLst>
          </p:cNvPr>
          <p:cNvSpPr txBox="1">
            <a:spLocks/>
          </p:cNvSpPr>
          <p:nvPr/>
        </p:nvSpPr>
        <p:spPr>
          <a:xfrm>
            <a:off x="4918162" y="4902607"/>
            <a:ext cx="2551584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4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Programming</a:t>
            </a:r>
            <a:endParaRPr lang="en-ZA" dirty="0"/>
          </a:p>
        </p:txBody>
      </p:sp>
      <p:sp>
        <p:nvSpPr>
          <p:cNvPr id="42" name="Text Placeholder 29">
            <a:extLst>
              <a:ext uri="{FF2B5EF4-FFF2-40B4-BE49-F238E27FC236}">
                <a16:creationId xmlns:a16="http://schemas.microsoft.com/office/drawing/2014/main" id="{C99AE0E9-ABEE-4A45-85D0-7ED61137310B}"/>
              </a:ext>
            </a:extLst>
          </p:cNvPr>
          <p:cNvSpPr txBox="1">
            <a:spLocks/>
          </p:cNvSpPr>
          <p:nvPr/>
        </p:nvSpPr>
        <p:spPr>
          <a:xfrm>
            <a:off x="5348745" y="5215639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Mar,Apr</a:t>
            </a:r>
            <a:r>
              <a:rPr lang="en-ZA" dirty="0"/>
              <a:t>, 20</a:t>
            </a:r>
            <a:r>
              <a:rPr lang="tr-TR" dirty="0"/>
              <a:t>19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C7F497-AF01-4BD2-9DA6-8E87BE2CE4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521228" y="4017555"/>
            <a:ext cx="415608" cy="201776"/>
          </a:xfrm>
        </p:spPr>
        <p:txBody>
          <a:bodyPr/>
          <a:lstStyle/>
          <a:p>
            <a:r>
              <a:rPr lang="en-ZA" dirty="0"/>
              <a:t>20</a:t>
            </a:r>
            <a:r>
              <a:rPr lang="tr-TR" dirty="0"/>
              <a:t>19</a:t>
            </a:r>
            <a:endParaRPr lang="en-ZA" dirty="0"/>
          </a:p>
        </p:txBody>
      </p:sp>
      <p:sp>
        <p:nvSpPr>
          <p:cNvPr id="37" name="Arrow: Pentagon 36" title="Milestone Arrow">
            <a:extLst>
              <a:ext uri="{FF2B5EF4-FFF2-40B4-BE49-F238E27FC236}">
                <a16:creationId xmlns:a16="http://schemas.microsoft.com/office/drawing/2014/main" id="{066E6187-C0CE-477B-BDCE-FF7E75C1778E}"/>
              </a:ext>
            </a:extLst>
          </p:cNvPr>
          <p:cNvSpPr/>
          <p:nvPr/>
        </p:nvSpPr>
        <p:spPr>
          <a:xfrm rot="5400000">
            <a:off x="8457791" y="2960295"/>
            <a:ext cx="683275" cy="2520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5DDAA146-7B54-4D5A-9D07-B5407105AE6E}"/>
              </a:ext>
            </a:extLst>
          </p:cNvPr>
          <p:cNvSpPr txBox="1">
            <a:spLocks/>
          </p:cNvSpPr>
          <p:nvPr/>
        </p:nvSpPr>
        <p:spPr>
          <a:xfrm>
            <a:off x="7902490" y="2190751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Test - Deploy</a:t>
            </a:r>
            <a:endParaRPr lang="en-ZA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259EAFB-C623-4255-9B5C-A06E8132A64F}"/>
              </a:ext>
            </a:extLst>
          </p:cNvPr>
          <p:cNvSpPr txBox="1">
            <a:spLocks/>
          </p:cNvSpPr>
          <p:nvPr/>
        </p:nvSpPr>
        <p:spPr>
          <a:xfrm>
            <a:off x="7954219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May</a:t>
            </a:r>
            <a:r>
              <a:rPr lang="en-ZA" dirty="0"/>
              <a:t>, 20</a:t>
            </a:r>
            <a:r>
              <a:rPr lang="tr-TR" dirty="0"/>
              <a:t>19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D2383-EFA4-46C9-8926-B33450EBF2AD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/>
              <a:pPr/>
              <a:t>6</a:t>
            </a:fld>
            <a:endParaRPr lang="en-ZA" b="1" i="1" dirty="0"/>
          </a:p>
        </p:txBody>
      </p:sp>
      <p:sp>
        <p:nvSpPr>
          <p:cNvPr id="64" name="Arrow: Pentagon 42" title="Milestone Arrow">
            <a:extLst>
              <a:ext uri="{FF2B5EF4-FFF2-40B4-BE49-F238E27FC236}">
                <a16:creationId xmlns:a16="http://schemas.microsoft.com/office/drawing/2014/main" id="{B9A5B1C3-7B8C-48F8-8CC2-7A657167BDD0}"/>
              </a:ext>
            </a:extLst>
          </p:cNvPr>
          <p:cNvSpPr/>
          <p:nvPr/>
        </p:nvSpPr>
        <p:spPr>
          <a:xfrm rot="16200000">
            <a:off x="6559313" y="4434969"/>
            <a:ext cx="683275" cy="252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608F7C8-599B-49C4-8A17-38E7E1B3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0314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tethescope laying on top of form">
            <a:extLst>
              <a:ext uri="{FF2B5EF4-FFF2-40B4-BE49-F238E27FC236}">
                <a16:creationId xmlns:a16="http://schemas.microsoft.com/office/drawing/2014/main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D76A5F21-C887-4379-A20A-3CB406A1F102}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93364" y="2309951"/>
            <a:ext cx="4444800" cy="2728844"/>
          </a:xfrm>
        </p:spPr>
        <p:txBody>
          <a:bodyPr/>
          <a:lstStyle/>
          <a:p>
            <a:r>
              <a:rPr lang="tr-TR" sz="2400" dirty="0"/>
              <a:t>How to use the medicine of patients</a:t>
            </a:r>
          </a:p>
          <a:p>
            <a:endParaRPr lang="tr-TR" sz="2400" dirty="0"/>
          </a:p>
          <a:p>
            <a:r>
              <a:rPr lang="tr-TR" sz="2400" dirty="0"/>
              <a:t>When to use it</a:t>
            </a:r>
          </a:p>
          <a:p>
            <a:endParaRPr lang="tr-TR" sz="2400" dirty="0"/>
          </a:p>
          <a:p>
            <a:r>
              <a:rPr lang="tr-TR" sz="2400" dirty="0"/>
              <a:t>How often to use it with mobile application</a:t>
            </a:r>
            <a:r>
              <a:rPr lang="tr-TR" dirty="0"/>
              <a:t>.</a:t>
            </a:r>
          </a:p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2954373"/>
            <a:ext cx="5085650" cy="720000"/>
          </a:xfrm>
        </p:spPr>
        <p:txBody>
          <a:bodyPr/>
          <a:lstStyle/>
          <a:p>
            <a:pPr algn="ctr"/>
            <a:r>
              <a:rPr lang="tr-TR" dirty="0"/>
              <a:t>GOAL OF PROJECT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7</a:t>
            </a:fld>
            <a:endParaRPr lang="en-ZA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D8B18-C1E4-4EB1-B88B-EFE1A50E8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278657"/>
            <a:ext cx="10143235" cy="432000"/>
          </a:xfrm>
        </p:spPr>
        <p:txBody>
          <a:bodyPr/>
          <a:lstStyle/>
          <a:p>
            <a:r>
              <a:rPr lang="en-ZA" dirty="0"/>
              <a:t>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0347" y="6233410"/>
            <a:ext cx="2425752" cy="355118"/>
          </a:xfrm>
        </p:spPr>
        <p:txBody>
          <a:bodyPr/>
          <a:lstStyle/>
          <a:p>
            <a:r>
              <a:rPr lang="tr-TR" dirty="0"/>
              <a:t>Özgür Hasan Aytar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557900" y="3118312"/>
            <a:ext cx="2425752" cy="435327"/>
          </a:xfrm>
        </p:spPr>
        <p:txBody>
          <a:bodyPr/>
          <a:lstStyle/>
          <a:p>
            <a:r>
              <a:rPr lang="tr-TR" dirty="0"/>
              <a:t>Alper Kürşat Uysal</a:t>
            </a:r>
            <a:endParaRPr lang="en-ZA" dirty="0"/>
          </a:p>
        </p:txBody>
      </p:sp>
      <p:pic>
        <p:nvPicPr>
          <p:cNvPr id="28" name="Picture Placeholder 27" descr="Portrait of man looking at someone else's laptop">
            <a:extLst>
              <a:ext uri="{FF2B5EF4-FFF2-40B4-BE49-F238E27FC236}">
                <a16:creationId xmlns:a16="http://schemas.microsoft.com/office/drawing/2014/main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93442" y="3938176"/>
            <a:ext cx="2160000" cy="21600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45454" y="6130922"/>
            <a:ext cx="1655976" cy="432000"/>
          </a:xfrm>
        </p:spPr>
        <p:txBody>
          <a:bodyPr/>
          <a:lstStyle/>
          <a:p>
            <a:r>
              <a:rPr lang="tr-TR" dirty="0"/>
              <a:t>Gülşah Şahin</a:t>
            </a:r>
            <a:endParaRPr lang="en-ZA" dirty="0"/>
          </a:p>
        </p:txBody>
      </p:sp>
      <p:pic>
        <p:nvPicPr>
          <p:cNvPr id="34" name="Picture Placeholder 33" descr="Portrait of woman staring into camera">
            <a:extLst>
              <a:ext uri="{FF2B5EF4-FFF2-40B4-BE49-F238E27FC236}">
                <a16:creationId xmlns:a16="http://schemas.microsoft.com/office/drawing/2014/main" id="{2A7A440D-D1A9-486C-9C65-A36D410B9465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630383" y="3938176"/>
            <a:ext cx="2160000" cy="2160000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30081B2-8CBF-44F8-A13B-DEFA7589439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861393" y="6194968"/>
            <a:ext cx="1818767" cy="432001"/>
          </a:xfrm>
        </p:spPr>
        <p:txBody>
          <a:bodyPr/>
          <a:lstStyle/>
          <a:p>
            <a:r>
              <a:rPr lang="tr-TR" dirty="0"/>
              <a:t>Tuğba Öztürk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/>
              <a:pPr/>
              <a:t>8</a:t>
            </a:fld>
            <a:endParaRPr lang="en-ZA" b="1" i="1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A3C77214-1037-44E6-8422-E244865C41F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/>
          <a:srcRect l="65" r="65"/>
          <a:stretch>
            <a:fillRect/>
          </a:stretch>
        </p:blipFill>
        <p:spPr>
          <a:xfrm>
            <a:off x="4690777" y="754275"/>
            <a:ext cx="2160000" cy="2160000"/>
          </a:xfr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8325F86-DDBB-4E78-9AA3-323B6084F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0" name="Picture Placeholder 59">
            <a:extLst>
              <a:ext uri="{FF2B5EF4-FFF2-40B4-BE49-F238E27FC236}">
                <a16:creationId xmlns:a16="http://schemas.microsoft.com/office/drawing/2014/main" id="{41821BA8-B433-4B0F-82B4-F80340670B1D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6"/>
          <a:srcRect/>
          <a:stretch>
            <a:fillRect/>
          </a:stretch>
        </p:blipFill>
        <p:spPr>
          <a:xfrm>
            <a:off x="803223" y="3938176"/>
            <a:ext cx="2160000" cy="2160000"/>
          </a:xfrm>
        </p:spPr>
      </p:pic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 title="Overlay Graphic">
            <a:extLst>
              <a:ext uri="{FF2B5EF4-FFF2-40B4-BE49-F238E27FC236}">
                <a16:creationId xmlns:a16="http://schemas.microsoft.com/office/drawing/2014/main" id="{5396BE43-2D46-4002-A946-60FC5900EC15}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Özgür Hasan Aytar</a:t>
            </a:r>
            <a:endParaRPr lang="en-ZA" dirty="0"/>
          </a:p>
        </p:txBody>
      </p:sp>
      <p:pic>
        <p:nvPicPr>
          <p:cNvPr id="12" name="Graphic 11" descr="User icon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7065" y="5051506"/>
            <a:ext cx="218900" cy="218900"/>
          </a:xfrm>
          <a:prstGeom prst="rect">
            <a:avLst/>
          </a:prstGeom>
        </p:spPr>
      </p:pic>
      <p:pic>
        <p:nvPicPr>
          <p:cNvPr id="17" name="Graphic 11" descr="User icon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7065" y="5486098"/>
            <a:ext cx="218900" cy="218900"/>
          </a:xfrm>
          <a:prstGeom prst="rect">
            <a:avLst/>
          </a:prstGeom>
        </p:spPr>
      </p:pic>
      <p:pic>
        <p:nvPicPr>
          <p:cNvPr id="18" name="Graphic 11" descr="User icon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7065" y="5884886"/>
            <a:ext cx="218900" cy="218900"/>
          </a:xfrm>
          <a:prstGeom prst="rect">
            <a:avLst/>
          </a:prstGeom>
        </p:spPr>
      </p:pic>
      <p:sp>
        <p:nvSpPr>
          <p:cNvPr id="19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 txBox="1">
            <a:spLocks/>
          </p:cNvSpPr>
          <p:nvPr/>
        </p:nvSpPr>
        <p:spPr>
          <a:xfrm>
            <a:off x="5573044" y="5459645"/>
            <a:ext cx="4681330" cy="271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Gülşah Şahin</a:t>
            </a:r>
            <a:endParaRPr lang="en-ZA" dirty="0"/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 txBox="1">
            <a:spLocks/>
          </p:cNvSpPr>
          <p:nvPr/>
        </p:nvSpPr>
        <p:spPr>
          <a:xfrm>
            <a:off x="5573044" y="5858433"/>
            <a:ext cx="4681330" cy="271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Tuğba Öztürk</a:t>
            </a:r>
            <a:endParaRPr lang="en-Z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E6E22B-1623-4618-B877-9FD647B5B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ealthcare Pitch Deck_SB - v8.potx" id="{09150694-2D10-47FB-9499-835637889593}" vid="{C9B4AEDE-1B81-453E-91DD-2B942C10F4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190</Words>
  <Application>Microsoft Office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Office Theme</vt:lpstr>
      <vt:lpstr>PHARMA</vt:lpstr>
      <vt:lpstr>REVIEW OF PHARMA</vt:lpstr>
      <vt:lpstr>PowerPoint Presentation</vt:lpstr>
      <vt:lpstr>USERS</vt:lpstr>
      <vt:lpstr>TECHNOLOGIES</vt:lpstr>
      <vt:lpstr>Project Schedule</vt:lpstr>
      <vt:lpstr>GOAL OF PROJECT</vt:lpstr>
      <vt:lpstr>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2019-04-03T18:31:18Z</dcterms:created>
  <dcterms:modified xsi:type="dcterms:W3CDTF">2019-04-04T20:27:40Z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2018-08-01T18:30:10.3119981Z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