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8" autoAdjust="0"/>
    <p:restoredTop sz="94660"/>
  </p:normalViewPr>
  <p:slideViewPr>
    <p:cSldViewPr snapToGrid="0">
      <p:cViewPr varScale="1">
        <p:scale>
          <a:sx n="124" d="100"/>
          <a:sy n="124"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F447-DAC6-4EB3-A884-1C57F0853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77174A-B071-4141-AF67-3754BA0F9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7427A3-E73B-48B4-9B8A-8D2485B2C7EE}"/>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C2E30D45-C983-4D22-8470-8CC02866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FB788-9AFF-40EB-AE1A-ECB53CF17ACA}"/>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155603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49A6-561B-4479-88F9-B82115C84D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FB3EB8-BA0A-4798-97BC-04578BCA3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86BE0-B3D4-4327-AF24-C56C84DCD075}"/>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CDA6D24A-3918-4C2E-AD93-1A753C147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A8C9D-6DB2-43D2-9E43-F8B89C95E4E9}"/>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5013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59AEC-B11E-43EF-A9F1-3E0A98CA80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E07339-CADD-4872-9139-C0C2E21029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5613A-7233-4A75-8E67-1489838CC710}"/>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44E2BEC8-3153-492C-9F7D-439B855D0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6EE3E-A252-45A1-9479-7829AF70CA7B}"/>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120000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668-ED60-4765-84F0-0585F9C9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1320F-5F6C-45DE-9E04-42C34462F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E6ED7-C8EB-4015-AEC5-B109AC50867F}"/>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3C1AECF9-EA2F-4B55-B693-BF751A5FB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9A2B9-0EF4-43AB-8B99-77F08BC85D98}"/>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616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115A-3A27-4017-BD0C-BF4C0E1BCF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91BC4-D804-4533-9AF0-E7518D20DF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E9F43-07F0-4A1B-B3FF-21C42F0AE7A3}"/>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D38FD632-8C73-4E4A-99B0-F44AAFAB6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FBDE2-C5B9-4F3A-B7BB-0FC66C655043}"/>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73191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7E0E-9F23-48DB-B88D-85D5152BC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CC0AE-268F-48E7-BEC7-37CD65FBB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EF0E6-8105-43E1-AACA-4E838269A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E86C6-4341-4950-9D71-1B255FA58152}"/>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6" name="Footer Placeholder 5">
            <a:extLst>
              <a:ext uri="{FF2B5EF4-FFF2-40B4-BE49-F238E27FC236}">
                <a16:creationId xmlns:a16="http://schemas.microsoft.com/office/drawing/2014/main" id="{1DCBA4C2-5429-478F-AC13-F787651C4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26D9A-2623-4A18-9B69-6557D81D5871}"/>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37783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6836-26E2-498D-B7CE-507B10611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726DFD-3A20-46DC-8352-8A208F430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98C08-0322-4151-A0FC-A491D4C2E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4159F-B85A-42EF-84E8-A8686B195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4E2A8-239B-430F-8733-325A12593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B0FB78-AEAB-47B8-8248-4B365B35E037}"/>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8" name="Footer Placeholder 7">
            <a:extLst>
              <a:ext uri="{FF2B5EF4-FFF2-40B4-BE49-F238E27FC236}">
                <a16:creationId xmlns:a16="http://schemas.microsoft.com/office/drawing/2014/main" id="{111719B0-8205-460A-B92C-1B1E5AC8F1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14516-4151-4AC4-9C55-102BD2B35C60}"/>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79808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9E33-75C9-4AA0-8B57-BA5B13DC37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77C8E-1070-41EE-A1F4-ABB49E20834C}"/>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4" name="Footer Placeholder 3">
            <a:extLst>
              <a:ext uri="{FF2B5EF4-FFF2-40B4-BE49-F238E27FC236}">
                <a16:creationId xmlns:a16="http://schemas.microsoft.com/office/drawing/2014/main" id="{6B366528-3582-4844-BEF0-2AAA18AA1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751DA-F481-4175-B235-9D29122F551A}"/>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181370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DD43D-5476-4CF6-9C3B-353A34ABB8BF}"/>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3" name="Footer Placeholder 2">
            <a:extLst>
              <a:ext uri="{FF2B5EF4-FFF2-40B4-BE49-F238E27FC236}">
                <a16:creationId xmlns:a16="http://schemas.microsoft.com/office/drawing/2014/main" id="{13FDBE6C-7D70-4072-93A7-8DBC59DA9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267AD-9FCE-4D42-ABBC-7CA6D6EACEF5}"/>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146611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13F4-F6DF-4FFF-A664-0A5AB4E2E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ED160F-A268-4160-ACE7-7163290BA6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CB5F5-3682-4AA0-A929-B03B7D506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84E43-BB5D-4748-813E-C1E49C40245B}"/>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6" name="Footer Placeholder 5">
            <a:extLst>
              <a:ext uri="{FF2B5EF4-FFF2-40B4-BE49-F238E27FC236}">
                <a16:creationId xmlns:a16="http://schemas.microsoft.com/office/drawing/2014/main" id="{5E5F6A3E-08B3-48B7-8E51-BA6B997CE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DEDEE-6655-4E0B-A271-4AFC48A2ACDE}"/>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225353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96E7-9DF7-4082-97D2-392EABFBF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F2EFDE-F43C-4D92-93B9-95A5857FC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4FE805-A8CC-4524-B26A-E79E4093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1097A-DE6D-453E-BAE8-7DF02AB04348}"/>
              </a:ext>
            </a:extLst>
          </p:cNvPr>
          <p:cNvSpPr>
            <a:spLocks noGrp="1"/>
          </p:cNvSpPr>
          <p:nvPr>
            <p:ph type="dt" sz="half" idx="10"/>
          </p:nvPr>
        </p:nvSpPr>
        <p:spPr/>
        <p:txBody>
          <a:bodyPr/>
          <a:lstStyle/>
          <a:p>
            <a:fld id="{CF033358-E5CA-4605-836E-5CCC85E7317D}" type="datetimeFigureOut">
              <a:rPr lang="en-US" smtClean="0"/>
              <a:t>6/10/19</a:t>
            </a:fld>
            <a:endParaRPr lang="en-US"/>
          </a:p>
        </p:txBody>
      </p:sp>
      <p:sp>
        <p:nvSpPr>
          <p:cNvPr id="6" name="Footer Placeholder 5">
            <a:extLst>
              <a:ext uri="{FF2B5EF4-FFF2-40B4-BE49-F238E27FC236}">
                <a16:creationId xmlns:a16="http://schemas.microsoft.com/office/drawing/2014/main" id="{0F2FA361-1F5B-4C10-BF27-48D86EFD9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0739A-BAB8-4A6C-85A0-0D46DC502E68}"/>
              </a:ext>
            </a:extLst>
          </p:cNvPr>
          <p:cNvSpPr>
            <a:spLocks noGrp="1"/>
          </p:cNvSpPr>
          <p:nvPr>
            <p:ph type="sldNum" sz="quarter" idx="12"/>
          </p:nvPr>
        </p:nvSpPr>
        <p:spPr/>
        <p:txBody>
          <a:bodyPr/>
          <a:lstStyle/>
          <a:p>
            <a:fld id="{2C13A82C-B7E5-4BB1-82BC-6729B4438D60}" type="slidenum">
              <a:rPr lang="en-US" smtClean="0"/>
              <a:t>‹#›</a:t>
            </a:fld>
            <a:endParaRPr lang="en-US"/>
          </a:p>
        </p:txBody>
      </p:sp>
    </p:spTree>
    <p:extLst>
      <p:ext uri="{BB962C8B-B14F-4D97-AF65-F5344CB8AC3E}">
        <p14:creationId xmlns:p14="http://schemas.microsoft.com/office/powerpoint/2010/main" val="53437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A4952-1BEA-424F-A638-A3142694A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7CFDBA-31C8-4032-A568-D6906580C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77945-8EEC-4B52-BF89-24DE8BB77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33358-E5CA-4605-836E-5CCC85E7317D}" type="datetimeFigureOut">
              <a:rPr lang="en-US" smtClean="0"/>
              <a:t>6/10/19</a:t>
            </a:fld>
            <a:endParaRPr lang="en-US"/>
          </a:p>
        </p:txBody>
      </p:sp>
      <p:sp>
        <p:nvSpPr>
          <p:cNvPr id="5" name="Footer Placeholder 4">
            <a:extLst>
              <a:ext uri="{FF2B5EF4-FFF2-40B4-BE49-F238E27FC236}">
                <a16:creationId xmlns:a16="http://schemas.microsoft.com/office/drawing/2014/main" id="{FB9D3A98-B2C3-4A3B-8327-2A5DBA435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3EF6C-0977-4A00-81B4-B146051CF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3A82C-B7E5-4BB1-82BC-6729B4438D60}" type="slidenum">
              <a:rPr lang="en-US" smtClean="0"/>
              <a:t>‹#›</a:t>
            </a:fld>
            <a:endParaRPr lang="en-US"/>
          </a:p>
        </p:txBody>
      </p:sp>
    </p:spTree>
    <p:extLst>
      <p:ext uri="{BB962C8B-B14F-4D97-AF65-F5344CB8AC3E}">
        <p14:creationId xmlns:p14="http://schemas.microsoft.com/office/powerpoint/2010/main" val="100809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FE93-343B-4247-A6BF-B115716E9B5B}"/>
              </a:ext>
            </a:extLst>
          </p:cNvPr>
          <p:cNvSpPr>
            <a:spLocks noGrp="1"/>
          </p:cNvSpPr>
          <p:nvPr>
            <p:ph type="title"/>
          </p:nvPr>
        </p:nvSpPr>
        <p:spPr>
          <a:xfrm>
            <a:off x="2923650" y="0"/>
            <a:ext cx="6110783" cy="485456"/>
          </a:xfrm>
        </p:spPr>
        <p:txBody>
          <a:bodyPr>
            <a:noAutofit/>
          </a:bodyPr>
          <a:lstStyle/>
          <a:p>
            <a:pPr algn="ctr"/>
            <a:r>
              <a:rPr lang="en-US" sz="2200" b="1" u="sng" dirty="0">
                <a:solidFill>
                  <a:schemeClr val="accent1">
                    <a:lumMod val="75000"/>
                  </a:schemeClr>
                </a:solidFill>
              </a:rPr>
              <a:t>Fluid Therapy in Pediatric Sepsis and Septic Shock</a:t>
            </a:r>
          </a:p>
        </p:txBody>
      </p:sp>
      <p:sp>
        <p:nvSpPr>
          <p:cNvPr id="3" name="Content Placeholder 2">
            <a:extLst>
              <a:ext uri="{FF2B5EF4-FFF2-40B4-BE49-F238E27FC236}">
                <a16:creationId xmlns:a16="http://schemas.microsoft.com/office/drawing/2014/main" id="{8BF8D16F-E212-48B4-9D37-56037B7B88F8}"/>
              </a:ext>
            </a:extLst>
          </p:cNvPr>
          <p:cNvSpPr>
            <a:spLocks noGrp="1"/>
          </p:cNvSpPr>
          <p:nvPr>
            <p:ph idx="1"/>
          </p:nvPr>
        </p:nvSpPr>
        <p:spPr>
          <a:xfrm>
            <a:off x="2923651" y="3429000"/>
            <a:ext cx="6110783" cy="3119086"/>
          </a:xfrm>
          <a:ln>
            <a:solidFill>
              <a:srgbClr val="002060"/>
            </a:solidFill>
          </a:ln>
        </p:spPr>
        <p:txBody>
          <a:bodyPr>
            <a:normAutofit lnSpcReduction="10000"/>
          </a:bodyPr>
          <a:lstStyle/>
          <a:p>
            <a:pPr marL="0" indent="0">
              <a:buNone/>
            </a:pPr>
            <a:r>
              <a:rPr lang="en-US" sz="1600" b="1" u="sng" dirty="0">
                <a:solidFill>
                  <a:schemeClr val="accent1">
                    <a:lumMod val="75000"/>
                  </a:schemeClr>
                </a:solidFill>
              </a:rPr>
              <a:t>OSF Modified  Fluid Therapy:</a:t>
            </a:r>
          </a:p>
          <a:p>
            <a:pPr>
              <a:lnSpc>
                <a:spcPct val="110000"/>
              </a:lnSpc>
            </a:pPr>
            <a:r>
              <a:rPr lang="en-US" sz="1400" b="1" u="sng" dirty="0">
                <a:solidFill>
                  <a:schemeClr val="accent1">
                    <a:lumMod val="75000"/>
                  </a:schemeClr>
                </a:solidFill>
              </a:rPr>
              <a:t>Rapid Fluid Administration</a:t>
            </a:r>
            <a:r>
              <a:rPr lang="en-US" sz="1400" dirty="0"/>
              <a:t>: When there is clinical concern for sepsis, IV fluid boluses should be given as rapidly as possible </a:t>
            </a:r>
            <a:r>
              <a:rPr lang="en-US" sz="1400" b="1" dirty="0"/>
              <a:t>- 20 mL/kg completed within 20 minutes</a:t>
            </a:r>
            <a:r>
              <a:rPr lang="en-US" sz="1400" dirty="0"/>
              <a:t> is ideal (and even faster - </a:t>
            </a:r>
            <a:r>
              <a:rPr lang="en-US" sz="1400" b="1" dirty="0"/>
              <a:t>5 minutes - in septic shock</a:t>
            </a:r>
            <a:r>
              <a:rPr lang="en-US" sz="1400" dirty="0"/>
              <a:t>). The best method to accomplish this is to </a:t>
            </a:r>
            <a:r>
              <a:rPr lang="en-US" sz="1400" b="1" dirty="0"/>
              <a:t>hand-push fluid using syringes </a:t>
            </a:r>
            <a:r>
              <a:rPr lang="en-US" sz="1400" dirty="0"/>
              <a:t>(rather than hanging to gravity or running over an IV pump)</a:t>
            </a:r>
          </a:p>
          <a:p>
            <a:pPr>
              <a:lnSpc>
                <a:spcPct val="110000"/>
              </a:lnSpc>
            </a:pPr>
            <a:r>
              <a:rPr lang="en-US" sz="1400" b="1" u="sng" dirty="0">
                <a:solidFill>
                  <a:schemeClr val="accent1">
                    <a:lumMod val="75000"/>
                  </a:schemeClr>
                </a:solidFill>
              </a:rPr>
              <a:t>Risk of Fluid Overload</a:t>
            </a:r>
            <a:r>
              <a:rPr lang="en-US" sz="1400" dirty="0"/>
              <a:t>: The best strategy for fluid resuscitation in a patient, in which we are worried about causing fluid overload is to treat them with small aliquots of fluid (5-10 mL/kg at a time) with continual reassessment. If hemodynamics are improving as fluids are being given, ongoing fluid resuscitation is indicated. If there is no improvement or the patient is worsening as fluids are administered, inotropes should be considered early in place of additional fluid resuscitation.</a:t>
            </a:r>
          </a:p>
          <a:p>
            <a:endParaRPr lang="en-US" sz="1400" dirty="0"/>
          </a:p>
        </p:txBody>
      </p:sp>
      <p:pic>
        <p:nvPicPr>
          <p:cNvPr id="5" name="Picture 4" descr="A screenshot of a cell phone&#10;&#10;Description automatically generated">
            <a:extLst>
              <a:ext uri="{FF2B5EF4-FFF2-40B4-BE49-F238E27FC236}">
                <a16:creationId xmlns:a16="http://schemas.microsoft.com/office/drawing/2014/main" id="{F1BCBCFF-A629-403C-B008-32EBD9566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569" y="413384"/>
            <a:ext cx="5988045" cy="2730399"/>
          </a:xfrm>
          <a:prstGeom prst="rect">
            <a:avLst/>
          </a:prstGeom>
        </p:spPr>
      </p:pic>
    </p:spTree>
    <p:extLst>
      <p:ext uri="{BB962C8B-B14F-4D97-AF65-F5344CB8AC3E}">
        <p14:creationId xmlns:p14="http://schemas.microsoft.com/office/powerpoint/2010/main" val="287461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172</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Fluid Therapy in Pediatric Sepsis and Septic Shock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Therapy in Pediatric Sepsis and Septic Shock</dc:title>
  <dc:creator>Maryam Rahmaniheris</dc:creator>
  <cp:lastModifiedBy>Maryam Rahmaniheris</cp:lastModifiedBy>
  <cp:revision>4</cp:revision>
  <dcterms:created xsi:type="dcterms:W3CDTF">2019-05-28T17:37:41Z</dcterms:created>
  <dcterms:modified xsi:type="dcterms:W3CDTF">2019-06-10T18:17:04Z</dcterms:modified>
</cp:coreProperties>
</file>