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  <p:sldMasterId id="2147483922" r:id="rId2"/>
    <p:sldMasterId id="2147483988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67" r:id="rId6"/>
    <p:sldId id="277" r:id="rId7"/>
    <p:sldId id="278" r:id="rId8"/>
    <p:sldId id="285" r:id="rId9"/>
    <p:sldId id="286" r:id="rId10"/>
    <p:sldId id="279" r:id="rId11"/>
    <p:sldId id="280" r:id="rId12"/>
    <p:sldId id="276" r:id="rId13"/>
    <p:sldId id="290" r:id="rId14"/>
    <p:sldId id="282" r:id="rId15"/>
    <p:sldId id="288" r:id="rId16"/>
    <p:sldId id="287" r:id="rId17"/>
    <p:sldId id="283" r:id="rId18"/>
    <p:sldId id="284" r:id="rId19"/>
    <p:sldId id="275" r:id="rId20"/>
    <p:sldId id="265" r:id="rId21"/>
  </p:sldIdLst>
  <p:sldSz cx="12192000" cy="6858000"/>
  <p:notesSz cx="6889750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755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598" y="0"/>
            <a:ext cx="2985558" cy="502755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r">
              <a:defRPr sz="1200"/>
            </a:lvl1pPr>
          </a:lstStyle>
          <a:p>
            <a:fld id="{F83F0187-DE0D-47D8-9350-6D26A0290878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5558" cy="50275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598" y="9517547"/>
            <a:ext cx="2985558" cy="50275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r">
              <a:defRPr sz="1200"/>
            </a:lvl1pPr>
          </a:lstStyle>
          <a:p>
            <a:fld id="{39D81A37-96AE-4394-B072-F3043BAD9D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72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606D1-4D39-44F7-B938-F220D13733C6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8F90C-B450-4DE6-9DED-5F3BA39B1A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 </a:t>
            </a:r>
            <a:r>
              <a:rPr lang="fr-FR" b="1" dirty="0" smtClean="0"/>
              <a:t>stage d’examen psychologique </a:t>
            </a:r>
            <a:r>
              <a:rPr lang="fr-FR" dirty="0" smtClean="0"/>
              <a:t>vise à observer l’activité d’un psychologue du travail dans le cadre de l’accompagnement professionnel et de développer une pratique réflexive sur la posture du psychologue du travail et des organisations.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8F90C-B450-4DE6-9DED-5F3BA39B1A5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8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25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9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5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9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380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8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20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58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55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6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8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60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757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471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01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348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967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81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9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95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69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501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587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2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4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9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9CAFB29B-4EC9-4C22-9CFF-D701BBFA3F8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8350" y="74140"/>
            <a:ext cx="2937887" cy="7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A460-0BCB-441A-B051-570201C78FDA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0585-5865-48C7-85F3-573B2E32226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B196028-B846-4829-BED2-30FCC2DCF3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14" y="185738"/>
            <a:ext cx="293852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E6CC2D-16A3-49ED-97B9-10FCF21E2507}" type="datetimeFigureOut">
              <a:rPr lang="fr-FR" smtClean="0"/>
              <a:t>10/04/2022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49A5F0-2356-423E-864C-9B6F564D1E4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9CAFB29B-4EC9-4C22-9CFF-D701BBFA3F8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8350" y="74140"/>
            <a:ext cx="2937887" cy="7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4478" y="1620719"/>
            <a:ext cx="9144000" cy="26231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Mention de MASTER </a:t>
            </a:r>
            <a:b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Psychologie Sociale, du Travail et des Organisations</a:t>
            </a:r>
            <a:b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Responsable de la Mention : Emilie VAYRE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7280" y="4591165"/>
            <a:ext cx="10058400" cy="138845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fr-FR" b="1" dirty="0"/>
              <a:t>Institut de Psychologie – Université Lumière Lyon 2</a:t>
            </a:r>
          </a:p>
          <a:p>
            <a:pPr algn="ctr"/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0284EF2E-40EB-43E5-A40C-36DB8985C511}"/>
              </a:ext>
            </a:extLst>
          </p:cNvPr>
          <p:cNvSpPr txBox="1"/>
          <p:nvPr/>
        </p:nvSpPr>
        <p:spPr>
          <a:xfrm>
            <a:off x="4117920" y="952403"/>
            <a:ext cx="4017115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b="1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sz="2800" dirty="0"/>
              <a:t>Année 2022-2023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1144614F-2DE8-4408-A10D-908E8468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" y="91674"/>
            <a:ext cx="3594821" cy="8726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2E1D490-201E-41EB-B1F3-24AB61C9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94" y="5469011"/>
            <a:ext cx="2482704" cy="85789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1E32AD27-2565-47D6-A8C2-4AA270366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120" y="5289288"/>
            <a:ext cx="3005046" cy="975892"/>
          </a:xfrm>
          <a:prstGeom prst="rect">
            <a:avLst/>
          </a:prstGeom>
        </p:spPr>
      </p:pic>
      <p:pic>
        <p:nvPicPr>
          <p:cNvPr id="10" name="Imag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62" y="5503066"/>
            <a:ext cx="727029" cy="76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1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3800" y="1927632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2400"/>
              </a:spcAft>
            </a:pPr>
            <a:r>
              <a:rPr lang="fr-FR" sz="65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6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6500" b="1" dirty="0">
                <a:solidFill>
                  <a:schemeClr val="accent1">
                    <a:lumMod val="75000"/>
                  </a:schemeClr>
                </a:solidFill>
              </a:rPr>
              <a:t>Parcours Psychologie du Travail </a:t>
            </a:r>
            <a:r>
              <a:rPr lang="fr-FR" sz="6500" b="1" dirty="0" smtClean="0">
                <a:solidFill>
                  <a:schemeClr val="accent1">
                    <a:lumMod val="75000"/>
                  </a:schemeClr>
                </a:solidFill>
              </a:rPr>
              <a:t>et </a:t>
            </a:r>
            <a:r>
              <a:rPr lang="fr-FR" sz="6500" b="1" dirty="0">
                <a:solidFill>
                  <a:schemeClr val="accent1">
                    <a:lumMod val="75000"/>
                  </a:schemeClr>
                </a:solidFill>
              </a:rPr>
              <a:t>des Organisations (PTO</a:t>
            </a:r>
            <a:r>
              <a:rPr lang="fr-FR" sz="65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fr-FR" sz="65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65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65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6500" dirty="0" smtClean="0">
                <a:solidFill>
                  <a:schemeClr val="accent1">
                    <a:lumMod val="75000"/>
                  </a:schemeClr>
                </a:solidFill>
              </a:rPr>
              <a:t>M1 et M2</a:t>
            </a:r>
            <a:endParaRPr lang="fr-FR" sz="6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1193800" y="4557309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/>
              <a:t>Présentation détaillée</a:t>
            </a:r>
          </a:p>
        </p:txBody>
      </p:sp>
    </p:spTree>
    <p:extLst>
      <p:ext uri="{BB962C8B-B14F-4D97-AF65-F5344CB8AC3E}">
        <p14:creationId xmlns:p14="http://schemas.microsoft.com/office/powerpoint/2010/main" val="6539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1AE3A421-70DE-4C46-B9B5-578F4C3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4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</a:t>
            </a:r>
            <a:r>
              <a:rPr lang="fr-FR" dirty="0"/>
              <a:t>de la mention PSTO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Emilie VAYRE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Responsables </a:t>
            </a:r>
            <a:r>
              <a:rPr lang="fr-FR" dirty="0"/>
              <a:t>du parcours </a:t>
            </a:r>
            <a:r>
              <a:rPr lang="fr-FR" dirty="0" smtClean="0"/>
              <a:t>M1: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Elsa LANEYRIE </a:t>
            </a:r>
            <a:r>
              <a:rPr lang="fr-FR" dirty="0"/>
              <a:t>et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Valentina DOLCE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</a:t>
            </a:r>
            <a:r>
              <a:rPr lang="fr-FR" dirty="0"/>
              <a:t>du parcours </a:t>
            </a:r>
            <a:r>
              <a:rPr lang="fr-FR" dirty="0" smtClean="0"/>
              <a:t>M2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Sabrina ROUAT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des Stages M2 </a:t>
            </a:r>
            <a:r>
              <a:rPr lang="fr-FR" dirty="0"/>
              <a:t>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Noémie COHEN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Adresses de contact </a:t>
            </a:r>
            <a:r>
              <a:rPr lang="fr-FR" b="1" dirty="0" smtClean="0"/>
              <a:t>: </a:t>
            </a:r>
            <a:r>
              <a:rPr lang="fr-FR" dirty="0" smtClean="0">
                <a:solidFill>
                  <a:srgbClr val="00B0F0"/>
                </a:solidFill>
              </a:rPr>
              <a:t>m1-psycho-travail@univ-lyon2.fr </a:t>
            </a:r>
            <a:r>
              <a:rPr lang="fr-FR" dirty="0" smtClean="0"/>
              <a:t>(pour le M1)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                                         m2-psycho-travail@univ-lyon2.fr </a:t>
            </a:r>
            <a:r>
              <a:rPr lang="fr-FR" dirty="0"/>
              <a:t>(</a:t>
            </a:r>
            <a:r>
              <a:rPr lang="fr-FR" dirty="0" smtClean="0"/>
              <a:t>pour </a:t>
            </a:r>
            <a:r>
              <a:rPr lang="fr-FR" dirty="0"/>
              <a:t>le M2)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Secrétariat </a:t>
            </a:r>
            <a:r>
              <a:rPr lang="fr-FR" dirty="0"/>
              <a:t>de scolarité (administratif):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Rachida LATRECHE </a:t>
            </a:r>
            <a:r>
              <a:rPr lang="fr-FR" dirty="0"/>
              <a:t>(bureau H.013)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Secrétariat </a:t>
            </a:r>
            <a:r>
              <a:rPr lang="fr-FR" dirty="0"/>
              <a:t>du Département Psychologie Sociale et du Travail (pédagogie + bibliothèque anciens mémoires et rapports)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Muryel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GUICHERD </a:t>
            </a:r>
            <a:r>
              <a:rPr lang="fr-FR" dirty="0"/>
              <a:t>(bureau M.111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Titre 3">
            <a:extLst>
              <a:ext uri="{FF2B5EF4-FFF2-40B4-BE49-F238E27FC236}">
                <a16:creationId xmlns="" xmlns:a16="http://schemas.microsoft.com/office/drawing/2014/main" id="{006EB7AE-8619-4B48-ACB6-9F1EE34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55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Le parcours « 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Psychologie du travail et des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rganisations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2801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81F8727-E7BA-4057-822B-42FBB010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111433"/>
            <a:ext cx="10515600" cy="4563687"/>
          </a:xfrm>
        </p:spPr>
        <p:txBody>
          <a:bodyPr vert="horz" lIns="0" tIns="45720" rIns="0" bIns="45720" rtlCol="0">
            <a:normAutofit/>
          </a:bodyPr>
          <a:lstStyle/>
          <a:p>
            <a:pPr algn="just"/>
            <a:r>
              <a:rPr lang="fr-FR" dirty="0"/>
              <a:t>Les psychologues du travail et des organisations interviennent dans les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domaines </a:t>
            </a:r>
            <a:r>
              <a:rPr lang="fr-FR" dirty="0"/>
              <a:t>suivants :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la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politique de l’emploi </a:t>
            </a:r>
            <a:r>
              <a:rPr lang="fr-FR" sz="2000" dirty="0"/>
              <a:t>(actions d’insertion, orientation, bilan de carrière, études de poste, référentiels métiers) ;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la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gestion sociale du personnel </a:t>
            </a:r>
            <a:r>
              <a:rPr lang="fr-FR" sz="2000" dirty="0"/>
              <a:t>(mobilité interne et externe, recrutement, outplacement, évaluation des compétences) ;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la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formation</a:t>
            </a:r>
            <a:r>
              <a:rPr lang="fr-FR" sz="2000" dirty="0"/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intra et inter-entreprise(s) </a:t>
            </a:r>
            <a:r>
              <a:rPr lang="fr-FR" sz="2000" dirty="0"/>
              <a:t>(politique, conception, stratégie, animation, évaluation) ;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la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communication dans l’entreprise et dans le travail </a:t>
            </a:r>
            <a:r>
              <a:rPr lang="fr-FR" sz="2000" dirty="0"/>
              <a:t>(démarche de diagnostic et d’audit, mise en place de plans de communication) ;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l’organisation du travail </a:t>
            </a:r>
            <a:r>
              <a:rPr lang="fr-FR" sz="2000" dirty="0"/>
              <a:t>(audit, conseil) ; </a:t>
            </a:r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le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conseil et l’accompagnement </a:t>
            </a:r>
            <a:r>
              <a:rPr lang="fr-FR" sz="2000" dirty="0"/>
              <a:t>de projets de </a:t>
            </a:r>
            <a:r>
              <a:rPr lang="fr-FR" sz="2000" dirty="0" smtClean="0"/>
              <a:t>changement ; </a:t>
            </a:r>
            <a:endParaRPr lang="fr-FR" sz="2000" dirty="0"/>
          </a:p>
          <a:p>
            <a:pPr marL="622300" lvl="1" indent="-266700" algn="just">
              <a:spcBef>
                <a:spcPts val="6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2000" dirty="0"/>
              <a:t>les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conditions de travail </a:t>
            </a:r>
            <a:r>
              <a:rPr lang="fr-FR" sz="2000" dirty="0"/>
              <a:t>(travail et sécurité, stress, pathologies au travail).</a:t>
            </a:r>
          </a:p>
        </p:txBody>
      </p:sp>
      <p:sp>
        <p:nvSpPr>
          <p:cNvPr id="5" name="Titre 3">
            <a:extLst>
              <a:ext uri="{FF2B5EF4-FFF2-40B4-BE49-F238E27FC236}">
                <a16:creationId xmlns="" xmlns:a16="http://schemas.microsoft.com/office/drawing/2014/main" id="{006EB7AE-8619-4B48-ACB6-9F1EE34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55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Les métiers de la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Psychologie du travail et des organisations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A51FB1-B00B-413B-B925-A39A4A4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3394"/>
            <a:ext cx="4932000" cy="51624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fr-FR" b="1" dirty="0" smtClean="0"/>
              <a:t>UE </a:t>
            </a:r>
            <a:r>
              <a:rPr lang="fr-FR" b="1" dirty="0"/>
              <a:t>Terrains et pratiques d’intervention</a:t>
            </a:r>
          </a:p>
          <a:p>
            <a:pPr lvl="1"/>
            <a:r>
              <a:rPr lang="fr-FR" dirty="0"/>
              <a:t>Terrains et pratiques d’intervention (</a:t>
            </a:r>
            <a:r>
              <a:rPr lang="fr-FR" dirty="0" smtClean="0"/>
              <a:t>CM </a:t>
            </a:r>
            <a:r>
              <a:rPr lang="fr-FR" dirty="0"/>
              <a:t>– </a:t>
            </a:r>
            <a:r>
              <a:rPr lang="fr-FR" dirty="0" smtClean="0"/>
              <a:t>mut. </a:t>
            </a:r>
            <a:r>
              <a:rPr lang="fr-FR" dirty="0"/>
              <a:t>&amp; TD)</a:t>
            </a:r>
          </a:p>
          <a:p>
            <a:pPr lvl="1"/>
            <a:r>
              <a:rPr lang="fr-FR" dirty="0"/>
              <a:t>Ethique et déontologie1 (</a:t>
            </a:r>
            <a:r>
              <a:rPr lang="fr-FR" dirty="0" smtClean="0"/>
              <a:t>CM mut.) </a:t>
            </a:r>
            <a:endParaRPr lang="fr-FR" dirty="0"/>
          </a:p>
          <a:p>
            <a:pPr lvl="1"/>
            <a:r>
              <a:rPr lang="fr-FR" dirty="0"/>
              <a:t>Anglais de spécialité (TD) </a:t>
            </a:r>
          </a:p>
          <a:p>
            <a:r>
              <a:rPr lang="fr-FR" b="1" dirty="0"/>
              <a:t> </a:t>
            </a:r>
          </a:p>
          <a:p>
            <a:r>
              <a:rPr lang="fr-FR" b="1" dirty="0"/>
              <a:t>UE Apports théoriques</a:t>
            </a:r>
          </a:p>
          <a:p>
            <a:pPr lvl="1"/>
            <a:r>
              <a:rPr lang="fr-FR" dirty="0"/>
              <a:t>Approches psychosociales du changement (</a:t>
            </a:r>
            <a:r>
              <a:rPr lang="fr-FR" dirty="0" smtClean="0"/>
              <a:t>CM </a:t>
            </a:r>
            <a:r>
              <a:rPr lang="fr-FR" dirty="0"/>
              <a:t>– </a:t>
            </a:r>
            <a:r>
              <a:rPr lang="fr-FR" dirty="0" smtClean="0"/>
              <a:t>mut.)</a:t>
            </a:r>
            <a:endParaRPr lang="fr-FR" dirty="0"/>
          </a:p>
          <a:p>
            <a:pPr lvl="1"/>
            <a:r>
              <a:rPr lang="fr-FR" dirty="0"/>
              <a:t>Psychologie du travail et des organisations (</a:t>
            </a:r>
            <a:r>
              <a:rPr lang="fr-FR" dirty="0" smtClean="0"/>
              <a:t>CM </a:t>
            </a:r>
            <a:r>
              <a:rPr lang="fr-FR" dirty="0"/>
              <a:t>– </a:t>
            </a:r>
            <a:r>
              <a:rPr lang="fr-FR" dirty="0" smtClean="0"/>
              <a:t>mut.)</a:t>
            </a:r>
            <a:endParaRPr lang="fr-FR" dirty="0"/>
          </a:p>
          <a:p>
            <a:r>
              <a:rPr lang="fr-FR" b="1" dirty="0"/>
              <a:t> </a:t>
            </a:r>
          </a:p>
          <a:p>
            <a:pPr marL="0" indent="0">
              <a:buNone/>
            </a:pPr>
            <a:r>
              <a:rPr lang="fr-FR" b="1" dirty="0"/>
              <a:t> 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 txBox="1">
            <a:spLocks/>
          </p:cNvSpPr>
          <p:nvPr/>
        </p:nvSpPr>
        <p:spPr>
          <a:xfrm>
            <a:off x="6223680" y="2173394"/>
            <a:ext cx="4932000" cy="51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UE Apports méthodologiques</a:t>
            </a:r>
          </a:p>
          <a:p>
            <a:pPr lvl="1"/>
            <a:r>
              <a:rPr lang="fr-FR" dirty="0" smtClean="0"/>
              <a:t>Enquête par questionnaire (TD)</a:t>
            </a:r>
          </a:p>
          <a:p>
            <a:pPr lvl="1"/>
            <a:r>
              <a:rPr lang="fr-FR" dirty="0" smtClean="0"/>
              <a:t>Techniques qualitatives d’analyse du travail (TD)</a:t>
            </a:r>
          </a:p>
          <a:p>
            <a:pPr lvl="1"/>
            <a:r>
              <a:rPr lang="fr-FR" dirty="0" smtClean="0"/>
              <a:t>Analyse de l’activité et des usages (TD)</a:t>
            </a:r>
          </a:p>
          <a:p>
            <a:r>
              <a:rPr lang="fr-FR" b="1" dirty="0" smtClean="0"/>
              <a:t> </a:t>
            </a:r>
          </a:p>
          <a:p>
            <a:r>
              <a:rPr lang="fr-FR" b="1" dirty="0" smtClean="0"/>
              <a:t>Pratiques de recherche</a:t>
            </a:r>
          </a:p>
          <a:p>
            <a:pPr lvl="1"/>
            <a:r>
              <a:rPr lang="fr-FR" dirty="0" smtClean="0"/>
              <a:t>Suivi du mémoire de recherche (TD)</a:t>
            </a:r>
          </a:p>
          <a:p>
            <a:pPr lvl="1"/>
            <a:r>
              <a:rPr lang="fr-FR" dirty="0" smtClean="0"/>
              <a:t>Séminaires théoriques (TD </a:t>
            </a:r>
            <a:r>
              <a:rPr lang="fr-FR" dirty="0"/>
              <a:t>– </a:t>
            </a:r>
            <a:r>
              <a:rPr lang="fr-FR" dirty="0" smtClean="0"/>
              <a:t>mut.) (</a:t>
            </a:r>
            <a:r>
              <a:rPr lang="fr-FR" i="1" dirty="0" smtClean="0"/>
              <a:t>déjà présentés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 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884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A51FB1-B00B-413B-B925-A39A4A4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434"/>
            <a:ext cx="5292000" cy="48240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fr-FR" b="1" dirty="0"/>
              <a:t>UE Pratiques de </a:t>
            </a:r>
            <a:r>
              <a:rPr lang="fr-FR" b="1" dirty="0" smtClean="0"/>
              <a:t>terrain</a:t>
            </a:r>
            <a:endParaRPr lang="fr-FR" b="1" dirty="0"/>
          </a:p>
          <a:p>
            <a:pPr lvl="1"/>
            <a:r>
              <a:rPr lang="fr-FR" dirty="0"/>
              <a:t>Stage de 200h et suivi</a:t>
            </a:r>
          </a:p>
          <a:p>
            <a:r>
              <a:rPr lang="fr-FR" b="1" dirty="0"/>
              <a:t> </a:t>
            </a:r>
          </a:p>
          <a:p>
            <a:r>
              <a:rPr lang="fr-FR" b="1" dirty="0"/>
              <a:t>UE Apports </a:t>
            </a:r>
            <a:r>
              <a:rPr lang="fr-FR" b="1" dirty="0" smtClean="0"/>
              <a:t>méthodologiques</a:t>
            </a:r>
            <a:endParaRPr lang="fr-FR" b="1" dirty="0"/>
          </a:p>
          <a:p>
            <a:pPr lvl="1"/>
            <a:r>
              <a:rPr lang="fr-FR" dirty="0"/>
              <a:t>Analyse quantitative des </a:t>
            </a:r>
            <a:r>
              <a:rPr lang="fr-FR" dirty="0" smtClean="0"/>
              <a:t>données (TD)</a:t>
            </a:r>
            <a:endParaRPr lang="fr-FR" dirty="0"/>
          </a:p>
          <a:p>
            <a:pPr lvl="1"/>
            <a:r>
              <a:rPr lang="fr-FR" dirty="0"/>
              <a:t>Analyse du </a:t>
            </a:r>
            <a:r>
              <a:rPr lang="fr-FR" dirty="0" smtClean="0"/>
              <a:t>discours (TD)</a:t>
            </a:r>
            <a:endParaRPr lang="fr-FR" dirty="0"/>
          </a:p>
          <a:p>
            <a:endParaRPr lang="fr-FR" b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 txBox="1">
            <a:spLocks/>
          </p:cNvSpPr>
          <p:nvPr/>
        </p:nvSpPr>
        <p:spPr>
          <a:xfrm>
            <a:off x="5863680" y="2239434"/>
            <a:ext cx="5292000" cy="482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 smtClean="0"/>
              <a:t>UE </a:t>
            </a:r>
            <a:r>
              <a:rPr lang="fr-FR" dirty="0"/>
              <a:t>Pratiques de </a:t>
            </a:r>
            <a:r>
              <a:rPr lang="fr-FR" dirty="0" smtClean="0"/>
              <a:t>recherche</a:t>
            </a:r>
            <a:endParaRPr lang="fr-FR" dirty="0"/>
          </a:p>
          <a:p>
            <a:pPr lvl="1"/>
            <a:r>
              <a:rPr lang="fr-FR" dirty="0"/>
              <a:t>Encadrement du mémoire de recherche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UE </a:t>
            </a:r>
            <a:r>
              <a:rPr lang="fr-FR" dirty="0" smtClean="0"/>
              <a:t>Professionnalisation:</a:t>
            </a:r>
            <a:endParaRPr lang="fr-FR" dirty="0"/>
          </a:p>
          <a:p>
            <a:pPr lvl="1"/>
            <a:r>
              <a:rPr lang="fr-FR" dirty="0"/>
              <a:t>Ingénierie de la </a:t>
            </a:r>
            <a:r>
              <a:rPr lang="fr-FR" dirty="0" smtClean="0"/>
              <a:t>formation (TD)</a:t>
            </a:r>
            <a:endParaRPr lang="fr-FR" dirty="0"/>
          </a:p>
          <a:p>
            <a:pPr lvl="1"/>
            <a:r>
              <a:rPr lang="fr-FR" dirty="0"/>
              <a:t>Accompagnement et évaluation </a:t>
            </a:r>
            <a:r>
              <a:rPr lang="fr-FR" dirty="0" smtClean="0"/>
              <a:t>professionnels (TD)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9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A51FB1-B00B-413B-B925-A39A4A4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722"/>
            <a:ext cx="4932000" cy="5162400"/>
          </a:xfrm>
        </p:spPr>
        <p:txBody>
          <a:bodyPr vert="horz" lIns="0" tIns="45720" rIns="0" bIns="45720" rtlCol="0">
            <a:normAutofit/>
          </a:bodyPr>
          <a:lstStyle/>
          <a:p>
            <a:pPr marL="201168" lvl="1" indent="0">
              <a:buNone/>
            </a:pPr>
            <a:r>
              <a:rPr lang="fr-FR" sz="2000" b="1" dirty="0"/>
              <a:t>Psychologie du personnel et évaluation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Psychométrie,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Transition de </a:t>
            </a:r>
            <a:r>
              <a:rPr lang="fr-FR" dirty="0" smtClean="0"/>
              <a:t>carrière</a:t>
            </a:r>
            <a:endParaRPr lang="fr-FR" dirty="0"/>
          </a:p>
          <a:p>
            <a:pPr lvl="1">
              <a:lnSpc>
                <a:spcPct val="80000"/>
              </a:lnSpc>
            </a:pPr>
            <a:r>
              <a:rPr lang="fr-FR" dirty="0" smtClean="0"/>
              <a:t>Travailleurs </a:t>
            </a:r>
            <a:r>
              <a:rPr lang="fr-FR" dirty="0"/>
              <a:t>en situation de handicap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Processus de </a:t>
            </a:r>
            <a:r>
              <a:rPr lang="fr-FR" dirty="0" smtClean="0"/>
              <a:t>recrutement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Problématiques contemporaines des RH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Management des </a:t>
            </a:r>
            <a:r>
              <a:rPr lang="fr-FR" dirty="0" smtClean="0"/>
              <a:t>RH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International mobility: challenges and opportunities</a:t>
            </a:r>
            <a:endParaRPr lang="fr-FR" dirty="0"/>
          </a:p>
          <a:p>
            <a:pPr lvl="1">
              <a:lnSpc>
                <a:spcPct val="80000"/>
              </a:lnSpc>
            </a:pPr>
            <a:r>
              <a:rPr lang="fr-FR" dirty="0" smtClean="0"/>
              <a:t>Rémunérations </a:t>
            </a:r>
            <a:r>
              <a:rPr lang="fr-FR" dirty="0"/>
              <a:t>et classifications</a:t>
            </a:r>
          </a:p>
          <a:p>
            <a:pPr marL="201168" lvl="1" indent="0">
              <a:buNone/>
            </a:pPr>
            <a:r>
              <a:rPr lang="fr-FR" sz="2000" b="1" dirty="0" smtClean="0"/>
              <a:t>Psychologie </a:t>
            </a:r>
            <a:r>
              <a:rPr lang="fr-FR" sz="2000" b="1" dirty="0"/>
              <a:t>des organisations 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Analyse de l’activité</a:t>
            </a:r>
          </a:p>
          <a:p>
            <a:pPr lvl="1">
              <a:lnSpc>
                <a:spcPct val="80000"/>
              </a:lnSpc>
            </a:pPr>
            <a:r>
              <a:rPr lang="fr-FR" dirty="0"/>
              <a:t>Transformation du travail et équilibres de vie </a:t>
            </a:r>
            <a:endParaRPr lang="fr-FR" dirty="0" smtClean="0"/>
          </a:p>
          <a:p>
            <a:pPr lvl="1">
              <a:lnSpc>
                <a:spcPct val="80000"/>
              </a:lnSpc>
            </a:pPr>
            <a:r>
              <a:rPr lang="fr-FR" dirty="0"/>
              <a:t>La méthode de l'objet </a:t>
            </a:r>
            <a:r>
              <a:rPr lang="fr-FR" dirty="0" smtClean="0"/>
              <a:t>technique</a:t>
            </a:r>
          </a:p>
          <a:p>
            <a:pPr lvl="1">
              <a:lnSpc>
                <a:spcPct val="80000"/>
              </a:lnSpc>
            </a:pPr>
            <a:r>
              <a:rPr lang="fr-FR" dirty="0" smtClean="0"/>
              <a:t>Clinique de l’activité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 txBox="1">
            <a:spLocks/>
          </p:cNvSpPr>
          <p:nvPr/>
        </p:nvSpPr>
        <p:spPr>
          <a:xfrm>
            <a:off x="6223680" y="1829722"/>
            <a:ext cx="4932000" cy="453047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fr-FR" sz="2100" b="1" dirty="0"/>
              <a:t>Psychologie des organisations (suite) </a:t>
            </a:r>
          </a:p>
          <a:p>
            <a:pPr lvl="1"/>
            <a:r>
              <a:rPr lang="fr-FR" sz="1900" dirty="0"/>
              <a:t>Psychosociologie des organisations</a:t>
            </a:r>
          </a:p>
          <a:p>
            <a:pPr lvl="1"/>
            <a:r>
              <a:rPr lang="fr-FR" sz="1900" dirty="0"/>
              <a:t>Méthodologie de l'intervention en organisation</a:t>
            </a:r>
          </a:p>
          <a:p>
            <a:pPr lvl="1"/>
            <a:r>
              <a:rPr lang="fr-FR" sz="1900" dirty="0"/>
              <a:t>Prévention des risques psychosociaux </a:t>
            </a:r>
          </a:p>
          <a:p>
            <a:pPr lvl="1"/>
            <a:r>
              <a:rPr lang="fr-FR" sz="1900" dirty="0"/>
              <a:t>Clinique de la souffrance au travail</a:t>
            </a:r>
          </a:p>
          <a:p>
            <a:pPr marL="201168" lvl="1" indent="0">
              <a:buFont typeface="Calibri" pitchFamily="34" charset="0"/>
              <a:buNone/>
            </a:pPr>
            <a:r>
              <a:rPr lang="fr-FR" sz="2000" b="1" dirty="0" smtClean="0"/>
              <a:t>Environnement professionnel </a:t>
            </a:r>
          </a:p>
          <a:p>
            <a:pPr lvl="1"/>
            <a:r>
              <a:rPr lang="fr-FR" sz="1900" dirty="0"/>
              <a:t>Droit du travail</a:t>
            </a:r>
          </a:p>
          <a:p>
            <a:pPr lvl="1"/>
            <a:r>
              <a:rPr lang="fr-FR" sz="1900" dirty="0"/>
              <a:t>Economie et stratégie d’entreprise</a:t>
            </a:r>
          </a:p>
          <a:p>
            <a:pPr lvl="1"/>
            <a:r>
              <a:rPr lang="fr-FR" sz="1900" dirty="0"/>
              <a:t>Relations professionnelles</a:t>
            </a:r>
          </a:p>
          <a:p>
            <a:pPr marL="201168" lvl="1" indent="0">
              <a:buNone/>
            </a:pPr>
            <a:r>
              <a:rPr lang="fr-FR" sz="2000" b="1" dirty="0" smtClean="0"/>
              <a:t>Pratique professionnelle </a:t>
            </a:r>
            <a:r>
              <a:rPr lang="fr-FR" sz="2000" b="1" dirty="0"/>
              <a:t>1 </a:t>
            </a:r>
            <a:endParaRPr lang="fr-FR" sz="2000" b="1" dirty="0" smtClean="0"/>
          </a:p>
          <a:p>
            <a:pPr lvl="1"/>
            <a:r>
              <a:rPr lang="fr-FR" sz="1900" dirty="0"/>
              <a:t>Pratique de l'examen psychologique (stage encadré par un psychologue dans le domaine de l’accompagnement </a:t>
            </a:r>
            <a:r>
              <a:rPr lang="fr-FR" sz="1900" dirty="0" smtClean="0"/>
              <a:t>professionnel - 210</a:t>
            </a:r>
            <a:r>
              <a:rPr lang="fr-FR" sz="1900" dirty="0"/>
              <a:t> h)</a:t>
            </a:r>
          </a:p>
          <a:p>
            <a:pPr lvl="1"/>
            <a:r>
              <a:rPr lang="fr-FR" sz="1900" dirty="0"/>
              <a:t>Analyse de la </a:t>
            </a:r>
            <a:r>
              <a:rPr lang="fr-FR" sz="1900" dirty="0" smtClean="0"/>
              <a:t>pratique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6A51FB1-B00B-413B-B925-A39A4A4F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 txBox="1">
            <a:spLocks/>
          </p:cNvSpPr>
          <p:nvPr/>
        </p:nvSpPr>
        <p:spPr>
          <a:xfrm>
            <a:off x="6223680" y="2507645"/>
            <a:ext cx="4932000" cy="51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1168" lvl="1" inden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1800" dirty="0" smtClean="0"/>
              <a:t>Le </a:t>
            </a:r>
            <a:r>
              <a:rPr lang="fr-FR" sz="1800" b="1" dirty="0"/>
              <a:t>mémoire de fin d’études </a:t>
            </a:r>
            <a:r>
              <a:rPr lang="fr-FR" sz="1800" dirty="0"/>
              <a:t>rend compte d’une intervention réalisée par l’</a:t>
            </a:r>
            <a:r>
              <a:rPr lang="fr-FR" sz="1800" dirty="0" err="1"/>
              <a:t>étudiant.e</a:t>
            </a:r>
            <a:r>
              <a:rPr lang="fr-FR" sz="1800" dirty="0"/>
              <a:t> à partir de la commande d’une entreprise et faisant l’objet du stage de fin d’études.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1800" dirty="0" smtClean="0"/>
              <a:t>Au total (S3 et 4) 36 </a:t>
            </a:r>
            <a:r>
              <a:rPr lang="fr-FR" sz="1800" dirty="0"/>
              <a:t>heures de </a:t>
            </a:r>
            <a:r>
              <a:rPr lang="fr-FR" sz="1800" b="1" dirty="0"/>
              <a:t>regroupement </a:t>
            </a:r>
            <a:r>
              <a:rPr lang="fr-FR" sz="1800" dirty="0"/>
              <a:t>et d’</a:t>
            </a:r>
            <a:r>
              <a:rPr lang="fr-FR" sz="1800" b="1" dirty="0"/>
              <a:t>analyse de la pratique</a:t>
            </a:r>
            <a:r>
              <a:rPr lang="fr-FR" sz="1800" dirty="0"/>
              <a:t> sont proposées parallèlement à la réalisation des stages.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1800" dirty="0" smtClean="0"/>
              <a:t>Sont </a:t>
            </a:r>
            <a:r>
              <a:rPr lang="fr-FR" sz="1800" dirty="0"/>
              <a:t>intégrées à la formation les </a:t>
            </a:r>
            <a:r>
              <a:rPr lang="fr-FR" sz="1800" b="1" dirty="0"/>
              <a:t>habilitations aux tests</a:t>
            </a:r>
            <a:r>
              <a:rPr lang="fr-FR" sz="1800" dirty="0"/>
              <a:t> </a:t>
            </a:r>
            <a:r>
              <a:rPr lang="fr-FR" sz="1800" dirty="0" smtClean="0"/>
              <a:t>(SOSIE</a:t>
            </a:r>
            <a:r>
              <a:rPr lang="fr-FR" sz="1800" dirty="0"/>
              <a:t>, </a:t>
            </a:r>
            <a:r>
              <a:rPr lang="fr-FR" sz="1800" dirty="0" err="1"/>
              <a:t>PfPi</a:t>
            </a:r>
            <a:r>
              <a:rPr lang="fr-FR" sz="1800" dirty="0"/>
              <a:t>, </a:t>
            </a:r>
            <a:r>
              <a:rPr lang="fr-FR" sz="1800" dirty="0" smtClean="0"/>
              <a:t>IRMR, Hexa 3D)</a:t>
            </a:r>
            <a:endParaRPr lang="fr-FR" sz="1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2C04B9F3-4DE9-4088-A920-8C28930F87F8}"/>
              </a:ext>
            </a:extLst>
          </p:cNvPr>
          <p:cNvSpPr txBox="1">
            <a:spLocks/>
          </p:cNvSpPr>
          <p:nvPr/>
        </p:nvSpPr>
        <p:spPr>
          <a:xfrm>
            <a:off x="1097280" y="1902462"/>
            <a:ext cx="4932000" cy="5162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10000"/>
              </a:lnSpc>
              <a:buFont typeface="Calibri" pitchFamily="34" charset="0"/>
              <a:buNone/>
            </a:pPr>
            <a:r>
              <a:rPr lang="fr-FR" sz="2000" b="1" dirty="0"/>
              <a:t>Techniques professionnelles </a:t>
            </a:r>
            <a:endParaRPr lang="fr-FR" sz="2000" b="1" dirty="0" smtClean="0"/>
          </a:p>
          <a:p>
            <a:pPr lvl="1"/>
            <a:r>
              <a:rPr lang="fr-FR" dirty="0"/>
              <a:t>Animation de </a:t>
            </a:r>
            <a:r>
              <a:rPr lang="fr-FR" dirty="0" smtClean="0"/>
              <a:t>réunion </a:t>
            </a:r>
            <a:endParaRPr lang="fr-FR" dirty="0"/>
          </a:p>
          <a:p>
            <a:pPr lvl="1"/>
            <a:r>
              <a:rPr lang="fr-FR" dirty="0"/>
              <a:t>Gestion de groupes </a:t>
            </a:r>
            <a:r>
              <a:rPr lang="fr-FR" dirty="0" smtClean="0"/>
              <a:t>projets </a:t>
            </a:r>
          </a:p>
          <a:p>
            <a:pPr lvl="1"/>
            <a:r>
              <a:rPr lang="fr-FR" dirty="0"/>
              <a:t>Ecrits professionnels</a:t>
            </a:r>
          </a:p>
          <a:p>
            <a:pPr lvl="1"/>
            <a:r>
              <a:rPr lang="fr-FR" dirty="0"/>
              <a:t>Analyse des </a:t>
            </a:r>
            <a:r>
              <a:rPr lang="fr-FR" dirty="0" smtClean="0"/>
              <a:t>pratiques </a:t>
            </a:r>
            <a:endParaRPr lang="fr-FR" dirty="0"/>
          </a:p>
          <a:p>
            <a:pPr lvl="1"/>
            <a:r>
              <a:rPr lang="fr-FR" dirty="0"/>
              <a:t>Pratique du </a:t>
            </a:r>
            <a:r>
              <a:rPr lang="fr-FR" dirty="0" smtClean="0"/>
              <a:t>coaching </a:t>
            </a:r>
            <a:endParaRPr lang="fr-FR" dirty="0"/>
          </a:p>
          <a:p>
            <a:pPr lvl="1"/>
            <a:r>
              <a:rPr lang="fr-FR" dirty="0"/>
              <a:t>Valorisation </a:t>
            </a:r>
            <a:r>
              <a:rPr lang="fr-FR" dirty="0" smtClean="0"/>
              <a:t>scientifique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fr-FR" sz="2000" b="1" dirty="0"/>
              <a:t>Pratique professionnelle 2</a:t>
            </a:r>
          </a:p>
          <a:p>
            <a:pPr lvl="1"/>
            <a:r>
              <a:rPr lang="fr-FR" dirty="0"/>
              <a:t>Pratique de l'intervention psychologique (</a:t>
            </a:r>
            <a:r>
              <a:rPr lang="fr-FR" dirty="0" smtClean="0"/>
              <a:t>stage </a:t>
            </a:r>
            <a:r>
              <a:rPr lang="fr-FR" dirty="0"/>
              <a:t>de fin d’études </a:t>
            </a:r>
            <a:r>
              <a:rPr lang="fr-FR" dirty="0" smtClean="0"/>
              <a:t>- 560h)</a:t>
            </a:r>
          </a:p>
          <a:p>
            <a:pPr lvl="1"/>
            <a:r>
              <a:rPr lang="fr-FR" dirty="0"/>
              <a:t>Analyse de la </a:t>
            </a:r>
            <a:r>
              <a:rPr lang="fr-FR" dirty="0" smtClean="0"/>
              <a:t>pratique</a:t>
            </a:r>
          </a:p>
          <a:p>
            <a:pPr lvl="1"/>
            <a:r>
              <a:rPr lang="fr-FR" dirty="0"/>
              <a:t>Mémoire professionnel</a:t>
            </a:r>
          </a:p>
        </p:txBody>
      </p:sp>
    </p:spTree>
    <p:extLst>
      <p:ext uri="{BB962C8B-B14F-4D97-AF65-F5344CB8AC3E}">
        <p14:creationId xmlns:p14="http://schemas.microsoft.com/office/powerpoint/2010/main" val="39551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9680" y="2369126"/>
            <a:ext cx="10058400" cy="37822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Dates de la campagne de candidatures </a:t>
            </a:r>
            <a:r>
              <a:rPr lang="fr-FR" dirty="0" smtClean="0"/>
              <a:t>: 19 avril au 2 </a:t>
            </a:r>
            <a:r>
              <a:rPr lang="fr-FR" dirty="0"/>
              <a:t>mai </a:t>
            </a:r>
            <a:r>
              <a:rPr lang="fr-FR" dirty="0" smtClean="0"/>
              <a:t>2022 (quel que soit le parcours)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Constitution du dossier de candidature </a:t>
            </a:r>
            <a:r>
              <a:rPr lang="fr-FR" b="1" dirty="0" err="1" smtClean="0">
                <a:solidFill>
                  <a:schemeClr val="accent1">
                    <a:lumMod val="75000"/>
                  </a:schemeClr>
                </a:solidFill>
              </a:rPr>
              <a:t>au-x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Parcours </a:t>
            </a:r>
            <a:r>
              <a:rPr lang="fr-FR" dirty="0" smtClean="0"/>
              <a:t>: Extrait </a:t>
            </a:r>
            <a:r>
              <a:rPr lang="fr-FR" dirty="0"/>
              <a:t>actes de naissance, </a:t>
            </a:r>
            <a:r>
              <a:rPr lang="fr-FR" dirty="0" smtClean="0"/>
              <a:t>Photocopie baccalauréat, Relevés de notes </a:t>
            </a:r>
            <a:r>
              <a:rPr lang="fr-FR" dirty="0"/>
              <a:t>des </a:t>
            </a:r>
            <a:r>
              <a:rPr lang="fr-FR" dirty="0" smtClean="0"/>
              <a:t>années universitaires), Attestations</a:t>
            </a:r>
            <a:r>
              <a:rPr lang="fr-FR" dirty="0"/>
              <a:t>,</a:t>
            </a:r>
            <a:r>
              <a:rPr lang="fr-FR" dirty="0" smtClean="0"/>
              <a:t> fiches </a:t>
            </a:r>
            <a:r>
              <a:rPr lang="fr-FR" dirty="0"/>
              <a:t>de paie </a:t>
            </a:r>
            <a:r>
              <a:rPr lang="fr-FR" dirty="0" smtClean="0"/>
              <a:t>ou certificats de Travail, </a:t>
            </a:r>
            <a:r>
              <a:rPr lang="en-GB" dirty="0" smtClean="0"/>
              <a:t>Attestation(s) de </a:t>
            </a:r>
            <a:r>
              <a:rPr lang="en-GB" dirty="0"/>
              <a:t>stage(s</a:t>
            </a:r>
            <a:r>
              <a:rPr lang="en-GB" dirty="0" smtClean="0"/>
              <a:t>), CV, </a:t>
            </a:r>
            <a:r>
              <a:rPr lang="en-GB" dirty="0" err="1" smtClean="0"/>
              <a:t>Lettre</a:t>
            </a:r>
            <a:r>
              <a:rPr lang="en-GB" dirty="0" smtClean="0"/>
              <a:t> de Motivation, </a:t>
            </a:r>
            <a:r>
              <a:rPr lang="fr-FR" dirty="0"/>
              <a:t>Analyse </a:t>
            </a:r>
            <a:r>
              <a:rPr lang="fr-FR" dirty="0" smtClean="0"/>
              <a:t>d’une situation sociale et/ou de travail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Après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examen des dossiers</a:t>
            </a:r>
            <a:r>
              <a:rPr lang="fr-FR" dirty="0"/>
              <a:t>, les candidats retenus pour un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entretien</a:t>
            </a:r>
            <a:r>
              <a:rPr lang="fr-FR" dirty="0"/>
              <a:t> seront convoqués fin mai 2022 via la plateforme </a:t>
            </a:r>
            <a:r>
              <a:rPr lang="fr-FR" dirty="0" err="1"/>
              <a:t>eCandidat</a:t>
            </a:r>
            <a:r>
              <a:rPr lang="fr-FR" dirty="0"/>
              <a:t>. </a:t>
            </a:r>
            <a:r>
              <a:rPr lang="fr-FR" dirty="0" smtClean="0"/>
              <a:t>Les </a:t>
            </a:r>
            <a:r>
              <a:rPr lang="fr-FR" dirty="0"/>
              <a:t>entretiens, d'une durée de 15 minutes, se dérouleront en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visioconférence</a:t>
            </a:r>
            <a:r>
              <a:rPr lang="fr-FR" dirty="0"/>
              <a:t> dans la semaine du 30 mai au 3 </a:t>
            </a:r>
            <a:r>
              <a:rPr lang="fr-FR" dirty="0" smtClean="0"/>
              <a:t>juin </a:t>
            </a:r>
            <a:r>
              <a:rPr lang="fr-FR" dirty="0"/>
              <a:t>(ATTENTION : l'adresse mail donnée par le/la </a:t>
            </a:r>
            <a:r>
              <a:rPr lang="fr-FR" dirty="0" err="1"/>
              <a:t>candidat-e</a:t>
            </a:r>
            <a:r>
              <a:rPr lang="fr-FR" dirty="0"/>
              <a:t> lors de l'inscription sur la plateforme </a:t>
            </a:r>
            <a:r>
              <a:rPr lang="fr-FR" dirty="0" err="1"/>
              <a:t>eCandidat</a:t>
            </a:r>
            <a:r>
              <a:rPr lang="fr-FR" dirty="0"/>
              <a:t> est celle qui sera utilisée sur Teams </a:t>
            </a:r>
            <a:r>
              <a:rPr lang="fr-FR" dirty="0" smtClean="0"/>
              <a:t>!).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Les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résultats</a:t>
            </a:r>
            <a:r>
              <a:rPr lang="fr-FR" dirty="0"/>
              <a:t> seront communiqués à partir du 15 juin 2022.</a:t>
            </a:r>
          </a:p>
          <a:p>
            <a:pPr marL="0" indent="-91437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="" xmlns:a16="http://schemas.microsoft.com/office/drawing/2014/main" id="{E6A51FB1-B00B-413B-B925-A39A4A4FE023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300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None/>
              <a:defRPr sz="4400" b="1" spc="-5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Candidatures </a:t>
            </a:r>
            <a:r>
              <a:rPr lang="fr-FR" dirty="0" err="1" smtClean="0"/>
              <a:t>eCandidat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92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56970" y="2068025"/>
            <a:ext cx="9939020" cy="1056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7000" b="1" dirty="0">
                <a:solidFill>
                  <a:schemeClr val="accent1">
                    <a:lumMod val="75000"/>
                  </a:schemeClr>
                </a:solidFill>
              </a:rPr>
              <a:t>Merci pour votre </a:t>
            </a:r>
            <a:r>
              <a:rPr lang="fr-FR" sz="7000" b="1" dirty="0" smtClean="0">
                <a:solidFill>
                  <a:schemeClr val="accent1">
                    <a:lumMod val="75000"/>
                  </a:schemeClr>
                </a:solidFill>
              </a:rPr>
              <a:t>attention !</a:t>
            </a:r>
            <a:endParaRPr lang="fr-FR" sz="7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391160"/>
            <a:ext cx="10515600" cy="13255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Organisation de la mention de master PSTO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157849"/>
            <a:ext cx="10698480" cy="4330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Département</a:t>
            </a:r>
            <a:r>
              <a:rPr lang="fr-FR" sz="2400" dirty="0" smtClean="0"/>
              <a:t> </a:t>
            </a:r>
            <a:r>
              <a:rPr lang="fr-FR" sz="2400" dirty="0"/>
              <a:t>pédagogique : Psychologie Sociale et du </a:t>
            </a:r>
            <a:r>
              <a:rPr lang="fr-FR" sz="2400" dirty="0" smtClean="0"/>
              <a:t>Travail (PST)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Laboratoires</a:t>
            </a:r>
            <a:r>
              <a:rPr lang="fr-FR" sz="2400" dirty="0" smtClean="0"/>
              <a:t> </a:t>
            </a:r>
            <a:r>
              <a:rPr lang="fr-FR" sz="2400" dirty="0"/>
              <a:t>d’adossement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Groupe </a:t>
            </a:r>
            <a:r>
              <a:rPr lang="fr-FR" sz="2400" dirty="0"/>
              <a:t>de Recherche en Psychologie Sociale (</a:t>
            </a:r>
            <a:r>
              <a:rPr lang="fr-FR" sz="2400" dirty="0" err="1"/>
              <a:t>GRePS</a:t>
            </a:r>
            <a:r>
              <a:rPr lang="fr-FR" sz="2400" dirty="0"/>
              <a:t>, U.R. 4163),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 smtClean="0"/>
              <a:t> Pôle Psychologie Sociale - Unité </a:t>
            </a:r>
            <a:r>
              <a:rPr lang="fr-FR" sz="2400" dirty="0"/>
              <a:t>INSERM U1296 </a:t>
            </a:r>
            <a:endParaRPr lang="fr-FR" sz="24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fr-FR" sz="2400" dirty="0" smtClean="0"/>
              <a:t> A partir </a:t>
            </a:r>
            <a:r>
              <a:rPr lang="fr-FR" sz="2400" dirty="0"/>
              <a:t>de septembre 2022,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deux parcours en M1 et M2 </a:t>
            </a:r>
            <a:r>
              <a:rPr lang="fr-FR" sz="2400" dirty="0"/>
              <a:t>:</a:t>
            </a:r>
          </a:p>
          <a:p>
            <a:pPr lvl="1"/>
            <a:r>
              <a:rPr lang="fr-FR" sz="2400" b="1" dirty="0"/>
              <a:t>Psychologie Sociale </a:t>
            </a:r>
          </a:p>
          <a:p>
            <a:pPr lvl="1"/>
            <a:r>
              <a:rPr lang="fr-FR" sz="2400" b="1" dirty="0"/>
              <a:t>Psychologie du Travail et des Organisations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1580" y="708152"/>
            <a:ext cx="10058400" cy="3566160"/>
          </a:xfrm>
        </p:spPr>
        <p:txBody>
          <a:bodyPr>
            <a:noAutofit/>
          </a:bodyPr>
          <a:lstStyle/>
          <a:p>
            <a:r>
              <a:rPr lang="fr-FR" sz="65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65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6500" b="1" dirty="0">
                <a:solidFill>
                  <a:schemeClr val="accent1">
                    <a:lumMod val="75000"/>
                  </a:schemeClr>
                </a:solidFill>
              </a:rPr>
              <a:t>Parcours Psychologie Sociale (PS</a:t>
            </a:r>
            <a:r>
              <a:rPr lang="fr-FR" sz="65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fr-FR" sz="6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65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sz="6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sz="6500" dirty="0" smtClean="0">
                <a:solidFill>
                  <a:schemeClr val="accent1">
                    <a:lumMod val="75000"/>
                  </a:schemeClr>
                </a:solidFill>
              </a:rPr>
              <a:t>M1 </a:t>
            </a:r>
            <a:r>
              <a:rPr lang="fr-FR" sz="6500" dirty="0">
                <a:solidFill>
                  <a:schemeClr val="accent1">
                    <a:lumMod val="75000"/>
                  </a:schemeClr>
                </a:solidFill>
              </a:rPr>
              <a:t>et </a:t>
            </a:r>
            <a:r>
              <a:rPr lang="fr-FR" sz="6500" dirty="0" smtClean="0">
                <a:solidFill>
                  <a:schemeClr val="accent1">
                    <a:lumMod val="75000"/>
                  </a:schemeClr>
                </a:solidFill>
              </a:rPr>
              <a:t>M2</a:t>
            </a:r>
            <a:endParaRPr lang="fr-FR" sz="6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1211580" y="4608021"/>
            <a:ext cx="10058400" cy="1143000"/>
          </a:xfrm>
        </p:spPr>
        <p:txBody>
          <a:bodyPr>
            <a:normAutofit/>
          </a:bodyPr>
          <a:lstStyle/>
          <a:p>
            <a:r>
              <a:rPr lang="fr-FR" sz="4800" dirty="0"/>
              <a:t>Présentation détaillée</a:t>
            </a:r>
          </a:p>
        </p:txBody>
      </p:sp>
    </p:spTree>
    <p:extLst>
      <p:ext uri="{BB962C8B-B14F-4D97-AF65-F5344CB8AC3E}">
        <p14:creationId xmlns:p14="http://schemas.microsoft.com/office/powerpoint/2010/main" val="17453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="" xmlns:a16="http://schemas.microsoft.com/office/drawing/2014/main" id="{006EB7AE-8619-4B48-ACB6-9F1EE341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Le parcours « Psychologie sociale »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="" xmlns:a16="http://schemas.microsoft.com/office/drawing/2014/main" id="{1AE3A421-70DE-4C46-B9B5-578F4C3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4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</a:t>
            </a:r>
            <a:r>
              <a:rPr lang="fr-FR" dirty="0"/>
              <a:t>de la mention PSTO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Emilie VAYRE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</a:t>
            </a:r>
            <a:r>
              <a:rPr lang="fr-FR" dirty="0"/>
              <a:t>du parcours (M1 et M2):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Marjolaine DOUMERGUE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Responsable des Stages M2 :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Amel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LEBOUKH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Adresses de contact </a:t>
            </a:r>
            <a:r>
              <a:rPr lang="fr-FR" b="1" dirty="0" smtClean="0"/>
              <a:t>: </a:t>
            </a:r>
            <a:r>
              <a:rPr lang="fr-FR" dirty="0" smtClean="0">
                <a:solidFill>
                  <a:srgbClr val="00B0F0"/>
                </a:solidFill>
              </a:rPr>
              <a:t>m1-psycho-sociale@univ-lyon2.fr </a:t>
            </a:r>
            <a:r>
              <a:rPr lang="fr-FR" dirty="0" smtClean="0"/>
              <a:t>(pour le M1)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                                         m2-psycho-sociale@univ-lyon2.fr </a:t>
            </a:r>
            <a:r>
              <a:rPr lang="fr-FR" dirty="0"/>
              <a:t>(</a:t>
            </a:r>
            <a:r>
              <a:rPr lang="fr-FR" dirty="0" smtClean="0"/>
              <a:t>pour </a:t>
            </a:r>
            <a:r>
              <a:rPr lang="fr-FR" dirty="0"/>
              <a:t>le M2)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Secrétariat </a:t>
            </a:r>
            <a:r>
              <a:rPr lang="fr-FR" dirty="0"/>
              <a:t>de scolarité (administratif):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Rachida LATRECHE </a:t>
            </a:r>
            <a:r>
              <a:rPr lang="fr-FR" dirty="0"/>
              <a:t>(bureau H.013)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Secrétariat </a:t>
            </a:r>
            <a:r>
              <a:rPr lang="fr-FR" dirty="0"/>
              <a:t>du Département Psychologie Sociale et du Travail (pédagogie + bibliothèque anciens mémoires et rapports)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Muryel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GUICHERD </a:t>
            </a:r>
            <a:r>
              <a:rPr lang="fr-FR" dirty="0"/>
              <a:t>(bureau M.111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44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D609EE3-45CF-4E1D-B74E-9CBD0495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Les métiers de la psychologie sociale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8BE5EA2-6BDD-4B34-98B8-6BEE410D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 smtClean="0"/>
          </a:p>
          <a:p>
            <a:pPr algn="just"/>
            <a:r>
              <a:rPr lang="fr-FR" dirty="0" smtClean="0"/>
              <a:t>Le </a:t>
            </a:r>
            <a:r>
              <a:rPr lang="fr-FR" dirty="0"/>
              <a:t>parcours Psychologie Sociale permet de viser les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métiers</a:t>
            </a:r>
            <a:r>
              <a:rPr lang="fr-FR" dirty="0"/>
              <a:t> de : </a:t>
            </a:r>
            <a:endParaRPr lang="fr-FR" dirty="0" smtClean="0"/>
          </a:p>
          <a:p>
            <a:pPr marL="6223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Psychologue </a:t>
            </a:r>
            <a:r>
              <a:rPr lang="fr-FR" dirty="0" err="1"/>
              <a:t>social.e</a:t>
            </a:r>
            <a:r>
              <a:rPr lang="fr-FR" dirty="0"/>
              <a:t>, </a:t>
            </a:r>
            <a:r>
              <a:rPr lang="fr-FR" dirty="0" err="1"/>
              <a:t>Consultant.e</a:t>
            </a:r>
            <a:r>
              <a:rPr lang="fr-FR" dirty="0"/>
              <a:t>, </a:t>
            </a:r>
            <a:endParaRPr lang="fr-FR" dirty="0" smtClean="0"/>
          </a:p>
          <a:p>
            <a:pPr marL="6223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err="1" smtClean="0"/>
              <a:t>Chargé.e</a:t>
            </a:r>
            <a:r>
              <a:rPr lang="fr-FR" dirty="0" smtClean="0"/>
              <a:t> </a:t>
            </a:r>
            <a:r>
              <a:rPr lang="fr-FR" dirty="0"/>
              <a:t>d’étude, de mission et de projet, </a:t>
            </a:r>
            <a:endParaRPr lang="fr-FR" dirty="0" smtClean="0"/>
          </a:p>
          <a:p>
            <a:pPr marL="6223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err="1" smtClean="0"/>
              <a:t>Formateur.trice</a:t>
            </a:r>
            <a:r>
              <a:rPr lang="fr-FR" dirty="0"/>
              <a:t>, </a:t>
            </a:r>
            <a:r>
              <a:rPr lang="fr-FR" dirty="0" err="1"/>
              <a:t>Conseiller.ère</a:t>
            </a:r>
            <a:r>
              <a:rPr lang="fr-FR" dirty="0"/>
              <a:t>, </a:t>
            </a:r>
            <a:r>
              <a:rPr lang="fr-FR" dirty="0" err="1"/>
              <a:t>Expert.e</a:t>
            </a:r>
            <a:r>
              <a:rPr lang="fr-FR" dirty="0"/>
              <a:t>, </a:t>
            </a:r>
            <a:endParaRPr lang="fr-FR" dirty="0" smtClean="0"/>
          </a:p>
          <a:p>
            <a:pPr marL="6223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 err="1" smtClean="0"/>
              <a:t>Enseignant.e-chercheur.e</a:t>
            </a:r>
            <a:r>
              <a:rPr lang="fr-FR" dirty="0" smtClean="0"/>
              <a:t> </a:t>
            </a:r>
            <a:r>
              <a:rPr lang="fr-FR" dirty="0"/>
              <a:t>en psychologie et en sciences humaines et sociales (doctorat</a:t>
            </a:r>
            <a:r>
              <a:rPr lang="fr-FR" dirty="0" smtClean="0"/>
              <a:t>)</a:t>
            </a:r>
          </a:p>
          <a:p>
            <a:pPr marL="6223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Psychologue </a:t>
            </a:r>
            <a:r>
              <a:rPr lang="fr-FR" dirty="0" err="1"/>
              <a:t>chercheur.e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Ces activités d’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accompagnement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aux changements sociaux et sociétaux </a:t>
            </a:r>
            <a:r>
              <a:rPr lang="fr-FR" dirty="0"/>
              <a:t>prennent place dans des secteurs divers (public, semi-public et privé) et au sein d’une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pluralité de champs d’application </a:t>
            </a:r>
            <a:r>
              <a:rPr lang="fr-FR" dirty="0"/>
              <a:t>de la psychologie sociale (éducation et formation, santé, environnement, sexe et genre, travail, citoyenneté et participation publique, etc</a:t>
            </a:r>
            <a:r>
              <a:rPr lang="fr-FR" dirty="0" smtClean="0"/>
              <a:t>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3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8472B55-2EC7-484B-BBBB-EE79511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5054"/>
            <a:ext cx="4933373" cy="5162204"/>
          </a:xfrm>
        </p:spPr>
        <p:txBody>
          <a:bodyPr>
            <a:normAutofit/>
          </a:bodyPr>
          <a:lstStyle/>
          <a:p>
            <a:r>
              <a:rPr lang="fr-FR" b="1" dirty="0" smtClean="0"/>
              <a:t>UE </a:t>
            </a:r>
            <a:r>
              <a:rPr lang="fr-FR" b="1" dirty="0"/>
              <a:t>Terrains et pratiques d’intervention</a:t>
            </a:r>
          </a:p>
          <a:p>
            <a:pPr lvl="1"/>
            <a:r>
              <a:rPr lang="fr-FR" dirty="0"/>
              <a:t>Terrains et pratiques d’intervention (</a:t>
            </a:r>
            <a:r>
              <a:rPr lang="fr-FR" dirty="0" smtClean="0"/>
              <a:t>CM – mut. </a:t>
            </a:r>
            <a:r>
              <a:rPr lang="fr-FR" dirty="0"/>
              <a:t>&amp; TD)</a:t>
            </a:r>
            <a:endParaRPr lang="fr-FR" sz="2800" dirty="0"/>
          </a:p>
          <a:p>
            <a:pPr lvl="1"/>
            <a:r>
              <a:rPr lang="fr-FR" dirty="0"/>
              <a:t>Ethique et déontologie1 (</a:t>
            </a:r>
            <a:r>
              <a:rPr lang="fr-FR" dirty="0" smtClean="0"/>
              <a:t>CM – mut.) </a:t>
            </a:r>
          </a:p>
          <a:p>
            <a:pPr lvl="1"/>
            <a:r>
              <a:rPr lang="fr-FR" dirty="0" smtClean="0"/>
              <a:t>Anglais </a:t>
            </a:r>
            <a:r>
              <a:rPr lang="fr-FR" dirty="0"/>
              <a:t>de spécialité (TD) </a:t>
            </a:r>
            <a:endParaRPr lang="fr-FR" sz="2800" dirty="0"/>
          </a:p>
          <a:p>
            <a:r>
              <a:rPr lang="fr-FR" sz="800" dirty="0"/>
              <a:t> </a:t>
            </a:r>
            <a:endParaRPr lang="fr-FR" sz="800" dirty="0" smtClean="0"/>
          </a:p>
          <a:p>
            <a:r>
              <a:rPr lang="fr-FR" sz="800" dirty="0"/>
              <a:t> </a:t>
            </a:r>
            <a:endParaRPr lang="fr-FR" sz="2400" dirty="0"/>
          </a:p>
          <a:p>
            <a:r>
              <a:rPr lang="fr-FR" b="1" dirty="0"/>
              <a:t>UE Apports méthodologiques</a:t>
            </a:r>
          </a:p>
          <a:p>
            <a:pPr lvl="1"/>
            <a:r>
              <a:rPr lang="fr-FR" dirty="0"/>
              <a:t>Epistémologie et méthodologie (TD) </a:t>
            </a:r>
            <a:endParaRPr lang="fr-FR" sz="2800" dirty="0"/>
          </a:p>
          <a:p>
            <a:pPr lvl="1"/>
            <a:r>
              <a:rPr lang="fr-FR" dirty="0"/>
              <a:t>Entretien individuel (TD)</a:t>
            </a:r>
            <a:endParaRPr lang="fr-FR" sz="2800" dirty="0"/>
          </a:p>
          <a:p>
            <a:pPr lvl="1"/>
            <a:r>
              <a:rPr lang="fr-FR" dirty="0"/>
              <a:t>Questionnaire (TD)</a:t>
            </a:r>
            <a:endParaRPr lang="fr-FR" sz="2800" dirty="0"/>
          </a:p>
          <a:p>
            <a:pPr lvl="1"/>
            <a:r>
              <a:rPr lang="fr-FR" dirty="0"/>
              <a:t>Dispositifs d'évaluation et approche quasi-expérimentale (TD)</a:t>
            </a:r>
            <a:endParaRPr lang="fr-FR" sz="28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 txBox="1">
            <a:spLocks/>
          </p:cNvSpPr>
          <p:nvPr/>
        </p:nvSpPr>
        <p:spPr>
          <a:xfrm>
            <a:off x="6223680" y="2013527"/>
            <a:ext cx="4932000" cy="51622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b="1" dirty="0" smtClean="0"/>
              <a:t> </a:t>
            </a:r>
            <a:r>
              <a:rPr lang="fr-FR" b="1" dirty="0" smtClean="0"/>
              <a:t>UE Apports théoriques</a:t>
            </a:r>
          </a:p>
          <a:p>
            <a:pPr lvl="1"/>
            <a:r>
              <a:rPr lang="fr-FR" dirty="0" smtClean="0"/>
              <a:t>Représentations et mémoire sociales (CM)</a:t>
            </a:r>
            <a:endParaRPr lang="fr-FR" sz="2800" dirty="0" smtClean="0"/>
          </a:p>
          <a:p>
            <a:pPr lvl="1"/>
            <a:r>
              <a:rPr lang="fr-FR" dirty="0" smtClean="0"/>
              <a:t>Approches psychosociales du changement (CM – mut.)</a:t>
            </a:r>
            <a:endParaRPr lang="fr-FR" sz="2800" dirty="0" smtClean="0"/>
          </a:p>
          <a:p>
            <a:pPr lvl="1"/>
            <a:r>
              <a:rPr lang="fr-FR" dirty="0" smtClean="0"/>
              <a:t>Psychologie du travail et des organisations (CM – mut.)</a:t>
            </a:r>
            <a:endParaRPr lang="fr-FR" sz="2800" dirty="0" smtClean="0"/>
          </a:p>
          <a:p>
            <a:pPr lvl="1"/>
            <a:r>
              <a:rPr lang="fr-FR" dirty="0" smtClean="0"/>
              <a:t>et 3 séminaires théoriques (TD – mut.) au choix parmi : </a:t>
            </a:r>
            <a:r>
              <a:rPr lang="fr-FR" sz="1400" i="1" dirty="0" smtClean="0"/>
              <a:t>Approches critiques en psychologie sociale : questions de pouvoir / Construction, appropriation et transmission de savoirs / Constructions sociales du bien-être et de la qualité de vie / Changements législatifs : résistances et innovations / Régulation sociale des émotions / Approche anthropologique des représentations sociales / Management alternatif et organisation du travail / Intervention et santé au travail / Equilibre vie privée - vie professionnelle / Digitalisation du travail</a:t>
            </a:r>
          </a:p>
          <a:p>
            <a:r>
              <a:rPr lang="fr-FR" sz="800" dirty="0" smtClean="0"/>
              <a:t> 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642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8472B55-2EC7-484B-BBBB-EE79511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5944"/>
            <a:ext cx="4932000" cy="516220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fr-FR" b="1" dirty="0"/>
              <a:t>UE Professionnalisation : terrains et recherches</a:t>
            </a:r>
          </a:p>
          <a:p>
            <a:pPr lvl="1"/>
            <a:r>
              <a:rPr lang="fr-FR" dirty="0"/>
              <a:t>Ethique et déontologie2 (CM)</a:t>
            </a:r>
          </a:p>
          <a:p>
            <a:pPr lvl="1"/>
            <a:r>
              <a:rPr lang="fr-FR" dirty="0"/>
              <a:t>Stage</a:t>
            </a:r>
          </a:p>
          <a:p>
            <a:pPr lvl="1"/>
            <a:r>
              <a:rPr lang="fr-FR" dirty="0"/>
              <a:t>Suivi de stage et mémoire professionnel (suivi)</a:t>
            </a:r>
          </a:p>
          <a:p>
            <a:pPr lvl="1"/>
            <a:r>
              <a:rPr lang="fr-FR" dirty="0"/>
              <a:t>Travail de la posture de psychologue (TD)</a:t>
            </a:r>
          </a:p>
          <a:p>
            <a:pPr lvl="1"/>
            <a:r>
              <a:rPr lang="fr-FR" dirty="0"/>
              <a:t>Enjeux de terrains et champs d'applications1 (TD)</a:t>
            </a:r>
          </a:p>
          <a:p>
            <a:pPr lvl="1"/>
            <a:r>
              <a:rPr lang="fr-FR" dirty="0"/>
              <a:t>Mémoire de recherche (suivi)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 txBox="1">
            <a:spLocks/>
          </p:cNvSpPr>
          <p:nvPr/>
        </p:nvSpPr>
        <p:spPr>
          <a:xfrm>
            <a:off x="6223680" y="2065944"/>
            <a:ext cx="4932000" cy="51622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UE Apports théoriques et thématiques</a:t>
            </a:r>
          </a:p>
          <a:p>
            <a:pPr lvl="1"/>
            <a:r>
              <a:rPr lang="fr-FR" dirty="0" smtClean="0"/>
              <a:t>Identité sociale et conflits (CM) </a:t>
            </a:r>
            <a:endParaRPr lang="fr-FR" sz="2800" dirty="0" smtClean="0"/>
          </a:p>
          <a:p>
            <a:pPr lvl="1" algn="just"/>
            <a:r>
              <a:rPr lang="fr-FR" dirty="0" smtClean="0"/>
              <a:t>et 2 séminaires thématiques (TD) au choix parmi: Santé / Education et formation / Espace, environnement et territoire / Citoyenneté et participation publique / Sexe et genre</a:t>
            </a:r>
          </a:p>
          <a:p>
            <a:r>
              <a:rPr lang="fr-FR" sz="800" dirty="0" smtClean="0"/>
              <a:t> </a:t>
            </a:r>
          </a:p>
          <a:p>
            <a:endParaRPr lang="fr-FR" dirty="0" smtClean="0"/>
          </a:p>
          <a:p>
            <a:r>
              <a:rPr lang="fr-FR" b="1" dirty="0" smtClean="0"/>
              <a:t>UE Apports méthodologiques </a:t>
            </a:r>
          </a:p>
          <a:p>
            <a:pPr lvl="1"/>
            <a:r>
              <a:rPr lang="fr-FR" dirty="0" smtClean="0"/>
              <a:t>Entretien collectif</a:t>
            </a:r>
            <a:endParaRPr lang="fr-FR" sz="2800" dirty="0" smtClean="0"/>
          </a:p>
          <a:p>
            <a:pPr lvl="1"/>
            <a:r>
              <a:rPr lang="fr-FR" dirty="0" smtClean="0"/>
              <a:t>Dynamique des groupes restreints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29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8472B55-2EC7-484B-BBBB-EE795115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7181"/>
            <a:ext cx="4932000" cy="5162204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fr-FR" b="1" dirty="0"/>
              <a:t>UE Apports théoriques</a:t>
            </a:r>
          </a:p>
          <a:p>
            <a:pPr lvl="1"/>
            <a:r>
              <a:rPr lang="fr-FR" dirty="0"/>
              <a:t>Approches psychosociales de la communication (CM)</a:t>
            </a:r>
          </a:p>
          <a:p>
            <a:pPr lvl="1"/>
            <a:r>
              <a:rPr lang="fr-FR" dirty="0"/>
              <a:t>et 3 séminaires théoriques (TD) au choix (voir choix au semestre 1)</a:t>
            </a:r>
          </a:p>
          <a:p>
            <a:r>
              <a:rPr lang="fr-FR" b="1" dirty="0"/>
              <a:t>UE Apports méthodologiques</a:t>
            </a:r>
          </a:p>
          <a:p>
            <a:pPr lvl="1"/>
            <a:r>
              <a:rPr lang="fr-FR" dirty="0"/>
              <a:t>Analyse de données qualitatives</a:t>
            </a:r>
          </a:p>
          <a:p>
            <a:pPr lvl="1"/>
            <a:r>
              <a:rPr lang="fr-FR" dirty="0"/>
              <a:t>Analyse de données quantitatives</a:t>
            </a:r>
          </a:p>
          <a:p>
            <a:r>
              <a:rPr lang="fr-FR" b="1" dirty="0"/>
              <a:t>UE Professionnalisation : terrains et recherches</a:t>
            </a:r>
          </a:p>
          <a:p>
            <a:pPr lvl="1"/>
            <a:r>
              <a:rPr lang="fr-FR" dirty="0"/>
              <a:t>Stage long (&gt; 500h) ou court (&gt;300h)</a:t>
            </a:r>
          </a:p>
          <a:p>
            <a:pPr lvl="1"/>
            <a:r>
              <a:rPr lang="fr-FR" dirty="0"/>
              <a:t>Travail de la posture de psychologue (TD)</a:t>
            </a:r>
          </a:p>
          <a:p>
            <a:pPr lvl="1"/>
            <a:r>
              <a:rPr lang="fr-FR" dirty="0"/>
              <a:t>Enjeux de terrains et champs </a:t>
            </a:r>
            <a:r>
              <a:rPr lang="fr-FR" dirty="0" smtClean="0"/>
              <a:t>d'applications 2 </a:t>
            </a:r>
            <a:r>
              <a:rPr lang="fr-FR" dirty="0"/>
              <a:t>(TD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930503A4-23C3-4F2E-9183-DCFE28FA6638}"/>
              </a:ext>
            </a:extLst>
          </p:cNvPr>
          <p:cNvSpPr txBox="1">
            <a:spLocks/>
          </p:cNvSpPr>
          <p:nvPr/>
        </p:nvSpPr>
        <p:spPr>
          <a:xfrm>
            <a:off x="6223680" y="1977181"/>
            <a:ext cx="4932000" cy="51622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fr-FR" dirty="0"/>
              <a:t>UE Professionnalisation : terrains et </a:t>
            </a:r>
            <a:r>
              <a:rPr lang="fr-FR" dirty="0" smtClean="0"/>
              <a:t>recherches (suite)</a:t>
            </a:r>
          </a:p>
          <a:p>
            <a:pPr lvl="1"/>
            <a:r>
              <a:rPr lang="fr-FR" dirty="0"/>
              <a:t>Mémoire professionnel (suivi)</a:t>
            </a:r>
          </a:p>
          <a:p>
            <a:pPr lvl="1"/>
            <a:r>
              <a:rPr lang="fr-FR" dirty="0"/>
              <a:t>Mémoire de recherche (suivi)</a:t>
            </a:r>
          </a:p>
          <a:p>
            <a:pPr lvl="1"/>
            <a:r>
              <a:rPr lang="fr-FR" dirty="0"/>
              <a:t>Anglais de spécialité (TD)</a:t>
            </a:r>
          </a:p>
          <a:p>
            <a:r>
              <a:rPr lang="fr-FR" dirty="0" smtClean="0"/>
              <a:t>UE </a:t>
            </a:r>
            <a:r>
              <a:rPr lang="fr-FR" dirty="0"/>
              <a:t>Ouverture pluridisciplinaire</a:t>
            </a:r>
          </a:p>
          <a:p>
            <a:pPr lvl="1"/>
            <a:r>
              <a:rPr lang="fr-FR" dirty="0"/>
              <a:t>1 TD au choix : Observation de terrain </a:t>
            </a:r>
          </a:p>
          <a:p>
            <a:pPr lvl="1"/>
            <a:r>
              <a:rPr lang="fr-FR" dirty="0"/>
              <a:t>OU 1 Module transverse, Innovant de Formation (MOTIF) parmi : ex. Economie Sociale et Solidaire / Mémoire, patrimoine sociétés / Genre, humanités et sciences sociales /Approches pluridisciplinaires de la question du travail / Questionnements de la recherche urbaine</a:t>
            </a:r>
          </a:p>
        </p:txBody>
      </p:sp>
    </p:spTree>
    <p:extLst>
      <p:ext uri="{BB962C8B-B14F-4D97-AF65-F5344CB8AC3E}">
        <p14:creationId xmlns:p14="http://schemas.microsoft.com/office/powerpoint/2010/main" val="36489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342945-9C80-464C-BA39-9913F690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Semestre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44770BF-2B1B-4C13-9100-34D28FE1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4023360"/>
          </a:xfrm>
        </p:spPr>
        <p:txBody>
          <a:bodyPr>
            <a:normAutofit/>
          </a:bodyPr>
          <a:lstStyle/>
          <a:p>
            <a:r>
              <a:rPr lang="fr-FR" b="1" dirty="0"/>
              <a:t>UE Professionnalisation : terrains et recherches</a:t>
            </a:r>
          </a:p>
          <a:p>
            <a:pPr lvl="1"/>
            <a:r>
              <a:rPr lang="fr-FR" sz="2000" dirty="0"/>
              <a:t>Poursuite du stage long, suivi de stage et mémoire professionnel (suivi)</a:t>
            </a:r>
          </a:p>
          <a:p>
            <a:pPr lvl="1"/>
            <a:r>
              <a:rPr lang="fr-FR" sz="2000" dirty="0"/>
              <a:t>OU Mémoire de recherche (suivi)</a:t>
            </a:r>
          </a:p>
          <a:p>
            <a:pPr lvl="1"/>
            <a:r>
              <a:rPr lang="fr-FR" sz="2000" dirty="0"/>
              <a:t>Travail de la posture de psychologue (TD)</a:t>
            </a:r>
          </a:p>
          <a:p>
            <a:pPr lvl="1"/>
            <a:r>
              <a:rPr lang="fr-FR" sz="2000" dirty="0"/>
              <a:t>Réponses aux appels à projets </a:t>
            </a:r>
            <a:r>
              <a:rPr lang="fr-FR" sz="2000" dirty="0" smtClean="0"/>
              <a:t>(TD)</a:t>
            </a:r>
            <a:endParaRPr lang="fr-FR" sz="2000" dirty="0"/>
          </a:p>
          <a:p>
            <a:pPr lvl="1"/>
            <a:r>
              <a:rPr lang="fr-FR" sz="2000" dirty="0"/>
              <a:t>et 1 TD au choix parmi : </a:t>
            </a:r>
            <a:endParaRPr lang="fr-FR" sz="2000" dirty="0" smtClean="0"/>
          </a:p>
          <a:p>
            <a:pPr marL="812800" lvl="2" indent="-182563">
              <a:buFont typeface="Arial" panose="020B0604020202020204" pitchFamily="34" charset="0"/>
              <a:buChar char="•"/>
            </a:pPr>
            <a:r>
              <a:rPr lang="fr-FR" sz="2000" dirty="0" smtClean="0"/>
              <a:t>Pratiques </a:t>
            </a:r>
            <a:r>
              <a:rPr lang="fr-FR" sz="2000" dirty="0"/>
              <a:t>académiques </a:t>
            </a:r>
            <a:endParaRPr lang="fr-FR" sz="2000" dirty="0" smtClean="0"/>
          </a:p>
          <a:p>
            <a:pPr marL="812800" lvl="2" indent="-182563">
              <a:buFont typeface="Arial" panose="020B0604020202020204" pitchFamily="34" charset="0"/>
              <a:buChar char="•"/>
            </a:pPr>
            <a:r>
              <a:rPr lang="fr-FR" sz="2000" dirty="0" smtClean="0"/>
              <a:t>Ingénierie </a:t>
            </a:r>
            <a:r>
              <a:rPr lang="fr-FR" sz="2000" dirty="0"/>
              <a:t>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934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d’ions]]</Template>
  <TotalTime>2692</TotalTime>
  <Words>1295</Words>
  <Application>Microsoft Office PowerPoint</Application>
  <PresentationFormat>Grand écran</PresentationFormat>
  <Paragraphs>194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Wingdings 2</vt:lpstr>
      <vt:lpstr>HDOfficeLightV0</vt:lpstr>
      <vt:lpstr>Conception personnalisée</vt:lpstr>
      <vt:lpstr>Rétrospective</vt:lpstr>
      <vt:lpstr>Mention de MASTER  Psychologie Sociale, du Travail et des Organisations  Responsable de la Mention : Emilie VAYRE</vt:lpstr>
      <vt:lpstr>Organisation de la mention de master PSTO</vt:lpstr>
      <vt:lpstr> Parcours Psychologie Sociale (PS)  M1 et M2</vt:lpstr>
      <vt:lpstr>Le parcours « Psychologie sociale »</vt:lpstr>
      <vt:lpstr>Les métiers de la psychologie sociale</vt:lpstr>
      <vt:lpstr>Semestre 1</vt:lpstr>
      <vt:lpstr>Semestre 2</vt:lpstr>
      <vt:lpstr>Semestre 3</vt:lpstr>
      <vt:lpstr>Semestre 4</vt:lpstr>
      <vt:lpstr> Parcours Psychologie du Travail et des Organisations (PTO)  M1 et M2</vt:lpstr>
      <vt:lpstr>Le parcours « Psychologie du travail et des organisations »</vt:lpstr>
      <vt:lpstr>Les métiers de la Psychologie du travail et des organisations</vt:lpstr>
      <vt:lpstr>Semestre 1</vt:lpstr>
      <vt:lpstr>Semestre 2</vt:lpstr>
      <vt:lpstr>Semestre 3</vt:lpstr>
      <vt:lpstr>Semestre 4</vt:lpstr>
      <vt:lpstr>Présentation PowerPoint</vt:lpstr>
      <vt:lpstr>Merci pour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Sarnin</dc:creator>
  <cp:lastModifiedBy>EV</cp:lastModifiedBy>
  <cp:revision>172</cp:revision>
  <cp:lastPrinted>2021-09-05T16:23:32Z</cp:lastPrinted>
  <dcterms:created xsi:type="dcterms:W3CDTF">2016-03-15T07:57:16Z</dcterms:created>
  <dcterms:modified xsi:type="dcterms:W3CDTF">2022-04-10T07:53:26Z</dcterms:modified>
</cp:coreProperties>
</file>