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g5XYusBN6mC7j96VCMfeXq9JsB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170c7c2afd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170c7c2afd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63c723c86_7_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63c723c86_7_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63c723c86_7_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63c723c86_7_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Beispiele der Schemas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63c723c86_7_2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63c723c86_7_2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2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4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"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2"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3"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4"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5"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6"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>
            <p:ph idx="1"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3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70c7c2afd_0_0"/>
          <p:cNvSpPr txBox="1"/>
          <p:nvPr>
            <p:ph idx="1" type="subTitle"/>
          </p:nvPr>
        </p:nvSpPr>
        <p:spPr>
          <a:xfrm>
            <a:off x="504000" y="573100"/>
            <a:ext cx="9071700" cy="347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Datenbankanbindung mit Python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Edit Felföldi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Niklas Mitterbuchner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63c723c86_7_3"/>
          <p:cNvSpPr txBox="1"/>
          <p:nvPr>
            <p:ph type="title"/>
          </p:nvPr>
        </p:nvSpPr>
        <p:spPr>
          <a:xfrm>
            <a:off x="504000" y="226080"/>
            <a:ext cx="9071700" cy="94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SQLite3 in Python</a:t>
            </a:r>
            <a:endParaRPr b="1"/>
          </a:p>
        </p:txBody>
      </p:sp>
      <p:sp>
        <p:nvSpPr>
          <p:cNvPr id="149" name="Google Shape;149;g3163c723c86_7_3"/>
          <p:cNvSpPr txBox="1"/>
          <p:nvPr>
            <p:ph idx="1" type="body"/>
          </p:nvPr>
        </p:nvSpPr>
        <p:spPr>
          <a:xfrm>
            <a:off x="504003" y="1106725"/>
            <a:ext cx="3778500" cy="317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-US" sz="1000" u="sng">
                <a:solidFill>
                  <a:schemeClr val="dk1"/>
                </a:solidFill>
              </a:rPr>
              <a:t>Einfachheit:</a:t>
            </a:r>
            <a:endParaRPr b="1" sz="1000" u="sng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000">
                <a:solidFill>
                  <a:schemeClr val="dk1"/>
                </a:solidFill>
              </a:rPr>
              <a:t>Lokale Datenspeicherung für biologische Daten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000">
                <a:solidFill>
                  <a:schemeClr val="dk1"/>
                </a:solidFill>
              </a:rPr>
              <a:t>Ideal für DNA- und Protein-Sequenzen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000">
                <a:solidFill>
                  <a:schemeClr val="dk1"/>
                </a:solidFill>
              </a:rPr>
              <a:t>Keine komplexe Einrichtung erforderlich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-US" sz="1000" u="sng">
                <a:solidFill>
                  <a:schemeClr val="dk1"/>
                </a:solidFill>
              </a:rPr>
              <a:t>Leichtgewicht:</a:t>
            </a:r>
            <a:endParaRPr b="1" sz="1000" u="sng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000">
                <a:solidFill>
                  <a:schemeClr val="dk1"/>
                </a:solidFill>
              </a:rPr>
              <a:t>Serverlos - keine Installation notwendig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000">
                <a:solidFill>
                  <a:schemeClr val="dk1"/>
                </a:solidFill>
              </a:rPr>
              <a:t>Perfekt für Forschung und Prototyping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000">
                <a:solidFill>
                  <a:schemeClr val="dk1"/>
                </a:solidFill>
              </a:rPr>
              <a:t>Einzelne Datenbankdatei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-US" sz="1000" u="sng">
                <a:solidFill>
                  <a:schemeClr val="dk1"/>
                </a:solidFill>
              </a:rPr>
              <a:t>Direkte Integration mit Python</a:t>
            </a:r>
            <a:r>
              <a:rPr lang="en-US" sz="1000" u="sng">
                <a:solidFill>
                  <a:schemeClr val="dk1"/>
                </a:solidFill>
              </a:rPr>
              <a:t>:</a:t>
            </a:r>
            <a:endParaRPr sz="1000" u="sng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000">
                <a:solidFill>
                  <a:schemeClr val="dk1"/>
                </a:solidFill>
              </a:rPr>
              <a:t>Schema im Code Beispiel</a:t>
            </a:r>
            <a:endParaRPr sz="1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br>
              <a:rPr lang="en-US" sz="1000">
                <a:solidFill>
                  <a:schemeClr val="dk1"/>
                </a:solidFill>
              </a:rPr>
            </a:br>
            <a:br>
              <a:rPr lang="en-US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000"/>
          </a:p>
        </p:txBody>
      </p:sp>
      <p:pic>
        <p:nvPicPr>
          <p:cNvPr id="150" name="Google Shape;150;g3163c723c86_7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999" y="3562027"/>
            <a:ext cx="2735049" cy="156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3163c723c86_7_3"/>
          <p:cNvSpPr txBox="1"/>
          <p:nvPr/>
        </p:nvSpPr>
        <p:spPr>
          <a:xfrm>
            <a:off x="3239050" y="1596525"/>
            <a:ext cx="6790200" cy="391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sqlite3</a:t>
            </a:r>
            <a:endParaRPr sz="750">
              <a:solidFill>
                <a:srgbClr val="4EC9B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Verbindung zur SQLite-Datenbank herstellen </a:t>
            </a:r>
            <a:endParaRPr sz="7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sqlite3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7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7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'example.db'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7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conn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7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Erstellen eines Cursors, um SQL-Befehle auszuführen</a:t>
            </a:r>
            <a:endParaRPr sz="7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7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conn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7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7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Tabelle erstellen, falls sie noch nicht existiert</a:t>
            </a:r>
            <a:endParaRPr sz="7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7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7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7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"CREATE TABLE IF NOT EXISTS sequences (id INTEGER PRIMARY KEY, name TEXT, sequence TEXT)"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7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Daten in Tabelle einfügen</a:t>
            </a:r>
            <a:endParaRPr sz="7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7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7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7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"INSERT INTO sequences (name, sequence) VALUES (?, ?)"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-US" sz="7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"BRCA1"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7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"ATCGGCTA"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7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7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7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"INSERT INTO sequences (name, sequence) VALUES (?, ?)"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-US" sz="7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"TRAF6"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7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"ATCGGCTAGGG"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7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#Löschen aller Daten in der Tabelle</a:t>
            </a:r>
            <a:endParaRPr sz="7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7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#cursor.execute("DELETE FROM sequences")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7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conn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7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commit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sqlite3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7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7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'example.db'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7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conn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7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conn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7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7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Abrufen aller Daten aus Tabelle</a:t>
            </a:r>
            <a:endParaRPr sz="7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7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7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7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"SELECT * FROM sequences"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7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rows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cursor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7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fetchall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 </a:t>
            </a:r>
            <a:r>
              <a:rPr lang="en-US" sz="7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Ergebnisse in Liste speichern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7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5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7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rows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7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7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-US" sz="7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">
              <a:solidFill>
                <a:srgbClr val="C586C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">
              <a:solidFill>
                <a:srgbClr val="C586C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ENTREZ</a:t>
            </a:r>
            <a:endParaRPr sz="2600"/>
          </a:p>
        </p:txBody>
      </p:sp>
      <p:sp>
        <p:nvSpPr>
          <p:cNvPr id="157" name="Google Shape;157;p9"/>
          <p:cNvSpPr txBox="1"/>
          <p:nvPr/>
        </p:nvSpPr>
        <p:spPr>
          <a:xfrm>
            <a:off x="504000" y="956200"/>
            <a:ext cx="49338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000" u="sng">
                <a:solidFill>
                  <a:schemeClr val="dk1"/>
                </a:solidFill>
              </a:rPr>
              <a:t>Was ist Entrez?</a:t>
            </a:r>
            <a:endParaRPr b="1" sz="1000" u="sng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000">
                <a:solidFill>
                  <a:schemeClr val="dk1"/>
                </a:solidFill>
              </a:rPr>
              <a:t>Entrez . Molecular Sequence Database System</a:t>
            </a:r>
            <a:endParaRPr b="1" sz="1000" u="sng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000">
                <a:solidFill>
                  <a:schemeClr val="dk1"/>
                </a:solidFill>
              </a:rPr>
              <a:t>API für biologische Datenbanken (z. B. Nucleotide, Protein, PubMed).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-US" sz="1000">
                <a:solidFill>
                  <a:schemeClr val="dk1"/>
                </a:solidFill>
              </a:rPr>
              <a:t>Zugriff auf Sequenzen, Annotationen und Literatur.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000" u="sng">
                <a:solidFill>
                  <a:schemeClr val="dk1"/>
                </a:solidFill>
              </a:rPr>
              <a:t>Funktionen</a:t>
            </a:r>
            <a:endParaRPr b="1" sz="1000" u="sng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US" sz="1000">
                <a:solidFill>
                  <a:schemeClr val="dk1"/>
                </a:solidFill>
              </a:rPr>
              <a:t>Suche: </a:t>
            </a:r>
            <a:r>
              <a:rPr lang="en-US" sz="1000">
                <a:solidFill>
                  <a:schemeClr val="dk1"/>
                </a:solidFill>
              </a:rPr>
              <a:t>IDs abrufen mit Schlüsselwörtern (esearch).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US" sz="1000">
                <a:solidFill>
                  <a:schemeClr val="dk1"/>
                </a:solidFill>
              </a:rPr>
              <a:t>Abruf: </a:t>
            </a:r>
            <a:r>
              <a:rPr lang="en-US" sz="1000">
                <a:solidFill>
                  <a:schemeClr val="dk1"/>
                </a:solidFill>
              </a:rPr>
              <a:t>Vollständige Datensätze (z. B. GenBank, FASTA) (efetch).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US" sz="1000">
                <a:solidFill>
                  <a:schemeClr val="dk1"/>
                </a:solidFill>
              </a:rPr>
              <a:t>Summary: </a:t>
            </a:r>
            <a:r>
              <a:rPr lang="en-US" sz="1000">
                <a:solidFill>
                  <a:schemeClr val="dk1"/>
                </a:solidFill>
              </a:rPr>
              <a:t>Liefert zusammengefasste Infos zu ID (esummary).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US" sz="1000">
                <a:solidFill>
                  <a:schemeClr val="dk1"/>
                </a:solidFill>
              </a:rPr>
              <a:t>Verlinken zwischen Datenbank:</a:t>
            </a:r>
            <a:r>
              <a:rPr lang="en-US" sz="1000">
                <a:solidFill>
                  <a:schemeClr val="dk1"/>
                </a:solidFill>
              </a:rPr>
              <a:t> Verknüpft verwandte IDs zwischen Datenbanken.(elink)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US" sz="1000">
                <a:solidFill>
                  <a:schemeClr val="dk1"/>
                </a:solidFill>
              </a:rPr>
              <a:t>Integration: </a:t>
            </a:r>
            <a:r>
              <a:rPr lang="en-US" sz="1000">
                <a:solidFill>
                  <a:schemeClr val="dk1"/>
                </a:solidFill>
              </a:rPr>
              <a:t>Verarbeitung mit Biopython (SeqIO).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000" u="sng">
                <a:solidFill>
                  <a:schemeClr val="dk1"/>
                </a:solidFill>
              </a:rPr>
              <a:t>Vorteile</a:t>
            </a:r>
            <a:endParaRPr b="1" sz="1000" u="sng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US" sz="1000">
                <a:solidFill>
                  <a:schemeClr val="dk1"/>
                </a:solidFill>
              </a:rPr>
              <a:t>Einheitlicher Zugriff:</a:t>
            </a:r>
            <a:r>
              <a:rPr lang="en-US" sz="1000">
                <a:solidFill>
                  <a:schemeClr val="dk1"/>
                </a:solidFill>
              </a:rPr>
              <a:t> Viele Datenbanken in einer API.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US" sz="1000">
                <a:solidFill>
                  <a:schemeClr val="dk1"/>
                </a:solidFill>
              </a:rPr>
              <a:t>Flexibel:</a:t>
            </a:r>
            <a:r>
              <a:rPr lang="en-US" sz="1000">
                <a:solidFill>
                  <a:schemeClr val="dk1"/>
                </a:solidFill>
              </a:rPr>
              <a:t> Boolesche Suchoperatoren (AND, OR).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US" sz="1000">
                <a:solidFill>
                  <a:schemeClr val="dk1"/>
                </a:solidFill>
              </a:rPr>
              <a:t>Automatisiert:</a:t>
            </a:r>
            <a:r>
              <a:rPr lang="en-US" sz="1000">
                <a:solidFill>
                  <a:schemeClr val="dk1"/>
                </a:solidFill>
              </a:rPr>
              <a:t> Skriptgesteuerte Datenanalyse.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US" sz="1000">
                <a:solidFill>
                  <a:schemeClr val="dk1"/>
                </a:solidFill>
              </a:rPr>
              <a:t>Kostenlos:</a:t>
            </a:r>
            <a:r>
              <a:rPr lang="en-US" sz="1000">
                <a:solidFill>
                  <a:schemeClr val="dk1"/>
                </a:solidFill>
              </a:rPr>
              <a:t> Open Access zu umfassenden Datenquellen.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Beispiel: Suche nach DNA-Sequenzen in der Nucleotide-Datenbank und Verknüpfung zu Proteinen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8" name="Google Shape;15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800" y="1159820"/>
            <a:ext cx="4338025" cy="3350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63c723c86_7_13"/>
          <p:cNvSpPr txBox="1"/>
          <p:nvPr>
            <p:ph type="title"/>
          </p:nvPr>
        </p:nvSpPr>
        <p:spPr>
          <a:xfrm>
            <a:off x="504000" y="226080"/>
            <a:ext cx="9071700" cy="94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BioSQL</a:t>
            </a:r>
            <a:endParaRPr sz="2600"/>
          </a:p>
        </p:txBody>
      </p:sp>
      <p:sp>
        <p:nvSpPr>
          <p:cNvPr id="164" name="Google Shape;164;g3163c723c86_7_13"/>
          <p:cNvSpPr txBox="1"/>
          <p:nvPr>
            <p:ph idx="1" type="body"/>
          </p:nvPr>
        </p:nvSpPr>
        <p:spPr>
          <a:xfrm>
            <a:off x="634475" y="1362175"/>
            <a:ext cx="9071700" cy="328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1100" u="sng">
                <a:solidFill>
                  <a:schemeClr val="dk1"/>
                </a:solidFill>
              </a:rPr>
              <a:t>Standardisiertes Schema</a:t>
            </a:r>
            <a:endParaRPr b="1" sz="1100" u="sng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1100">
                <a:solidFill>
                  <a:schemeClr val="dk1"/>
                </a:solidFill>
              </a:rPr>
              <a:t>Optimiert für biologische Daten wie Sequenzen und Annotationen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1100">
                <a:solidFill>
                  <a:schemeClr val="dk1"/>
                </a:solidFill>
              </a:rPr>
              <a:t>Durchdachte Tabellenstruktur für Sequenzdaten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1100" u="sng">
                <a:solidFill>
                  <a:schemeClr val="dk1"/>
                </a:solidFill>
              </a:rPr>
              <a:t>BioPython Integration</a:t>
            </a:r>
            <a:endParaRPr b="1" sz="1100" u="sng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1100">
                <a:solidFill>
                  <a:schemeClr val="dk1"/>
                </a:solidFill>
              </a:rPr>
              <a:t>Nahtlose Anbindung über Bio.BioSQL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1100">
                <a:solidFill>
                  <a:schemeClr val="dk1"/>
                </a:solidFill>
              </a:rPr>
              <a:t>Einfache Konvertierung zwischen BioPython-Objekten und Datenbank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1100" u="sng">
                <a:solidFill>
                  <a:schemeClr val="dk1"/>
                </a:solidFill>
              </a:rPr>
              <a:t>Flexibilität</a:t>
            </a:r>
            <a:endParaRPr b="1" sz="1100" u="sng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1100">
                <a:solidFill>
                  <a:schemeClr val="dk1"/>
                </a:solidFill>
              </a:rPr>
              <a:t>Erweiterbare Schemas für verschiedene Module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1100">
                <a:solidFill>
                  <a:schemeClr val="dk1"/>
                </a:solidFill>
              </a:rPr>
              <a:t>Anpassbar an spezifische Projektanforderungen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1100" u="sng">
                <a:solidFill>
                  <a:schemeClr val="dk1"/>
                </a:solidFill>
              </a:rPr>
              <a:t>Portabilität &amp; Effizienz</a:t>
            </a:r>
            <a:endParaRPr b="1" sz="1100" u="sng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1100">
                <a:solidFill>
                  <a:schemeClr val="dk1"/>
                </a:solidFill>
              </a:rPr>
              <a:t>Konsistente Datenstruktur über verschiedene Datenbanksysteme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1100">
                <a:solidFill>
                  <a:schemeClr val="dk1"/>
                </a:solidFill>
              </a:rPr>
              <a:t>Zeiteffiziente Abfragen durch optimierte Indexierung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65" name="Google Shape;165;g3163c723c86_7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750" y="1210825"/>
            <a:ext cx="4949875" cy="28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3163c723c86_7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4491" y="4235925"/>
            <a:ext cx="3023457" cy="11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3163c723c86_7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011" y="4291013"/>
            <a:ext cx="5218839" cy="10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63c723c86_7_26"/>
          <p:cNvSpPr txBox="1"/>
          <p:nvPr>
            <p:ph type="title"/>
          </p:nvPr>
        </p:nvSpPr>
        <p:spPr>
          <a:xfrm>
            <a:off x="504000" y="226080"/>
            <a:ext cx="9071700" cy="94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SQlite3, BioSQL und Entrez</a:t>
            </a:r>
            <a:endParaRPr/>
          </a:p>
        </p:txBody>
      </p:sp>
      <p:pic>
        <p:nvPicPr>
          <p:cNvPr id="173" name="Google Shape;173;g3163c723c86_7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75" y="3759875"/>
            <a:ext cx="4882965" cy="191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3163c723c86_7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775" y="3352550"/>
            <a:ext cx="3777075" cy="33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3163c723c86_7_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775" y="911225"/>
            <a:ext cx="3231696" cy="236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3163c723c86_7_26"/>
          <p:cNvSpPr txBox="1"/>
          <p:nvPr/>
        </p:nvSpPr>
        <p:spPr>
          <a:xfrm>
            <a:off x="5440725" y="514975"/>
            <a:ext cx="3916500" cy="467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Bio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Entrez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4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SeqIO</a:t>
            </a:r>
            <a:endParaRPr sz="400">
              <a:solidFill>
                <a:srgbClr val="4EC9B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BioSQL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BioSeqDatabase</a:t>
            </a:r>
            <a:endParaRPr sz="400">
              <a:solidFill>
                <a:srgbClr val="4EC9B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sqlite3</a:t>
            </a:r>
            <a:endParaRPr sz="400">
              <a:solidFill>
                <a:srgbClr val="4EC9B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Konfiguration</a:t>
            </a:r>
            <a:endParaRPr sz="40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sqlite_db_path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"biosql.db"</a:t>
            </a:r>
            <a:endParaRPr sz="40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bio_db_name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"bio_db"</a:t>
            </a:r>
            <a:endParaRPr sz="40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Entrez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"your_email@example.com"</a:t>
            </a:r>
            <a:endParaRPr sz="40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Verbindung zur BioSQL-Datenbank</a:t>
            </a:r>
            <a:endParaRPr sz="40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BioSeqDatabase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4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open_database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driver</a:t>
            </a:r>
            <a:r>
              <a:rPr lang="en-US" sz="4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"sqlite3"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-US" sz="4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sqlite_db_path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4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new_database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bio_db_name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4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bio_db_name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bio_db_name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sqlite3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4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OperationalError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4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4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"Fehler beim Verbinden mit der Datenbank: </a:t>
            </a:r>
            <a:r>
              <a:rPr lang="en-US" sz="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US" sz="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4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4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fetch_and_store_sequences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search_term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max_results</a:t>
            </a:r>
            <a:r>
              <a:rPr lang="en-US" sz="4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4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"""Lädt Sequenzen von Entrez und speichert sie in der BioSQL-Datenbank."""</a:t>
            </a:r>
            <a:endParaRPr sz="40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handle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Entrez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4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esearch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-US" sz="4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"nucleotide"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term</a:t>
            </a:r>
            <a:r>
              <a:rPr lang="en-US" sz="4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search_term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retmax</a:t>
            </a:r>
            <a:r>
              <a:rPr lang="en-US" sz="4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max_results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search_results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Entrez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4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handle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handle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4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4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search_results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4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'IdList'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 sz="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4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4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"Keine Sequenzen gefunden für den Suchbegriff: </a:t>
            </a:r>
            <a:r>
              <a:rPr lang="en-US" sz="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search_term</a:t>
            </a:r>
            <a:r>
              <a:rPr lang="en-US" sz="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4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4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sz="400">
              <a:solidFill>
                <a:srgbClr val="C586C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4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seq_id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search_results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4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'IdList'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endParaRPr sz="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4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fetch_handle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Entrez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4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efetch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-US" sz="4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"nucleotide"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4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seq_id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rettype</a:t>
            </a:r>
            <a:r>
              <a:rPr lang="en-US" sz="4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"gb"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retmode</a:t>
            </a:r>
            <a:r>
              <a:rPr lang="en-US" sz="4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seq_record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SeqIO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4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fetch_handle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4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"genbank"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fetch_handle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4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4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load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seq_record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]) </a:t>
            </a:r>
            <a:r>
              <a:rPr lang="en-US" sz="40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Speichert in die Datenbank</a:t>
            </a:r>
            <a:endParaRPr sz="40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4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4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"Gespeichert: </a:t>
            </a:r>
            <a:r>
              <a:rPr lang="en-US" sz="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seq_record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.id</a:t>
            </a:r>
            <a:r>
              <a:rPr lang="en-US" sz="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4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4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4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4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"Fehler bei ID </a:t>
            </a:r>
            <a:r>
              <a:rPr lang="en-US" sz="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seq_id</a:t>
            </a:r>
            <a:r>
              <a:rPr lang="en-US" sz="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4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US" sz="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4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4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commit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4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4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"Alle Sequenzen wurden gespeichert."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list_sequences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4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"""Zeigt alle gespeicherten Sequenzen an."""</a:t>
            </a:r>
            <a:endParaRPr sz="40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4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4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4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4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"ID: </a:t>
            </a:r>
            <a:r>
              <a:rPr lang="en-US" sz="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4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Länge: </a:t>
            </a:r>
            <a:r>
              <a:rPr lang="en-US" sz="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4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seq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4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Beschreibung: </a:t>
            </a:r>
            <a:r>
              <a:rPr lang="en-US" sz="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lang="en-US" sz="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4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__name__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"__main__"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4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4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fetch_and_store_sequences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4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"IL5[Gene]"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max_results</a:t>
            </a:r>
            <a:r>
              <a:rPr lang="en-US" sz="4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4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4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list_sequences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4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4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-US" sz="4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"Fehler: </a:t>
            </a:r>
            <a:r>
              <a:rPr lang="en-US" sz="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US" sz="4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4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4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finally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4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4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4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4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"Datenbankverbindung geschlossen."</a:t>
            </a:r>
            <a:r>
              <a:rPr lang="en-US" sz="4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4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504000" y="226080"/>
            <a:ext cx="7039800" cy="91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EA75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4000" u="none" cap="none" strike="noStrike">
                <a:latin typeface="Arial"/>
                <a:ea typeface="Arial"/>
                <a:cs typeface="Arial"/>
                <a:sym typeface="Arial"/>
              </a:rPr>
              <a:t>reate</a:t>
            </a: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4800" u="none" cap="none" strike="noStrike">
                <a:solidFill>
                  <a:srgbClr val="EA75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4000" u="none" cap="none" strike="noStrike">
                <a:latin typeface="Arial"/>
                <a:ea typeface="Arial"/>
                <a:cs typeface="Arial"/>
                <a:sym typeface="Arial"/>
              </a:rPr>
              <a:t>ead</a:t>
            </a: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4800" u="none" cap="none" strike="noStrike">
                <a:solidFill>
                  <a:srgbClr val="EA75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n-US" sz="4000" u="none" cap="none" strike="noStrike">
                <a:latin typeface="Arial"/>
                <a:ea typeface="Arial"/>
                <a:cs typeface="Arial"/>
                <a:sym typeface="Arial"/>
              </a:rPr>
              <a:t>pdate</a:t>
            </a: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4800" u="none" cap="none" strike="noStrike">
                <a:solidFill>
                  <a:srgbClr val="EA75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4000" u="none" cap="none" strike="noStrike">
                <a:latin typeface="Arial"/>
                <a:ea typeface="Arial"/>
                <a:cs typeface="Arial"/>
                <a:sym typeface="Arial"/>
              </a:rPr>
              <a:t>elete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457200" y="1143000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grundlegende Datenbankoperationen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228600" y="2260080"/>
            <a:ext cx="3429000" cy="2959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MySQL: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ACB20C"/>
                </a:solidFill>
                <a:latin typeface="Arial"/>
                <a:ea typeface="Arial"/>
                <a:cs typeface="Arial"/>
                <a:sym typeface="Arial"/>
              </a:rPr>
              <a:t>MySQL-connector-python: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400" strike="noStrike">
                <a:latin typeface="Arial"/>
                <a:ea typeface="Arial"/>
                <a:cs typeface="Arial"/>
                <a:sym typeface="Arial"/>
              </a:rPr>
              <a:t>offiziell von MySQL entwickelte Python-Modul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175995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ACB20C"/>
                </a:solidFill>
                <a:latin typeface="Arial"/>
                <a:ea typeface="Arial"/>
                <a:cs typeface="Arial"/>
                <a:sym typeface="Arial"/>
              </a:rPr>
              <a:t>PyMySQL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2514600" y="1600200"/>
            <a:ext cx="4077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Python-Anbindungsmöglichkeiten</a:t>
            </a:r>
            <a:r>
              <a:rPr lang="en-US" sz="1800"/>
              <a:t>: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6172200" y="2286000"/>
            <a:ext cx="3429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SQLite: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ACB20C"/>
                </a:solidFill>
                <a:latin typeface="Arial"/>
                <a:ea typeface="Arial"/>
                <a:cs typeface="Arial"/>
                <a:sym typeface="Arial"/>
              </a:rPr>
              <a:t>SQLite3-Modul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3429000" y="3886200"/>
            <a:ext cx="3429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ACB20C"/>
                </a:solidFill>
                <a:latin typeface="Arial"/>
                <a:ea typeface="Arial"/>
                <a:cs typeface="Arial"/>
                <a:sym typeface="Arial"/>
              </a:rPr>
              <a:t>SQLAlchemy: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400" strike="noStrike">
                <a:latin typeface="Arial"/>
                <a:ea typeface="Arial"/>
                <a:cs typeface="Arial"/>
                <a:sym typeface="Arial"/>
              </a:rPr>
              <a:t>ORM (Object-Relational Mapper) und SQL-Toolkit.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 strike="noStrike">
                <a:latin typeface="Arial"/>
                <a:ea typeface="Arial"/>
                <a:cs typeface="Arial"/>
                <a:sym typeface="Arial"/>
              </a:rPr>
              <a:t>(SQL-Plattformunabhängig)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/>
        </p:nvSpPr>
        <p:spPr>
          <a:xfrm>
            <a:off x="5029200" y="3429000"/>
            <a:ext cx="3886200" cy="883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Verbindungsaufbau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4572000" y="3526560"/>
            <a:ext cx="685800" cy="359640"/>
          </a:xfrm>
          <a:custGeom>
            <a:rect b="b" l="l" r="r" t="t"/>
            <a:pathLst>
              <a:path extrusionOk="0" h="1001" w="1907">
                <a:moveTo>
                  <a:pt x="1906" y="250"/>
                </a:moveTo>
                <a:lnTo>
                  <a:pt x="476" y="250"/>
                </a:lnTo>
                <a:lnTo>
                  <a:pt x="476" y="0"/>
                </a:lnTo>
                <a:lnTo>
                  <a:pt x="0" y="500"/>
                </a:lnTo>
                <a:lnTo>
                  <a:pt x="476" y="1000"/>
                </a:lnTo>
                <a:lnTo>
                  <a:pt x="476" y="750"/>
                </a:lnTo>
                <a:lnTo>
                  <a:pt x="1906" y="750"/>
                </a:lnTo>
                <a:lnTo>
                  <a:pt x="1906" y="250"/>
                </a:lnTo>
              </a:path>
            </a:pathLst>
          </a:custGeom>
          <a:solidFill>
            <a:srgbClr val="FF8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2"/>
          <p:cNvSpPr txBox="1"/>
          <p:nvPr/>
        </p:nvSpPr>
        <p:spPr>
          <a:xfrm>
            <a:off x="228600" y="127440"/>
            <a:ext cx="6858000" cy="78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MySQL und mysql-connector-python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5050" y="1107000"/>
            <a:ext cx="8681700" cy="14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0" lang="en-US" sz="1400" strike="noStrike">
                <a:latin typeface="Arial"/>
                <a:ea typeface="Arial"/>
                <a:cs typeface="Arial"/>
                <a:sym typeface="Arial"/>
              </a:rPr>
              <a:t>Client-Server Datenbanksystem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en-US"/>
              <a:t>Effizient für große Datenmengen, wie Genombankdaten, Annotationen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2183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en-US"/>
              <a:t>Kann mehrere Benutzer gleichzeiteig bedienen: praktisch für Forschungsteams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89200"/>
            <a:ext cx="390525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/>
          <p:nvPr/>
        </p:nvSpPr>
        <p:spPr>
          <a:xfrm>
            <a:off x="6781150" y="1162175"/>
            <a:ext cx="2057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 strike="noStrike">
                <a:solidFill>
                  <a:srgbClr val="EA75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lang="en-US" sz="4000" strike="noStrike">
                <a:latin typeface="Arial"/>
                <a:ea typeface="Arial"/>
                <a:cs typeface="Arial"/>
                <a:sym typeface="Arial"/>
              </a:rPr>
              <a:t>reate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5812975" y="1398475"/>
            <a:ext cx="685800" cy="359639"/>
          </a:xfrm>
          <a:custGeom>
            <a:rect b="b" l="l" r="r" t="t"/>
            <a:pathLst>
              <a:path extrusionOk="0" h="1001" w="1907">
                <a:moveTo>
                  <a:pt x="1906" y="250"/>
                </a:moveTo>
                <a:lnTo>
                  <a:pt x="476" y="250"/>
                </a:lnTo>
                <a:lnTo>
                  <a:pt x="476" y="0"/>
                </a:lnTo>
                <a:lnTo>
                  <a:pt x="0" y="500"/>
                </a:lnTo>
                <a:lnTo>
                  <a:pt x="476" y="1000"/>
                </a:lnTo>
                <a:lnTo>
                  <a:pt x="476" y="750"/>
                </a:lnTo>
                <a:lnTo>
                  <a:pt x="1906" y="750"/>
                </a:lnTo>
                <a:lnTo>
                  <a:pt x="1906" y="250"/>
                </a:lnTo>
              </a:path>
            </a:pathLst>
          </a:custGeom>
          <a:solidFill>
            <a:srgbClr val="FF8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89" name="Google Shape;8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1105" y="3600095"/>
            <a:ext cx="4343400" cy="141336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 txBox="1"/>
          <p:nvPr/>
        </p:nvSpPr>
        <p:spPr>
          <a:xfrm>
            <a:off x="7472725" y="3475025"/>
            <a:ext cx="2057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 strike="noStrike">
                <a:solidFill>
                  <a:srgbClr val="EA75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lang="en-US" sz="4000" strike="noStrike">
                <a:latin typeface="Arial"/>
                <a:ea typeface="Arial"/>
                <a:cs typeface="Arial"/>
                <a:sym typeface="Arial"/>
              </a:rPr>
              <a:t>ead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6712025" y="3752405"/>
            <a:ext cx="685800" cy="359639"/>
          </a:xfrm>
          <a:custGeom>
            <a:rect b="b" l="l" r="r" t="t"/>
            <a:pathLst>
              <a:path extrusionOk="0" h="1001" w="1907">
                <a:moveTo>
                  <a:pt x="1906" y="250"/>
                </a:moveTo>
                <a:lnTo>
                  <a:pt x="476" y="250"/>
                </a:lnTo>
                <a:lnTo>
                  <a:pt x="476" y="0"/>
                </a:lnTo>
                <a:lnTo>
                  <a:pt x="0" y="500"/>
                </a:lnTo>
                <a:lnTo>
                  <a:pt x="476" y="1000"/>
                </a:lnTo>
                <a:lnTo>
                  <a:pt x="476" y="750"/>
                </a:lnTo>
                <a:lnTo>
                  <a:pt x="1906" y="750"/>
                </a:lnTo>
                <a:lnTo>
                  <a:pt x="1906" y="250"/>
                </a:lnTo>
              </a:path>
            </a:pathLst>
          </a:custGeom>
          <a:solidFill>
            <a:srgbClr val="FF8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92" name="Google Shape;9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575" y="251675"/>
            <a:ext cx="4343400" cy="190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625" y="2244676"/>
            <a:ext cx="4608525" cy="101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/>
        </p:nvSpPr>
        <p:spPr>
          <a:xfrm>
            <a:off x="6629400" y="685800"/>
            <a:ext cx="2057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 strike="noStrike">
                <a:solidFill>
                  <a:srgbClr val="EA75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lang="en-US" sz="4000" strike="noStrike">
                <a:latin typeface="Arial"/>
                <a:ea typeface="Arial"/>
                <a:cs typeface="Arial"/>
                <a:sym typeface="Arial"/>
              </a:rPr>
              <a:t>pdate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5715000" y="914400"/>
            <a:ext cx="685800" cy="359640"/>
          </a:xfrm>
          <a:custGeom>
            <a:rect b="b" l="l" r="r" t="t"/>
            <a:pathLst>
              <a:path extrusionOk="0" h="1001" w="1907">
                <a:moveTo>
                  <a:pt x="1906" y="250"/>
                </a:moveTo>
                <a:lnTo>
                  <a:pt x="476" y="250"/>
                </a:lnTo>
                <a:lnTo>
                  <a:pt x="476" y="0"/>
                </a:lnTo>
                <a:lnTo>
                  <a:pt x="0" y="500"/>
                </a:lnTo>
                <a:lnTo>
                  <a:pt x="476" y="1000"/>
                </a:lnTo>
                <a:lnTo>
                  <a:pt x="476" y="750"/>
                </a:lnTo>
                <a:lnTo>
                  <a:pt x="1906" y="750"/>
                </a:lnTo>
                <a:lnTo>
                  <a:pt x="1906" y="250"/>
                </a:lnTo>
              </a:path>
            </a:pathLst>
          </a:custGeom>
          <a:solidFill>
            <a:srgbClr val="FF8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00" name="Google Shape;10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040" y="594360"/>
            <a:ext cx="5238360" cy="1056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829240"/>
            <a:ext cx="5238360" cy="105696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"/>
          <p:cNvSpPr/>
          <p:nvPr/>
        </p:nvSpPr>
        <p:spPr>
          <a:xfrm>
            <a:off x="6172200" y="2971800"/>
            <a:ext cx="685800" cy="359640"/>
          </a:xfrm>
          <a:custGeom>
            <a:rect b="b" l="l" r="r" t="t"/>
            <a:pathLst>
              <a:path extrusionOk="0" h="1001" w="1907">
                <a:moveTo>
                  <a:pt x="1906" y="250"/>
                </a:moveTo>
                <a:lnTo>
                  <a:pt x="476" y="250"/>
                </a:lnTo>
                <a:lnTo>
                  <a:pt x="476" y="0"/>
                </a:lnTo>
                <a:lnTo>
                  <a:pt x="0" y="500"/>
                </a:lnTo>
                <a:lnTo>
                  <a:pt x="476" y="1000"/>
                </a:lnTo>
                <a:lnTo>
                  <a:pt x="476" y="750"/>
                </a:lnTo>
                <a:lnTo>
                  <a:pt x="1906" y="750"/>
                </a:lnTo>
                <a:lnTo>
                  <a:pt x="1906" y="250"/>
                </a:lnTo>
              </a:path>
            </a:pathLst>
          </a:custGeom>
          <a:solidFill>
            <a:srgbClr val="FF8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4"/>
          <p:cNvSpPr txBox="1"/>
          <p:nvPr/>
        </p:nvSpPr>
        <p:spPr>
          <a:xfrm>
            <a:off x="7315200" y="2743200"/>
            <a:ext cx="2057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 strike="noStrike">
                <a:solidFill>
                  <a:srgbClr val="EA75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lang="en-US" sz="4000" strike="noStrike">
                <a:latin typeface="Arial"/>
                <a:ea typeface="Arial"/>
                <a:cs typeface="Arial"/>
                <a:sym typeface="Arial"/>
              </a:rPr>
              <a:t>elete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/>
        </p:nvSpPr>
        <p:spPr>
          <a:xfrm>
            <a:off x="6858000" y="1328760"/>
            <a:ext cx="2514600" cy="187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Char char="●"/>
            </a:pPr>
            <a:r>
              <a:rPr b="0" lang="en-US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implementiert die CRUD-Operationen auf objektorientierte Weise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Char char="●"/>
            </a:pPr>
            <a:r>
              <a:rPr b="0" lang="en-US" sz="1500" strike="noStrike">
                <a:latin typeface="Arial"/>
                <a:ea typeface="Arial"/>
                <a:cs typeface="Arial"/>
                <a:sym typeface="Arial"/>
              </a:rPr>
              <a:t>Eines der beliebtesten ORM-Tools: </a:t>
            </a:r>
            <a:r>
              <a:rPr b="1" lang="en-US" sz="1500" strike="noStrike">
                <a:latin typeface="Arial"/>
                <a:ea typeface="Arial"/>
                <a:cs typeface="Arial"/>
                <a:sym typeface="Arial"/>
              </a:rPr>
              <a:t>SQLAlchemy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457200" y="226440"/>
            <a:ext cx="5211000" cy="459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ORM: Object-Relational Mapping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040" y="1143000"/>
            <a:ext cx="5076360" cy="317556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/>
          <p:nvPr/>
        </p:nvSpPr>
        <p:spPr>
          <a:xfrm>
            <a:off x="463680" y="1074240"/>
            <a:ext cx="5029200" cy="3244320"/>
          </a:xfrm>
          <a:prstGeom prst="rect">
            <a:avLst/>
          </a:prstGeom>
          <a:noFill/>
          <a:ln cap="flat" cmpd="sng" w="367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"/>
          <p:cNvSpPr/>
          <p:nvPr/>
        </p:nvSpPr>
        <p:spPr>
          <a:xfrm>
            <a:off x="457200" y="2057400"/>
            <a:ext cx="5029200" cy="228600"/>
          </a:xfrm>
          <a:prstGeom prst="rect">
            <a:avLst/>
          </a:prstGeom>
          <a:noFill/>
          <a:ln cap="flat" cmpd="sng" w="36700">
            <a:solidFill>
              <a:srgbClr val="E8A20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"/>
          <p:cNvSpPr/>
          <p:nvPr/>
        </p:nvSpPr>
        <p:spPr>
          <a:xfrm>
            <a:off x="1234440" y="1074240"/>
            <a:ext cx="588240" cy="3244320"/>
          </a:xfrm>
          <a:prstGeom prst="rect">
            <a:avLst/>
          </a:prstGeom>
          <a:noFill/>
          <a:ln cap="flat" cmpd="sng" w="36700">
            <a:solidFill>
              <a:srgbClr val="77BC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"/>
          <p:cNvSpPr txBox="1"/>
          <p:nvPr/>
        </p:nvSpPr>
        <p:spPr>
          <a:xfrm>
            <a:off x="1026348" y="727925"/>
            <a:ext cx="1232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3FAF46"/>
                </a:solidFill>
                <a:latin typeface="Arial"/>
                <a:ea typeface="Arial"/>
                <a:cs typeface="Arial"/>
                <a:sym typeface="Arial"/>
              </a:rPr>
              <a:t>Attribute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588640" y="1031400"/>
            <a:ext cx="7524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3465A4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5584680" y="2057400"/>
            <a:ext cx="104472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860D"/>
                </a:solidFill>
                <a:latin typeface="Arial"/>
                <a:ea typeface="Arial"/>
                <a:cs typeface="Arial"/>
                <a:sym typeface="Arial"/>
              </a:rPr>
              <a:t>Instance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6400800" y="1601640"/>
            <a:ext cx="2971800" cy="1652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latin typeface="Arial"/>
                <a:ea typeface="Arial"/>
                <a:cs typeface="Arial"/>
                <a:sym typeface="Arial"/>
              </a:rPr>
              <a:t>    Class erstellen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latin typeface="Arial"/>
                <a:ea typeface="Arial"/>
                <a:cs typeface="Arial"/>
                <a:sym typeface="Arial"/>
              </a:rPr>
              <a:t>                +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200" strike="noStrike">
                <a:latin typeface="Arial"/>
                <a:ea typeface="Arial"/>
                <a:cs typeface="Arial"/>
                <a:sym typeface="Arial"/>
              </a:rPr>
              <a:t>Datenbankverbindung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50" y="352175"/>
            <a:ext cx="6096001" cy="5033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333800"/>
            <a:ext cx="5486400" cy="295632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7"/>
          <p:cNvSpPr txBox="1"/>
          <p:nvPr/>
        </p:nvSpPr>
        <p:spPr>
          <a:xfrm>
            <a:off x="7086600" y="1486875"/>
            <a:ext cx="13716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EA75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reate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"/>
          <p:cNvSpPr txBox="1"/>
          <p:nvPr/>
        </p:nvSpPr>
        <p:spPr>
          <a:xfrm>
            <a:off x="6958450" y="3534407"/>
            <a:ext cx="16002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EA75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elete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6958450" y="2233588"/>
            <a:ext cx="1371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571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EA75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ead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"/>
          <p:cNvSpPr txBox="1"/>
          <p:nvPr/>
        </p:nvSpPr>
        <p:spPr>
          <a:xfrm>
            <a:off x="7022065" y="2875725"/>
            <a:ext cx="1600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EA75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lang="en-US" sz="2800" strike="noStrike">
                <a:latin typeface="Arial"/>
                <a:ea typeface="Arial"/>
                <a:cs typeface="Arial"/>
                <a:sym typeface="Arial"/>
              </a:rPr>
              <a:t>pdate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"/>
          <p:cNvSpPr/>
          <p:nvPr/>
        </p:nvSpPr>
        <p:spPr>
          <a:xfrm>
            <a:off x="6350575" y="1726915"/>
            <a:ext cx="557639" cy="246959"/>
          </a:xfrm>
          <a:custGeom>
            <a:rect b="b" l="l" r="r" t="t"/>
            <a:pathLst>
              <a:path extrusionOk="0" h="687" w="1551">
                <a:moveTo>
                  <a:pt x="1550" y="171"/>
                </a:moveTo>
                <a:lnTo>
                  <a:pt x="387" y="171"/>
                </a:lnTo>
                <a:lnTo>
                  <a:pt x="387" y="0"/>
                </a:lnTo>
                <a:lnTo>
                  <a:pt x="0" y="343"/>
                </a:lnTo>
                <a:lnTo>
                  <a:pt x="387" y="686"/>
                </a:lnTo>
                <a:lnTo>
                  <a:pt x="387" y="515"/>
                </a:lnTo>
                <a:lnTo>
                  <a:pt x="1550" y="515"/>
                </a:lnTo>
                <a:lnTo>
                  <a:pt x="1550" y="171"/>
                </a:lnTo>
              </a:path>
            </a:pathLst>
          </a:custGeom>
          <a:solidFill>
            <a:srgbClr val="FF8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7"/>
          <p:cNvSpPr/>
          <p:nvPr/>
        </p:nvSpPr>
        <p:spPr>
          <a:xfrm>
            <a:off x="6362375" y="2439790"/>
            <a:ext cx="557639" cy="246959"/>
          </a:xfrm>
          <a:custGeom>
            <a:rect b="b" l="l" r="r" t="t"/>
            <a:pathLst>
              <a:path extrusionOk="0" h="687" w="1551">
                <a:moveTo>
                  <a:pt x="1550" y="171"/>
                </a:moveTo>
                <a:lnTo>
                  <a:pt x="387" y="171"/>
                </a:lnTo>
                <a:lnTo>
                  <a:pt x="387" y="0"/>
                </a:lnTo>
                <a:lnTo>
                  <a:pt x="0" y="343"/>
                </a:lnTo>
                <a:lnTo>
                  <a:pt x="387" y="686"/>
                </a:lnTo>
                <a:lnTo>
                  <a:pt x="387" y="515"/>
                </a:lnTo>
                <a:lnTo>
                  <a:pt x="1550" y="515"/>
                </a:lnTo>
                <a:lnTo>
                  <a:pt x="1550" y="171"/>
                </a:lnTo>
              </a:path>
            </a:pathLst>
          </a:custGeom>
          <a:solidFill>
            <a:srgbClr val="FF8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7"/>
          <p:cNvSpPr/>
          <p:nvPr/>
        </p:nvSpPr>
        <p:spPr>
          <a:xfrm>
            <a:off x="6400800" y="3095150"/>
            <a:ext cx="557639" cy="246959"/>
          </a:xfrm>
          <a:custGeom>
            <a:rect b="b" l="l" r="r" t="t"/>
            <a:pathLst>
              <a:path extrusionOk="0" h="687" w="1551">
                <a:moveTo>
                  <a:pt x="1550" y="171"/>
                </a:moveTo>
                <a:lnTo>
                  <a:pt x="387" y="171"/>
                </a:lnTo>
                <a:lnTo>
                  <a:pt x="387" y="0"/>
                </a:lnTo>
                <a:lnTo>
                  <a:pt x="0" y="343"/>
                </a:lnTo>
                <a:lnTo>
                  <a:pt x="387" y="686"/>
                </a:lnTo>
                <a:lnTo>
                  <a:pt x="387" y="515"/>
                </a:lnTo>
                <a:lnTo>
                  <a:pt x="1550" y="515"/>
                </a:lnTo>
                <a:lnTo>
                  <a:pt x="1550" y="171"/>
                </a:lnTo>
              </a:path>
            </a:pathLst>
          </a:custGeom>
          <a:solidFill>
            <a:srgbClr val="FF8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7"/>
          <p:cNvSpPr/>
          <p:nvPr/>
        </p:nvSpPr>
        <p:spPr>
          <a:xfrm>
            <a:off x="6400800" y="3750490"/>
            <a:ext cx="557639" cy="246959"/>
          </a:xfrm>
          <a:custGeom>
            <a:rect b="b" l="l" r="r" t="t"/>
            <a:pathLst>
              <a:path extrusionOk="0" h="687" w="1551">
                <a:moveTo>
                  <a:pt x="1550" y="171"/>
                </a:moveTo>
                <a:lnTo>
                  <a:pt x="387" y="171"/>
                </a:lnTo>
                <a:lnTo>
                  <a:pt x="387" y="0"/>
                </a:lnTo>
                <a:lnTo>
                  <a:pt x="0" y="343"/>
                </a:lnTo>
                <a:lnTo>
                  <a:pt x="387" y="686"/>
                </a:lnTo>
                <a:lnTo>
                  <a:pt x="387" y="515"/>
                </a:lnTo>
                <a:lnTo>
                  <a:pt x="1550" y="515"/>
                </a:lnTo>
                <a:lnTo>
                  <a:pt x="1550" y="171"/>
                </a:lnTo>
              </a:path>
            </a:pathLst>
          </a:custGeom>
          <a:solidFill>
            <a:srgbClr val="FF8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/>
        </p:nvSpPr>
        <p:spPr>
          <a:xfrm>
            <a:off x="504000" y="226080"/>
            <a:ext cx="4525200" cy="688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Object-Relational Mapping 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457200" y="1328760"/>
            <a:ext cx="4114800" cy="3014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Vorteile: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SQL-Plattformunabhängigkeit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Sicherheit: </a:t>
            </a:r>
            <a:r>
              <a:rPr b="0" lang="en-US" sz="1400" strike="noStrike">
                <a:latin typeface="Arial"/>
                <a:ea typeface="Arial"/>
                <a:cs typeface="Arial"/>
                <a:sym typeface="Arial"/>
              </a:rPr>
              <a:t>schützen automatisch vor SQL-Injection Angriffen, da Eingaben werden nicht direkt in die SQL-Anweisung eingefügt. Es liegt eine Abfragevorlage vor, und Benutzereingaben werden als Parameter separat übergeben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0" lang="en-US" sz="1400" strike="noStrike">
                <a:latin typeface="Arial"/>
                <a:ea typeface="Arial"/>
                <a:cs typeface="Arial"/>
                <a:sym typeface="Arial"/>
              </a:rPr>
              <a:t>ORM code oft </a:t>
            </a: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besser lesbar und wartbar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4240" y="330120"/>
            <a:ext cx="208728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8"/>
          <p:cNvSpPr txBox="1"/>
          <p:nvPr/>
        </p:nvSpPr>
        <p:spPr>
          <a:xfrm>
            <a:off x="4572000" y="2971800"/>
            <a:ext cx="4114800" cy="187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Nachteile: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Leistung: </a:t>
            </a:r>
            <a:r>
              <a:rPr b="0" lang="en-US" sz="1400" strike="noStrike">
                <a:latin typeface="Arial"/>
                <a:ea typeface="Arial"/>
                <a:cs typeface="Arial"/>
                <a:sym typeface="Arial"/>
              </a:rPr>
              <a:t>in der Regel etwas langsamer als native SQL-Abfragen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Weniger flexibel: </a:t>
            </a:r>
            <a:r>
              <a:rPr b="0" lang="en-US" sz="1400" strike="noStrike">
                <a:latin typeface="Arial"/>
                <a:ea typeface="Arial"/>
                <a:cs typeface="Arial"/>
                <a:sym typeface="Arial"/>
              </a:rPr>
              <a:t>einige komplexe SQL-Operationen sind schwieriger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2024-11-17T19:44:23Z</dcterms:created>
</cp:coreProperties>
</file>