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21"/>
  </p:notesMasterIdLst>
  <p:sldIdLst>
    <p:sldId id="256" r:id="rId2"/>
    <p:sldId id="507" r:id="rId3"/>
    <p:sldId id="403" r:id="rId4"/>
    <p:sldId id="464" r:id="rId5"/>
    <p:sldId id="440" r:id="rId6"/>
    <p:sldId id="406" r:id="rId7"/>
    <p:sldId id="435" r:id="rId8"/>
    <p:sldId id="498" r:id="rId9"/>
    <p:sldId id="508" r:id="rId10"/>
    <p:sldId id="503" r:id="rId11"/>
    <p:sldId id="504" r:id="rId12"/>
    <p:sldId id="505" r:id="rId13"/>
    <p:sldId id="509" r:id="rId14"/>
    <p:sldId id="510" r:id="rId15"/>
    <p:sldId id="512" r:id="rId16"/>
    <p:sldId id="500" r:id="rId17"/>
    <p:sldId id="501" r:id="rId18"/>
    <p:sldId id="496" r:id="rId19"/>
    <p:sldId id="51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DF6946-044C-4556-90BD-3B5BC09F0E45}">
          <p14:sldIdLst/>
        </p14:section>
        <p14:section name="Untitled Section" id="{05B734A2-3AB2-4437-A6C5-3A4791B83958}">
          <p14:sldIdLst>
            <p14:sldId id="256"/>
            <p14:sldId id="507"/>
            <p14:sldId id="403"/>
            <p14:sldId id="464"/>
            <p14:sldId id="440"/>
            <p14:sldId id="406"/>
            <p14:sldId id="435"/>
            <p14:sldId id="498"/>
            <p14:sldId id="508"/>
            <p14:sldId id="503"/>
            <p14:sldId id="504"/>
            <p14:sldId id="505"/>
            <p14:sldId id="509"/>
            <p14:sldId id="510"/>
            <p14:sldId id="512"/>
            <p14:sldId id="500"/>
            <p14:sldId id="501"/>
            <p14:sldId id="496"/>
            <p14:sldId id="5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referred Customer" initials="PC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7D80"/>
    <a:srgbClr val="818285"/>
    <a:srgbClr val="A04655"/>
    <a:srgbClr val="747579"/>
    <a:srgbClr val="C41230"/>
    <a:srgbClr val="C42864"/>
    <a:srgbClr val="640614"/>
    <a:srgbClr val="C30C28"/>
    <a:srgbClr val="D71C3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129" autoAdjust="0"/>
  </p:normalViewPr>
  <p:slideViewPr>
    <p:cSldViewPr snapToGrid="0">
      <p:cViewPr varScale="1">
        <p:scale>
          <a:sx n="104" d="100"/>
          <a:sy n="104" d="100"/>
        </p:scale>
        <p:origin x="182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6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7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87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87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C795C24C-082F-47DB-9F90-3BC06D9125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7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9144000" cy="3428999"/>
          </a:xfrm>
          <a:prstGeom prst="rect">
            <a:avLst/>
          </a:prstGeom>
          <a:solidFill>
            <a:srgbClr val="7C7D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838200"/>
            <a:ext cx="7696200" cy="20574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 algn="ctr">
              <a:buFontTx/>
              <a:buNone/>
              <a:defRPr sz="2400">
                <a:latin typeface="Arial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82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39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95700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95700"/>
            <a:ext cx="40386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94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78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03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12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951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41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28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5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82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409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7C7D8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497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8313570" y="6338157"/>
            <a:ext cx="473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D12475F-DDD0-42C4-8090-DA2905C50D2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2" descr="tuks application status 2022-2023 - Universities Online Applications">
            <a:extLst>
              <a:ext uri="{FF2B5EF4-FFF2-40B4-BE49-F238E27FC236}">
                <a16:creationId xmlns:a16="http://schemas.microsoft.com/office/drawing/2014/main" id="{15E60E10-E367-4C34-D3D6-BCFF2F605D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t="6786" r="6437" b="7363"/>
          <a:stretch/>
        </p:blipFill>
        <p:spPr bwMode="auto">
          <a:xfrm>
            <a:off x="561375" y="5974875"/>
            <a:ext cx="2451100" cy="8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98B449-1037-F20A-81AA-83D8354FCDAB}"/>
              </a:ext>
            </a:extLst>
          </p:cNvPr>
          <p:cNvGrpSpPr/>
          <p:nvPr userDrawn="1"/>
        </p:nvGrpSpPr>
        <p:grpSpPr>
          <a:xfrm>
            <a:off x="5291919" y="6102349"/>
            <a:ext cx="2889983" cy="675801"/>
            <a:chOff x="4979499" y="6102349"/>
            <a:chExt cx="2889983" cy="675801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193" y="6259123"/>
              <a:ext cx="2151289" cy="346982"/>
            </a:xfrm>
            <a:prstGeom prst="rect">
              <a:avLst/>
            </a:prstGeom>
          </p:spPr>
        </p:pic>
        <p:pic>
          <p:nvPicPr>
            <p:cNvPr id="6146" name="Picture 2" descr="Carnegie Mellon University - Wikipedia">
              <a:extLst>
                <a:ext uri="{FF2B5EF4-FFF2-40B4-BE49-F238E27FC236}">
                  <a16:creationId xmlns:a16="http://schemas.microsoft.com/office/drawing/2014/main" id="{41ED34AC-E320-552E-8A18-DD8B24A55B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9499" y="6102349"/>
              <a:ext cx="675801" cy="675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Helvetic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2pPr>
      <a:lvl3pPr marL="1377950" indent="-468313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</a:defRPr>
      </a:lvl3pPr>
      <a:lvl4pPr marL="1827213" indent="-438150" algn="l" rtl="0" fontAlgn="base">
        <a:spcBef>
          <a:spcPct val="20000"/>
        </a:spcBef>
        <a:spcAft>
          <a:spcPct val="0"/>
        </a:spcAft>
        <a:buClr>
          <a:schemeClr val="accent2"/>
        </a:buClr>
        <a:buChar char="•"/>
        <a:defRPr sz="2000">
          <a:solidFill>
            <a:schemeClr val="tx1"/>
          </a:solidFill>
          <a:latin typeface="+mn-lt"/>
        </a:defRPr>
      </a:lvl4pPr>
      <a:lvl5pPr marL="22971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696200" cy="1699260"/>
          </a:xfrm>
        </p:spPr>
        <p:txBody>
          <a:bodyPr/>
          <a:lstStyle/>
          <a:p>
            <a:r>
              <a:rPr lang="en-US" dirty="0" smtClean="0"/>
              <a:t>Pre-Read Slides for NACA Workshop on Reduced-Complexity Models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107180"/>
            <a:ext cx="7696200" cy="1615186"/>
          </a:xfrm>
        </p:spPr>
        <p:txBody>
          <a:bodyPr/>
          <a:lstStyle/>
          <a:p>
            <a:r>
              <a:rPr lang="en-US" sz="2000" dirty="0"/>
              <a:t>NACA RCM Workshop</a:t>
            </a:r>
          </a:p>
          <a:p>
            <a:r>
              <a:rPr lang="en-US" sz="2000" dirty="0"/>
              <a:t>Kempton Park, South Africa</a:t>
            </a:r>
          </a:p>
          <a:p>
            <a:r>
              <a:rPr lang="en-US" sz="1800" dirty="0"/>
              <a:t>October 4, 2022</a:t>
            </a:r>
          </a:p>
        </p:txBody>
      </p:sp>
    </p:spTree>
    <p:extLst>
      <p:ext uri="{BB962C8B-B14F-4D97-AF65-F5344CB8AC3E}">
        <p14:creationId xmlns:p14="http://schemas.microsoft.com/office/powerpoint/2010/main" val="2827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RCMs Use #2: Source-Receptor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spatially resolved output, things are only slightly harder</a:t>
            </a:r>
          </a:p>
          <a:p>
            <a:endParaRPr lang="en-US" dirty="0" smtClean="0"/>
          </a:p>
          <a:p>
            <a:r>
              <a:rPr lang="en-US" dirty="0" smtClean="0"/>
              <a:t>Divide your country/region into locations:</a:t>
            </a:r>
          </a:p>
          <a:p>
            <a:pPr lvl="1"/>
            <a:r>
              <a:rPr lang="en-US" dirty="0" smtClean="0"/>
              <a:t>Regular Cartesian grid or municipalities</a:t>
            </a:r>
          </a:p>
          <a:p>
            <a:pPr lvl="1"/>
            <a:r>
              <a:rPr lang="en-US" dirty="0" smtClean="0"/>
              <a:t>Locations = (</a:t>
            </a: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i="1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l</a:t>
            </a:r>
            <a:r>
              <a:rPr lang="en-US" i="1" baseline="-25000" dirty="0" smtClean="0"/>
              <a:t>3</a:t>
            </a:r>
            <a:r>
              <a:rPr lang="en-US" dirty="0" smtClean="0"/>
              <a:t>, …</a:t>
            </a:r>
            <a:r>
              <a:rPr lang="en-US" i="1" dirty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E.g. locations may be a list of countries*</a:t>
            </a:r>
          </a:p>
          <a:p>
            <a:pPr lvl="1"/>
            <a:r>
              <a:rPr lang="en-US" sz="2000" dirty="0" smtClean="0"/>
              <a:t>Locations = (Angola, Botswana, </a:t>
            </a:r>
            <a:r>
              <a:rPr lang="en-US" sz="2000" dirty="0" err="1" smtClean="0"/>
              <a:t>Eswatini</a:t>
            </a:r>
            <a:r>
              <a:rPr lang="en-US" sz="2000" dirty="0" smtClean="0"/>
              <a:t>, Lesotho, Malawi, Mozambique, Namibia, South Africa, Zambia, Zimbabwe)</a:t>
            </a:r>
          </a:p>
          <a:p>
            <a:pPr lvl="1"/>
            <a:r>
              <a:rPr lang="en-US" sz="2000" dirty="0" smtClean="0"/>
              <a:t>*short example: generally, RCMs are much higher resolution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88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RCMs Use #2: Source-Receptor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that we have emissions changes for each location … organize these values as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dirty="0" smtClean="0"/>
                  <a:t>:</a:t>
                </a:r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𝐴𝑛𝑔𝑜𝑙𝑎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𝐵𝑜𝑡𝑠𝑤𝑎𝑛𝑎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  <m:e/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We will generally want emissions vectors for each emitted species: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𝑁𝑂𝑥</m:t>
                        </m:r>
                      </m:sub>
                    </m:sSub>
                  </m:oMath>
                </a14:m>
                <a:r>
                  <a:rPr lang="en-US" dirty="0" smtClean="0"/>
                  <a:t>, etc.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4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RCMs Use #2: Mapping Changes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resulting map of concentration changes can be calculated as: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𝑃𝑀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𝑠𝑝𝑒𝑐𝑖𝑒𝑠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…where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 is a vector of PM concentration changes with same locations in same order as emissions vector.</a:t>
                </a:r>
              </a:p>
              <a:p>
                <a:endParaRPr lang="en-US" dirty="0"/>
              </a:p>
              <a:p>
                <a:r>
                  <a:rPr lang="en-US" dirty="0" smtClean="0"/>
                  <a:t>There are several “source-receptor” matrices,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33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Source-Receptor Matrices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The source-receptor matrices,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, map emissions changes into corresponding concentration changes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All of the important atmospheric behavior (transport, dispersion, chemistry, deposition) is embedded in the matrix values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Each RCM derives its S-R matrices differently (more later)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The source-receptor matrices are given to you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You just need to do the matrix-vector calculations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REACH-Southern Africa has 1781 locations (municipalities)</a:t>
                </a:r>
              </a:p>
              <a:p>
                <a:pPr lvl="1"/>
                <a:r>
                  <a:rPr lang="en-US" sz="1800" dirty="0" smtClean="0"/>
                  <a:t>Each S-R matrix is 1781 x 1781;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1800" dirty="0" smtClean="0"/>
                  <a:t> vectors have 1781 elements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2000" dirty="0" smtClean="0"/>
                  <a:t>Units: </a:t>
                </a:r>
                <a:r>
                  <a:rPr lang="en-US" sz="1600" dirty="0" smtClean="0"/>
                  <a:t>Emissions (</a:t>
                </a:r>
                <a:r>
                  <a:rPr lang="en-US" sz="1600" dirty="0" err="1" smtClean="0"/>
                  <a:t>tonnes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), concentrations (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m</a:t>
                </a:r>
                <a:r>
                  <a:rPr lang="en-US" sz="1600" dirty="0" smtClean="0"/>
                  <a:t>g/m</a:t>
                </a:r>
                <a:r>
                  <a:rPr lang="en-US" sz="1600" baseline="30000" dirty="0" smtClean="0"/>
                  <a:t>3</a:t>
                </a:r>
                <a:r>
                  <a:rPr lang="en-US" sz="1600" dirty="0" smtClean="0"/>
                  <a:t>), S-R (</a:t>
                </a:r>
                <a:r>
                  <a:rPr lang="en-US" sz="1600" dirty="0" smtClean="0">
                    <a:latin typeface="Symbol" panose="05050102010706020507" pitchFamily="18" charset="2"/>
                  </a:rPr>
                  <a:t>m</a:t>
                </a:r>
                <a:r>
                  <a:rPr lang="en-US" sz="1600" dirty="0" smtClean="0"/>
                  <a:t>g/m</a:t>
                </a:r>
                <a:r>
                  <a:rPr lang="en-US" sz="1600" baseline="30000" dirty="0" smtClean="0"/>
                  <a:t>3 </a:t>
                </a:r>
                <a:r>
                  <a:rPr lang="en-US" sz="1600" dirty="0" smtClean="0"/>
                  <a:t>per</a:t>
                </a:r>
                <a:r>
                  <a:rPr lang="en-US" sz="1600" dirty="0"/>
                  <a:t> </a:t>
                </a:r>
                <a:r>
                  <a:rPr lang="en-US" sz="1600" dirty="0" err="1" smtClean="0"/>
                  <a:t>tonne</a:t>
                </a:r>
                <a:r>
                  <a:rPr lang="en-US" sz="1600" dirty="0" smtClean="0"/>
                  <a:t>/</a:t>
                </a:r>
                <a:r>
                  <a:rPr lang="en-US" sz="1600" dirty="0" err="1" smtClean="0"/>
                  <a:t>yr</a:t>
                </a:r>
                <a:r>
                  <a:rPr lang="en-US" sz="1600" dirty="0" smtClean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2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RCMs: Really three different things…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504" y="2898058"/>
            <a:ext cx="221225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Reduced-complexity model</a:t>
            </a:r>
          </a:p>
          <a:p>
            <a:pPr algn="ctr"/>
            <a:r>
              <a:rPr lang="en-US" dirty="0">
                <a:latin typeface="+mj-lt"/>
              </a:rPr>
              <a:t>(several different methods)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3051" y="3036557"/>
            <a:ext cx="221225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Marginal damages</a:t>
            </a:r>
          </a:p>
          <a:p>
            <a:pPr algn="ctr"/>
            <a:r>
              <a:rPr lang="en-US" dirty="0">
                <a:latin typeface="+mj-lt"/>
              </a:rPr>
              <a:t>(mortalities or $ per </a:t>
            </a:r>
            <a:r>
              <a:rPr lang="en-US" dirty="0" err="1">
                <a:latin typeface="+mj-lt"/>
              </a:rPr>
              <a:t>tonne</a:t>
            </a:r>
            <a:r>
              <a:rPr lang="en-US" dirty="0">
                <a:latin typeface="+mj-lt"/>
              </a:rPr>
              <a:t> emitted)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3051" y="4199459"/>
            <a:ext cx="30701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Source-receptor matrix</a:t>
            </a:r>
          </a:p>
          <a:p>
            <a:pPr algn="ctr"/>
            <a:r>
              <a:rPr lang="en-US" dirty="0">
                <a:latin typeface="+mj-lt"/>
              </a:rPr>
              <a:t>(how emissions at location X impact concentrations at location Y)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84406" y="1268361"/>
            <a:ext cx="0" cy="40410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621" y="1307180"/>
            <a:ext cx="22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RCM developers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168" y="1307180"/>
            <a:ext cx="22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RCM users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3325762" y="3498222"/>
            <a:ext cx="191728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 bwMode="auto">
          <a:xfrm>
            <a:off x="3325762" y="3498223"/>
            <a:ext cx="1917289" cy="13014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6138398" y="2002591"/>
            <a:ext cx="217477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“Very easy”: ~1 hour with spreadsheet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 bwMode="auto">
          <a:xfrm flipH="1">
            <a:off x="6939116" y="2587366"/>
            <a:ext cx="286669" cy="3106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543606" y="5467629"/>
            <a:ext cx="41590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“Moderately easy”: few hours in programming environment (R, Python, etc.)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7702650" y="5474742"/>
            <a:ext cx="349969" cy="3292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00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Concentration-Response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Premature mortality from chronic (annual-average) PM2.5 exposure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American Cancer Society (ACS) cohort</a:t>
            </a:r>
          </a:p>
          <a:p>
            <a:pPr lvl="1"/>
            <a:r>
              <a:rPr lang="en-US" sz="2000" dirty="0"/>
              <a:t>6% increase in mortality per 10 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g m</a:t>
            </a:r>
            <a:r>
              <a:rPr lang="en-US" sz="2000" baseline="30000" dirty="0"/>
              <a:t>-3</a:t>
            </a:r>
          </a:p>
          <a:p>
            <a:r>
              <a:rPr lang="en-US" sz="2400" dirty="0"/>
              <a:t>Harvard 6-Cities</a:t>
            </a:r>
          </a:p>
          <a:p>
            <a:pPr lvl="1"/>
            <a:r>
              <a:rPr lang="en-US" sz="2000" dirty="0"/>
              <a:t>14% increase in mortality per 10 </a:t>
            </a:r>
            <a:r>
              <a:rPr lang="en-US" sz="2000" dirty="0">
                <a:latin typeface="Symbol" panose="05050102010706020507" pitchFamily="18" charset="2"/>
              </a:rPr>
              <a:t>m</a:t>
            </a:r>
            <a:r>
              <a:rPr lang="en-US" sz="2000" dirty="0"/>
              <a:t>g m</a:t>
            </a:r>
            <a:r>
              <a:rPr lang="en-US" sz="2000" baseline="30000" dirty="0"/>
              <a:t>-3</a:t>
            </a:r>
            <a:endParaRPr lang="en-US" baseline="300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93" y="1928778"/>
            <a:ext cx="8189407" cy="16674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8316" y="3596239"/>
            <a:ext cx="17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 mortality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137" y="3596899"/>
            <a:ext cx="17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Additional mortality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50947" y="3705318"/>
            <a:ext cx="1748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Concentration change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2489" y="3810510"/>
            <a:ext cx="1269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Relative risk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 bwMode="auto">
          <a:xfrm flipH="1" flipV="1">
            <a:off x="1110343" y="3094892"/>
            <a:ext cx="1" cy="502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2637693" y="3094892"/>
            <a:ext cx="1" cy="502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H="1" flipV="1">
            <a:off x="6347210" y="3326869"/>
            <a:ext cx="1" cy="502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7434107" y="3094892"/>
            <a:ext cx="1" cy="5020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641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Concentration-Response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 calculation: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Hypothetical location</a:t>
                </a:r>
                <a:endParaRPr lang="en-US" baseline="30000" dirty="0"/>
              </a:p>
              <a:p>
                <a:pPr lvl="1"/>
                <a:r>
                  <a:rPr lang="en-US" dirty="0"/>
                  <a:t>Imagine a decrease in PM</a:t>
                </a:r>
                <a:r>
                  <a:rPr lang="en-US" baseline="-25000" dirty="0"/>
                  <a:t>2.5</a:t>
                </a:r>
                <a:r>
                  <a:rPr lang="en-US" dirty="0"/>
                  <a:t> of -5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r>
                  <a:rPr lang="en-US" dirty="0"/>
                  <a:t>g/m</a:t>
                </a:r>
                <a:r>
                  <a:rPr lang="en-US" baseline="30000" dirty="0"/>
                  <a:t>3</a:t>
                </a:r>
                <a:r>
                  <a:rPr lang="en-US" dirty="0"/>
                  <a:t> (=</a:t>
                </a:r>
                <a:r>
                  <a:rPr lang="en-US" dirty="0" err="1">
                    <a:latin typeface="Symbol" panose="05050102010706020507" pitchFamily="18" charset="2"/>
                  </a:rPr>
                  <a:t>D</a:t>
                </a:r>
                <a:r>
                  <a:rPr lang="en-US" i="1" dirty="0" err="1"/>
                  <a:t>c</a:t>
                </a:r>
                <a:r>
                  <a:rPr lang="en-US" i="1" baseline="-25000" dirty="0" err="1"/>
                  <a:t>x,y</a:t>
                </a:r>
                <a:r>
                  <a:rPr lang="en-US" dirty="0"/>
                  <a:t>)</a:t>
                </a:r>
                <a:endParaRPr lang="en-US" baseline="30000" dirty="0"/>
              </a:p>
              <a:p>
                <a:pPr lvl="1"/>
                <a:r>
                  <a:rPr lang="en-US" dirty="0" smtClean="0"/>
                  <a:t>Relative risk,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= 1.06 (ACS cohort)</a:t>
                </a:r>
              </a:p>
              <a:p>
                <a:pPr lvl="1"/>
                <a:r>
                  <a:rPr lang="en-US" dirty="0" smtClean="0"/>
                  <a:t>Population over 30 years old = 750,000 people</a:t>
                </a:r>
              </a:p>
              <a:p>
                <a:pPr lvl="1"/>
                <a:r>
                  <a:rPr lang="en-US" dirty="0" smtClean="0"/>
                  <a:t>Mortality rate = 9.4 deaths per 1,000 people</a:t>
                </a:r>
              </a:p>
              <a:p>
                <a:pPr lvl="1"/>
                <a:r>
                  <a:rPr lang="en-US" dirty="0" smtClean="0"/>
                  <a:t>Baseline mortality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750,000 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𝑝𝑒𝑜𝑝𝑙𝑒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9.4 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𝑑𝑒𝑎𝑡h𝑠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𝑝𝑒𝑜𝑝𝑙𝑒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=7050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𝑑𝑒𝑎𝑡h𝑠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𝑦𝑒𝑎𝑟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62758"/>
            <a:ext cx="4450368" cy="9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Concentration-Response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calculation: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071" y="1533810"/>
            <a:ext cx="5265174" cy="1072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605862"/>
                <a:ext cx="8231099" cy="1697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7050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𝑑𝑒𝑎𝑡h𝑠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𝑦𝑒𝑎𝑟</m:t>
                              </m:r>
                            </m:den>
                          </m:f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1.06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−5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>	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=−208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𝑑𝑒𝑎𝑡h𝑠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𝑦𝑒𝑎𝑟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05862"/>
                <a:ext cx="8231099" cy="1697901"/>
              </a:xfrm>
              <a:prstGeom prst="rect">
                <a:avLst/>
              </a:prstGeom>
              <a:blipFill>
                <a:blip r:embed="rId3"/>
                <a:stretch>
                  <a:fillRect b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8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Cost-Effectiveness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Idea</a:t>
            </a:r>
            <a:r>
              <a:rPr lang="en-US" dirty="0"/>
              <a:t>: prioritize emissions reductions that bring most benefit for least cost</a:t>
            </a:r>
          </a:p>
          <a:p>
            <a:r>
              <a:rPr lang="en-US" b="1" u="sng" dirty="0"/>
              <a:t>Needs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Number of lives saved (from RCM)</a:t>
            </a:r>
          </a:p>
          <a:p>
            <a:pPr lvl="1"/>
            <a:r>
              <a:rPr lang="en-US" dirty="0"/>
              <a:t>Implementation cost of the policy ($)</a:t>
            </a:r>
          </a:p>
          <a:p>
            <a:r>
              <a:rPr lang="en-US" dirty="0"/>
              <a:t>The cost-effectiveness metric is the ratio: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Lower cost (per life saved) is better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4045935"/>
                <a:ext cx="8074855" cy="5968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𝑒𝑓𝑓𝑒𝑐𝑡𝑖𝑣𝑒𝑛𝑒𝑠𝑠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$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𝑖𝑚𝑝𝑙𝑒𝑚𝑒𝑛𝑡𝑎𝑡𝑖𝑜𝑛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($)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𝑙𝑖𝑣𝑒𝑠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𝑠𝑎𝑣𝑒𝑑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045935"/>
                <a:ext cx="8074855" cy="596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5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a very fast overview of key ideas about RCMs</a:t>
            </a:r>
          </a:p>
          <a:p>
            <a:endParaRPr lang="en-US" dirty="0"/>
          </a:p>
          <a:p>
            <a:r>
              <a:rPr lang="en-US" dirty="0" smtClean="0"/>
              <a:t>Hopefully, that lets you: </a:t>
            </a:r>
          </a:p>
          <a:p>
            <a:pPr lvl="1"/>
            <a:r>
              <a:rPr lang="en-US" dirty="0" smtClean="0"/>
              <a:t>look at or try some of the simpler problems</a:t>
            </a:r>
          </a:p>
          <a:p>
            <a:pPr lvl="1"/>
            <a:r>
              <a:rPr lang="en-US" dirty="0" smtClean="0"/>
              <a:t>come to the workshop with foundational knowledge</a:t>
            </a:r>
          </a:p>
          <a:p>
            <a:endParaRPr lang="en-US" dirty="0"/>
          </a:p>
          <a:p>
            <a:r>
              <a:rPr lang="en-US" dirty="0" smtClean="0"/>
              <a:t>Don’t worry: we will go over this all again</a:t>
            </a:r>
          </a:p>
          <a:p>
            <a:endParaRPr lang="en-US" dirty="0"/>
          </a:p>
          <a:p>
            <a:r>
              <a:rPr lang="en-US" dirty="0" smtClean="0"/>
              <a:t>I am looking forward to meeting you 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9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some key concepts ahead of time for you to gain familiarity</a:t>
            </a:r>
          </a:p>
          <a:p>
            <a:endParaRPr lang="en-US" dirty="0"/>
          </a:p>
          <a:p>
            <a:r>
              <a:rPr lang="en-US" dirty="0" smtClean="0"/>
              <a:t>Give enough information that you can look at and think about the simpler problems</a:t>
            </a:r>
          </a:p>
          <a:p>
            <a:endParaRPr lang="en-US" dirty="0"/>
          </a:p>
          <a:p>
            <a:r>
              <a:rPr lang="en-US" dirty="0" smtClean="0"/>
              <a:t>Don’t worry: we will go over this all again during the workshop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3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Assessment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51" r="44585" b="8905"/>
          <a:stretch/>
        </p:blipFill>
        <p:spPr>
          <a:xfrm>
            <a:off x="38101" y="763868"/>
            <a:ext cx="5096679" cy="5201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91200" y="1555216"/>
            <a:ext cx="2895600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Air quality models are a way to ask “what if?” questions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Compare a present “baseline” to lower emissions under a control policy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Quantify changes in concentrations and health</a:t>
            </a:r>
          </a:p>
        </p:txBody>
      </p:sp>
    </p:spTree>
    <p:extLst>
      <p:ext uri="{BB962C8B-B14F-4D97-AF65-F5344CB8AC3E}">
        <p14:creationId xmlns:p14="http://schemas.microsoft.com/office/powerpoint/2010/main" val="41035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3884" y="1994056"/>
            <a:ext cx="234499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Maps of concentrations c(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45045" y="4230502"/>
            <a:ext cx="17550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Health outcomes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5044" y="5157809"/>
            <a:ext cx="175505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Economic and policy analysis</a:t>
            </a:r>
          </a:p>
        </p:txBody>
      </p:sp>
      <p:cxnSp>
        <p:nvCxnSpPr>
          <p:cNvPr id="8" name="Straight Arrow Connector 7"/>
          <p:cNvCxnSpPr>
            <a:endCxn id="3" idx="1"/>
          </p:cNvCxnSpPr>
          <p:nvPr/>
        </p:nvCxnSpPr>
        <p:spPr bwMode="auto">
          <a:xfrm>
            <a:off x="4623620" y="2317221"/>
            <a:ext cx="101026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34780" y="4451881"/>
            <a:ext cx="101026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134780" y="5482133"/>
            <a:ext cx="101026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15351" r="44585" b="8905"/>
          <a:stretch/>
        </p:blipFill>
        <p:spPr>
          <a:xfrm>
            <a:off x="38101" y="763868"/>
            <a:ext cx="5096679" cy="520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1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RCMs: Really three different things…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504" y="2898058"/>
            <a:ext cx="221225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Reduced-complexity model</a:t>
            </a:r>
          </a:p>
          <a:p>
            <a:pPr algn="ctr"/>
            <a:r>
              <a:rPr lang="en-US" dirty="0">
                <a:latin typeface="+mj-lt"/>
              </a:rPr>
              <a:t>(several different methods)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3051" y="3036557"/>
            <a:ext cx="221225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Marginal damages</a:t>
            </a:r>
          </a:p>
          <a:p>
            <a:pPr algn="ctr"/>
            <a:r>
              <a:rPr lang="en-US" dirty="0">
                <a:latin typeface="+mj-lt"/>
              </a:rPr>
              <a:t>(mortalities or $ per </a:t>
            </a:r>
            <a:r>
              <a:rPr lang="en-US" dirty="0" err="1">
                <a:latin typeface="+mj-lt"/>
              </a:rPr>
              <a:t>tonne</a:t>
            </a:r>
            <a:r>
              <a:rPr lang="en-US" dirty="0">
                <a:latin typeface="+mj-lt"/>
              </a:rPr>
              <a:t> emitted)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3051" y="4522839"/>
            <a:ext cx="30701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latin typeface="+mj-lt"/>
              </a:rPr>
              <a:t>Source-receptor matrix</a:t>
            </a:r>
          </a:p>
          <a:p>
            <a:pPr algn="ctr"/>
            <a:r>
              <a:rPr lang="en-US" dirty="0">
                <a:latin typeface="+mj-lt"/>
              </a:rPr>
              <a:t>(how emissions at location X impact concentrations at location Y)</a:t>
            </a: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4284406" y="1268361"/>
            <a:ext cx="0" cy="46973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84621" y="1307180"/>
            <a:ext cx="22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RCM developers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14168" y="1307180"/>
            <a:ext cx="227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RCM users</a:t>
            </a:r>
          </a:p>
        </p:txBody>
      </p: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 bwMode="auto">
          <a:xfrm flipV="1">
            <a:off x="3325762" y="3498222"/>
            <a:ext cx="191728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 bwMode="auto">
          <a:xfrm>
            <a:off x="3325762" y="3498223"/>
            <a:ext cx="1917289" cy="1624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5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 Pollution Impact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Think about the </a:t>
                </a:r>
                <a:r>
                  <a:rPr lang="en-US" b="1" u="sng" dirty="0"/>
                  <a:t>marginal damage</a:t>
                </a:r>
                <a:r>
                  <a:rPr lang="en-US" dirty="0"/>
                  <a:t> caused by emitting one more </a:t>
                </a:r>
                <a:r>
                  <a:rPr lang="en-US" dirty="0" err="1"/>
                  <a:t>tonne</a:t>
                </a:r>
                <a:r>
                  <a:rPr lang="en-US" dirty="0"/>
                  <a:t> of a pollutant</a:t>
                </a:r>
              </a:p>
              <a:p>
                <a:endParaRPr lang="en-US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𝑝𝑟𝑒𝑚𝑎𝑡𝑢𝑟𝑒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𝑚𝑜𝑟𝑡𝑎𝑙𝑖𝑡𝑖𝑒𝑠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𝑐𝑎𝑢𝑠𝑒𝑑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𝑡𝑜𝑛𝑛𝑒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𝑒𝑚𝑖𝑡𝑡𝑒𝑑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𝑝𝑜𝑙𝑙𝑢𝑡𝑎𝑛𝑡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𝑚𝑜𝑟𝑡𝑎𝑙𝑖𝑡𝑖𝑒𝑠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𝑡𝑜𝑛𝑛𝑒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$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𝑑𝑎𝑚𝑎𝑔𝑒𝑠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𝑡𝑜𝑛𝑛𝑒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Reminder: here we are just considering mortality from ambient PM</a:t>
                </a:r>
                <a:r>
                  <a:rPr lang="en-US" baseline="-25000" dirty="0"/>
                  <a:t>2.5</a:t>
                </a:r>
                <a:r>
                  <a:rPr lang="en-US" dirty="0"/>
                  <a:t> (and precursors)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33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RCMs Use #1: Assessing Damages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marginal damages becomes a relatively simple spreadsheet exercise for the user</a:t>
                </a:r>
              </a:p>
              <a:p>
                <a:endParaRPr lang="en-US" dirty="0"/>
              </a:p>
              <a:p>
                <a:r>
                  <a:rPr lang="en-US" dirty="0"/>
                  <a:t>Impacts of an emissions change, </a:t>
                </a:r>
                <a:r>
                  <a:rPr lang="en-US" i="1" dirty="0">
                    <a:latin typeface="Symbol" panose="05050102010706020507" pitchFamily="18" charset="2"/>
                  </a:rPr>
                  <a:t>D</a:t>
                </a:r>
                <a:r>
                  <a:rPr lang="en-US" i="1" dirty="0"/>
                  <a:t>E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𝐶h𝑎𝑛𝑔𝑒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𝑚𝑜𝑟𝑡𝑎𝑙𝑖𝑡𝑦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𝑀𝑎𝑟𝑔𝑖𝑛𝑎𝑙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𝑑𝑎𝑚𝑎𝑔𝑒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(for all species, s and locations, 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7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1011455"/>
          </a:xfrm>
        </p:spPr>
        <p:txBody>
          <a:bodyPr/>
          <a:lstStyle/>
          <a:p>
            <a:r>
              <a:rPr lang="en-US" dirty="0" smtClean="0"/>
              <a:t>What are damages associated with swine production in NC?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71" y="2002055"/>
            <a:ext cx="7565457" cy="37739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7384" y="5647700"/>
            <a:ext cx="459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NEI2011 projected to 2017 / </a:t>
            </a:r>
            <a:r>
              <a:rPr lang="en-US" dirty="0"/>
              <a:t>SCC 2805039000</a:t>
            </a:r>
          </a:p>
        </p:txBody>
      </p:sp>
      <p:sp>
        <p:nvSpPr>
          <p:cNvPr id="6" name="5-Point Star 5"/>
          <p:cNvSpPr/>
          <p:nvPr/>
        </p:nvSpPr>
        <p:spPr bwMode="auto">
          <a:xfrm>
            <a:off x="5197642" y="2464066"/>
            <a:ext cx="228600" cy="228600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5029" y="4401178"/>
            <a:ext cx="3175279" cy="3918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7688" y="4401178"/>
            <a:ext cx="2069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+mj-lt"/>
              </a:rPr>
              <a:t>(tons/</a:t>
            </a:r>
            <a:r>
              <a:rPr lang="en-US" sz="2400" b="1" dirty="0" err="1" smtClean="0">
                <a:latin typeface="+mj-lt"/>
              </a:rPr>
              <a:t>yr</a:t>
            </a:r>
            <a:r>
              <a:rPr lang="en-US" sz="2400" b="1" dirty="0" smtClean="0">
                <a:latin typeface="+mj-lt"/>
              </a:rPr>
              <a:t>)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19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Spreadsheet Analysis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74400" y="3567511"/>
            <a:ext cx="1799086" cy="1611326"/>
            <a:chOff x="3774400" y="3567511"/>
            <a:chExt cx="1799086" cy="1611326"/>
          </a:xfrm>
        </p:grpSpPr>
        <p:sp>
          <p:nvSpPr>
            <p:cNvPr id="6" name="TextBox 5"/>
            <p:cNvSpPr txBox="1"/>
            <p:nvPr/>
          </p:nvSpPr>
          <p:spPr>
            <a:xfrm>
              <a:off x="3774400" y="4532506"/>
              <a:ext cx="1799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Emissions inventory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V="1">
              <a:off x="4603118" y="3567511"/>
              <a:ext cx="0" cy="6832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1768133" y="3567511"/>
            <a:ext cx="2260879" cy="1735175"/>
            <a:chOff x="1768133" y="3567511"/>
            <a:chExt cx="2260879" cy="1735175"/>
          </a:xfrm>
        </p:grpSpPr>
        <p:sp>
          <p:nvSpPr>
            <p:cNvPr id="9" name="TextBox 8"/>
            <p:cNvSpPr txBox="1"/>
            <p:nvPr/>
          </p:nvSpPr>
          <p:spPr>
            <a:xfrm>
              <a:off x="1768133" y="4102357"/>
              <a:ext cx="22608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Marginal social damage (mortalities/</a:t>
              </a:r>
              <a:r>
                <a:rPr lang="en-US" dirty="0" err="1" smtClean="0"/>
                <a:t>tonne</a:t>
              </a:r>
              <a:r>
                <a:rPr lang="en-US" dirty="0" smtClean="0"/>
                <a:t>) from RCM 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V="1">
              <a:off x="3454905" y="3567511"/>
              <a:ext cx="0" cy="4255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5821593" y="2093879"/>
            <a:ext cx="3300050" cy="1403605"/>
            <a:chOff x="5821593" y="2093879"/>
            <a:chExt cx="3300050" cy="1403605"/>
          </a:xfrm>
        </p:grpSpPr>
        <p:sp>
          <p:nvSpPr>
            <p:cNvPr id="15" name="TextBox 14"/>
            <p:cNvSpPr txBox="1"/>
            <p:nvPr/>
          </p:nvSpPr>
          <p:spPr>
            <a:xfrm>
              <a:off x="6222694" y="2297155"/>
              <a:ext cx="2898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Mortalities caused by emissions in that county</a:t>
              </a:r>
            </a:p>
            <a:p>
              <a:pPr algn="ctr"/>
              <a:r>
                <a:rPr lang="en-US" dirty="0" smtClean="0"/>
                <a:t>= (marginal social damage) </a:t>
              </a:r>
            </a:p>
            <a:p>
              <a:pPr algn="ctr"/>
              <a:r>
                <a:rPr lang="en-US" dirty="0" smtClean="0"/>
                <a:t>x (emissions)</a:t>
              </a:r>
              <a:endParaRPr lang="en-US" dirty="0"/>
            </a:p>
          </p:txBody>
        </p:sp>
        <p:sp>
          <p:nvSpPr>
            <p:cNvPr id="17" name="Right Brace 16"/>
            <p:cNvSpPr/>
            <p:nvPr/>
          </p:nvSpPr>
          <p:spPr bwMode="auto">
            <a:xfrm>
              <a:off x="5821593" y="2093879"/>
              <a:ext cx="401101" cy="1403605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620486" y="921924"/>
          <a:ext cx="4953000" cy="25755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58472569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024512569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128407457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4456068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8628472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mortalities per year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7425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58723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Name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County fips code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 damages (mortalities/tonne)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Livestock NH3 emissions (tons/year)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Mortalities (per year)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5281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Alamance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622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Alexander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0905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Alleghany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995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Anson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26422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9323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356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Beaufort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0.0062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5724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Bertie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0.0075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328568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700252" y="889076"/>
            <a:ext cx="3194137" cy="923330"/>
            <a:chOff x="5700252" y="889076"/>
            <a:chExt cx="3194137" cy="923330"/>
          </a:xfrm>
        </p:grpSpPr>
        <p:sp>
          <p:nvSpPr>
            <p:cNvPr id="18" name="TextBox 17"/>
            <p:cNvSpPr txBox="1"/>
            <p:nvPr/>
          </p:nvSpPr>
          <p:spPr>
            <a:xfrm>
              <a:off x="6449947" y="889076"/>
              <a:ext cx="24444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Total mortalities from emissions in all counties (sum of column)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>
              <a:off x="5700252" y="1157748"/>
              <a:ext cx="66367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143624" y="3669922"/>
            <a:ext cx="1368086" cy="1870891"/>
            <a:chOff x="143624" y="3669922"/>
            <a:chExt cx="1368086" cy="1870891"/>
          </a:xfrm>
        </p:grpSpPr>
        <p:sp>
          <p:nvSpPr>
            <p:cNvPr id="20" name="TextBox 19"/>
            <p:cNvSpPr txBox="1"/>
            <p:nvPr/>
          </p:nvSpPr>
          <p:spPr>
            <a:xfrm>
              <a:off x="143624" y="3669922"/>
              <a:ext cx="136808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…other counties (100 total)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886661" y="4678229"/>
              <a:ext cx="0" cy="8625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072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329054a7-611d-42eb-8f59-e2ad98bf1f0e"/>
</p:tagLst>
</file>

<file path=ppt/theme/theme1.xml><?xml version="1.0" encoding="utf-8"?>
<a:theme xmlns:a="http://schemas.openxmlformats.org/drawingml/2006/main" name="Quadrant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Quadran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73578</TotalTime>
  <Words>1195</Words>
  <Application>Microsoft Office PowerPoint</Application>
  <PresentationFormat>On-screen Show (4:3)</PresentationFormat>
  <Paragraphs>197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Helvetica</vt:lpstr>
      <vt:lpstr>Symbol</vt:lpstr>
      <vt:lpstr>Times New Roman</vt:lpstr>
      <vt:lpstr>Quadrant</vt:lpstr>
      <vt:lpstr>Pre-Read Slides for NACA Workshop on Reduced-Complexity Models</vt:lpstr>
      <vt:lpstr>Goals</vt:lpstr>
      <vt:lpstr>Impact Assessment</vt:lpstr>
      <vt:lpstr>Impact Assessment</vt:lpstr>
      <vt:lpstr>RCMs: Really three different things…</vt:lpstr>
      <vt:lpstr>Air Pollution Impact Metrics</vt:lpstr>
      <vt:lpstr>RCMs Use #1: Assessing Damages</vt:lpstr>
      <vt:lpstr>Sample Calculation</vt:lpstr>
      <vt:lpstr>Spreadsheet Analysis</vt:lpstr>
      <vt:lpstr>RCMs Use #2: Source-Receptor</vt:lpstr>
      <vt:lpstr>RCMs Use #2: Source-Receptor</vt:lpstr>
      <vt:lpstr>RCMs Use #2: Mapping Changes</vt:lpstr>
      <vt:lpstr>Source-Receptor Matrices</vt:lpstr>
      <vt:lpstr>RCMs: Really three different things…</vt:lpstr>
      <vt:lpstr>Concentration-Response Function</vt:lpstr>
      <vt:lpstr>Concentration-Response Function</vt:lpstr>
      <vt:lpstr>Concentration-Response Function</vt:lpstr>
      <vt:lpstr>Cost-Effectiveness Analysis</vt:lpstr>
      <vt:lpstr>Conclusion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petera</dc:creator>
  <cp:lastModifiedBy>Peter J Adams</cp:lastModifiedBy>
  <cp:revision>1722</cp:revision>
  <dcterms:created xsi:type="dcterms:W3CDTF">2007-01-12T22:37:22Z</dcterms:created>
  <dcterms:modified xsi:type="dcterms:W3CDTF">2022-09-20T14:07:47Z</dcterms:modified>
</cp:coreProperties>
</file>